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and </a:t>
            </a: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TUTO2 </a:t>
            </a:r>
            <a:r>
              <a:rPr lang="fr-FR" dirty="0" err="1" smtClean="0"/>
              <a:t>Toolbox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65160" y="4121240"/>
            <a:ext cx="888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bg1"/>
                </a:solidFill>
              </a:rPr>
              <a:t>Nolinear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equations</a:t>
            </a:r>
            <a:r>
              <a:rPr lang="fr-FR" sz="3200" dirty="0" smtClean="0">
                <a:solidFill>
                  <a:schemeClr val="bg1"/>
                </a:solidFill>
              </a:rPr>
              <a:t> of type f(x)=0 </a:t>
            </a:r>
            <a:r>
              <a:rPr lang="fr-FR" sz="3200" smtClean="0">
                <a:solidFill>
                  <a:schemeClr val="bg1"/>
                </a:solidFill>
              </a:rPr>
              <a:t>resolution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methods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Bissection Method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3" y="1949404"/>
            <a:ext cx="4908595" cy="490859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6975" y="2446986"/>
                <a:ext cx="623337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any continuous function f(x</a:t>
                </a:r>
                <a:r>
                  <a:rPr lang="en-US" dirty="0" smtClean="0"/>
                  <a:t>),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two points, say a and b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)×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the midpoint of a and b, say “t”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</a:t>
                </a:r>
                <a:r>
                  <a:rPr lang="en-US" sz="1600" dirty="0"/>
                  <a:t> is the root of the given function if </a:t>
                </a:r>
                <a:r>
                  <a:rPr lang="en-US" sz="1600" b="1" dirty="0"/>
                  <a:t>f(t) = 0</a:t>
                </a:r>
                <a:r>
                  <a:rPr lang="en-US" sz="1600" dirty="0"/>
                  <a:t>; else follow the next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Divide the interval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</a:t>
                </a:r>
                <a:r>
                  <a:rPr lang="en-US" sz="1600" dirty="0" smtClean="0"/>
                  <a:t>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 &lt;0,</m:t>
                    </m:r>
                  </m:oMath>
                </a14:m>
                <a:r>
                  <a:rPr lang="en-US" sz="1600" dirty="0"/>
                  <a:t> there exist a root between t and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else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r>
                  <a:rPr lang="en-US" sz="1600" dirty="0"/>
                  <a:t>, there exist a root between t and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Repeat above three steps until f(t) = 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Advatage</a:t>
                </a:r>
                <a:r>
                  <a:rPr lang="en-US" dirty="0"/>
                  <a:t>: </a:t>
                </a:r>
                <a:r>
                  <a:rPr lang="fr-FR" sz="1600" dirty="0" err="1"/>
                  <a:t>Doesn't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demand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complicated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calculations</a:t>
                </a:r>
                <a:r>
                  <a:rPr lang="fr-FR" sz="1600" dirty="0"/>
                  <a:t>. </a:t>
                </a:r>
              </a:p>
              <a:p>
                <a:r>
                  <a:rPr lang="fr-FR" dirty="0" err="1"/>
                  <a:t>Inconvinient</a:t>
                </a:r>
                <a:r>
                  <a:rPr lang="fr-FR" dirty="0"/>
                  <a:t>: </a:t>
                </a:r>
                <a:r>
                  <a:rPr lang="fr-FR" sz="1600" dirty="0"/>
                  <a:t>Slow,</a:t>
                </a:r>
                <a:r>
                  <a:rPr lang="en-US" sz="1600" dirty="0"/>
                  <a:t> It is incapable of determining complex roots, linear convergence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5" y="2446986"/>
                <a:ext cx="6233374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881" t="-8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Fixed</a:t>
            </a:r>
            <a:r>
              <a:rPr lang="fr-FR" dirty="0" smtClean="0"/>
              <a:t> point Method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71" y="1949404"/>
            <a:ext cx="4221837" cy="42218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6975" y="2047741"/>
                <a:ext cx="6233374" cy="412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/>
                  <a:t>Let's </a:t>
                </a:r>
                <a:r>
                  <a:rPr lang="en-US" sz="1600" dirty="0"/>
                  <a:t>consider an equation </a:t>
                </a:r>
                <a:r>
                  <a:rPr lang="en-US" sz="1600" b="1" dirty="0"/>
                  <a:t>f(x) = 0</a:t>
                </a:r>
                <a:r>
                  <a:rPr lang="en-US" sz="1600" dirty="0"/>
                  <a:t>, for which we need to find the solution. This equation can be expressed as </a:t>
                </a:r>
                <a:r>
                  <a:rPr lang="en-US" sz="1600" b="1" dirty="0"/>
                  <a:t>x = g(x). </a:t>
                </a:r>
                <a:r>
                  <a:rPr lang="en-US" sz="1600" dirty="0"/>
                  <a:t>We need to choose </a:t>
                </a:r>
                <a:r>
                  <a:rPr lang="en-US" sz="1600" b="1" dirty="0"/>
                  <a:t>g(x) </a:t>
                </a:r>
                <a:r>
                  <a:rPr lang="en-US" sz="1600" dirty="0"/>
                  <a:t>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)| &lt; 1 </m:t>
                    </m:r>
                  </m:oMath>
                </a14:m>
                <a:r>
                  <a:rPr lang="en-US" sz="1600" dirty="0"/>
                  <a:t>at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baseline="-25000" dirty="0"/>
                  <a:t>, </a:t>
                </a:r>
                <a:r>
                  <a:rPr lang="en-US" sz="1600" dirty="0"/>
                  <a:t>is an initial </a:t>
                </a:r>
                <a:r>
                  <a:rPr lang="en-US" sz="1600" dirty="0" smtClean="0"/>
                  <a:t>guess.</a:t>
                </a:r>
              </a:p>
              <a:p>
                <a:pPr algn="just"/>
                <a:r>
                  <a:rPr lang="en-US" sz="1600" b="1" dirty="0" smtClean="0"/>
                  <a:t>Steps: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Choose the initial value x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 for the iterative method. One way to choose x</a:t>
                </a:r>
                <a:r>
                  <a:rPr lang="en-US" sz="1600" baseline="-25000" dirty="0"/>
                  <a:t>o</a:t>
                </a:r>
                <a:r>
                  <a:rPr lang="en-US" sz="1600" dirty="0"/>
                  <a:t> is to find the values </a:t>
                </a:r>
                <a:r>
                  <a:rPr lang="en-US" sz="1600" b="1" dirty="0"/>
                  <a:t>x = a </a:t>
                </a:r>
                <a:r>
                  <a:rPr lang="en-US" sz="1600" dirty="0"/>
                  <a:t>and </a:t>
                </a:r>
                <a:r>
                  <a:rPr lang="en-US" sz="1600" b="1" dirty="0"/>
                  <a:t>x = b </a:t>
                </a:r>
                <a:r>
                  <a:rPr lang="en-US" sz="1600" dirty="0"/>
                  <a:t>for which </a:t>
                </a:r>
                <a:r>
                  <a:rPr lang="en-US" sz="1600" b="1" dirty="0"/>
                  <a:t>f(a) &lt; 0 </a:t>
                </a:r>
                <a:r>
                  <a:rPr lang="en-US" sz="1600" dirty="0"/>
                  <a:t>and </a:t>
                </a:r>
                <a:r>
                  <a:rPr lang="en-US" sz="1600" b="1" dirty="0"/>
                  <a:t>f(b) &gt; 0</a:t>
                </a:r>
                <a:r>
                  <a:rPr lang="en-US" sz="1600" dirty="0"/>
                  <a:t>. By narrowing down the selection of a and b, take</a:t>
                </a:r>
                <a:r>
                  <a:rPr lang="en-US" sz="1600" b="1" dirty="0"/>
                  <a:t> x</a:t>
                </a:r>
                <a:r>
                  <a:rPr lang="en-US" sz="1600" b="1" baseline="-25000" dirty="0"/>
                  <a:t>o</a:t>
                </a:r>
                <a:r>
                  <a:rPr lang="en-US" sz="1600" dirty="0"/>
                  <a:t> as the average of a and b.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Express the given equation, in the form </a:t>
                </a:r>
                <a:r>
                  <a:rPr lang="en-US" sz="1600" b="1" dirty="0"/>
                  <a:t>x = g(x) </a:t>
                </a:r>
                <a:r>
                  <a:rPr lang="en-US" sz="1600" dirty="0"/>
                  <a:t>such that </a:t>
                </a:r>
                <a:r>
                  <a:rPr lang="en-US" sz="1600" b="1" dirty="0"/>
                  <a:t>|g’(x)| &lt; 1 </a:t>
                </a:r>
                <a:r>
                  <a:rPr lang="en-US" sz="1600" dirty="0"/>
                  <a:t>at </a:t>
                </a:r>
                <a:r>
                  <a:rPr lang="en-US" sz="1600" b="1" dirty="0"/>
                  <a:t>x = x</a:t>
                </a:r>
                <a:r>
                  <a:rPr lang="en-US" sz="1600" b="1" baseline="-25000" dirty="0"/>
                  <a:t>o</a:t>
                </a:r>
                <a:r>
                  <a:rPr lang="en-US" sz="1600" dirty="0"/>
                  <a:t>. If there more than one possibility of g(x), choose the g(x) which has the minimum value of </a:t>
                </a:r>
                <a:r>
                  <a:rPr lang="en-US" sz="1600" b="1" dirty="0"/>
                  <a:t>g’(x) </a:t>
                </a:r>
                <a:r>
                  <a:rPr lang="en-US" sz="1600" dirty="0"/>
                  <a:t>at </a:t>
                </a:r>
                <a:r>
                  <a:rPr lang="en-US" sz="1600" b="1" dirty="0"/>
                  <a:t>x = x</a:t>
                </a:r>
                <a:r>
                  <a:rPr lang="en-US" sz="1600" b="1" baseline="-25000" dirty="0"/>
                  <a:t>o</a:t>
                </a:r>
                <a:r>
                  <a:rPr lang="en-US" sz="1600" dirty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By applying the successive approximations </a:t>
                </a:r>
                <a:r>
                  <a:rPr lang="en-US" sz="1600" b="1" dirty="0" err="1"/>
                  <a:t>x</a:t>
                </a:r>
                <a:r>
                  <a:rPr lang="en-US" sz="1600" b="1" baseline="-25000" dirty="0" err="1"/>
                  <a:t>n</a:t>
                </a:r>
                <a:r>
                  <a:rPr lang="en-US" sz="1600" b="1" dirty="0"/>
                  <a:t> = g(</a:t>
                </a:r>
                <a:r>
                  <a:rPr lang="en-US" sz="1600" b="1" dirty="0" err="1"/>
                  <a:t>x</a:t>
                </a:r>
                <a:r>
                  <a:rPr lang="en-US" sz="1600" b="1" baseline="-25000" dirty="0" err="1"/>
                  <a:t>n</a:t>
                </a:r>
                <a:r>
                  <a:rPr lang="en-US" sz="1600" b="1" baseline="-25000" dirty="0"/>
                  <a:t> – 1</a:t>
                </a:r>
                <a:r>
                  <a:rPr lang="en-US" sz="1600" b="1" dirty="0"/>
                  <a:t>), </a:t>
                </a:r>
                <a:r>
                  <a:rPr lang="en-US" sz="1600" dirty="0"/>
                  <a:t>if </a:t>
                </a:r>
                <a:r>
                  <a:rPr lang="en-US" sz="1600" b="1" dirty="0"/>
                  <a:t>f</a:t>
                </a:r>
                <a:r>
                  <a:rPr lang="en-US" sz="1600" dirty="0"/>
                  <a:t> is a continuous function, we get a sequence of </a:t>
                </a:r>
                <a:r>
                  <a:rPr lang="en-US" sz="1600" b="1" dirty="0"/>
                  <a:t>{</a:t>
                </a:r>
                <a:r>
                  <a:rPr lang="en-US" sz="1600" b="1" dirty="0" err="1"/>
                  <a:t>x</a:t>
                </a:r>
                <a:r>
                  <a:rPr lang="en-US" sz="1600" b="1" baseline="-25000" dirty="0" err="1"/>
                  <a:t>n</a:t>
                </a:r>
                <a:r>
                  <a:rPr lang="en-US" sz="1600" b="1" dirty="0"/>
                  <a:t>} </a:t>
                </a:r>
                <a:r>
                  <a:rPr lang="en-US" sz="1600" dirty="0"/>
                  <a:t>which converges to a point </a:t>
                </a:r>
                <a:r>
                  <a:rPr lang="en-US" sz="1600" b="1" dirty="0"/>
                  <a:t>l</a:t>
                </a:r>
                <a:r>
                  <a:rPr lang="en-US" sz="1600" b="1" baseline="-25000" dirty="0"/>
                  <a:t>o</a:t>
                </a:r>
                <a:r>
                  <a:rPr lang="en-US" sz="1600" dirty="0"/>
                  <a:t>, which is the approximate solution of the given equation</a:t>
                </a:r>
                <a:r>
                  <a:rPr lang="en-US" sz="1600" dirty="0" smtClean="0"/>
                  <a:t>.</a:t>
                </a:r>
              </a:p>
              <a:p>
                <a:pPr algn="just"/>
                <a:r>
                  <a:rPr lang="en-US" dirty="0" err="1" smtClean="0"/>
                  <a:t>Advatage</a:t>
                </a:r>
                <a:r>
                  <a:rPr lang="en-US" dirty="0" smtClean="0"/>
                  <a:t>: </a:t>
                </a:r>
                <a:r>
                  <a:rPr lang="fr-FR" sz="1600" dirty="0" err="1" smtClean="0"/>
                  <a:t>Doesn't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demand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complicated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calculations</a:t>
                </a:r>
                <a:r>
                  <a:rPr lang="fr-FR" sz="1600" dirty="0" smtClean="0"/>
                  <a:t>. </a:t>
                </a:r>
              </a:p>
              <a:p>
                <a:pPr algn="just"/>
                <a:r>
                  <a:rPr lang="fr-FR" dirty="0" err="1" smtClean="0"/>
                  <a:t>Inconvinient</a:t>
                </a:r>
                <a:r>
                  <a:rPr lang="fr-FR" dirty="0" smtClean="0"/>
                  <a:t>: </a:t>
                </a:r>
                <a:r>
                  <a:rPr lang="fr-FR" sz="1600" dirty="0" err="1"/>
                  <a:t>Requires</a:t>
                </a:r>
                <a:r>
                  <a:rPr lang="fr-FR" sz="1600" dirty="0"/>
                  <a:t> good initial </a:t>
                </a:r>
                <a:r>
                  <a:rPr lang="fr-FR" sz="1600" dirty="0" err="1" smtClean="0"/>
                  <a:t>guess</a:t>
                </a:r>
                <a:r>
                  <a:rPr lang="fr-FR" sz="1600" dirty="0" smtClean="0"/>
                  <a:t>, </a:t>
                </a:r>
                <a:r>
                  <a:rPr lang="en-US" sz="1600" dirty="0" smtClean="0"/>
                  <a:t>linear convergence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5" y="2047741"/>
                <a:ext cx="6233374" cy="4123501"/>
              </a:xfrm>
              <a:prstGeom prst="rect">
                <a:avLst/>
              </a:prstGeom>
              <a:blipFill rotWithShape="0">
                <a:blip r:embed="rId3"/>
                <a:stretch>
                  <a:fillRect l="-881" t="-444" r="-489" b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NewtoN-raphson</a:t>
            </a:r>
            <a:r>
              <a:rPr lang="fr-FR" dirty="0" smtClean="0"/>
              <a:t> Method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49" y="2446986"/>
            <a:ext cx="5204581" cy="29492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746975" y="2446986"/>
                <a:ext cx="6233374" cy="2843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Steps: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err="1" smtClean="0"/>
                  <a:t>Choose</a:t>
                </a:r>
                <a:r>
                  <a:rPr lang="fr-FR" sz="1600" dirty="0" smtClean="0"/>
                  <a:t> </a:t>
                </a:r>
                <a:r>
                  <a:rPr lang="fr-FR" sz="1600" dirty="0" err="1"/>
                  <a:t>appropriate</a:t>
                </a:r>
                <a:r>
                  <a:rPr lang="fr-FR" sz="1600" dirty="0"/>
                  <a:t> initial </a:t>
                </a:r>
                <a:r>
                  <a:rPr lang="fr-FR" sz="1600" dirty="0" err="1"/>
                  <a:t>root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["/>
                        <m:endChr m:val="]"/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fr-F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Set </a:t>
                </a:r>
                <a:r>
                  <a:rPr lang="fr-FR" sz="1600" dirty="0"/>
                  <a:t>𝑛 = 0 </a:t>
                </a:r>
                <a:r>
                  <a:rPr lang="fr-FR" sz="1600" dirty="0" smtClean="0"/>
                  <a:t>and </a:t>
                </a:r>
                <a:r>
                  <a:rPr lang="fr-FR" sz="1600" dirty="0" err="1" smtClean="0"/>
                  <a:t>calculate</a:t>
                </a:r>
                <a:r>
                  <a:rPr lang="fr-FR" sz="1600" dirty="0" smtClean="0"/>
                  <a:t> </a:t>
                </a:r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Set </a:t>
                </a:r>
                <a:r>
                  <a:rPr lang="fr-FR" sz="1600" dirty="0"/>
                  <a:t>𝑛 = 𝑛 + 1 and continue in the </a:t>
                </a:r>
                <a:r>
                  <a:rPr lang="fr-FR" sz="1600" dirty="0" err="1"/>
                  <a:t>iterative</a:t>
                </a:r>
                <a:r>
                  <a:rPr lang="fr-FR" sz="1600" dirty="0"/>
                  <a:t> </a:t>
                </a:r>
                <a:r>
                  <a:rPr lang="fr-FR" sz="1600" dirty="0" err="1" smtClean="0"/>
                  <a:t>processes</a:t>
                </a:r>
                <a:r>
                  <a:rPr lang="fr-FR" sz="1600" dirty="0" smtClean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err="1"/>
                  <a:t>U</a:t>
                </a:r>
                <a:r>
                  <a:rPr lang="fr-FR" sz="1600" dirty="0" err="1" smtClean="0"/>
                  <a:t>ntil</a:t>
                </a:r>
                <a:r>
                  <a:rPr lang="fr-FR" sz="1600" dirty="0" smtClean="0"/>
                  <a:t>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get</a:t>
                </a:r>
                <a:r>
                  <a:rPr lang="fr-FR" sz="1600" dirty="0"/>
                  <a:t> the stop condition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satisfied</a:t>
                </a:r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= |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| &lt; 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600" dirty="0" smtClean="0"/>
              </a:p>
              <a:p>
                <a:r>
                  <a:rPr lang="en-US" dirty="0" err="1" smtClean="0"/>
                  <a:t>Advatage</a:t>
                </a:r>
                <a:r>
                  <a:rPr lang="en-US" dirty="0"/>
                  <a:t>: </a:t>
                </a:r>
                <a:r>
                  <a:rPr lang="en-US" sz="1600" dirty="0"/>
                  <a:t>One of the fastest convergences to the root.</a:t>
                </a:r>
              </a:p>
              <a:p>
                <a:r>
                  <a:rPr lang="fr-FR" dirty="0" err="1" smtClean="0"/>
                  <a:t>Inconvinient</a:t>
                </a:r>
                <a:r>
                  <a:rPr lang="fr-FR" dirty="0"/>
                  <a:t>: </a:t>
                </a:r>
                <a:r>
                  <a:rPr lang="fr-FR" sz="1600" dirty="0" smtClean="0"/>
                  <a:t>Must </a:t>
                </a:r>
                <a:r>
                  <a:rPr lang="fr-FR" sz="1600" dirty="0" err="1" smtClean="0"/>
                  <a:t>find</a:t>
                </a:r>
                <a:r>
                  <a:rPr lang="fr-FR" sz="1600" dirty="0" smtClean="0"/>
                  <a:t> the </a:t>
                </a:r>
                <a:r>
                  <a:rPr lang="fr-FR" sz="1600" dirty="0" err="1" smtClean="0"/>
                  <a:t>derviative</a:t>
                </a:r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5" y="2446986"/>
                <a:ext cx="6233374" cy="2843920"/>
              </a:xfrm>
              <a:prstGeom prst="rect">
                <a:avLst/>
              </a:prstGeom>
              <a:blipFill rotWithShape="0">
                <a:blip r:embed="rId3"/>
                <a:stretch>
                  <a:fillRect l="-881" t="-1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1 graphs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44" y="2506210"/>
            <a:ext cx="7070458" cy="3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2 graph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3" y="2187754"/>
            <a:ext cx="7069328" cy="37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3 </a:t>
            </a:r>
            <a:r>
              <a:rPr lang="fr-FR" dirty="0" err="1" smtClean="0"/>
              <a:t>Iterations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22" y="2554886"/>
            <a:ext cx="7488084" cy="32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1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246</TotalTime>
  <Words>171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Gill Sans MT</vt:lpstr>
      <vt:lpstr>Wingdings</vt:lpstr>
      <vt:lpstr>Wingdings 2</vt:lpstr>
      <vt:lpstr>Dividende</vt:lpstr>
      <vt:lpstr>Numerical methods and optimization</vt:lpstr>
      <vt:lpstr>Bissection Method</vt:lpstr>
      <vt:lpstr>Fixed point Method</vt:lpstr>
      <vt:lpstr>NewtoN-raphson Method</vt:lpstr>
      <vt:lpstr>Exercise 1 graphs</vt:lpstr>
      <vt:lpstr>Exercise 2 graph</vt:lpstr>
      <vt:lpstr>Exercise 3 Iterations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Customer</dc:creator>
  <cp:lastModifiedBy>Customer</cp:lastModifiedBy>
  <cp:revision>11</cp:revision>
  <dcterms:created xsi:type="dcterms:W3CDTF">2024-02-07T08:17:39Z</dcterms:created>
  <dcterms:modified xsi:type="dcterms:W3CDTF">2024-02-17T21:26:09Z</dcterms:modified>
</cp:coreProperties>
</file>