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7010400" cy="9296400"/>
  <p:embeddedFontLst>
    <p:embeddedFont>
      <p:font typeface="Overlock"/>
      <p:regular r:id="rId38"/>
      <p:bold r:id="rId39"/>
      <p:italic r:id="rId40"/>
      <p:boldItalic r:id="rId41"/>
    </p:embeddedFon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9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  <p:ext uri="GoogleSlidesCustomDataVersion2">
      <go:slidesCustomData xmlns:go="http://customooxmlschemas.google.com/" r:id="rId44" roundtripDataSignature="AMtx7mid1dsG4/y5RQFygleWORea27t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lock-italic.fntdata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font" Target="fonts/Overlock-boldItalic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verlock-bold.fntdata"/><Relationship Id="rId16" Type="http://schemas.openxmlformats.org/officeDocument/2006/relationships/slide" Target="slides/slide10.xml"/><Relationship Id="rId38" Type="http://schemas.openxmlformats.org/officeDocument/2006/relationships/font" Target="fonts/Overlock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70a8b8f09_0_1205:notes"/>
          <p:cNvSpPr/>
          <p:nvPr>
            <p:ph idx="2" type="sldImg"/>
          </p:nvPr>
        </p:nvSpPr>
        <p:spPr>
          <a:xfrm>
            <a:off x="1168707" y="697230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g2970a8b8f09_0_120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e97c85f34_0_205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9e97c85f34_0_205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97c85f34_0_239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9e97c85f34_0_239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e97c85f34_0_283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29e97c85f34_0_283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e97c85f34_0_318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29e97c85f34_0_318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e97c85f34_0_36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9e97c85f34_0_364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29e97c85f34_0_364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e97c85f34_0_358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e97c85f34_0_358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9e97c85f34_0_358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8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9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10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1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70a8b8f09_0_1487:notes"/>
          <p:cNvSpPr/>
          <p:nvPr>
            <p:ph idx="2" type="sldImg"/>
          </p:nvPr>
        </p:nvSpPr>
        <p:spPr>
          <a:xfrm>
            <a:off x="1168707" y="697230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g2970a8b8f09_0_148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9e29ba286a_1_0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9e29ba286a_1_0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9e29ba286a_1_0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9e29ba286a_0_112:notes"/>
          <p:cNvSpPr txBox="1"/>
          <p:nvPr>
            <p:ph idx="1" type="body"/>
          </p:nvPr>
        </p:nvSpPr>
        <p:spPr>
          <a:xfrm>
            <a:off x="932474" y="4416111"/>
            <a:ext cx="5143800" cy="41808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9e29ba286a_0_112:notes"/>
          <p:cNvSpPr/>
          <p:nvPr>
            <p:ph idx="2" type="sldImg"/>
          </p:nvPr>
        </p:nvSpPr>
        <p:spPr>
          <a:xfrm>
            <a:off x="1193800" y="706438"/>
            <a:ext cx="4626000" cy="34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9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19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20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9e29ba286a_27_0:notes"/>
          <p:cNvSpPr txBox="1"/>
          <p:nvPr>
            <p:ph idx="1" type="body"/>
          </p:nvPr>
        </p:nvSpPr>
        <p:spPr>
          <a:xfrm>
            <a:off x="932474" y="4416111"/>
            <a:ext cx="5143848" cy="4180819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9e29ba286a_27_0:notes"/>
          <p:cNvSpPr/>
          <p:nvPr>
            <p:ph idx="2" type="sldImg"/>
          </p:nvPr>
        </p:nvSpPr>
        <p:spPr>
          <a:xfrm>
            <a:off x="1193800" y="706438"/>
            <a:ext cx="4625975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3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23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4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24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9e29ba286a_0_182:notes"/>
          <p:cNvSpPr txBox="1"/>
          <p:nvPr>
            <p:ph idx="1" type="body"/>
          </p:nvPr>
        </p:nvSpPr>
        <p:spPr>
          <a:xfrm>
            <a:off x="932474" y="4416111"/>
            <a:ext cx="5143800" cy="41808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9e29ba286a_0_182:notes"/>
          <p:cNvSpPr/>
          <p:nvPr>
            <p:ph idx="2" type="sldImg"/>
          </p:nvPr>
        </p:nvSpPr>
        <p:spPr>
          <a:xfrm>
            <a:off x="1193800" y="706438"/>
            <a:ext cx="4626000" cy="34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27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0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4" name="Google Shape;684;p30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9951cb4c0_0_17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99951cb4c0_0_17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98c73e34cc_0_134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g298c73e34cc_0_134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1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31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7872706cb_0_19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97872706cb_0_19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872706cb_0_27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297872706cb_0_27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97872706cb_0_2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e97c85f34_0_352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e97c85f34_0_352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9e97c85f34_0_352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97c85f34_0_160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9e97c85f34_0_160:notes"/>
          <p:cNvSpPr/>
          <p:nvPr>
            <p:ph idx="2" type="sldImg"/>
          </p:nvPr>
        </p:nvSpPr>
        <p:spPr>
          <a:xfrm>
            <a:off x="1182687" y="698500"/>
            <a:ext cx="4644900" cy="348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970a8b8f09_0_158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2970a8b8f09_0_158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2970a8b8f09_0_15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70a8b8f09_0_16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2970a8b8f09_0_16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2970a8b8f09_0_16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70a8b8f09_0_16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e29ba286a_7_3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29e29ba286a_7_37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■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0" type="dt"/>
          </p:nvPr>
        </p:nvSpPr>
        <p:spPr>
          <a:xfrm>
            <a:off x="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1" type="ftr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970a8b8f09_0_159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2970a8b8f09_0_15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2970a8b8f09_0_159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970a8b8f09_0_159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2970a8b8f09_0_15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970a8b8f09_0_159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970a8b8f09_0_159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2970a8b8f09_0_159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2970a8b8f09_0_15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70a8b8f09_0_160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2970a8b8f09_0_16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970a8b8f09_0_160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2970a8b8f09_0_160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2970a8b8f09_0_160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970a8b8f09_0_161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2970a8b8f09_0_16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970a8b8f09_0_161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970a8b8f09_0_161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2970a8b8f09_0_161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2970a8b8f09_0_161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2970a8b8f09_0_16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70a8b8f09_0_162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2970a8b8f09_0_16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70a8b8f09_0_158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2970a8b8f09_0_15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970a8b8f09_0_15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/>
        </p:nvSpPr>
        <p:spPr>
          <a:xfrm>
            <a:off x="304800" y="1219200"/>
            <a:ext cx="8410500" cy="45900"/>
          </a:xfrm>
          <a:prstGeom prst="rect">
            <a:avLst/>
          </a:prstGeom>
          <a:gradFill>
            <a:gsLst>
              <a:gs pos="0">
                <a:srgbClr val="800000">
                  <a:alpha val="49411"/>
                </a:srgbClr>
              </a:gs>
              <a:gs pos="100000">
                <a:srgbClr val="FAE2F6">
                  <a:alpha val="4941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37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7"/>
          <p:cNvSpPr txBox="1"/>
          <p:nvPr>
            <p:ph idx="10" type="dt"/>
          </p:nvPr>
        </p:nvSpPr>
        <p:spPr>
          <a:xfrm>
            <a:off x="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37"/>
          <p:cNvSpPr txBox="1"/>
          <p:nvPr>
            <p:ph idx="11" type="ftr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png"/><Relationship Id="rId7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pn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0a8b8f09_0_120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Clustering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/>
              <a:t>Part 2</a:t>
            </a:r>
            <a:endParaRPr sz="4400"/>
          </a:p>
        </p:txBody>
      </p:sp>
      <p:sp>
        <p:nvSpPr>
          <p:cNvPr id="75" name="Google Shape;75;g2970a8b8f09_0_120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Mohammed Brahimi &amp; Sami Belkacem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" name="Google Shape;76;g2970a8b8f09_0_12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e97c85f34_0_205"/>
          <p:cNvSpPr txBox="1"/>
          <p:nvPr>
            <p:ph idx="1" type="body"/>
          </p:nvPr>
        </p:nvSpPr>
        <p:spPr>
          <a:xfrm>
            <a:off x="639762" y="2344737"/>
            <a:ext cx="4800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87" name="Google Shape;187;g29e97c85f34_0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00" y="1512875"/>
            <a:ext cx="4618851" cy="19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9e97c85f34_0_205"/>
          <p:cNvSpPr txBox="1"/>
          <p:nvPr>
            <p:ph type="title"/>
          </p:nvPr>
        </p:nvSpPr>
        <p:spPr>
          <a:xfrm>
            <a:off x="298450" y="385762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Define Inter-Cluster Distance</a:t>
            </a:r>
            <a:endParaRPr/>
          </a:p>
        </p:txBody>
      </p:sp>
      <p:grpSp>
        <p:nvGrpSpPr>
          <p:cNvPr id="189" name="Google Shape;189;g29e97c85f34_0_205"/>
          <p:cNvGrpSpPr/>
          <p:nvPr/>
        </p:nvGrpSpPr>
        <p:grpSpPr>
          <a:xfrm>
            <a:off x="5416550" y="1512887"/>
            <a:ext cx="3371850" cy="3390900"/>
            <a:chOff x="3456" y="1440"/>
            <a:chExt cx="2124" cy="2136"/>
          </a:xfrm>
        </p:grpSpPr>
        <p:cxnSp>
          <p:nvCxnSpPr>
            <p:cNvPr id="190" name="Google Shape;190;g29e97c85f34_0_205"/>
            <p:cNvCxnSpPr/>
            <p:nvPr/>
          </p:nvCxnSpPr>
          <p:spPr>
            <a:xfrm>
              <a:off x="369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g29e97c85f34_0_205"/>
            <p:cNvCxnSpPr/>
            <p:nvPr/>
          </p:nvCxnSpPr>
          <p:spPr>
            <a:xfrm>
              <a:off x="3504" y="163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g29e97c85f34_0_205"/>
            <p:cNvCxnSpPr/>
            <p:nvPr/>
          </p:nvCxnSpPr>
          <p:spPr>
            <a:xfrm>
              <a:off x="4012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g29e97c85f34_0_205"/>
            <p:cNvCxnSpPr/>
            <p:nvPr/>
          </p:nvCxnSpPr>
          <p:spPr>
            <a:xfrm>
              <a:off x="4329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g29e97c85f34_0_205"/>
            <p:cNvCxnSpPr/>
            <p:nvPr/>
          </p:nvCxnSpPr>
          <p:spPr>
            <a:xfrm>
              <a:off x="464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g29e97c85f34_0_205"/>
            <p:cNvCxnSpPr/>
            <p:nvPr/>
          </p:nvCxnSpPr>
          <p:spPr>
            <a:xfrm>
              <a:off x="4963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g29e97c85f34_0_205"/>
            <p:cNvCxnSpPr/>
            <p:nvPr/>
          </p:nvCxnSpPr>
          <p:spPr>
            <a:xfrm>
              <a:off x="5280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g29e97c85f34_0_205"/>
            <p:cNvCxnSpPr/>
            <p:nvPr/>
          </p:nvCxnSpPr>
          <p:spPr>
            <a:xfrm>
              <a:off x="3504" y="1891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g29e97c85f34_0_205"/>
            <p:cNvCxnSpPr/>
            <p:nvPr/>
          </p:nvCxnSpPr>
          <p:spPr>
            <a:xfrm>
              <a:off x="3504" y="215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g29e97c85f34_0_205"/>
            <p:cNvCxnSpPr/>
            <p:nvPr/>
          </p:nvCxnSpPr>
          <p:spPr>
            <a:xfrm>
              <a:off x="3504" y="2409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g29e97c85f34_0_205"/>
            <p:cNvCxnSpPr/>
            <p:nvPr/>
          </p:nvCxnSpPr>
          <p:spPr>
            <a:xfrm>
              <a:off x="3504" y="266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g29e97c85f34_0_205"/>
            <p:cNvCxnSpPr/>
            <p:nvPr/>
          </p:nvCxnSpPr>
          <p:spPr>
            <a:xfrm>
              <a:off x="3504" y="292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2" name="Google Shape;202;g29e97c85f34_0_205"/>
            <p:cNvSpPr txBox="1"/>
            <p:nvPr/>
          </p:nvSpPr>
          <p:spPr>
            <a:xfrm>
              <a:off x="3456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9e97c85f34_0_205"/>
            <p:cNvSpPr txBox="1"/>
            <p:nvPr/>
          </p:nvSpPr>
          <p:spPr>
            <a:xfrm>
              <a:off x="3456" y="22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29e97c85f34_0_205"/>
            <p:cNvSpPr txBox="1"/>
            <p:nvPr/>
          </p:nvSpPr>
          <p:spPr>
            <a:xfrm>
              <a:off x="3456" y="27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29e97c85f34_0_205"/>
            <p:cNvSpPr txBox="1"/>
            <p:nvPr/>
          </p:nvSpPr>
          <p:spPr>
            <a:xfrm>
              <a:off x="3456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9e97c85f34_0_205"/>
            <p:cNvSpPr txBox="1"/>
            <p:nvPr/>
          </p:nvSpPr>
          <p:spPr>
            <a:xfrm>
              <a:off x="3456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29e97c85f34_0_205"/>
            <p:cNvSpPr txBox="1"/>
            <p:nvPr/>
          </p:nvSpPr>
          <p:spPr>
            <a:xfrm>
              <a:off x="37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29e97c85f34_0_205"/>
            <p:cNvSpPr txBox="1"/>
            <p:nvPr/>
          </p:nvSpPr>
          <p:spPr>
            <a:xfrm>
              <a:off x="4032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9e97c85f34_0_205"/>
            <p:cNvSpPr txBox="1"/>
            <p:nvPr/>
          </p:nvSpPr>
          <p:spPr>
            <a:xfrm>
              <a:off x="4368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9e97c85f34_0_205"/>
            <p:cNvSpPr txBox="1"/>
            <p:nvPr/>
          </p:nvSpPr>
          <p:spPr>
            <a:xfrm>
              <a:off x="470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9e97c85f34_0_205"/>
            <p:cNvSpPr txBox="1"/>
            <p:nvPr/>
          </p:nvSpPr>
          <p:spPr>
            <a:xfrm>
              <a:off x="49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9e97c85f34_0_205"/>
            <p:cNvSpPr txBox="1"/>
            <p:nvPr/>
          </p:nvSpPr>
          <p:spPr>
            <a:xfrm>
              <a:off x="5280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9e97c85f34_0_205"/>
            <p:cNvSpPr txBox="1"/>
            <p:nvPr/>
          </p:nvSpPr>
          <p:spPr>
            <a:xfrm>
              <a:off x="3552" y="2976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g29e97c85f34_0_205"/>
          <p:cNvSpPr txBox="1"/>
          <p:nvPr/>
        </p:nvSpPr>
        <p:spPr>
          <a:xfrm>
            <a:off x="6048375" y="4360862"/>
            <a:ext cx="25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9e97c85f34_0_20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29e97c85f34_0_205"/>
          <p:cNvSpPr txBox="1"/>
          <p:nvPr/>
        </p:nvSpPr>
        <p:spPr>
          <a:xfrm>
            <a:off x="368250" y="3667550"/>
            <a:ext cx="7305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e97c85f34_0_239"/>
          <p:cNvSpPr txBox="1"/>
          <p:nvPr>
            <p:ph idx="1" type="body"/>
          </p:nvPr>
        </p:nvSpPr>
        <p:spPr>
          <a:xfrm>
            <a:off x="639762" y="2344737"/>
            <a:ext cx="4800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descr="5%" id="222" name="Google Shape;222;g29e97c85f34_0_239"/>
          <p:cNvSpPr/>
          <p:nvPr/>
        </p:nvSpPr>
        <p:spPr>
          <a:xfrm rot="-5400000">
            <a:off x="330993" y="1823242"/>
            <a:ext cx="1828801" cy="13827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g29e97c85f34_0_239"/>
          <p:cNvSpPr/>
          <p:nvPr/>
        </p:nvSpPr>
        <p:spPr>
          <a:xfrm rot="-5400000">
            <a:off x="1620837" y="2743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g29e97c85f34_0_239"/>
          <p:cNvSpPr/>
          <p:nvPr/>
        </p:nvSpPr>
        <p:spPr>
          <a:xfrm rot="-5400000">
            <a:off x="1544637" y="1981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g29e97c85f34_0_239"/>
          <p:cNvSpPr/>
          <p:nvPr/>
        </p:nvSpPr>
        <p:spPr>
          <a:xfrm rot="-5400000">
            <a:off x="706437" y="24384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g29e97c85f34_0_239"/>
          <p:cNvSpPr/>
          <p:nvPr/>
        </p:nvSpPr>
        <p:spPr>
          <a:xfrm rot="-5400000">
            <a:off x="1771650" y="22844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5%" id="227" name="Google Shape;227;g29e97c85f34_0_239"/>
          <p:cNvSpPr/>
          <p:nvPr/>
        </p:nvSpPr>
        <p:spPr>
          <a:xfrm flipH="1" rot="-5400000">
            <a:off x="3221036" y="1676401"/>
            <a:ext cx="1828801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g29e97c85f34_0_239"/>
          <p:cNvSpPr/>
          <p:nvPr/>
        </p:nvSpPr>
        <p:spPr>
          <a:xfrm flipH="1" rot="-5400000">
            <a:off x="4745037" y="21336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g29e97c85f34_0_239"/>
          <p:cNvSpPr/>
          <p:nvPr/>
        </p:nvSpPr>
        <p:spPr>
          <a:xfrm flipH="1" rot="-5400000">
            <a:off x="3384550" y="2132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g29e97c85f34_0_239"/>
          <p:cNvSpPr/>
          <p:nvPr/>
        </p:nvSpPr>
        <p:spPr>
          <a:xfrm flipH="1" rot="-5400000">
            <a:off x="3906837" y="2743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g29e97c85f34_0_239"/>
          <p:cNvSpPr/>
          <p:nvPr/>
        </p:nvSpPr>
        <p:spPr>
          <a:xfrm flipH="1" rot="-5400000">
            <a:off x="3906837" y="17526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" name="Google Shape;232;g29e97c85f34_0_239"/>
          <p:cNvCxnSpPr/>
          <p:nvPr/>
        </p:nvCxnSpPr>
        <p:spPr>
          <a:xfrm flipH="1" rot="10800000">
            <a:off x="782637" y="2209800"/>
            <a:ext cx="3962400" cy="22860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3" name="Google Shape;233;g29e97c85f34_0_239"/>
          <p:cNvSpPr txBox="1"/>
          <p:nvPr>
            <p:ph type="title"/>
          </p:nvPr>
        </p:nvSpPr>
        <p:spPr>
          <a:xfrm>
            <a:off x="298450" y="385762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Define Inter-Cluster Distance</a:t>
            </a:r>
            <a:endParaRPr/>
          </a:p>
        </p:txBody>
      </p:sp>
      <p:grpSp>
        <p:nvGrpSpPr>
          <p:cNvPr id="234" name="Google Shape;234;g29e97c85f34_0_239"/>
          <p:cNvGrpSpPr/>
          <p:nvPr/>
        </p:nvGrpSpPr>
        <p:grpSpPr>
          <a:xfrm>
            <a:off x="5416550" y="1512887"/>
            <a:ext cx="3371850" cy="3390900"/>
            <a:chOff x="3456" y="1440"/>
            <a:chExt cx="2124" cy="2136"/>
          </a:xfrm>
        </p:grpSpPr>
        <p:cxnSp>
          <p:nvCxnSpPr>
            <p:cNvPr id="235" name="Google Shape;235;g29e97c85f34_0_239"/>
            <p:cNvCxnSpPr/>
            <p:nvPr/>
          </p:nvCxnSpPr>
          <p:spPr>
            <a:xfrm>
              <a:off x="369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g29e97c85f34_0_239"/>
            <p:cNvCxnSpPr/>
            <p:nvPr/>
          </p:nvCxnSpPr>
          <p:spPr>
            <a:xfrm>
              <a:off x="3504" y="163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g29e97c85f34_0_239"/>
            <p:cNvCxnSpPr/>
            <p:nvPr/>
          </p:nvCxnSpPr>
          <p:spPr>
            <a:xfrm>
              <a:off x="4012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g29e97c85f34_0_239"/>
            <p:cNvCxnSpPr/>
            <p:nvPr/>
          </p:nvCxnSpPr>
          <p:spPr>
            <a:xfrm>
              <a:off x="4329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g29e97c85f34_0_239"/>
            <p:cNvCxnSpPr/>
            <p:nvPr/>
          </p:nvCxnSpPr>
          <p:spPr>
            <a:xfrm>
              <a:off x="464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g29e97c85f34_0_239"/>
            <p:cNvCxnSpPr/>
            <p:nvPr/>
          </p:nvCxnSpPr>
          <p:spPr>
            <a:xfrm>
              <a:off x="4963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g29e97c85f34_0_239"/>
            <p:cNvCxnSpPr/>
            <p:nvPr/>
          </p:nvCxnSpPr>
          <p:spPr>
            <a:xfrm>
              <a:off x="5280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g29e97c85f34_0_239"/>
            <p:cNvCxnSpPr/>
            <p:nvPr/>
          </p:nvCxnSpPr>
          <p:spPr>
            <a:xfrm>
              <a:off x="3504" y="1891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g29e97c85f34_0_239"/>
            <p:cNvCxnSpPr/>
            <p:nvPr/>
          </p:nvCxnSpPr>
          <p:spPr>
            <a:xfrm>
              <a:off x="3504" y="215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g29e97c85f34_0_239"/>
            <p:cNvCxnSpPr/>
            <p:nvPr/>
          </p:nvCxnSpPr>
          <p:spPr>
            <a:xfrm>
              <a:off x="3504" y="2409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g29e97c85f34_0_239"/>
            <p:cNvCxnSpPr/>
            <p:nvPr/>
          </p:nvCxnSpPr>
          <p:spPr>
            <a:xfrm>
              <a:off x="3504" y="266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g29e97c85f34_0_239"/>
            <p:cNvCxnSpPr/>
            <p:nvPr/>
          </p:nvCxnSpPr>
          <p:spPr>
            <a:xfrm>
              <a:off x="3504" y="292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7" name="Google Shape;247;g29e97c85f34_0_239"/>
            <p:cNvSpPr txBox="1"/>
            <p:nvPr/>
          </p:nvSpPr>
          <p:spPr>
            <a:xfrm>
              <a:off x="3456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9e97c85f34_0_239"/>
            <p:cNvSpPr txBox="1"/>
            <p:nvPr/>
          </p:nvSpPr>
          <p:spPr>
            <a:xfrm>
              <a:off x="3456" y="22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9e97c85f34_0_239"/>
            <p:cNvSpPr txBox="1"/>
            <p:nvPr/>
          </p:nvSpPr>
          <p:spPr>
            <a:xfrm>
              <a:off x="3456" y="27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29e97c85f34_0_239"/>
            <p:cNvSpPr txBox="1"/>
            <p:nvPr/>
          </p:nvSpPr>
          <p:spPr>
            <a:xfrm>
              <a:off x="3456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29e97c85f34_0_239"/>
            <p:cNvSpPr txBox="1"/>
            <p:nvPr/>
          </p:nvSpPr>
          <p:spPr>
            <a:xfrm>
              <a:off x="3456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29e97c85f34_0_239"/>
            <p:cNvSpPr txBox="1"/>
            <p:nvPr/>
          </p:nvSpPr>
          <p:spPr>
            <a:xfrm>
              <a:off x="37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29e97c85f34_0_239"/>
            <p:cNvSpPr txBox="1"/>
            <p:nvPr/>
          </p:nvSpPr>
          <p:spPr>
            <a:xfrm>
              <a:off x="4032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9e97c85f34_0_239"/>
            <p:cNvSpPr txBox="1"/>
            <p:nvPr/>
          </p:nvSpPr>
          <p:spPr>
            <a:xfrm>
              <a:off x="4368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9e97c85f34_0_239"/>
            <p:cNvSpPr txBox="1"/>
            <p:nvPr/>
          </p:nvSpPr>
          <p:spPr>
            <a:xfrm>
              <a:off x="470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9e97c85f34_0_239"/>
            <p:cNvSpPr txBox="1"/>
            <p:nvPr/>
          </p:nvSpPr>
          <p:spPr>
            <a:xfrm>
              <a:off x="49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9e97c85f34_0_239"/>
            <p:cNvSpPr txBox="1"/>
            <p:nvPr/>
          </p:nvSpPr>
          <p:spPr>
            <a:xfrm>
              <a:off x="5280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29e97c85f34_0_239"/>
            <p:cNvSpPr txBox="1"/>
            <p:nvPr/>
          </p:nvSpPr>
          <p:spPr>
            <a:xfrm>
              <a:off x="3552" y="2976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g29e97c85f34_0_239"/>
          <p:cNvSpPr txBox="1"/>
          <p:nvPr/>
        </p:nvSpPr>
        <p:spPr>
          <a:xfrm>
            <a:off x="6048375" y="4360862"/>
            <a:ext cx="25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9e97c85f34_0_23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g29e97c85f34_0_239"/>
          <p:cNvSpPr txBox="1"/>
          <p:nvPr/>
        </p:nvSpPr>
        <p:spPr>
          <a:xfrm>
            <a:off x="368250" y="3667550"/>
            <a:ext cx="7305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e97c85f34_0_283"/>
          <p:cNvSpPr txBox="1"/>
          <p:nvPr>
            <p:ph idx="1" type="body"/>
          </p:nvPr>
        </p:nvSpPr>
        <p:spPr>
          <a:xfrm>
            <a:off x="639762" y="2344737"/>
            <a:ext cx="4800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67" name="Google Shape;267;g29e97c85f34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12875"/>
            <a:ext cx="4673800" cy="20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9e97c85f34_0_283"/>
          <p:cNvSpPr txBox="1"/>
          <p:nvPr>
            <p:ph type="title"/>
          </p:nvPr>
        </p:nvSpPr>
        <p:spPr>
          <a:xfrm>
            <a:off x="298450" y="385762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Define Inter-Cluster Distance</a:t>
            </a:r>
            <a:endParaRPr/>
          </a:p>
        </p:txBody>
      </p:sp>
      <p:grpSp>
        <p:nvGrpSpPr>
          <p:cNvPr id="269" name="Google Shape;269;g29e97c85f34_0_283"/>
          <p:cNvGrpSpPr/>
          <p:nvPr/>
        </p:nvGrpSpPr>
        <p:grpSpPr>
          <a:xfrm>
            <a:off x="5416550" y="1512887"/>
            <a:ext cx="3371850" cy="3390900"/>
            <a:chOff x="3456" y="1440"/>
            <a:chExt cx="2124" cy="2136"/>
          </a:xfrm>
        </p:grpSpPr>
        <p:cxnSp>
          <p:nvCxnSpPr>
            <p:cNvPr id="270" name="Google Shape;270;g29e97c85f34_0_283"/>
            <p:cNvCxnSpPr/>
            <p:nvPr/>
          </p:nvCxnSpPr>
          <p:spPr>
            <a:xfrm>
              <a:off x="369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g29e97c85f34_0_283"/>
            <p:cNvCxnSpPr/>
            <p:nvPr/>
          </p:nvCxnSpPr>
          <p:spPr>
            <a:xfrm>
              <a:off x="3504" y="163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g29e97c85f34_0_283"/>
            <p:cNvCxnSpPr/>
            <p:nvPr/>
          </p:nvCxnSpPr>
          <p:spPr>
            <a:xfrm>
              <a:off x="4012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g29e97c85f34_0_283"/>
            <p:cNvCxnSpPr/>
            <p:nvPr/>
          </p:nvCxnSpPr>
          <p:spPr>
            <a:xfrm>
              <a:off x="4329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g29e97c85f34_0_283"/>
            <p:cNvCxnSpPr/>
            <p:nvPr/>
          </p:nvCxnSpPr>
          <p:spPr>
            <a:xfrm>
              <a:off x="464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g29e97c85f34_0_283"/>
            <p:cNvCxnSpPr/>
            <p:nvPr/>
          </p:nvCxnSpPr>
          <p:spPr>
            <a:xfrm>
              <a:off x="4963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g29e97c85f34_0_283"/>
            <p:cNvCxnSpPr/>
            <p:nvPr/>
          </p:nvCxnSpPr>
          <p:spPr>
            <a:xfrm>
              <a:off x="5280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g29e97c85f34_0_283"/>
            <p:cNvCxnSpPr/>
            <p:nvPr/>
          </p:nvCxnSpPr>
          <p:spPr>
            <a:xfrm>
              <a:off x="3504" y="1891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g29e97c85f34_0_283"/>
            <p:cNvCxnSpPr/>
            <p:nvPr/>
          </p:nvCxnSpPr>
          <p:spPr>
            <a:xfrm>
              <a:off x="3504" y="215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g29e97c85f34_0_283"/>
            <p:cNvCxnSpPr/>
            <p:nvPr/>
          </p:nvCxnSpPr>
          <p:spPr>
            <a:xfrm>
              <a:off x="3504" y="2409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g29e97c85f34_0_283"/>
            <p:cNvCxnSpPr/>
            <p:nvPr/>
          </p:nvCxnSpPr>
          <p:spPr>
            <a:xfrm>
              <a:off x="3504" y="266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g29e97c85f34_0_283"/>
            <p:cNvCxnSpPr/>
            <p:nvPr/>
          </p:nvCxnSpPr>
          <p:spPr>
            <a:xfrm>
              <a:off x="3504" y="292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2" name="Google Shape;282;g29e97c85f34_0_283"/>
            <p:cNvSpPr txBox="1"/>
            <p:nvPr/>
          </p:nvSpPr>
          <p:spPr>
            <a:xfrm>
              <a:off x="3456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29e97c85f34_0_283"/>
            <p:cNvSpPr txBox="1"/>
            <p:nvPr/>
          </p:nvSpPr>
          <p:spPr>
            <a:xfrm>
              <a:off x="3456" y="22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29e97c85f34_0_283"/>
            <p:cNvSpPr txBox="1"/>
            <p:nvPr/>
          </p:nvSpPr>
          <p:spPr>
            <a:xfrm>
              <a:off x="3456" y="27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29e97c85f34_0_283"/>
            <p:cNvSpPr txBox="1"/>
            <p:nvPr/>
          </p:nvSpPr>
          <p:spPr>
            <a:xfrm>
              <a:off x="3456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29e97c85f34_0_283"/>
            <p:cNvSpPr txBox="1"/>
            <p:nvPr/>
          </p:nvSpPr>
          <p:spPr>
            <a:xfrm>
              <a:off x="3456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29e97c85f34_0_283"/>
            <p:cNvSpPr txBox="1"/>
            <p:nvPr/>
          </p:nvSpPr>
          <p:spPr>
            <a:xfrm>
              <a:off x="37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29e97c85f34_0_283"/>
            <p:cNvSpPr txBox="1"/>
            <p:nvPr/>
          </p:nvSpPr>
          <p:spPr>
            <a:xfrm>
              <a:off x="4032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9e97c85f34_0_283"/>
            <p:cNvSpPr txBox="1"/>
            <p:nvPr/>
          </p:nvSpPr>
          <p:spPr>
            <a:xfrm>
              <a:off x="4368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9e97c85f34_0_283"/>
            <p:cNvSpPr txBox="1"/>
            <p:nvPr/>
          </p:nvSpPr>
          <p:spPr>
            <a:xfrm>
              <a:off x="470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9e97c85f34_0_283"/>
            <p:cNvSpPr txBox="1"/>
            <p:nvPr/>
          </p:nvSpPr>
          <p:spPr>
            <a:xfrm>
              <a:off x="49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9e97c85f34_0_283"/>
            <p:cNvSpPr txBox="1"/>
            <p:nvPr/>
          </p:nvSpPr>
          <p:spPr>
            <a:xfrm>
              <a:off x="5280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29e97c85f34_0_283"/>
            <p:cNvSpPr txBox="1"/>
            <p:nvPr/>
          </p:nvSpPr>
          <p:spPr>
            <a:xfrm>
              <a:off x="3552" y="2976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29e97c85f34_0_283"/>
          <p:cNvSpPr txBox="1"/>
          <p:nvPr/>
        </p:nvSpPr>
        <p:spPr>
          <a:xfrm>
            <a:off x="6048375" y="4360862"/>
            <a:ext cx="25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29e97c85f34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700" y="5133216"/>
            <a:ext cx="4510701" cy="8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9e97c85f34_0_28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g29e97c85f34_0_283"/>
          <p:cNvSpPr txBox="1"/>
          <p:nvPr/>
        </p:nvSpPr>
        <p:spPr>
          <a:xfrm>
            <a:off x="368250" y="3667550"/>
            <a:ext cx="7305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AutoNum type="arabicPeriod"/>
            </a:pPr>
            <a:r>
              <a:rPr b="1" i="0" lang="en-US" sz="2000" u="none" cap="none" strike="noStrike">
                <a:solidFill>
                  <a:srgbClr val="FF0000"/>
                </a:solidFill>
              </a:rPr>
              <a:t>Group Average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e97c85f34_0_318"/>
          <p:cNvSpPr txBox="1"/>
          <p:nvPr>
            <p:ph idx="1" type="body"/>
          </p:nvPr>
        </p:nvSpPr>
        <p:spPr>
          <a:xfrm>
            <a:off x="639762" y="2344737"/>
            <a:ext cx="4800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03" name="Google Shape;303;g29e97c85f34_0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46" y="1512875"/>
            <a:ext cx="4530803" cy="19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9e97c85f34_0_318"/>
          <p:cNvSpPr txBox="1"/>
          <p:nvPr>
            <p:ph type="title"/>
          </p:nvPr>
        </p:nvSpPr>
        <p:spPr>
          <a:xfrm>
            <a:off x="298450" y="385762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Define Inter-Cluster Distance</a:t>
            </a:r>
            <a:endParaRPr/>
          </a:p>
        </p:txBody>
      </p:sp>
      <p:grpSp>
        <p:nvGrpSpPr>
          <p:cNvPr id="305" name="Google Shape;305;g29e97c85f34_0_318"/>
          <p:cNvGrpSpPr/>
          <p:nvPr/>
        </p:nvGrpSpPr>
        <p:grpSpPr>
          <a:xfrm>
            <a:off x="5416550" y="1512887"/>
            <a:ext cx="3371850" cy="3390900"/>
            <a:chOff x="3456" y="1440"/>
            <a:chExt cx="2124" cy="2136"/>
          </a:xfrm>
        </p:grpSpPr>
        <p:cxnSp>
          <p:nvCxnSpPr>
            <p:cNvPr id="306" name="Google Shape;306;g29e97c85f34_0_318"/>
            <p:cNvCxnSpPr/>
            <p:nvPr/>
          </p:nvCxnSpPr>
          <p:spPr>
            <a:xfrm>
              <a:off x="369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g29e97c85f34_0_318"/>
            <p:cNvCxnSpPr/>
            <p:nvPr/>
          </p:nvCxnSpPr>
          <p:spPr>
            <a:xfrm>
              <a:off x="3504" y="163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g29e97c85f34_0_318"/>
            <p:cNvCxnSpPr/>
            <p:nvPr/>
          </p:nvCxnSpPr>
          <p:spPr>
            <a:xfrm>
              <a:off x="4012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g29e97c85f34_0_318"/>
            <p:cNvCxnSpPr/>
            <p:nvPr/>
          </p:nvCxnSpPr>
          <p:spPr>
            <a:xfrm>
              <a:off x="4329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g29e97c85f34_0_318"/>
            <p:cNvCxnSpPr/>
            <p:nvPr/>
          </p:nvCxnSpPr>
          <p:spPr>
            <a:xfrm>
              <a:off x="464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g29e97c85f34_0_318"/>
            <p:cNvCxnSpPr/>
            <p:nvPr/>
          </p:nvCxnSpPr>
          <p:spPr>
            <a:xfrm>
              <a:off x="4963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g29e97c85f34_0_318"/>
            <p:cNvCxnSpPr/>
            <p:nvPr/>
          </p:nvCxnSpPr>
          <p:spPr>
            <a:xfrm>
              <a:off x="5280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g29e97c85f34_0_318"/>
            <p:cNvCxnSpPr/>
            <p:nvPr/>
          </p:nvCxnSpPr>
          <p:spPr>
            <a:xfrm>
              <a:off x="3504" y="1891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g29e97c85f34_0_318"/>
            <p:cNvCxnSpPr/>
            <p:nvPr/>
          </p:nvCxnSpPr>
          <p:spPr>
            <a:xfrm>
              <a:off x="3504" y="215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g29e97c85f34_0_318"/>
            <p:cNvCxnSpPr/>
            <p:nvPr/>
          </p:nvCxnSpPr>
          <p:spPr>
            <a:xfrm>
              <a:off x="3504" y="2409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g29e97c85f34_0_318"/>
            <p:cNvCxnSpPr/>
            <p:nvPr/>
          </p:nvCxnSpPr>
          <p:spPr>
            <a:xfrm>
              <a:off x="3504" y="266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g29e97c85f34_0_318"/>
            <p:cNvCxnSpPr/>
            <p:nvPr/>
          </p:nvCxnSpPr>
          <p:spPr>
            <a:xfrm>
              <a:off x="3504" y="292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8" name="Google Shape;318;g29e97c85f34_0_318"/>
            <p:cNvSpPr txBox="1"/>
            <p:nvPr/>
          </p:nvSpPr>
          <p:spPr>
            <a:xfrm>
              <a:off x="3456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29e97c85f34_0_318"/>
            <p:cNvSpPr txBox="1"/>
            <p:nvPr/>
          </p:nvSpPr>
          <p:spPr>
            <a:xfrm>
              <a:off x="3456" y="22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29e97c85f34_0_318"/>
            <p:cNvSpPr txBox="1"/>
            <p:nvPr/>
          </p:nvSpPr>
          <p:spPr>
            <a:xfrm>
              <a:off x="3456" y="27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29e97c85f34_0_318"/>
            <p:cNvSpPr txBox="1"/>
            <p:nvPr/>
          </p:nvSpPr>
          <p:spPr>
            <a:xfrm>
              <a:off x="3456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9e97c85f34_0_318"/>
            <p:cNvSpPr txBox="1"/>
            <p:nvPr/>
          </p:nvSpPr>
          <p:spPr>
            <a:xfrm>
              <a:off x="3456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29e97c85f34_0_318"/>
            <p:cNvSpPr txBox="1"/>
            <p:nvPr/>
          </p:nvSpPr>
          <p:spPr>
            <a:xfrm>
              <a:off x="37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29e97c85f34_0_318"/>
            <p:cNvSpPr txBox="1"/>
            <p:nvPr/>
          </p:nvSpPr>
          <p:spPr>
            <a:xfrm>
              <a:off x="4032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29e97c85f34_0_318"/>
            <p:cNvSpPr txBox="1"/>
            <p:nvPr/>
          </p:nvSpPr>
          <p:spPr>
            <a:xfrm>
              <a:off x="4368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29e97c85f34_0_318"/>
            <p:cNvSpPr txBox="1"/>
            <p:nvPr/>
          </p:nvSpPr>
          <p:spPr>
            <a:xfrm>
              <a:off x="470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29e97c85f34_0_318"/>
            <p:cNvSpPr txBox="1"/>
            <p:nvPr/>
          </p:nvSpPr>
          <p:spPr>
            <a:xfrm>
              <a:off x="49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29e97c85f34_0_318"/>
            <p:cNvSpPr txBox="1"/>
            <p:nvPr/>
          </p:nvSpPr>
          <p:spPr>
            <a:xfrm>
              <a:off x="5280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29e97c85f34_0_318"/>
            <p:cNvSpPr txBox="1"/>
            <p:nvPr/>
          </p:nvSpPr>
          <p:spPr>
            <a:xfrm>
              <a:off x="3552" y="2976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g29e97c85f34_0_318"/>
          <p:cNvSpPr txBox="1"/>
          <p:nvPr/>
        </p:nvSpPr>
        <p:spPr>
          <a:xfrm>
            <a:off x="6048375" y="4360862"/>
            <a:ext cx="25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9e97c85f34_0_31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g29e97c85f34_0_318"/>
          <p:cNvSpPr txBox="1"/>
          <p:nvPr/>
        </p:nvSpPr>
        <p:spPr>
          <a:xfrm>
            <a:off x="368250" y="3667550"/>
            <a:ext cx="7305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e97c85f34_0_364"/>
          <p:cNvSpPr txBox="1"/>
          <p:nvPr>
            <p:ph type="title"/>
          </p:nvPr>
        </p:nvSpPr>
        <p:spPr>
          <a:xfrm>
            <a:off x="152400" y="304800"/>
            <a:ext cx="579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lang="en-US"/>
              <a:t>Inter-Cluster Distance</a:t>
            </a:r>
            <a:endParaRPr/>
          </a:p>
        </p:txBody>
      </p:sp>
      <p:sp>
        <p:nvSpPr>
          <p:cNvPr id="339" name="Google Shape;339;g29e97c85f34_0_364"/>
          <p:cNvSpPr txBox="1"/>
          <p:nvPr>
            <p:ph idx="1" type="body"/>
          </p:nvPr>
        </p:nvSpPr>
        <p:spPr>
          <a:xfrm>
            <a:off x="152400" y="1372025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68300" lvl="0" marL="3429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80"/>
              <a:buFont typeface="Noto Sans Symbols"/>
              <a:buAutoNum type="arabicPeriod"/>
            </a:pPr>
            <a:r>
              <a:rPr b="1" lang="en-US" sz="1800"/>
              <a:t>Min (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link):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distance between an element in one cluster and an element in the other,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dist(K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min(t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68300" lvl="0" marL="3429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80"/>
              <a:buFont typeface="Noto Sans Symbols"/>
              <a:buAutoNum type="arabicPeriod"/>
            </a:pPr>
            <a:r>
              <a:rPr b="1" lang="en-US" sz="1800"/>
              <a:t>Max (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link):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distance between an element in one cluster and an element in the other,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dist(K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max(t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68300" lvl="0" marL="3429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80"/>
              <a:buFont typeface="Noto Sans Symbols"/>
              <a:buAutoNum type="arabicPeriod"/>
            </a:pPr>
            <a:r>
              <a:rPr b="1" lang="en-US" sz="1800"/>
              <a:t>Group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distance between an element in one cluster and an element in the other,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dist(K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avg(t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68300" lvl="0" marL="3429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80"/>
              <a:buFont typeface="Noto Sans Symbols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Centroid: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2"/>
                  </a:ext>
                </a:extLst>
              </a:rPr>
              <a:t>distance between the centroids of two clusters,</a:t>
            </a:r>
            <a:r>
              <a:rPr lang="en-US" sz="1800">
                <a:solidFill>
                  <a:schemeClr val="dk2"/>
                </a:solidFill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4"/>
                  </a:ext>
                </a:extLst>
              </a:rPr>
              <a:t>dist(K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5"/>
                  </a:ext>
                </a:extLst>
              </a:rPr>
              <a:t>i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6"/>
                  </a:ext>
                </a:extLst>
              </a:rPr>
              <a:t>, K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7"/>
                  </a:ext>
                </a:extLst>
              </a:rPr>
              <a:t>j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8"/>
                  </a:ext>
                </a:extLst>
              </a:rPr>
              <a:t>) = dist(C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9"/>
                  </a:ext>
                </a:extLst>
              </a:rPr>
              <a:t>i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0"/>
                  </a:ext>
                </a:extLst>
              </a:rPr>
              <a:t>, C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1"/>
                  </a:ext>
                </a:extLst>
              </a:rPr>
              <a:t>j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2"/>
                  </a:ext>
                </a:extLst>
              </a:rPr>
              <a:t>)</a:t>
            </a:r>
            <a:endParaRPr/>
          </a:p>
        </p:txBody>
      </p:sp>
      <p:grpSp>
        <p:nvGrpSpPr>
          <p:cNvPr id="340" name="Google Shape;340;g29e97c85f34_0_364"/>
          <p:cNvGrpSpPr/>
          <p:nvPr/>
        </p:nvGrpSpPr>
        <p:grpSpPr>
          <a:xfrm>
            <a:off x="6096000" y="152400"/>
            <a:ext cx="914400" cy="1066800"/>
            <a:chOff x="6096000" y="152400"/>
            <a:chExt cx="914400" cy="1066800"/>
          </a:xfrm>
        </p:grpSpPr>
        <p:grpSp>
          <p:nvGrpSpPr>
            <p:cNvPr id="341" name="Google Shape;341;g29e97c85f34_0_364"/>
            <p:cNvGrpSpPr/>
            <p:nvPr/>
          </p:nvGrpSpPr>
          <p:grpSpPr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342" name="Google Shape;342;g29e97c85f34_0_364"/>
              <p:cNvSpPr/>
              <p:nvPr/>
            </p:nvSpPr>
            <p:spPr>
              <a:xfrm>
                <a:off x="6096000" y="152400"/>
                <a:ext cx="914400" cy="1066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" name="Google Shape;343;g29e97c85f34_0_364"/>
              <p:cNvSpPr/>
              <p:nvPr/>
            </p:nvSpPr>
            <p:spPr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g29e97c85f34_0_364"/>
              <p:cNvSpPr/>
              <p:nvPr/>
            </p:nvSpPr>
            <p:spPr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" name="Google Shape;345;g29e97c85f34_0_364"/>
              <p:cNvSpPr/>
              <p:nvPr/>
            </p:nvSpPr>
            <p:spPr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" name="Google Shape;346;g29e97c85f34_0_364"/>
              <p:cNvSpPr/>
              <p:nvPr/>
            </p:nvSpPr>
            <p:spPr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" name="Google Shape;347;g29e97c85f34_0_364"/>
              <p:cNvSpPr/>
              <p:nvPr/>
            </p:nvSpPr>
            <p:spPr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" name="Google Shape;348;g29e97c85f34_0_364"/>
              <p:cNvSpPr/>
              <p:nvPr/>
            </p:nvSpPr>
            <p:spPr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" name="Google Shape;349;g29e97c85f34_0_364"/>
              <p:cNvSpPr/>
              <p:nvPr/>
            </p:nvSpPr>
            <p:spPr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0" name="Google Shape;350;g29e97c85f34_0_364"/>
              <p:cNvSpPr/>
              <p:nvPr/>
            </p:nvSpPr>
            <p:spPr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1" name="Google Shape;351;g29e97c85f34_0_364"/>
              <p:cNvSpPr/>
              <p:nvPr/>
            </p:nvSpPr>
            <p:spPr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2" name="Google Shape;352;g29e97c85f34_0_364"/>
              <p:cNvSpPr/>
              <p:nvPr/>
            </p:nvSpPr>
            <p:spPr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3" name="Google Shape;353;g29e97c85f34_0_364"/>
              <p:cNvSpPr/>
              <p:nvPr/>
            </p:nvSpPr>
            <p:spPr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4" name="Google Shape;354;g29e97c85f34_0_364"/>
              <p:cNvSpPr/>
              <p:nvPr/>
            </p:nvSpPr>
            <p:spPr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5" name="Google Shape;355;g29e97c85f34_0_364"/>
              <p:cNvSpPr/>
              <p:nvPr/>
            </p:nvSpPr>
            <p:spPr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" name="Google Shape;356;g29e97c85f34_0_364"/>
              <p:cNvSpPr/>
              <p:nvPr/>
            </p:nvSpPr>
            <p:spPr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7" name="Google Shape;357;g29e97c85f34_0_364"/>
            <p:cNvSpPr txBox="1"/>
            <p:nvPr/>
          </p:nvSpPr>
          <p:spPr>
            <a:xfrm flipH="1">
              <a:off x="6507600" y="533400"/>
              <a:ext cx="4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g29e97c85f34_0_364"/>
          <p:cNvGrpSpPr/>
          <p:nvPr/>
        </p:nvGrpSpPr>
        <p:grpSpPr>
          <a:xfrm>
            <a:off x="7924800" y="304800"/>
            <a:ext cx="1066800" cy="838200"/>
            <a:chOff x="7924800" y="304800"/>
            <a:chExt cx="1066800" cy="838200"/>
          </a:xfrm>
        </p:grpSpPr>
        <p:grpSp>
          <p:nvGrpSpPr>
            <p:cNvPr id="359" name="Google Shape;359;g29e97c85f34_0_364"/>
            <p:cNvGrpSpPr/>
            <p:nvPr/>
          </p:nvGrpSpPr>
          <p:grpSpPr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360" name="Google Shape;360;g29e97c85f34_0_364"/>
              <p:cNvSpPr/>
              <p:nvPr/>
            </p:nvSpPr>
            <p:spPr>
              <a:xfrm>
                <a:off x="7924800" y="304800"/>
                <a:ext cx="1066800" cy="8382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7575D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" name="Google Shape;361;g29e97c85f34_0_364"/>
              <p:cNvSpPr/>
              <p:nvPr/>
            </p:nvSpPr>
            <p:spPr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2" name="Google Shape;362;g29e97c85f34_0_364"/>
              <p:cNvSpPr/>
              <p:nvPr/>
            </p:nvSpPr>
            <p:spPr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3" name="Google Shape;363;g29e97c85f34_0_364"/>
              <p:cNvSpPr/>
              <p:nvPr/>
            </p:nvSpPr>
            <p:spPr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4" name="Google Shape;364;g29e97c85f34_0_364"/>
              <p:cNvSpPr/>
              <p:nvPr/>
            </p:nvSpPr>
            <p:spPr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5" name="Google Shape;365;g29e97c85f34_0_364"/>
              <p:cNvSpPr/>
              <p:nvPr/>
            </p:nvSpPr>
            <p:spPr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6" name="Google Shape;366;g29e97c85f34_0_364"/>
              <p:cNvSpPr/>
              <p:nvPr/>
            </p:nvSpPr>
            <p:spPr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7" name="Google Shape;367;g29e97c85f34_0_364"/>
              <p:cNvSpPr/>
              <p:nvPr/>
            </p:nvSpPr>
            <p:spPr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8" name="Google Shape;368;g29e97c85f34_0_364"/>
              <p:cNvSpPr/>
              <p:nvPr/>
            </p:nvSpPr>
            <p:spPr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9" name="Google Shape;369;g29e97c85f34_0_364"/>
              <p:cNvSpPr/>
              <p:nvPr/>
            </p:nvSpPr>
            <p:spPr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0" name="Google Shape;370;g29e97c85f34_0_364"/>
              <p:cNvSpPr/>
              <p:nvPr/>
            </p:nvSpPr>
            <p:spPr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1" name="Google Shape;371;g29e97c85f34_0_364"/>
              <p:cNvSpPr/>
              <p:nvPr/>
            </p:nvSpPr>
            <p:spPr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2" name="Google Shape;372;g29e97c85f34_0_364"/>
              <p:cNvSpPr/>
              <p:nvPr/>
            </p:nvSpPr>
            <p:spPr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" name="Google Shape;373;g29e97c85f34_0_364"/>
              <p:cNvSpPr/>
              <p:nvPr/>
            </p:nvSpPr>
            <p:spPr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4" name="Google Shape;374;g29e97c85f34_0_364"/>
              <p:cNvSpPr/>
              <p:nvPr/>
            </p:nvSpPr>
            <p:spPr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5" name="Google Shape;375;g29e97c85f34_0_364"/>
              <p:cNvSpPr/>
              <p:nvPr/>
            </p:nvSpPr>
            <p:spPr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6" name="Google Shape;376;g29e97c85f34_0_364"/>
              <p:cNvSpPr/>
              <p:nvPr/>
            </p:nvSpPr>
            <p:spPr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7" name="Google Shape;377;g29e97c85f34_0_364"/>
            <p:cNvSpPr txBox="1"/>
            <p:nvPr/>
          </p:nvSpPr>
          <p:spPr>
            <a:xfrm flipH="1">
              <a:off x="8458319" y="591979"/>
              <a:ext cx="4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g29e97c85f34_0_36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9e97c85f34_0_36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e97c85f34_0_358"/>
          <p:cNvSpPr txBox="1"/>
          <p:nvPr>
            <p:ph idx="1" type="body"/>
          </p:nvPr>
        </p:nvSpPr>
        <p:spPr>
          <a:xfrm>
            <a:off x="381000" y="2419850"/>
            <a:ext cx="8382000" cy="25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Now that we've understood how to measure the distance between two clusters, let's go back to the steps of the Agglomerative Clustering algorithm.</a:t>
            </a:r>
            <a:endParaRPr sz="2600"/>
          </a:p>
        </p:txBody>
      </p:sp>
      <p:sp>
        <p:nvSpPr>
          <p:cNvPr id="386" name="Google Shape;386;g29e97c85f34_0_35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lang="en-US"/>
              <a:t>A</a:t>
            </a:r>
            <a:r>
              <a:rPr lang="en-US"/>
              <a:t>gglomerative clustering: 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Steps 1 and 2 </a:t>
            </a:r>
            <a:endParaRPr/>
          </a:p>
        </p:txBody>
      </p:sp>
      <p:sp>
        <p:nvSpPr>
          <p:cNvPr id="392" name="Google Shape;392;p8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8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5" name="Google Shape;405;p8"/>
          <p:cNvGrpSpPr/>
          <p:nvPr/>
        </p:nvGrpSpPr>
        <p:grpSpPr>
          <a:xfrm>
            <a:off x="4852987" y="2214562"/>
            <a:ext cx="3435852" cy="3145263"/>
            <a:chOff x="3456" y="1622"/>
            <a:chExt cx="2124" cy="2050"/>
          </a:xfrm>
        </p:grpSpPr>
        <p:cxnSp>
          <p:nvCxnSpPr>
            <p:cNvPr id="406" name="Google Shape;406;p8"/>
            <p:cNvCxnSpPr/>
            <p:nvPr/>
          </p:nvCxnSpPr>
          <p:spPr>
            <a:xfrm>
              <a:off x="3696" y="1622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8"/>
            <p:cNvCxnSpPr/>
            <p:nvPr/>
          </p:nvCxnSpPr>
          <p:spPr>
            <a:xfrm>
              <a:off x="3504" y="1814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8"/>
            <p:cNvCxnSpPr/>
            <p:nvPr/>
          </p:nvCxnSpPr>
          <p:spPr>
            <a:xfrm>
              <a:off x="4012" y="1622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8"/>
            <p:cNvCxnSpPr/>
            <p:nvPr/>
          </p:nvCxnSpPr>
          <p:spPr>
            <a:xfrm>
              <a:off x="4329" y="1622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8"/>
            <p:cNvCxnSpPr/>
            <p:nvPr/>
          </p:nvCxnSpPr>
          <p:spPr>
            <a:xfrm>
              <a:off x="4646" y="1622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8"/>
            <p:cNvCxnSpPr/>
            <p:nvPr/>
          </p:nvCxnSpPr>
          <p:spPr>
            <a:xfrm>
              <a:off x="4963" y="1622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8"/>
            <p:cNvCxnSpPr/>
            <p:nvPr/>
          </p:nvCxnSpPr>
          <p:spPr>
            <a:xfrm>
              <a:off x="5280" y="1622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8"/>
            <p:cNvCxnSpPr/>
            <p:nvPr/>
          </p:nvCxnSpPr>
          <p:spPr>
            <a:xfrm>
              <a:off x="3504" y="2073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8"/>
            <p:cNvCxnSpPr/>
            <p:nvPr/>
          </p:nvCxnSpPr>
          <p:spPr>
            <a:xfrm>
              <a:off x="3504" y="233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8"/>
            <p:cNvCxnSpPr/>
            <p:nvPr/>
          </p:nvCxnSpPr>
          <p:spPr>
            <a:xfrm>
              <a:off x="3504" y="2591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8"/>
            <p:cNvCxnSpPr/>
            <p:nvPr/>
          </p:nvCxnSpPr>
          <p:spPr>
            <a:xfrm>
              <a:off x="3504" y="285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8"/>
            <p:cNvCxnSpPr/>
            <p:nvPr/>
          </p:nvCxnSpPr>
          <p:spPr>
            <a:xfrm>
              <a:off x="3504" y="311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8" name="Google Shape;418;p8"/>
            <p:cNvSpPr txBox="1"/>
            <p:nvPr/>
          </p:nvSpPr>
          <p:spPr>
            <a:xfrm>
              <a:off x="3456" y="186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 txBox="1"/>
            <p:nvPr/>
          </p:nvSpPr>
          <p:spPr>
            <a:xfrm>
              <a:off x="3456" y="23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 txBox="1"/>
            <p:nvPr/>
          </p:nvSpPr>
          <p:spPr>
            <a:xfrm>
              <a:off x="3456" y="291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 txBox="1"/>
            <p:nvPr/>
          </p:nvSpPr>
          <p:spPr>
            <a:xfrm>
              <a:off x="3456" y="26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 txBox="1"/>
            <p:nvPr/>
          </p:nvSpPr>
          <p:spPr>
            <a:xfrm>
              <a:off x="3456" y="215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 txBox="1"/>
            <p:nvPr/>
          </p:nvSpPr>
          <p:spPr>
            <a:xfrm>
              <a:off x="3744" y="16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 txBox="1"/>
            <p:nvPr/>
          </p:nvSpPr>
          <p:spPr>
            <a:xfrm>
              <a:off x="4032" y="16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 txBox="1"/>
            <p:nvPr/>
          </p:nvSpPr>
          <p:spPr>
            <a:xfrm>
              <a:off x="4368" y="16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 txBox="1"/>
            <p:nvPr/>
          </p:nvSpPr>
          <p:spPr>
            <a:xfrm>
              <a:off x="4704" y="16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 txBox="1"/>
            <p:nvPr/>
          </p:nvSpPr>
          <p:spPr>
            <a:xfrm>
              <a:off x="4944" y="16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 txBox="1"/>
            <p:nvPr/>
          </p:nvSpPr>
          <p:spPr>
            <a:xfrm>
              <a:off x="5280" y="16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 txBox="1"/>
            <p:nvPr/>
          </p:nvSpPr>
          <p:spPr>
            <a:xfrm>
              <a:off x="3504" y="3072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8"/>
          <p:cNvSpPr txBox="1"/>
          <p:nvPr/>
        </p:nvSpPr>
        <p:spPr>
          <a:xfrm>
            <a:off x="5341937" y="4911725"/>
            <a:ext cx="251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1" name="Google Shape;431;p8"/>
          <p:cNvGraphicFramePr/>
          <p:nvPr/>
        </p:nvGraphicFramePr>
        <p:xfrm>
          <a:off x="4572000" y="5610225"/>
          <a:ext cx="4056000" cy="714300"/>
        </p:xfrm>
        <a:graphic>
          <a:graphicData uri="http://schemas.openxmlformats.org/presentationml/2006/ole">
            <mc:AlternateContent>
              <mc:Choice Requires="v">
                <p:oleObj r:id="rId4" imgH="714300" imgW="4056000" progId="Visio.Drawing.6" spid="_x0000_s1">
                  <p:embed/>
                </p:oleObj>
              </mc:Choice>
              <mc:Fallback>
                <p:oleObj r:id="rId5" imgH="714300" imgW="4056000" progId="Visio.Drawing.6">
                  <p:embed/>
                  <p:pic>
                    <p:nvPicPr>
                      <p:cNvPr id="431" name="Google Shape;431;p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0" y="5610225"/>
                        <a:ext cx="4056000" cy="7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" name="Google Shape;432;p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Intermediate Situation</a:t>
            </a:r>
            <a:endParaRPr/>
          </a:p>
        </p:txBody>
      </p:sp>
      <p:sp>
        <p:nvSpPr>
          <p:cNvPr id="438" name="Google Shape;438;p9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3"/>
                  </a:ext>
                </a:extLst>
              </a:rPr>
              <a:t>merging steps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have some clusters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9"/>
          <p:cNvSpPr/>
          <p:nvPr/>
        </p:nvSpPr>
        <p:spPr>
          <a:xfrm rot="-5400000">
            <a:off x="1600200" y="2667000"/>
            <a:ext cx="762000" cy="9144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9"/>
          <p:cNvSpPr/>
          <p:nvPr/>
        </p:nvSpPr>
        <p:spPr>
          <a:xfrm rot="10800000">
            <a:off x="3352800" y="3047999"/>
            <a:ext cx="685800" cy="7620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1295400" y="4953000"/>
            <a:ext cx="7747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9"/>
          <p:cNvSpPr/>
          <p:nvPr/>
        </p:nvSpPr>
        <p:spPr>
          <a:xfrm rot="10800000">
            <a:off x="2590800" y="4876799"/>
            <a:ext cx="685800" cy="7620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9"/>
          <p:cNvSpPr txBox="1"/>
          <p:nvPr/>
        </p:nvSpPr>
        <p:spPr>
          <a:xfrm>
            <a:off x="685800" y="41910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 txBox="1"/>
          <p:nvPr/>
        </p:nvSpPr>
        <p:spPr>
          <a:xfrm>
            <a:off x="3429000" y="33528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"/>
          <p:cNvSpPr txBox="1"/>
          <p:nvPr/>
        </p:nvSpPr>
        <p:spPr>
          <a:xfrm>
            <a:off x="1454150" y="518565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"/>
          <p:cNvSpPr txBox="1"/>
          <p:nvPr/>
        </p:nvSpPr>
        <p:spPr>
          <a:xfrm>
            <a:off x="2705100" y="51039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"/>
          <p:cNvSpPr txBox="1"/>
          <p:nvPr/>
        </p:nvSpPr>
        <p:spPr>
          <a:xfrm>
            <a:off x="1752600" y="29718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9"/>
          <p:cNvGrpSpPr/>
          <p:nvPr/>
        </p:nvGrpSpPr>
        <p:grpSpPr>
          <a:xfrm>
            <a:off x="5430837" y="1885950"/>
            <a:ext cx="2858477" cy="2349906"/>
            <a:chOff x="3456" y="1440"/>
            <a:chExt cx="1848" cy="1596"/>
          </a:xfrm>
        </p:grpSpPr>
        <p:sp>
          <p:nvSpPr>
            <p:cNvPr id="450" name="Google Shape;450;p9"/>
            <p:cNvSpPr txBox="1"/>
            <p:nvPr/>
          </p:nvSpPr>
          <p:spPr>
            <a:xfrm>
              <a:off x="4032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 txBox="1"/>
            <p:nvPr/>
          </p:nvSpPr>
          <p:spPr>
            <a:xfrm>
              <a:off x="37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2" name="Google Shape;452;p9"/>
            <p:cNvCxnSpPr/>
            <p:nvPr/>
          </p:nvCxnSpPr>
          <p:spPr>
            <a:xfrm>
              <a:off x="3696" y="1440"/>
              <a:ext cx="0" cy="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3504" y="163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5280" y="1440"/>
              <a:ext cx="0" cy="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3504" y="292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6" name="Google Shape;456;p9"/>
            <p:cNvSpPr txBox="1"/>
            <p:nvPr/>
          </p:nvSpPr>
          <p:spPr>
            <a:xfrm>
              <a:off x="3456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 txBox="1"/>
            <p:nvPr/>
          </p:nvSpPr>
          <p:spPr>
            <a:xfrm>
              <a:off x="3456" y="220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 txBox="1"/>
            <p:nvPr/>
          </p:nvSpPr>
          <p:spPr>
            <a:xfrm>
              <a:off x="3456" y="27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 txBox="1"/>
            <p:nvPr/>
          </p:nvSpPr>
          <p:spPr>
            <a:xfrm>
              <a:off x="3456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 txBox="1"/>
            <p:nvPr/>
          </p:nvSpPr>
          <p:spPr>
            <a:xfrm>
              <a:off x="3456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 txBox="1"/>
            <p:nvPr/>
          </p:nvSpPr>
          <p:spPr>
            <a:xfrm>
              <a:off x="4368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 txBox="1"/>
            <p:nvPr/>
          </p:nvSpPr>
          <p:spPr>
            <a:xfrm>
              <a:off x="470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 txBox="1"/>
            <p:nvPr/>
          </p:nvSpPr>
          <p:spPr>
            <a:xfrm>
              <a:off x="4992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p9"/>
            <p:cNvCxnSpPr/>
            <p:nvPr/>
          </p:nvCxnSpPr>
          <p:spPr>
            <a:xfrm>
              <a:off x="3504" y="187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9"/>
            <p:cNvCxnSpPr/>
            <p:nvPr/>
          </p:nvCxnSpPr>
          <p:spPr>
            <a:xfrm>
              <a:off x="3504" y="240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9"/>
            <p:cNvCxnSpPr/>
            <p:nvPr/>
          </p:nvCxnSpPr>
          <p:spPr>
            <a:xfrm>
              <a:off x="3504" y="216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9"/>
            <p:cNvCxnSpPr/>
            <p:nvPr/>
          </p:nvCxnSpPr>
          <p:spPr>
            <a:xfrm>
              <a:off x="3504" y="264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9"/>
            <p:cNvCxnSpPr/>
            <p:nvPr/>
          </p:nvCxnSpPr>
          <p:spPr>
            <a:xfrm>
              <a:off x="4032" y="1440"/>
              <a:ext cx="0" cy="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9"/>
            <p:cNvCxnSpPr/>
            <p:nvPr/>
          </p:nvCxnSpPr>
          <p:spPr>
            <a:xfrm>
              <a:off x="4320" y="1440"/>
              <a:ext cx="0" cy="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9"/>
            <p:cNvCxnSpPr/>
            <p:nvPr/>
          </p:nvCxnSpPr>
          <p:spPr>
            <a:xfrm>
              <a:off x="4656" y="1440"/>
              <a:ext cx="0" cy="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9"/>
            <p:cNvCxnSpPr/>
            <p:nvPr/>
          </p:nvCxnSpPr>
          <p:spPr>
            <a:xfrm>
              <a:off x="4992" y="1440"/>
              <a:ext cx="0" cy="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2" name="Google Shape;472;p9"/>
          <p:cNvSpPr txBox="1"/>
          <p:nvPr/>
        </p:nvSpPr>
        <p:spPr>
          <a:xfrm>
            <a:off x="5845175" y="4098925"/>
            <a:ext cx="251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3" name="Google Shape;473;p9"/>
          <p:cNvGraphicFramePr/>
          <p:nvPr/>
        </p:nvGraphicFramePr>
        <p:xfrm>
          <a:off x="4648200" y="4713287"/>
          <a:ext cx="4083000" cy="1611300"/>
        </p:xfrm>
        <a:graphic>
          <a:graphicData uri="http://schemas.openxmlformats.org/presentationml/2006/ole">
            <mc:AlternateContent>
              <mc:Choice Requires="v">
                <p:oleObj r:id="rId4" imgH="1611300" imgW="4083000" progId="Visio.Drawing.6" spid="_x0000_s1">
                  <p:embed/>
                </p:oleObj>
              </mc:Choice>
              <mc:Fallback>
                <p:oleObj r:id="rId5" imgH="1611300" imgW="4083000" progId="Visio.Drawing.6">
                  <p:embed/>
                  <p:pic>
                    <p:nvPicPr>
                      <p:cNvPr id="473" name="Google Shape;473;p9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48200" y="4713287"/>
                        <a:ext cx="4083000" cy="16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" name="Google Shape;474;p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0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Step 4</a:t>
            </a:r>
            <a:endParaRPr/>
          </a:p>
        </p:txBody>
      </p:sp>
      <p:sp>
        <p:nvSpPr>
          <p:cNvPr id="480" name="Google Shape;480;p10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■"/>
            </a:pPr>
            <a:r>
              <a:rPr b="1" lang="en-US" sz="2000"/>
              <a:t>M</a:t>
            </a:r>
            <a:r>
              <a:rPr b="1" i="0" lang="en-US" sz="2000" u="none">
                <a:solidFill>
                  <a:schemeClr val="dk1"/>
                </a:solidFill>
              </a:rPr>
              <a:t>erge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two closest clusters (C2 and C5) and </a:t>
            </a:r>
            <a:r>
              <a:rPr b="1" i="0" lang="en-US" sz="2000" u="none">
                <a:solidFill>
                  <a:schemeClr val="dk1"/>
                </a:solidFill>
              </a:rPr>
              <a:t>update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-US" sz="2000"/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0"/>
          <p:cNvSpPr/>
          <p:nvPr/>
        </p:nvSpPr>
        <p:spPr>
          <a:xfrm rot="-5400000">
            <a:off x="1600200" y="2667000"/>
            <a:ext cx="762000" cy="9144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10"/>
          <p:cNvSpPr/>
          <p:nvPr/>
        </p:nvSpPr>
        <p:spPr>
          <a:xfrm rot="10800000">
            <a:off x="3352800" y="3047999"/>
            <a:ext cx="685800" cy="7620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1295400" y="4953000"/>
            <a:ext cx="7747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10"/>
          <p:cNvSpPr/>
          <p:nvPr/>
        </p:nvSpPr>
        <p:spPr>
          <a:xfrm rot="10800000">
            <a:off x="2590800" y="4876799"/>
            <a:ext cx="685800" cy="7620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10"/>
          <p:cNvSpPr txBox="1"/>
          <p:nvPr/>
        </p:nvSpPr>
        <p:spPr>
          <a:xfrm>
            <a:off x="685800" y="41910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0"/>
          <p:cNvSpPr txBox="1"/>
          <p:nvPr/>
        </p:nvSpPr>
        <p:spPr>
          <a:xfrm>
            <a:off x="3429000" y="33528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0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0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0"/>
          <p:cNvSpPr txBox="1"/>
          <p:nvPr/>
        </p:nvSpPr>
        <p:spPr>
          <a:xfrm>
            <a:off x="1752600" y="29718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92" name="Google Shape;492;p10"/>
          <p:cNvGraphicFramePr/>
          <p:nvPr/>
        </p:nvGraphicFramePr>
        <p:xfrm>
          <a:off x="4589462" y="4716462"/>
          <a:ext cx="4083000" cy="1844700"/>
        </p:xfrm>
        <a:graphic>
          <a:graphicData uri="http://schemas.openxmlformats.org/presentationml/2006/ole">
            <mc:AlternateContent>
              <mc:Choice Requires="v">
                <p:oleObj r:id="rId4" imgH="1844700" imgW="4083000" progId="Visio.Drawing.6" spid="_x0000_s1">
                  <p:embed/>
                </p:oleObj>
              </mc:Choice>
              <mc:Fallback>
                <p:oleObj r:id="rId5" imgH="1844700" imgW="4083000" progId="Visio.Drawing.6">
                  <p:embed/>
                  <p:pic>
                    <p:nvPicPr>
                      <p:cNvPr id="492" name="Google Shape;492;p10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89462" y="4716462"/>
                        <a:ext cx="4083000" cy="18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" name="Google Shape;493;p10"/>
          <p:cNvSpPr txBox="1"/>
          <p:nvPr/>
        </p:nvSpPr>
        <p:spPr>
          <a:xfrm>
            <a:off x="1454150" y="51801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 txBox="1"/>
          <p:nvPr/>
        </p:nvSpPr>
        <p:spPr>
          <a:xfrm>
            <a:off x="2705100" y="51039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2988" y="1752595"/>
            <a:ext cx="3436868" cy="29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1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Step 5</a:t>
            </a:r>
            <a:endParaRPr/>
          </a:p>
        </p:txBody>
      </p:sp>
      <p:sp>
        <p:nvSpPr>
          <p:cNvPr id="502" name="Google Shape;502;p1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■"/>
            </a:pPr>
            <a:r>
              <a:rPr lang="en-US" sz="2000"/>
              <a:t>Now, 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question is “</a:t>
            </a:r>
            <a:r>
              <a:rPr b="1" lang="en-US" sz="2000">
                <a:solidFill>
                  <a:srgbClr val="800000"/>
                </a:solidFill>
              </a:rPr>
              <a:t>h</a:t>
            </a:r>
            <a:r>
              <a:rPr b="1" i="0" lang="en-US" sz="2000" u="none">
                <a:solidFill>
                  <a:srgbClr val="800000"/>
                </a:solidFill>
              </a:rPr>
              <a:t>ow do we update the proximity matrix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?” 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11"/>
          <p:cNvSpPr/>
          <p:nvPr/>
        </p:nvSpPr>
        <p:spPr>
          <a:xfrm rot="-5400000">
            <a:off x="1600200" y="2667000"/>
            <a:ext cx="762000" cy="9144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p11"/>
          <p:cNvSpPr/>
          <p:nvPr/>
        </p:nvSpPr>
        <p:spPr>
          <a:xfrm rot="10800000">
            <a:off x="3352800" y="3047999"/>
            <a:ext cx="685800" cy="762001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1295400" y="4953000"/>
            <a:ext cx="23622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11"/>
          <p:cNvSpPr txBox="1"/>
          <p:nvPr/>
        </p:nvSpPr>
        <p:spPr>
          <a:xfrm>
            <a:off x="654050" y="411885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1"/>
          <p:cNvSpPr txBox="1"/>
          <p:nvPr/>
        </p:nvSpPr>
        <p:spPr>
          <a:xfrm>
            <a:off x="3429000" y="32751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1"/>
          <p:cNvSpPr txBox="1"/>
          <p:nvPr/>
        </p:nvSpPr>
        <p:spPr>
          <a:xfrm>
            <a:off x="1981200" y="5185650"/>
            <a:ext cx="99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1"/>
          <p:cNvSpPr txBox="1"/>
          <p:nvPr/>
        </p:nvSpPr>
        <p:spPr>
          <a:xfrm>
            <a:off x="1752600" y="297180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11"/>
          <p:cNvGraphicFramePr/>
          <p:nvPr/>
        </p:nvGraphicFramePr>
        <p:xfrm>
          <a:off x="4610100" y="4613275"/>
          <a:ext cx="4083000" cy="1965300"/>
        </p:xfrm>
        <a:graphic>
          <a:graphicData uri="http://schemas.openxmlformats.org/presentationml/2006/ole">
            <mc:AlternateContent>
              <mc:Choice Requires="v">
                <p:oleObj r:id="rId4" imgH="1965300" imgW="4083000" progId="Visio.Drawing.6" spid="_x0000_s1">
                  <p:embed/>
                </p:oleObj>
              </mc:Choice>
              <mc:Fallback>
                <p:oleObj r:id="rId5" imgH="1965300" imgW="4083000" progId="Visio.Drawing.6">
                  <p:embed/>
                  <p:pic>
                    <p:nvPicPr>
                      <p:cNvPr id="511" name="Google Shape;511;p1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10100" y="4613275"/>
                        <a:ext cx="4083000" cy="19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" name="Google Shape;51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5400" y="1744662"/>
            <a:ext cx="2901950" cy="2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0a8b8f09_0_14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2" name="Google Shape;82;g2970a8b8f09_0_1487"/>
          <p:cNvSpPr txBox="1"/>
          <p:nvPr>
            <p:ph idx="1" type="body"/>
          </p:nvPr>
        </p:nvSpPr>
        <p:spPr>
          <a:xfrm>
            <a:off x="311700" y="1447800"/>
            <a:ext cx="8520600" cy="51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❏"/>
            </a:pPr>
            <a:r>
              <a:rPr b="1" lang="en-US" sz="2100">
                <a:solidFill>
                  <a:srgbClr val="374151"/>
                </a:solidFill>
              </a:rPr>
              <a:t>Overview of Clustering</a:t>
            </a:r>
            <a:endParaRPr b="1" sz="2100">
              <a:solidFill>
                <a:srgbClr val="374151"/>
              </a:solidFill>
            </a:endParaRPr>
          </a:p>
          <a:p>
            <a:pPr indent="-3619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❏"/>
            </a:pPr>
            <a:r>
              <a:rPr b="1" lang="en-US" sz="2100">
                <a:solidFill>
                  <a:srgbClr val="374151"/>
                </a:solidFill>
              </a:rPr>
              <a:t>Major Clustering Approaches</a:t>
            </a:r>
            <a:endParaRPr b="1" sz="2100">
              <a:solidFill>
                <a:srgbClr val="374151"/>
              </a:solidFill>
            </a:endParaRPr>
          </a:p>
          <a:p>
            <a:pPr indent="-361950" lvl="1" marL="9144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b="1" lang="en-US" sz="2100">
                <a:solidFill>
                  <a:schemeClr val="dk1"/>
                </a:solidFill>
              </a:rPr>
              <a:t>K-means Clustering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100"/>
              <a:buChar char="❏"/>
            </a:pPr>
            <a:r>
              <a:rPr b="1" lang="en-US" sz="2100">
                <a:solidFill>
                  <a:srgbClr val="800000"/>
                </a:solidFill>
              </a:rPr>
              <a:t>Hierarchical Clustering</a:t>
            </a:r>
            <a:r>
              <a:rPr lang="en-US" sz="2100">
                <a:solidFill>
                  <a:srgbClr val="800000"/>
                </a:solidFill>
              </a:rPr>
              <a:t> </a:t>
            </a:r>
            <a:endParaRPr sz="2100">
              <a:solidFill>
                <a:srgbClr val="800000"/>
              </a:solidFill>
            </a:endParaRPr>
          </a:p>
          <a:p>
            <a:pPr indent="-361950" lvl="1" marL="9144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❏"/>
            </a:pPr>
            <a:r>
              <a:rPr b="1" lang="en-US" sz="2100">
                <a:solidFill>
                  <a:srgbClr val="374151"/>
                </a:solidFill>
              </a:rPr>
              <a:t>DBSCAN Clustering</a:t>
            </a:r>
            <a:endParaRPr sz="2100">
              <a:solidFill>
                <a:srgbClr val="374151"/>
              </a:solidFill>
            </a:endParaRPr>
          </a:p>
          <a:p>
            <a:pPr indent="-3619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❏"/>
            </a:pPr>
            <a:r>
              <a:rPr b="1" lang="en-US" sz="2100">
                <a:solidFill>
                  <a:srgbClr val="374151"/>
                </a:solidFill>
              </a:rPr>
              <a:t>Cluster Evaluation</a:t>
            </a:r>
            <a:endParaRPr sz="2700"/>
          </a:p>
        </p:txBody>
      </p:sp>
      <p:sp>
        <p:nvSpPr>
          <p:cNvPr id="83" name="Google Shape;83;g2970a8b8f09_0_14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e29ba286a_1_0"/>
          <p:cNvSpPr txBox="1"/>
          <p:nvPr>
            <p:ph idx="1" type="body"/>
          </p:nvPr>
        </p:nvSpPr>
        <p:spPr>
          <a:xfrm>
            <a:off x="381000" y="1880175"/>
            <a:ext cx="8382000" cy="43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200"/>
              <a:t>Answer</a:t>
            </a:r>
            <a:r>
              <a:rPr lang="en-US" sz="3200"/>
              <a:t>: </a:t>
            </a:r>
            <a:r>
              <a:rPr lang="en-US" sz="3200">
                <a:solidFill>
                  <a:srgbClr val="800000"/>
                </a:solidFill>
              </a:rPr>
              <a:t>w</a:t>
            </a:r>
            <a:r>
              <a:rPr lang="en-US" sz="3200">
                <a:solidFill>
                  <a:srgbClr val="800000"/>
                </a:solidFill>
              </a:rPr>
              <a:t>e update the proximity matrix</a:t>
            </a:r>
            <a:endParaRPr sz="3200">
              <a:solidFill>
                <a:srgbClr val="80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00000"/>
                </a:solidFill>
              </a:rPr>
              <a:t>using the different approaches to defining the distance between clusters (Min, Max, etc.)</a:t>
            </a:r>
            <a:endParaRPr sz="3200">
              <a:solidFill>
                <a:srgbClr val="800000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00000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00000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00000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00"/>
              <a:t>Note</a:t>
            </a:r>
            <a:r>
              <a:rPr lang="en-US" sz="2300"/>
              <a:t>:</a:t>
            </a:r>
            <a:r>
              <a:rPr lang="en-US" sz="2300">
                <a:solidFill>
                  <a:srgbClr val="800000"/>
                </a:solidFill>
              </a:rPr>
              <a:t> </a:t>
            </a:r>
            <a:r>
              <a:rPr lang="en-US" sz="2300"/>
              <a:t>to compute the distance between an individual data point and a cluster, we consider that data point itself as a cluster</a:t>
            </a:r>
            <a:endParaRPr sz="2300"/>
          </a:p>
        </p:txBody>
      </p:sp>
      <p:sp>
        <p:nvSpPr>
          <p:cNvPr id="520" name="Google Shape;520;g29e29ba286a_1_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9e29ba286a_0_112"/>
          <p:cNvSpPr txBox="1"/>
          <p:nvPr/>
        </p:nvSpPr>
        <p:spPr>
          <a:xfrm>
            <a:off x="914400" y="5715000"/>
            <a:ext cx="33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526" name="Google Shape;526;g29e29ba286a_0_112"/>
          <p:cNvSpPr txBox="1"/>
          <p:nvPr/>
        </p:nvSpPr>
        <p:spPr>
          <a:xfrm>
            <a:off x="5791200" y="5715000"/>
            <a:ext cx="22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grpSp>
        <p:nvGrpSpPr>
          <p:cNvPr id="527" name="Google Shape;527;g29e29ba286a_0_112"/>
          <p:cNvGrpSpPr/>
          <p:nvPr/>
        </p:nvGrpSpPr>
        <p:grpSpPr>
          <a:xfrm>
            <a:off x="747713" y="1773238"/>
            <a:ext cx="3390900" cy="2886075"/>
            <a:chOff x="471" y="1117"/>
            <a:chExt cx="2136" cy="1818"/>
          </a:xfrm>
        </p:grpSpPr>
        <p:sp>
          <p:nvSpPr>
            <p:cNvPr id="528" name="Google Shape;528;g29e29ba286a_0_112"/>
            <p:cNvSpPr/>
            <p:nvPr/>
          </p:nvSpPr>
          <p:spPr>
            <a:xfrm>
              <a:off x="1072" y="1810"/>
              <a:ext cx="89" cy="87"/>
            </a:xfrm>
            <a:custGeom>
              <a:rect b="b" l="l" r="r" t="t"/>
              <a:pathLst>
                <a:path extrusionOk="0" h="87" w="89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9e29ba286a_0_112"/>
            <p:cNvSpPr/>
            <p:nvPr/>
          </p:nvSpPr>
          <p:spPr>
            <a:xfrm>
              <a:off x="1894" y="1169"/>
              <a:ext cx="89" cy="86"/>
            </a:xfrm>
            <a:custGeom>
              <a:rect b="b" l="l" r="r" t="t"/>
              <a:pathLst>
                <a:path extrusionOk="0" h="86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9e29ba286a_0_112"/>
            <p:cNvSpPr/>
            <p:nvPr/>
          </p:nvSpPr>
          <p:spPr>
            <a:xfrm>
              <a:off x="1295" y="2683"/>
              <a:ext cx="89" cy="88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29e29ba286a_0_112"/>
            <p:cNvSpPr/>
            <p:nvPr/>
          </p:nvSpPr>
          <p:spPr>
            <a:xfrm>
              <a:off x="471" y="1683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9e29ba286a_0_112"/>
            <p:cNvSpPr/>
            <p:nvPr/>
          </p:nvSpPr>
          <p:spPr>
            <a:xfrm>
              <a:off x="1652" y="2117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29e29ba286a_0_112"/>
            <p:cNvSpPr/>
            <p:nvPr/>
          </p:nvSpPr>
          <p:spPr>
            <a:xfrm>
              <a:off x="2134" y="2177"/>
              <a:ext cx="89" cy="89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29e29ba286a_0_112"/>
            <p:cNvSpPr/>
            <p:nvPr/>
          </p:nvSpPr>
          <p:spPr>
            <a:xfrm>
              <a:off x="2032" y="111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29e29ba286a_0_112"/>
            <p:cNvSpPr/>
            <p:nvPr/>
          </p:nvSpPr>
          <p:spPr>
            <a:xfrm>
              <a:off x="1256" y="17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29e29ba286a_0_112"/>
            <p:cNvSpPr/>
            <p:nvPr/>
          </p:nvSpPr>
          <p:spPr>
            <a:xfrm>
              <a:off x="1810" y="20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29e29ba286a_0_112"/>
            <p:cNvSpPr/>
            <p:nvPr/>
          </p:nvSpPr>
          <p:spPr>
            <a:xfrm>
              <a:off x="1422" y="263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29e29ba286a_0_112"/>
            <p:cNvSpPr/>
            <p:nvPr/>
          </p:nvSpPr>
          <p:spPr>
            <a:xfrm>
              <a:off x="648" y="16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29e29ba286a_0_112"/>
            <p:cNvSpPr/>
            <p:nvPr/>
          </p:nvSpPr>
          <p:spPr>
            <a:xfrm>
              <a:off x="2307" y="212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g29e29ba286a_0_112"/>
          <p:cNvGrpSpPr/>
          <p:nvPr/>
        </p:nvGrpSpPr>
        <p:grpSpPr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541" name="Google Shape;541;g29e29ba286a_0_112"/>
            <p:cNvSpPr/>
            <p:nvPr/>
          </p:nvSpPr>
          <p:spPr>
            <a:xfrm>
              <a:off x="1572" y="2005"/>
              <a:ext cx="897" cy="375"/>
            </a:xfrm>
            <a:custGeom>
              <a:rect b="b" l="l" r="r" t="t"/>
              <a:pathLst>
                <a:path extrusionOk="0" h="375" w="897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29e29ba286a_0_112"/>
            <p:cNvSpPr/>
            <p:nvPr/>
          </p:nvSpPr>
          <p:spPr>
            <a:xfrm>
              <a:off x="1944" y="18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g29e29ba286a_0_112"/>
          <p:cNvGrpSpPr/>
          <p:nvPr/>
        </p:nvGrpSpPr>
        <p:grpSpPr>
          <a:xfrm>
            <a:off x="527050" y="2489200"/>
            <a:ext cx="1735138" cy="1244600"/>
            <a:chOff x="332" y="1568"/>
            <a:chExt cx="1093" cy="784"/>
          </a:xfrm>
        </p:grpSpPr>
        <p:sp>
          <p:nvSpPr>
            <p:cNvPr id="544" name="Google Shape;544;g29e29ba286a_0_112"/>
            <p:cNvSpPr/>
            <p:nvPr/>
          </p:nvSpPr>
          <p:spPr>
            <a:xfrm>
              <a:off x="332" y="1568"/>
              <a:ext cx="1093" cy="497"/>
            </a:xfrm>
            <a:custGeom>
              <a:rect b="b" l="l" r="r" t="t"/>
              <a:pathLst>
                <a:path extrusionOk="0" h="497" w="1093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29e29ba286a_0_112"/>
            <p:cNvSpPr/>
            <p:nvPr/>
          </p:nvSpPr>
          <p:spPr>
            <a:xfrm>
              <a:off x="949" y="20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g29e29ba286a_0_112"/>
          <p:cNvGrpSpPr/>
          <p:nvPr/>
        </p:nvGrpSpPr>
        <p:grpSpPr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547" name="Google Shape;547;g29e29ba286a_0_112"/>
            <p:cNvSpPr/>
            <p:nvPr/>
          </p:nvSpPr>
          <p:spPr>
            <a:xfrm>
              <a:off x="280" y="1314"/>
              <a:ext cx="2315" cy="1312"/>
            </a:xfrm>
            <a:custGeom>
              <a:rect b="b" l="l" r="r" t="t"/>
              <a:pathLst>
                <a:path extrusionOk="0" h="1312" w="2315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29e29ba286a_0_112"/>
            <p:cNvSpPr/>
            <p:nvPr/>
          </p:nvSpPr>
          <p:spPr>
            <a:xfrm>
              <a:off x="1390" y="13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g29e29ba286a_0_112"/>
          <p:cNvGrpSpPr/>
          <p:nvPr/>
        </p:nvGrpSpPr>
        <p:grpSpPr>
          <a:xfrm>
            <a:off x="382588" y="1951038"/>
            <a:ext cx="3795712" cy="3009900"/>
            <a:chOff x="241" y="1229"/>
            <a:chExt cx="2391" cy="1896"/>
          </a:xfrm>
        </p:grpSpPr>
        <p:sp>
          <p:nvSpPr>
            <p:cNvPr id="550" name="Google Shape;550;g29e29ba286a_0_112"/>
            <p:cNvSpPr/>
            <p:nvPr/>
          </p:nvSpPr>
          <p:spPr>
            <a:xfrm>
              <a:off x="241" y="1229"/>
              <a:ext cx="2391" cy="1611"/>
            </a:xfrm>
            <a:custGeom>
              <a:rect b="b" l="l" r="r" t="t"/>
              <a:pathLst>
                <a:path extrusionOk="0" h="1611" w="239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29e29ba286a_0_112"/>
            <p:cNvSpPr/>
            <p:nvPr/>
          </p:nvSpPr>
          <p:spPr>
            <a:xfrm>
              <a:off x="1239" y="282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g29e29ba286a_0_112"/>
          <p:cNvGrpSpPr/>
          <p:nvPr/>
        </p:nvGrpSpPr>
        <p:grpSpPr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553" name="Google Shape;553;g29e29ba286a_0_112"/>
            <p:cNvSpPr/>
            <p:nvPr/>
          </p:nvSpPr>
          <p:spPr>
            <a:xfrm>
              <a:off x="2138" y="97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29e29ba286a_0_112"/>
            <p:cNvSpPr/>
            <p:nvPr/>
          </p:nvSpPr>
          <p:spPr>
            <a:xfrm>
              <a:off x="194" y="988"/>
              <a:ext cx="2522" cy="2211"/>
            </a:xfrm>
            <a:custGeom>
              <a:rect b="b" l="l" r="r" t="t"/>
              <a:pathLst>
                <a:path extrusionOk="0" h="2211" w="2522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5" name="Google Shape;555;g29e29ba286a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29e29ba286a_0_112"/>
          <p:cNvSpPr txBox="1"/>
          <p:nvPr>
            <p:ph type="title"/>
          </p:nvPr>
        </p:nvSpPr>
        <p:spPr>
          <a:xfrm>
            <a:off x="417512" y="458787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Clustering: MIN</a:t>
            </a:r>
            <a:endParaRPr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"/>
          <p:cNvSpPr txBox="1"/>
          <p:nvPr>
            <p:ph type="title"/>
          </p:nvPr>
        </p:nvSpPr>
        <p:spPr>
          <a:xfrm>
            <a:off x="431800" y="506412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Strength of MIN</a:t>
            </a:r>
            <a:endParaRPr/>
          </a:p>
        </p:txBody>
      </p:sp>
      <p:sp>
        <p:nvSpPr>
          <p:cNvPr id="562" name="Google Shape;562;p19"/>
          <p:cNvSpPr txBox="1"/>
          <p:nvPr/>
        </p:nvSpPr>
        <p:spPr>
          <a:xfrm>
            <a:off x="1066800" y="4267200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9"/>
          <p:cNvSpPr txBox="1"/>
          <p:nvPr/>
        </p:nvSpPr>
        <p:spPr>
          <a:xfrm>
            <a:off x="5410200" y="4267200"/>
            <a:ext cx="2362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9"/>
          <p:cNvSpPr txBox="1"/>
          <p:nvPr/>
        </p:nvSpPr>
        <p:spPr>
          <a:xfrm>
            <a:off x="342900" y="4868125"/>
            <a:ext cx="845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Char char="o"/>
            </a:pPr>
            <a:r>
              <a:rPr lang="en-US" sz="1800">
                <a:solidFill>
                  <a:srgbClr val="0F0F0F"/>
                </a:solidFill>
              </a:rPr>
              <a:t>It detects clusters of any shape by focusing only on the nearest points between clusters, </a:t>
            </a:r>
            <a:r>
              <a:rPr b="1" lang="en-US" sz="1800">
                <a:solidFill>
                  <a:srgbClr val="0F0F0F"/>
                </a:solidFill>
              </a:rPr>
              <a:t>ignoring overall shape</a:t>
            </a:r>
            <a:r>
              <a:rPr lang="en-US" sz="1800">
                <a:solidFill>
                  <a:srgbClr val="0F0F0F"/>
                </a:solidFill>
              </a:rPr>
              <a:t>.</a:t>
            </a:r>
            <a:endParaRPr sz="1800">
              <a:solidFill>
                <a:srgbClr val="0F0F0F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0F0F"/>
              </a:solidFill>
            </a:endParaRPr>
          </a:p>
          <a:p>
            <a:pPr indent="-330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Char char="o"/>
            </a:pPr>
            <a:r>
              <a:rPr lang="en-US" sz="1800">
                <a:solidFill>
                  <a:srgbClr val="0F0F0F"/>
                </a:solidFill>
              </a:rPr>
              <a:t>Captures irregularly shaped clusters effectively without assuming specific geometrical forms like </a:t>
            </a:r>
            <a:r>
              <a:rPr b="1" lang="en-US" sz="1800">
                <a:solidFill>
                  <a:srgbClr val="0F0F0F"/>
                </a:solidFill>
              </a:rPr>
              <a:t>elliptical shapes</a:t>
            </a:r>
            <a:r>
              <a:rPr lang="en-US" sz="1800">
                <a:solidFill>
                  <a:srgbClr val="0F0F0F"/>
                </a:solidFill>
              </a:rPr>
              <a:t>.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565" name="Google Shape;5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6375" y="1458837"/>
            <a:ext cx="4854576" cy="365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1295400"/>
            <a:ext cx="4854576" cy="365918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087" y="3584575"/>
            <a:ext cx="4241800" cy="31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0887" y="993775"/>
            <a:ext cx="4241800" cy="31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20"/>
          <p:cNvSpPr txBox="1"/>
          <p:nvPr>
            <p:ph type="title"/>
          </p:nvPr>
        </p:nvSpPr>
        <p:spPr>
          <a:xfrm>
            <a:off x="420687" y="531812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Limitations of MIN</a:t>
            </a:r>
            <a:endParaRPr/>
          </a:p>
        </p:txBody>
      </p:sp>
      <p:sp>
        <p:nvSpPr>
          <p:cNvPr id="575" name="Google Shape;575;p20"/>
          <p:cNvSpPr txBox="1"/>
          <p:nvPr/>
        </p:nvSpPr>
        <p:spPr>
          <a:xfrm>
            <a:off x="1041600" y="4025875"/>
            <a:ext cx="28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0"/>
          <p:cNvSpPr txBox="1"/>
          <p:nvPr/>
        </p:nvSpPr>
        <p:spPr>
          <a:xfrm>
            <a:off x="5145087" y="3505200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0"/>
          <p:cNvSpPr txBox="1"/>
          <p:nvPr/>
        </p:nvSpPr>
        <p:spPr>
          <a:xfrm>
            <a:off x="230975" y="4708200"/>
            <a:ext cx="4854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1800"/>
              <a:t>Chaining effect:</a:t>
            </a:r>
            <a:r>
              <a:rPr lang="en-US" sz="1800"/>
              <a:t> Merges two clusters due to closely paired points, leading to a chain of combined clusters. </a:t>
            </a:r>
            <a:endParaRPr sz="1800"/>
          </a:p>
          <a:p>
            <a:pPr indent="-368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1800"/>
              <a:t>Noise sensitivity:</a:t>
            </a:r>
            <a:r>
              <a:rPr lang="en-US" sz="1800"/>
              <a:t> A single point can alter the cluster's shape.</a:t>
            </a:r>
            <a:endParaRPr sz="1800"/>
          </a:p>
        </p:txBody>
      </p:sp>
      <p:pic>
        <p:nvPicPr>
          <p:cNvPr id="578" name="Google Shape;5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1219200"/>
            <a:ext cx="4854576" cy="29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0"/>
          <p:cNvSpPr txBox="1"/>
          <p:nvPr/>
        </p:nvSpPr>
        <p:spPr>
          <a:xfrm>
            <a:off x="5221287" y="6096000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e29ba286a_27_0"/>
          <p:cNvSpPr txBox="1"/>
          <p:nvPr/>
        </p:nvSpPr>
        <p:spPr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586" name="Google Shape;586;g29e29ba286a_27_0"/>
          <p:cNvSpPr txBox="1"/>
          <p:nvPr/>
        </p:nvSpPr>
        <p:spPr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587" name="Google Shape;587;g29e29ba286a_2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8" name="Google Shape;588;g29e29ba286a_27_0"/>
          <p:cNvGrpSpPr/>
          <p:nvPr/>
        </p:nvGrpSpPr>
        <p:grpSpPr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589" name="Google Shape;589;g29e29ba286a_27_0"/>
            <p:cNvSpPr/>
            <p:nvPr/>
          </p:nvSpPr>
          <p:spPr>
            <a:xfrm>
              <a:off x="974" y="211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29e29ba286a_27_0"/>
            <p:cNvSpPr/>
            <p:nvPr/>
          </p:nvSpPr>
          <p:spPr>
            <a:xfrm>
              <a:off x="1782" y="148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29e29ba286a_27_0"/>
            <p:cNvSpPr/>
            <p:nvPr/>
          </p:nvSpPr>
          <p:spPr>
            <a:xfrm>
              <a:off x="1193" y="2975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29e29ba286a_27_0"/>
            <p:cNvSpPr/>
            <p:nvPr/>
          </p:nvSpPr>
          <p:spPr>
            <a:xfrm>
              <a:off x="383" y="1993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29e29ba286a_27_0"/>
            <p:cNvSpPr/>
            <p:nvPr/>
          </p:nvSpPr>
          <p:spPr>
            <a:xfrm>
              <a:off x="1544" y="241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29e29ba286a_27_0"/>
            <p:cNvSpPr/>
            <p:nvPr/>
          </p:nvSpPr>
          <p:spPr>
            <a:xfrm>
              <a:off x="2018" y="247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29e29ba286a_27_0"/>
            <p:cNvSpPr/>
            <p:nvPr/>
          </p:nvSpPr>
          <p:spPr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29e29ba286a_27_0"/>
            <p:cNvSpPr/>
            <p:nvPr/>
          </p:nvSpPr>
          <p:spPr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29e29ba286a_27_0"/>
            <p:cNvSpPr/>
            <p:nvPr/>
          </p:nvSpPr>
          <p:spPr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29e29ba286a_27_0"/>
            <p:cNvSpPr/>
            <p:nvPr/>
          </p:nvSpPr>
          <p:spPr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29e29ba286a_27_0"/>
            <p:cNvSpPr/>
            <p:nvPr/>
          </p:nvSpPr>
          <p:spPr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29e29ba286a_27_0"/>
            <p:cNvSpPr/>
            <p:nvPr/>
          </p:nvSpPr>
          <p:spPr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g29e29ba286a_27_0"/>
          <p:cNvGrpSpPr/>
          <p:nvPr/>
        </p:nvGrpSpPr>
        <p:grpSpPr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02" name="Google Shape;602;g29e29ba286a_27_0"/>
            <p:cNvSpPr/>
            <p:nvPr/>
          </p:nvSpPr>
          <p:spPr>
            <a:xfrm>
              <a:off x="1465" y="2309"/>
              <a:ext cx="883" cy="369"/>
            </a:xfrm>
            <a:custGeom>
              <a:rect b="b" l="l" r="r" t="t"/>
              <a:pathLst>
                <a:path extrusionOk="0" h="369" w="883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29e29ba286a_27_0"/>
            <p:cNvSpPr/>
            <p:nvPr/>
          </p:nvSpPr>
          <p:spPr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g29e29ba286a_27_0"/>
          <p:cNvGrpSpPr/>
          <p:nvPr/>
        </p:nvGrpSpPr>
        <p:grpSpPr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05" name="Google Shape;605;g29e29ba286a_27_0"/>
            <p:cNvSpPr/>
            <p:nvPr/>
          </p:nvSpPr>
          <p:spPr>
            <a:xfrm>
              <a:off x="328" y="1881"/>
              <a:ext cx="995" cy="384"/>
            </a:xfrm>
            <a:custGeom>
              <a:rect b="b" l="l" r="r" t="t"/>
              <a:pathLst>
                <a:path extrusionOk="0" h="384" w="995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29e29ba286a_27_0"/>
            <p:cNvSpPr/>
            <p:nvPr/>
          </p:nvSpPr>
          <p:spPr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g29e29ba286a_27_0"/>
          <p:cNvGrpSpPr/>
          <p:nvPr/>
        </p:nvGrpSpPr>
        <p:grpSpPr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08" name="Google Shape;608;g29e29ba286a_27_0"/>
            <p:cNvSpPr/>
            <p:nvPr/>
          </p:nvSpPr>
          <p:spPr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29e29ba286a_27_0"/>
            <p:cNvSpPr/>
            <p:nvPr/>
          </p:nvSpPr>
          <p:spPr>
            <a:xfrm>
              <a:off x="111" y="1285"/>
              <a:ext cx="2479" cy="2197"/>
            </a:xfrm>
            <a:custGeom>
              <a:rect b="b" l="l" r="r" t="t"/>
              <a:pathLst>
                <a:path extrusionOk="0" h="2197" w="2479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g29e29ba286a_27_0"/>
          <p:cNvGrpSpPr/>
          <p:nvPr/>
        </p:nvGrpSpPr>
        <p:grpSpPr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11" name="Google Shape;611;g29e29ba286a_27_0"/>
            <p:cNvSpPr/>
            <p:nvPr/>
          </p:nvSpPr>
          <p:spPr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29e29ba286a_27_0"/>
            <p:cNvSpPr/>
            <p:nvPr/>
          </p:nvSpPr>
          <p:spPr>
            <a:xfrm>
              <a:off x="1114" y="2167"/>
              <a:ext cx="1317" cy="1041"/>
            </a:xfrm>
            <a:custGeom>
              <a:rect b="b" l="l" r="r" t="t"/>
              <a:pathLst>
                <a:path extrusionOk="0" h="1041" w="1317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g29e29ba286a_27_0"/>
          <p:cNvGrpSpPr/>
          <p:nvPr/>
        </p:nvGrpSpPr>
        <p:grpSpPr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14" name="Google Shape;614;g29e29ba286a_27_0"/>
            <p:cNvSpPr/>
            <p:nvPr/>
          </p:nvSpPr>
          <p:spPr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29e29ba286a_27_0"/>
            <p:cNvSpPr/>
            <p:nvPr/>
          </p:nvSpPr>
          <p:spPr>
            <a:xfrm>
              <a:off x="272" y="1372"/>
              <a:ext cx="1831" cy="958"/>
            </a:xfrm>
            <a:custGeom>
              <a:rect b="b" l="l" r="r" t="t"/>
              <a:pathLst>
                <a:path extrusionOk="0" h="958" w="1831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g29e29ba286a_27_0"/>
          <p:cNvSpPr txBox="1"/>
          <p:nvPr>
            <p:ph type="title"/>
          </p:nvPr>
        </p:nvSpPr>
        <p:spPr>
          <a:xfrm>
            <a:off x="431800" y="473075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Clustering: MAX</a:t>
            </a:r>
            <a:endParaRPr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3"/>
          <p:cNvSpPr txBox="1"/>
          <p:nvPr>
            <p:ph type="title"/>
          </p:nvPr>
        </p:nvSpPr>
        <p:spPr>
          <a:xfrm>
            <a:off x="431800" y="517525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Strength of MAX</a:t>
            </a:r>
            <a:endParaRPr>
              <a:solidFill>
                <a:srgbClr val="333399"/>
              </a:solidFill>
            </a:endParaRPr>
          </a:p>
        </p:txBody>
      </p:sp>
      <p:sp>
        <p:nvSpPr>
          <p:cNvPr id="622" name="Google Shape;622;p23"/>
          <p:cNvSpPr txBox="1"/>
          <p:nvPr/>
        </p:nvSpPr>
        <p:spPr>
          <a:xfrm>
            <a:off x="1374775" y="4602162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3"/>
          <p:cNvSpPr txBox="1"/>
          <p:nvPr/>
        </p:nvSpPr>
        <p:spPr>
          <a:xfrm>
            <a:off x="5486400" y="4602162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3"/>
          <p:cNvSpPr txBox="1"/>
          <p:nvPr/>
        </p:nvSpPr>
        <p:spPr>
          <a:xfrm>
            <a:off x="609600" y="5576875"/>
            <a:ext cx="789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en-US" sz="1800">
                <a:solidFill>
                  <a:schemeClr val="dk1"/>
                </a:solidFill>
              </a:rPr>
              <a:t>Robustness to Noise: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Less affected by noise because it looks at the farthest points between clusters, forming compact groups less likely to be influenced by outliers.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2575" y="1125537"/>
            <a:ext cx="4854576" cy="365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311275"/>
            <a:ext cx="4854576" cy="365918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2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4"/>
          <p:cNvSpPr txBox="1"/>
          <p:nvPr>
            <p:ph type="title"/>
          </p:nvPr>
        </p:nvSpPr>
        <p:spPr>
          <a:xfrm>
            <a:off x="409575" y="484187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Limitations of MAX</a:t>
            </a:r>
            <a:endParaRPr/>
          </a:p>
        </p:txBody>
      </p:sp>
      <p:sp>
        <p:nvSpPr>
          <p:cNvPr id="633" name="Google Shape;633;p24"/>
          <p:cNvSpPr txBox="1"/>
          <p:nvPr/>
        </p:nvSpPr>
        <p:spPr>
          <a:xfrm>
            <a:off x="1066800" y="4738687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5180012" y="4738687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609600" y="5486400"/>
            <a:ext cx="8080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Tends to break large clusters into smaller, more distinct 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Biased towards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4"/>
                  </a:ext>
                </a:extLst>
              </a:rPr>
              <a:t>globular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6" name="Google Shape;6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371600"/>
            <a:ext cx="4854576" cy="365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04800" y="1371600"/>
            <a:ext cx="4854576" cy="3659186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9e29ba286a_0_182"/>
          <p:cNvSpPr txBox="1"/>
          <p:nvPr/>
        </p:nvSpPr>
        <p:spPr>
          <a:xfrm>
            <a:off x="914400" y="5562600"/>
            <a:ext cx="33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644" name="Google Shape;644;g29e29ba286a_0_182"/>
          <p:cNvSpPr txBox="1"/>
          <p:nvPr/>
        </p:nvSpPr>
        <p:spPr>
          <a:xfrm>
            <a:off x="5562600" y="5562600"/>
            <a:ext cx="22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645" name="Google Shape;645;g29e29ba286a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46;g29e29ba286a_0_182"/>
          <p:cNvGrpSpPr/>
          <p:nvPr/>
        </p:nvGrpSpPr>
        <p:grpSpPr>
          <a:xfrm>
            <a:off x="808038" y="1987550"/>
            <a:ext cx="3140075" cy="2676526"/>
            <a:chOff x="509" y="1252"/>
            <a:chExt cx="1978" cy="1686"/>
          </a:xfrm>
        </p:grpSpPr>
        <p:sp>
          <p:nvSpPr>
            <p:cNvPr id="647" name="Google Shape;647;g29e29ba286a_0_182"/>
            <p:cNvSpPr/>
            <p:nvPr/>
          </p:nvSpPr>
          <p:spPr>
            <a:xfrm>
              <a:off x="1058" y="1885"/>
              <a:ext cx="79" cy="81"/>
            </a:xfrm>
            <a:custGeom>
              <a:rect b="b" l="l" r="r" t="t"/>
              <a:pathLst>
                <a:path extrusionOk="0" h="81" w="79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9e29ba286a_0_182"/>
            <p:cNvSpPr/>
            <p:nvPr/>
          </p:nvSpPr>
          <p:spPr>
            <a:xfrm>
              <a:off x="1810" y="130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29e29ba286a_0_182"/>
            <p:cNvSpPr/>
            <p:nvPr/>
          </p:nvSpPr>
          <p:spPr>
            <a:xfrm>
              <a:off x="1262" y="2683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29e29ba286a_0_182"/>
            <p:cNvSpPr/>
            <p:nvPr/>
          </p:nvSpPr>
          <p:spPr>
            <a:xfrm>
              <a:off x="509" y="1769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29e29ba286a_0_182"/>
            <p:cNvSpPr/>
            <p:nvPr/>
          </p:nvSpPr>
          <p:spPr>
            <a:xfrm>
              <a:off x="1586" y="2167"/>
              <a:ext cx="81" cy="79"/>
            </a:xfrm>
            <a:custGeom>
              <a:rect b="b" l="l" r="r" t="t"/>
              <a:pathLst>
                <a:path extrusionOk="0" h="79" w="81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9e29ba286a_0_182"/>
            <p:cNvSpPr/>
            <p:nvPr/>
          </p:nvSpPr>
          <p:spPr>
            <a:xfrm>
              <a:off x="2029" y="222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9e29ba286a_0_182"/>
            <p:cNvSpPr/>
            <p:nvPr/>
          </p:nvSpPr>
          <p:spPr>
            <a:xfrm>
              <a:off x="1908" y="12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9e29ba286a_0_182"/>
            <p:cNvSpPr/>
            <p:nvPr/>
          </p:nvSpPr>
          <p:spPr>
            <a:xfrm>
              <a:off x="1163" y="183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9e29ba286a_0_182"/>
            <p:cNvSpPr/>
            <p:nvPr/>
          </p:nvSpPr>
          <p:spPr>
            <a:xfrm>
              <a:off x="1732" y="21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9e29ba286a_0_182"/>
            <p:cNvSpPr/>
            <p:nvPr/>
          </p:nvSpPr>
          <p:spPr>
            <a:xfrm>
              <a:off x="1379" y="26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29e29ba286a_0_182"/>
            <p:cNvSpPr/>
            <p:nvPr/>
          </p:nvSpPr>
          <p:spPr>
            <a:xfrm>
              <a:off x="631" y="17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9e29ba286a_0_182"/>
            <p:cNvSpPr/>
            <p:nvPr/>
          </p:nvSpPr>
          <p:spPr>
            <a:xfrm>
              <a:off x="2187" y="217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g29e29ba286a_0_182"/>
          <p:cNvGrpSpPr/>
          <p:nvPr/>
        </p:nvGrpSpPr>
        <p:grpSpPr>
          <a:xfrm>
            <a:off x="2405063" y="3273425"/>
            <a:ext cx="1301750" cy="1004888"/>
            <a:chOff x="1515" y="2062"/>
            <a:chExt cx="820" cy="633"/>
          </a:xfrm>
        </p:grpSpPr>
        <p:sp>
          <p:nvSpPr>
            <p:cNvPr id="660" name="Google Shape;660;g29e29ba286a_0_182"/>
            <p:cNvSpPr/>
            <p:nvPr/>
          </p:nvSpPr>
          <p:spPr>
            <a:xfrm>
              <a:off x="1515" y="2062"/>
              <a:ext cx="820" cy="343"/>
            </a:xfrm>
            <a:custGeom>
              <a:rect b="b" l="l" r="r" t="t"/>
              <a:pathLst>
                <a:path extrusionOk="0" h="343" w="820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29e29ba286a_0_182"/>
            <p:cNvSpPr/>
            <p:nvPr/>
          </p:nvSpPr>
          <p:spPr>
            <a:xfrm>
              <a:off x="1855" y="239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g29e29ba286a_0_182"/>
          <p:cNvGrpSpPr/>
          <p:nvPr/>
        </p:nvGrpSpPr>
        <p:grpSpPr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663" name="Google Shape;663;g29e29ba286a_0_182"/>
            <p:cNvSpPr/>
            <p:nvPr/>
          </p:nvSpPr>
          <p:spPr>
            <a:xfrm>
              <a:off x="452" y="1662"/>
              <a:ext cx="834" cy="460"/>
            </a:xfrm>
            <a:custGeom>
              <a:rect b="b" l="l" r="r" t="t"/>
              <a:pathLst>
                <a:path extrusionOk="0" h="460" w="834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29e29ba286a_0_182"/>
            <p:cNvSpPr/>
            <p:nvPr/>
          </p:nvSpPr>
          <p:spPr>
            <a:xfrm>
              <a:off x="944" y="15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g29e29ba286a_0_182"/>
          <p:cNvGrpSpPr/>
          <p:nvPr/>
        </p:nvGrpSpPr>
        <p:grpSpPr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666" name="Google Shape;666;g29e29ba286a_0_182"/>
            <p:cNvSpPr/>
            <p:nvPr/>
          </p:nvSpPr>
          <p:spPr>
            <a:xfrm>
              <a:off x="564" y="11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9e29ba286a_0_182"/>
            <p:cNvSpPr/>
            <p:nvPr/>
          </p:nvSpPr>
          <p:spPr>
            <a:xfrm>
              <a:off x="254" y="1022"/>
              <a:ext cx="2305" cy="2180"/>
            </a:xfrm>
            <a:custGeom>
              <a:rect b="b" l="l" r="r" t="t"/>
              <a:pathLst>
                <a:path extrusionOk="0" h="2180" w="2305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g29e29ba286a_0_182"/>
          <p:cNvGrpSpPr/>
          <p:nvPr/>
        </p:nvGrpSpPr>
        <p:grpSpPr>
          <a:xfrm>
            <a:off x="1931988" y="3101975"/>
            <a:ext cx="1800225" cy="1836738"/>
            <a:chOff x="1217" y="1954"/>
            <a:chExt cx="1134" cy="1157"/>
          </a:xfrm>
        </p:grpSpPr>
        <p:sp>
          <p:nvSpPr>
            <p:cNvPr id="669" name="Google Shape;669;g29e29ba286a_0_182"/>
            <p:cNvSpPr/>
            <p:nvPr/>
          </p:nvSpPr>
          <p:spPr>
            <a:xfrm>
              <a:off x="1665" y="281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29e29ba286a_0_182"/>
            <p:cNvSpPr/>
            <p:nvPr/>
          </p:nvSpPr>
          <p:spPr>
            <a:xfrm>
              <a:off x="1217" y="1954"/>
              <a:ext cx="1134" cy="909"/>
            </a:xfrm>
            <a:custGeom>
              <a:rect b="b" l="l" r="r" t="t"/>
              <a:pathLst>
                <a:path extrusionOk="0" h="909" w="1134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g29e29ba286a_0_182"/>
          <p:cNvGrpSpPr/>
          <p:nvPr/>
        </p:nvGrpSpPr>
        <p:grpSpPr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672" name="Google Shape;672;g29e29ba286a_0_182"/>
            <p:cNvSpPr/>
            <p:nvPr/>
          </p:nvSpPr>
          <p:spPr>
            <a:xfrm>
              <a:off x="1602" y="121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9e29ba286a_0_182"/>
            <p:cNvSpPr/>
            <p:nvPr/>
          </p:nvSpPr>
          <p:spPr>
            <a:xfrm>
              <a:off x="1193" y="1246"/>
              <a:ext cx="1218" cy="1916"/>
            </a:xfrm>
            <a:custGeom>
              <a:rect b="b" l="l" r="r" t="t"/>
              <a:pathLst>
                <a:path extrusionOk="0" h="1916" w="1218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g29e29ba286a_0_182"/>
          <p:cNvSpPr txBox="1"/>
          <p:nvPr>
            <p:ph type="title"/>
          </p:nvPr>
        </p:nvSpPr>
        <p:spPr>
          <a:xfrm>
            <a:off x="431800" y="444500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Clustering: Group Average</a:t>
            </a:r>
            <a:endParaRPr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7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Clustering: Group Average</a:t>
            </a:r>
            <a:endParaRPr/>
          </a:p>
        </p:txBody>
      </p:sp>
      <p:sp>
        <p:nvSpPr>
          <p:cNvPr id="680" name="Google Shape;680;p27"/>
          <p:cNvSpPr txBox="1"/>
          <p:nvPr>
            <p:ph idx="1" type="body"/>
          </p:nvPr>
        </p:nvSpPr>
        <p:spPr>
          <a:xfrm>
            <a:off x="253650" y="1435450"/>
            <a:ext cx="86367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  <a:endParaRPr/>
          </a:p>
          <a:p>
            <a:pPr indent="-449580" lvl="0" marL="533400" rtl="0" algn="just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Char char="■"/>
            </a:pPr>
            <a:r>
              <a:rPr b="1" i="0" lang="en-US" sz="2200" u="none">
                <a:solidFill>
                  <a:schemeClr val="dk1"/>
                </a:solidFill>
              </a:rPr>
              <a:t>Strengths</a:t>
            </a:r>
            <a:endParaRPr b="1"/>
          </a:p>
          <a:p>
            <a:pPr indent="-457200" lvl="1" marL="914400" rtl="0" algn="just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lang="en-US" sz="2200"/>
              <a:t>Averaging reduces the influence of noisy data points</a:t>
            </a:r>
            <a:endParaRPr/>
          </a:p>
          <a:p>
            <a:pPr indent="0" lvl="0" marL="914400" rtl="0" algn="just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33400" lvl="0" marL="533400" rtl="0" algn="just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Char char="■"/>
            </a:pPr>
            <a:r>
              <a:rPr b="1" i="0" lang="en-US" sz="2200" u="none">
                <a:solidFill>
                  <a:schemeClr val="dk1"/>
                </a:solidFill>
              </a:rPr>
              <a:t>Limitations</a:t>
            </a:r>
            <a:endParaRPr b="1"/>
          </a:p>
          <a:p>
            <a:pPr indent="-457200" lvl="1" marL="914400" rtl="0" algn="just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 because the average distance favors clusters with compact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closely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located points</a:t>
            </a:r>
            <a:endParaRPr/>
          </a:p>
        </p:txBody>
      </p:sp>
      <p:sp>
        <p:nvSpPr>
          <p:cNvPr id="681" name="Google Shape;681;p2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0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Clustering:  </a:t>
            </a:r>
            <a:r>
              <a:rPr lang="en-US" sz="2800"/>
              <a:t>Space and Time</a:t>
            </a: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800"/>
              <a:t>Complexity</a:t>
            </a:r>
            <a:endParaRPr sz="4000"/>
          </a:p>
        </p:txBody>
      </p:sp>
      <p:sp>
        <p:nvSpPr>
          <p:cNvPr id="687" name="Google Shape;687;p30"/>
          <p:cNvSpPr txBox="1"/>
          <p:nvPr>
            <p:ph idx="1" type="body"/>
          </p:nvPr>
        </p:nvSpPr>
        <p:spPr>
          <a:xfrm>
            <a:off x="331500" y="1371600"/>
            <a:ext cx="8481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b="1" i="1" lang="en-US" sz="2000"/>
              <a:t>N</a:t>
            </a:r>
            <a:r>
              <a:rPr lang="en-US" sz="2000"/>
              <a:t> is the number of data points or objects.</a:t>
            </a:r>
            <a:endParaRPr b="1" sz="2000" u="sng"/>
          </a:p>
          <a:p>
            <a:pPr indent="-3429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lang="en-US" sz="2000" u="sng"/>
              <a:t>Space:</a:t>
            </a:r>
            <a:r>
              <a:rPr lang="en-US" sz="2000"/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b="1" i="1" lang="en-US" sz="2000" u="none">
                <a:solidFill>
                  <a:schemeClr val="dk1"/>
                </a:solidFill>
              </a:rPr>
              <a:t>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O(</a:t>
            </a:r>
            <a:r>
              <a:rPr b="1" i="1" lang="en-US" sz="2000"/>
              <a:t>N</a:t>
            </a:r>
            <a:r>
              <a:rPr lang="en-US" sz="2000"/>
              <a:t>²) because the</a:t>
            </a:r>
            <a:r>
              <a:rPr lang="en-US" sz="2000"/>
              <a:t> proximity matrix has </a:t>
            </a:r>
            <a:r>
              <a:rPr b="1" i="1" lang="en-US" sz="2000"/>
              <a:t>N</a:t>
            </a:r>
            <a:r>
              <a:rPr lang="en-US" sz="2000"/>
              <a:t>² entries for distances between </a:t>
            </a:r>
            <a:r>
              <a:rPr b="1" i="1" lang="en-US" sz="2000"/>
              <a:t>N</a:t>
            </a:r>
            <a:r>
              <a:rPr b="1" lang="en-US" sz="2000"/>
              <a:t> </a:t>
            </a:r>
            <a:r>
              <a:rPr lang="en-US" sz="2000"/>
              <a:t>points.</a:t>
            </a:r>
            <a:endParaRPr sz="2000"/>
          </a:p>
          <a:p>
            <a:pPr indent="-342900" lvl="0" marL="342900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lang="en-US" sz="2000" u="sng"/>
              <a:t>Time:</a:t>
            </a:r>
            <a:r>
              <a:rPr lang="en-US" sz="2000"/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b="1" i="1" lang="en-US" sz="2000" u="none">
                <a:solidFill>
                  <a:schemeClr val="dk1"/>
                </a:solidFill>
              </a:rPr>
              <a:t>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Find the min distance of the matrix </a:t>
            </a:r>
            <a:r>
              <a:rPr lang="en-US" sz="2000"/>
              <a:t>O(</a:t>
            </a:r>
            <a:r>
              <a:rPr b="1" i="1" lang="en-US" sz="2000"/>
              <a:t>N</a:t>
            </a:r>
            <a:r>
              <a:rPr baseline="30000" lang="en-US" sz="2000"/>
              <a:t>2</a:t>
            </a:r>
            <a:r>
              <a:rPr lang="en-US" sz="2000"/>
              <a:t>) * </a:t>
            </a:r>
            <a:r>
              <a:rPr b="1" i="1" lang="en-US" sz="2000"/>
              <a:t>N</a:t>
            </a:r>
            <a:r>
              <a:rPr lang="en-US" sz="2000"/>
              <a:t> iterations ⇒ O(</a:t>
            </a:r>
            <a:r>
              <a:rPr b="1" i="1" lang="en-US" sz="2000"/>
              <a:t>N</a:t>
            </a:r>
            <a:r>
              <a:rPr lang="en-US" sz="2000"/>
              <a:t>³)</a:t>
            </a:r>
            <a:endParaRPr sz="2000"/>
          </a:p>
          <a:p>
            <a:pPr indent="-355600" lvl="1" marL="914400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</a:t>
            </a:r>
            <a:r>
              <a:rPr b="1" i="1" lang="en-US" sz="2000" u="none">
                <a:solidFill>
                  <a:schemeClr val="dk1"/>
                </a:solidFill>
              </a:rPr>
              <a:t>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</a:t>
            </a:r>
            <a:r>
              <a:rPr b="1" i="1" lang="en-US" sz="2000" u="none">
                <a:solidFill>
                  <a:schemeClr val="dk1"/>
                </a:solidFill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2000"/>
          </a:p>
          <a:p>
            <a:pPr indent="-355600" lvl="2" marL="1371600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Accelerate finding the minimum using a heap …</a:t>
            </a:r>
            <a:r>
              <a:rPr lang="en-US" sz="2000"/>
              <a:t>.</a:t>
            </a:r>
            <a:endParaRPr sz="2000"/>
          </a:p>
        </p:txBody>
      </p:sp>
      <p:sp>
        <p:nvSpPr>
          <p:cNvPr id="688" name="Google Shape;688;p3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9951cb4c0_0_1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0"/>
              <a:buChar char="■"/>
            </a:pPr>
            <a:r>
              <a:rPr lang="en-US" sz="2000"/>
              <a:t>Hierarchical Clustering produce a set of nested-clusters.</a:t>
            </a:r>
            <a:endParaRPr sz="2000"/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0"/>
              <a:buChar char="■"/>
            </a:pPr>
            <a:r>
              <a:rPr lang="en-US" sz="2000"/>
              <a:t>It does not have to assume any particular number of clusters.</a:t>
            </a:r>
            <a:endParaRPr sz="2600"/>
          </a:p>
          <a:p>
            <a:pPr indent="-342900" lvl="0" marL="342900" rtl="0" algn="just">
              <a:lnSpc>
                <a:spcPct val="115000"/>
              </a:lnSpc>
              <a:spcBef>
                <a:spcPts val="1640"/>
              </a:spcBef>
              <a:spcAft>
                <a:spcPts val="0"/>
              </a:spcAft>
              <a:buSzPts val="1320"/>
              <a:buChar char="■"/>
            </a:pPr>
            <a:r>
              <a:rPr lang="en-US" sz="2000"/>
              <a:t>It may correspond to meaningful taxonomies</a:t>
            </a:r>
            <a:r>
              <a:rPr lang="en-US" sz="2600"/>
              <a:t> </a:t>
            </a:r>
            <a:r>
              <a:rPr lang="en-US" sz="2000"/>
              <a:t>(e.g., biological taxonomy, animal kingdom, phylogeny reconstruction, …).</a:t>
            </a:r>
            <a:endParaRPr sz="2000"/>
          </a:p>
        </p:txBody>
      </p:sp>
      <p:sp>
        <p:nvSpPr>
          <p:cNvPr id="89" name="Google Shape;89;g299951cb4c0_0_17"/>
          <p:cNvSpPr txBox="1"/>
          <p:nvPr>
            <p:ph type="title"/>
          </p:nvPr>
        </p:nvSpPr>
        <p:spPr>
          <a:xfrm>
            <a:off x="750887" y="492125"/>
            <a:ext cx="7297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</a:t>
            </a:r>
            <a:endParaRPr/>
          </a:p>
        </p:txBody>
      </p:sp>
      <p:sp>
        <p:nvSpPr>
          <p:cNvPr id="90" name="Google Shape;90;g299951cb4c0_0_1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g299951cb4c0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00" y="3673750"/>
            <a:ext cx="4294350" cy="2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99951cb4c0_0_17"/>
          <p:cNvSpPr txBox="1"/>
          <p:nvPr/>
        </p:nvSpPr>
        <p:spPr>
          <a:xfrm>
            <a:off x="6181825" y="4978313"/>
            <a:ext cx="1801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98c73e34cc_0_134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  <a:extLst>
                  <a:ext uri="http://customooxmlschemas.google.com/">
                    <go:slidesCustomData xmlns:go="http://customooxmlschemas.google.com/" textRoundtripDataId="35"/>
                  </a:ext>
                </a:extLst>
              </a:rPr>
              <a:t>Strength of Hierarchical Clustering</a:t>
            </a:r>
            <a:endParaRPr/>
          </a:p>
        </p:txBody>
      </p:sp>
      <p:sp>
        <p:nvSpPr>
          <p:cNvPr id="694" name="Google Shape;694;g298c73e34cc_0_134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  <a:r>
              <a:rPr lang="en-US" sz="2200"/>
              <a:t>.</a:t>
            </a:r>
            <a:endParaRPr/>
          </a:p>
          <a:p>
            <a:pPr indent="-285750" lvl="1" marL="742950" rtl="0" algn="just">
              <a:lnSpc>
                <a:spcPct val="200000"/>
              </a:lnSpc>
              <a:spcBef>
                <a:spcPts val="16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dendrogram at the proper level.</a:t>
            </a:r>
            <a:endParaRPr/>
          </a:p>
          <a:p>
            <a:pPr indent="-342900" lvl="0" marL="342900" rtl="0" algn="just">
              <a:lnSpc>
                <a:spcPct val="200000"/>
              </a:lnSpc>
              <a:spcBef>
                <a:spcPts val="16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  <a:endParaRPr/>
          </a:p>
          <a:p>
            <a:pPr indent="-285750" lvl="1" marL="742950" rtl="0" algn="just">
              <a:lnSpc>
                <a:spcPct val="200000"/>
              </a:lnSpc>
              <a:spcBef>
                <a:spcPts val="16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  <a:endParaRPr/>
          </a:p>
        </p:txBody>
      </p:sp>
      <p:sp>
        <p:nvSpPr>
          <p:cNvPr id="695" name="Google Shape;695;g298c73e34cc_0_13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1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lang="en-US"/>
              <a:t>Weakness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36"/>
                  </a:ext>
                </a:extLst>
              </a:rPr>
              <a:t> of Hierarchical Clustering</a:t>
            </a:r>
            <a:endParaRPr sz="3000"/>
          </a:p>
        </p:txBody>
      </p:sp>
      <p:sp>
        <p:nvSpPr>
          <p:cNvPr id="701" name="Google Shape;701;p31"/>
          <p:cNvSpPr txBox="1"/>
          <p:nvPr>
            <p:ph idx="1" type="body"/>
          </p:nvPr>
        </p:nvSpPr>
        <p:spPr>
          <a:xfrm>
            <a:off x="214312" y="1447800"/>
            <a:ext cx="87153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/>
              <a:t>Do not scale well: time complexity of </a:t>
            </a:r>
            <a:r>
              <a:rPr i="1" lang="en-US" sz="2000"/>
              <a:t>O</a:t>
            </a:r>
            <a:r>
              <a:rPr lang="en-US" sz="2000"/>
              <a:t>(</a:t>
            </a:r>
            <a:r>
              <a:rPr i="1" lang="en-US" sz="2000"/>
              <a:t>n</a:t>
            </a:r>
            <a:r>
              <a:rPr baseline="30000" i="1" lang="en-US" sz="2000"/>
              <a:t>3</a:t>
            </a:r>
            <a:r>
              <a:rPr lang="en-US" sz="2000"/>
              <a:t>), </a:t>
            </a:r>
            <a:r>
              <a:rPr b="1" i="1" lang="en-US" sz="2000"/>
              <a:t>n</a:t>
            </a:r>
            <a:r>
              <a:rPr lang="en-US" sz="2000"/>
              <a:t> is the number of objects</a:t>
            </a:r>
            <a:endParaRPr sz="2000"/>
          </a:p>
          <a:p>
            <a:pPr indent="-165100" lvl="4" marL="2057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global objective function is directly minimized</a:t>
            </a:r>
            <a:endParaRPr/>
          </a:p>
          <a:p>
            <a:pPr indent="-165100" lvl="4" marL="2057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clusters of different sizes and non-globular shapes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/>
              <a:t>Improvements</a:t>
            </a:r>
            <a:r>
              <a:rPr lang="en-US" sz="2000" u="sng"/>
              <a:t>:</a:t>
            </a:r>
            <a:r>
              <a:rPr lang="en-US" sz="2000"/>
              <a:t> </a:t>
            </a:r>
            <a:r>
              <a:rPr lang="en-US" sz="2000"/>
              <a:t>Integration of hierarchical and distance-based clustering</a:t>
            </a:r>
            <a:endParaRPr sz="2000"/>
          </a:p>
          <a:p>
            <a:pPr indent="-285750" lvl="1" marL="742950" rtl="0" algn="just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Example of Algorithms: BIRCH, CHAMELEON</a:t>
            </a:r>
            <a:endParaRPr sz="2000"/>
          </a:p>
        </p:txBody>
      </p:sp>
      <p:sp>
        <p:nvSpPr>
          <p:cNvPr id="702" name="Google Shape;702;p3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7872706cb_0_19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sz="1800"/>
              <a:t>The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nested clusters can be organized as a hierarchical 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sz="1800"/>
              <a:t>The hierarchical </a:t>
            </a:r>
            <a:r>
              <a:rPr lang="en-US" sz="1800" u="sng"/>
              <a:t>tree</a:t>
            </a:r>
            <a:r>
              <a:rPr lang="en-US" sz="1800"/>
              <a:t> of clusters is called a </a:t>
            </a:r>
            <a:r>
              <a:rPr lang="en-US" sz="1800" u="sng"/>
              <a:t>dendrogram</a:t>
            </a:r>
            <a:r>
              <a:rPr lang="en-US" sz="1800"/>
              <a:t>, which records the sequences of merges or splits</a:t>
            </a:r>
            <a:endParaRPr sz="1800" u="sng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 u="sng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sz="1800"/>
              <a:t>Different</a:t>
            </a:r>
            <a:r>
              <a:rPr lang="en-US" sz="1800"/>
              <a:t> </a:t>
            </a:r>
            <a:r>
              <a:rPr lang="en-US" sz="1800" u="sng"/>
              <a:t>clustering</a:t>
            </a:r>
            <a:r>
              <a:rPr lang="en-US" sz="1800"/>
              <a:t> of the data can be obtained by </a:t>
            </a:r>
            <a:r>
              <a:rPr lang="en-US" sz="1800" u="sng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cutting</a:t>
            </a:r>
            <a:r>
              <a:rPr lang="en-US" sz="1800"/>
              <a:t> the dendrogram at the desired level, then each </a:t>
            </a:r>
            <a:r>
              <a:rPr lang="en-US" sz="1800" u="sng"/>
              <a:t>connected component</a:t>
            </a:r>
            <a:r>
              <a:rPr lang="en-US" sz="1800"/>
              <a:t> forms a cluster</a:t>
            </a:r>
            <a:endParaRPr sz="1800"/>
          </a:p>
        </p:txBody>
      </p:sp>
      <p:sp>
        <p:nvSpPr>
          <p:cNvPr id="98" name="Google Shape;98;g297872706cb_0_19"/>
          <p:cNvSpPr txBox="1"/>
          <p:nvPr>
            <p:ph type="title"/>
          </p:nvPr>
        </p:nvSpPr>
        <p:spPr>
          <a:xfrm>
            <a:off x="750887" y="492125"/>
            <a:ext cx="7297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</a:t>
            </a:r>
            <a:endParaRPr/>
          </a:p>
        </p:txBody>
      </p:sp>
      <p:pic>
        <p:nvPicPr>
          <p:cNvPr id="99" name="Google Shape;99;g297872706c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25" y="3310400"/>
            <a:ext cx="8053152" cy="331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97872706cb_0_19"/>
          <p:cNvSpPr txBox="1"/>
          <p:nvPr/>
        </p:nvSpPr>
        <p:spPr>
          <a:xfrm>
            <a:off x="1876250" y="6477000"/>
            <a:ext cx="20595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97872706cb_0_19"/>
          <p:cNvSpPr txBox="1"/>
          <p:nvPr/>
        </p:nvSpPr>
        <p:spPr>
          <a:xfrm>
            <a:off x="5693700" y="6423150"/>
            <a:ext cx="3069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5 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ested clusters of 6 data points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97872706cb_0_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297872706cb_0_19"/>
          <p:cNvSpPr txBox="1"/>
          <p:nvPr/>
        </p:nvSpPr>
        <p:spPr>
          <a:xfrm flipH="1" rot="-5400000">
            <a:off x="-230525" y="4751826"/>
            <a:ext cx="112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97872706cb_0_19"/>
          <p:cNvSpPr txBox="1"/>
          <p:nvPr/>
        </p:nvSpPr>
        <p:spPr>
          <a:xfrm>
            <a:off x="13921750" y="4204475"/>
            <a:ext cx="73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872706cb_0_27"/>
          <p:cNvSpPr txBox="1"/>
          <p:nvPr>
            <p:ph type="title"/>
          </p:nvPr>
        </p:nvSpPr>
        <p:spPr>
          <a:xfrm>
            <a:off x="609600" y="3810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lang="en-US"/>
              <a:t>Types of 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Hierarchical Clustering</a:t>
            </a:r>
            <a:endParaRPr/>
          </a:p>
        </p:txBody>
      </p:sp>
      <p:sp>
        <p:nvSpPr>
          <p:cNvPr id="111" name="Google Shape;111;g297872706cb_0_2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</a:rPr>
              <a:t>Agglomerative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/>
          </a:p>
          <a:p>
            <a:pPr indent="-231775" lvl="2" marL="11461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the points as individual clusters</a:t>
            </a:r>
            <a:endParaRPr/>
          </a:p>
          <a:p>
            <a:pPr indent="-231775" lvl="2" marL="11461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step,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the closest pair of clusters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until only one cluster (or </a:t>
            </a:r>
            <a:r>
              <a:rPr b="1" i="1" lang="en-US" sz="2000" u="none">
                <a:solidFill>
                  <a:schemeClr val="dk1"/>
                </a:solidFill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clusters) left</a:t>
            </a:r>
            <a:endParaRPr sz="2000"/>
          </a:p>
          <a:p>
            <a:pPr indent="-231775" lvl="2" marL="11461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lang="en-US" sz="2000"/>
              <a:t>Popular algorithm</a:t>
            </a:r>
            <a:r>
              <a:rPr lang="en-US" sz="2000"/>
              <a:t>: </a:t>
            </a:r>
            <a:r>
              <a:rPr lang="en-US" sz="20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AGNES (Agglomerative Nesting)</a:t>
            </a:r>
            <a:endParaRPr sz="2000"/>
          </a:p>
          <a:p>
            <a:pPr indent="-165100" lvl="4" marL="2057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■"/>
            </a:pPr>
            <a:r>
              <a:rPr b="1" i="0" lang="en-US" sz="2000" u="none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Divisive:  </a:t>
            </a:r>
            <a:endParaRPr b="1"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31775" lvl="2" marL="11461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Start with one, all-inclusive cluster </a:t>
            </a:r>
            <a:endParaRPr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231775" lvl="2" marL="11461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At each step,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split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 </a:t>
            </a:r>
            <a:r>
              <a:rPr lang="en-US" sz="2000" u="sng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the least cohesive clusters</a:t>
            </a:r>
            <a:r>
              <a:rPr lang="en-US" sz="2000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until each cluster contains an individual point (or there are </a:t>
            </a:r>
            <a:r>
              <a:rPr b="1" i="1" lang="en-US" sz="2000" u="none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 clusters)</a:t>
            </a:r>
            <a:endParaRPr sz="2000"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-231775" lvl="2" marL="114617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1" lang="en-US" sz="2000"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Popular algorithm</a:t>
            </a:r>
            <a:r>
              <a:rPr lang="en-US" sz="2000"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: </a:t>
            </a:r>
            <a:r>
              <a:rPr lang="en-US" sz="2000"/>
              <a:t>DIANA (Divisive Analysis)</a:t>
            </a:r>
            <a:endParaRPr sz="2000"/>
          </a:p>
          <a:p>
            <a:pPr indent="-165100" lvl="4" marL="2057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/>
              <a:t>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ierarchical algorithms use a pro</a:t>
            </a:r>
            <a:r>
              <a:rPr lang="en-US" sz="2000"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ximity matrix (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similarity or distance</a:t>
            </a:r>
            <a:r>
              <a:rPr lang="en-US" sz="2000"/>
              <a:t>)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97872706cb_0_2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750887" y="492125"/>
            <a:ext cx="7297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lang="en-US"/>
              <a:t>Agglomerative vs Divisive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50" y="1900225"/>
            <a:ext cx="8522276" cy="41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381000" y="381000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Agglomerative Clustering Algorithm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520700" y="16764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Idea: </a:t>
            </a:r>
            <a:r>
              <a:rPr i="0" lang="en-US" sz="2000" u="none">
                <a:solidFill>
                  <a:schemeClr val="dk1"/>
                </a:solidFill>
              </a:rPr>
              <a:t>Successively merge the closest clusters</a:t>
            </a:r>
            <a:endParaRPr/>
          </a:p>
          <a:p>
            <a:pPr indent="-317500" lvl="4" marL="22098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Char char="■"/>
            </a:pPr>
            <a:r>
              <a:rPr b="1" i="0" lang="en-US" sz="2000" u="none">
                <a:solidFill>
                  <a:schemeClr val="dk1"/>
                </a:solidFill>
              </a:rPr>
              <a:t>Basic algorithm:</a:t>
            </a:r>
            <a:endParaRPr b="1"/>
          </a:p>
          <a:p>
            <a:pPr indent="-533400" lvl="0" marL="533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  <a:endParaRPr/>
          </a:p>
          <a:p>
            <a:pPr indent="-56515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  <a:endParaRPr/>
          </a:p>
          <a:p>
            <a:pPr indent="-56515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  <a:p>
            <a:pPr indent="-56515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>
                <a:solidFill>
                  <a:srgbClr val="800000"/>
                </a:solidFill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Merge the two closest clusters</a:t>
            </a:r>
            <a:endParaRPr b="1">
              <a:solidFill>
                <a:srgbClr val="800000"/>
              </a:solidFill>
            </a:endParaRPr>
          </a:p>
          <a:p>
            <a:pPr indent="-56515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  <a:endParaRPr/>
          </a:p>
          <a:p>
            <a:pPr indent="-56515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 (or </a:t>
            </a:r>
            <a:r>
              <a:rPr b="1" i="1" lang="en-US" sz="2000" u="none">
                <a:solidFill>
                  <a:schemeClr val="dk1"/>
                </a:solidFill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clusters </a:t>
            </a:r>
            <a:r>
              <a:rPr lang="en-US" sz="2000"/>
              <a:t>left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53340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clusters: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400"/>
          </a:p>
          <a:p>
            <a:pPr indent="-53340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</a:t>
            </a:r>
            <a:r>
              <a:rPr b="1" i="0" lang="en-US" sz="2000" u="none">
                <a:solidFill>
                  <a:srgbClr val="800000"/>
                </a:solidFill>
              </a:rPr>
              <a:t>distance between clusters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distinguish the different algorithms (Min, Max, etc.)</a:t>
            </a:r>
            <a:endParaRPr/>
          </a:p>
        </p:txBody>
      </p:sp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e97c85f34_0_352"/>
          <p:cNvSpPr txBox="1"/>
          <p:nvPr>
            <p:ph idx="1" type="body"/>
          </p:nvPr>
        </p:nvSpPr>
        <p:spPr>
          <a:xfrm>
            <a:off x="381000" y="2419850"/>
            <a:ext cx="8382000" cy="25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80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800000"/>
                </a:solidFill>
              </a:rPr>
              <a:t>How to measure the distance between two clusters?</a:t>
            </a:r>
            <a:endParaRPr sz="3300">
              <a:solidFill>
                <a:srgbClr val="800000"/>
              </a:solidFill>
            </a:endParaRPr>
          </a:p>
        </p:txBody>
      </p:sp>
      <p:sp>
        <p:nvSpPr>
          <p:cNvPr id="135" name="Google Shape;135;g29e97c85f34_0_35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97c85f34_0_160"/>
          <p:cNvSpPr txBox="1"/>
          <p:nvPr>
            <p:ph type="title"/>
          </p:nvPr>
        </p:nvSpPr>
        <p:spPr>
          <a:xfrm>
            <a:off x="298450" y="385762"/>
            <a:ext cx="8280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Define Inter-Cluster Distance</a:t>
            </a:r>
            <a:endParaRPr/>
          </a:p>
        </p:txBody>
      </p:sp>
      <p:sp>
        <p:nvSpPr>
          <p:cNvPr id="141" name="Google Shape;141;g29e97c85f34_0_160"/>
          <p:cNvSpPr txBox="1"/>
          <p:nvPr>
            <p:ph idx="1" type="body"/>
          </p:nvPr>
        </p:nvSpPr>
        <p:spPr>
          <a:xfrm>
            <a:off x="546100" y="2390775"/>
            <a:ext cx="4800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2" name="Google Shape;142;g29e97c85f34_0_160"/>
          <p:cNvCxnSpPr/>
          <p:nvPr/>
        </p:nvCxnSpPr>
        <p:spPr>
          <a:xfrm>
            <a:off x="2070100" y="2527300"/>
            <a:ext cx="106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3" name="Google Shape;143;g29e97c85f34_0_160"/>
          <p:cNvSpPr txBox="1"/>
          <p:nvPr/>
        </p:nvSpPr>
        <p:spPr>
          <a:xfrm>
            <a:off x="2070100" y="2070100"/>
            <a:ext cx="121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Distance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9e97c85f34_0_160"/>
          <p:cNvSpPr txBox="1"/>
          <p:nvPr/>
        </p:nvSpPr>
        <p:spPr>
          <a:xfrm>
            <a:off x="368250" y="3667550"/>
            <a:ext cx="7305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145" name="Google Shape;145;g29e97c85f34_0_160"/>
          <p:cNvSpPr/>
          <p:nvPr/>
        </p:nvSpPr>
        <p:spPr>
          <a:xfrm rot="-5400000">
            <a:off x="323056" y="1759742"/>
            <a:ext cx="1828801" cy="13827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g29e97c85f34_0_160"/>
          <p:cNvSpPr/>
          <p:nvPr/>
        </p:nvSpPr>
        <p:spPr>
          <a:xfrm rot="-5400000">
            <a:off x="1612900" y="26797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g29e97c85f34_0_160"/>
          <p:cNvSpPr/>
          <p:nvPr/>
        </p:nvSpPr>
        <p:spPr>
          <a:xfrm rot="-5400000">
            <a:off x="1536700" y="19177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g29e97c85f34_0_160"/>
          <p:cNvSpPr/>
          <p:nvPr/>
        </p:nvSpPr>
        <p:spPr>
          <a:xfrm rot="-5400000">
            <a:off x="698500" y="23749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g29e97c85f34_0_160"/>
          <p:cNvSpPr/>
          <p:nvPr/>
        </p:nvSpPr>
        <p:spPr>
          <a:xfrm rot="-5400000">
            <a:off x="1763712" y="22209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5%" id="150" name="Google Shape;150;g29e97c85f34_0_160"/>
          <p:cNvSpPr/>
          <p:nvPr/>
        </p:nvSpPr>
        <p:spPr>
          <a:xfrm flipH="1" rot="-5400000">
            <a:off x="3213099" y="1612901"/>
            <a:ext cx="1828801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g29e97c85f34_0_160"/>
          <p:cNvSpPr/>
          <p:nvPr/>
        </p:nvSpPr>
        <p:spPr>
          <a:xfrm flipH="1" rot="-5400000">
            <a:off x="4737100" y="20701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g29e97c85f34_0_160"/>
          <p:cNvSpPr/>
          <p:nvPr/>
        </p:nvSpPr>
        <p:spPr>
          <a:xfrm flipH="1" rot="-5400000">
            <a:off x="3376612" y="20685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g29e97c85f34_0_160"/>
          <p:cNvSpPr/>
          <p:nvPr/>
        </p:nvSpPr>
        <p:spPr>
          <a:xfrm flipH="1" rot="-5400000">
            <a:off x="3898900" y="26797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g29e97c85f34_0_160"/>
          <p:cNvSpPr/>
          <p:nvPr/>
        </p:nvSpPr>
        <p:spPr>
          <a:xfrm flipH="1" rot="-5400000">
            <a:off x="3898900" y="16891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5" name="Google Shape;155;g29e97c85f34_0_160"/>
          <p:cNvGrpSpPr/>
          <p:nvPr/>
        </p:nvGrpSpPr>
        <p:grpSpPr>
          <a:xfrm>
            <a:off x="5416550" y="1512887"/>
            <a:ext cx="3371850" cy="3390900"/>
            <a:chOff x="3456" y="1440"/>
            <a:chExt cx="2124" cy="2136"/>
          </a:xfrm>
        </p:grpSpPr>
        <p:cxnSp>
          <p:nvCxnSpPr>
            <p:cNvPr id="156" name="Google Shape;156;g29e97c85f34_0_160"/>
            <p:cNvCxnSpPr/>
            <p:nvPr/>
          </p:nvCxnSpPr>
          <p:spPr>
            <a:xfrm>
              <a:off x="369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g29e97c85f34_0_160"/>
            <p:cNvCxnSpPr/>
            <p:nvPr/>
          </p:nvCxnSpPr>
          <p:spPr>
            <a:xfrm>
              <a:off x="3504" y="1632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g29e97c85f34_0_160"/>
            <p:cNvCxnSpPr/>
            <p:nvPr/>
          </p:nvCxnSpPr>
          <p:spPr>
            <a:xfrm>
              <a:off x="4012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g29e97c85f34_0_160"/>
            <p:cNvCxnSpPr/>
            <p:nvPr/>
          </p:nvCxnSpPr>
          <p:spPr>
            <a:xfrm>
              <a:off x="4329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g29e97c85f34_0_160"/>
            <p:cNvCxnSpPr/>
            <p:nvPr/>
          </p:nvCxnSpPr>
          <p:spPr>
            <a:xfrm>
              <a:off x="4646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g29e97c85f34_0_160"/>
            <p:cNvCxnSpPr/>
            <p:nvPr/>
          </p:nvCxnSpPr>
          <p:spPr>
            <a:xfrm>
              <a:off x="4963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g29e97c85f34_0_160"/>
            <p:cNvCxnSpPr/>
            <p:nvPr/>
          </p:nvCxnSpPr>
          <p:spPr>
            <a:xfrm>
              <a:off x="5280" y="1440"/>
              <a:ext cx="0" cy="1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g29e97c85f34_0_160"/>
            <p:cNvCxnSpPr/>
            <p:nvPr/>
          </p:nvCxnSpPr>
          <p:spPr>
            <a:xfrm>
              <a:off x="3504" y="1891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g29e97c85f34_0_160"/>
            <p:cNvCxnSpPr/>
            <p:nvPr/>
          </p:nvCxnSpPr>
          <p:spPr>
            <a:xfrm>
              <a:off x="3504" y="215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g29e97c85f34_0_160"/>
            <p:cNvCxnSpPr/>
            <p:nvPr/>
          </p:nvCxnSpPr>
          <p:spPr>
            <a:xfrm>
              <a:off x="3504" y="2409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g29e97c85f34_0_160"/>
            <p:cNvCxnSpPr/>
            <p:nvPr/>
          </p:nvCxnSpPr>
          <p:spPr>
            <a:xfrm>
              <a:off x="3504" y="266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g29e97c85f34_0_160"/>
            <p:cNvCxnSpPr/>
            <p:nvPr/>
          </p:nvCxnSpPr>
          <p:spPr>
            <a:xfrm>
              <a:off x="3504" y="2928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8" name="Google Shape;168;g29e97c85f34_0_160"/>
            <p:cNvSpPr txBox="1"/>
            <p:nvPr/>
          </p:nvSpPr>
          <p:spPr>
            <a:xfrm>
              <a:off x="3456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9e97c85f34_0_160"/>
            <p:cNvSpPr txBox="1"/>
            <p:nvPr/>
          </p:nvSpPr>
          <p:spPr>
            <a:xfrm>
              <a:off x="3456" y="22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9e97c85f34_0_160"/>
            <p:cNvSpPr txBox="1"/>
            <p:nvPr/>
          </p:nvSpPr>
          <p:spPr>
            <a:xfrm>
              <a:off x="3456" y="27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9e97c85f34_0_160"/>
            <p:cNvSpPr txBox="1"/>
            <p:nvPr/>
          </p:nvSpPr>
          <p:spPr>
            <a:xfrm>
              <a:off x="3456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9e97c85f34_0_160"/>
            <p:cNvSpPr txBox="1"/>
            <p:nvPr/>
          </p:nvSpPr>
          <p:spPr>
            <a:xfrm>
              <a:off x="3456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9e97c85f34_0_160"/>
            <p:cNvSpPr txBox="1"/>
            <p:nvPr/>
          </p:nvSpPr>
          <p:spPr>
            <a:xfrm>
              <a:off x="37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9e97c85f34_0_160"/>
            <p:cNvSpPr txBox="1"/>
            <p:nvPr/>
          </p:nvSpPr>
          <p:spPr>
            <a:xfrm>
              <a:off x="4032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9e97c85f34_0_160"/>
            <p:cNvSpPr txBox="1"/>
            <p:nvPr/>
          </p:nvSpPr>
          <p:spPr>
            <a:xfrm>
              <a:off x="4368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9e97c85f34_0_160"/>
            <p:cNvSpPr txBox="1"/>
            <p:nvPr/>
          </p:nvSpPr>
          <p:spPr>
            <a:xfrm>
              <a:off x="470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9e97c85f34_0_160"/>
            <p:cNvSpPr txBox="1"/>
            <p:nvPr/>
          </p:nvSpPr>
          <p:spPr>
            <a:xfrm>
              <a:off x="4944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9e97c85f34_0_160"/>
            <p:cNvSpPr txBox="1"/>
            <p:nvPr/>
          </p:nvSpPr>
          <p:spPr>
            <a:xfrm>
              <a:off x="5280" y="14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9e97c85f34_0_160"/>
            <p:cNvSpPr txBox="1"/>
            <p:nvPr/>
          </p:nvSpPr>
          <p:spPr>
            <a:xfrm>
              <a:off x="3552" y="2976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g29e97c85f34_0_160"/>
          <p:cNvSpPr txBox="1"/>
          <p:nvPr/>
        </p:nvSpPr>
        <p:spPr>
          <a:xfrm>
            <a:off x="6048375" y="4360862"/>
            <a:ext cx="25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9e97c85f34_0_16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