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29.jpeg" ContentType="image/jpeg"/>
  <Override PartName="/ppt/media/image52.jpeg" ContentType="image/jpeg"/>
  <Override PartName="/ppt/media/image21.jpeg" ContentType="image/jpeg"/>
  <Override PartName="/ppt/media/image17.png" ContentType="image/png"/>
  <Override PartName="/ppt/media/image32.jpeg" ContentType="image/jpeg"/>
  <Override PartName="/ppt/media/image16.png" ContentType="image/png"/>
  <Override PartName="/ppt/media/image14.png" ContentType="image/png"/>
  <Override PartName="/ppt/media/image22.jpeg" ContentType="image/jpeg"/>
  <Override PartName="/ppt/media/image9.png" ContentType="image/png"/>
  <Override PartName="/ppt/media/image39.png" ContentType="image/png"/>
  <Override PartName="/ppt/media/image1.jpeg" ContentType="image/jpeg"/>
  <Override PartName="/ppt/media/image10.png" ContentType="image/png"/>
  <Override PartName="/ppt/media/image35.jpeg" ContentType="image/jpeg"/>
  <Override PartName="/ppt/media/image47.png" ContentType="image/png"/>
  <Override PartName="/ppt/media/image27.jpeg" ContentType="image/jpeg"/>
  <Override PartName="/ppt/media/image23.jpeg" ContentType="image/jpeg"/>
  <Override PartName="/ppt/media/image12.png" ContentType="image/png"/>
  <Override PartName="/ppt/media/image49.png" ContentType="image/png"/>
  <Override PartName="/ppt/media/image2.jpeg" ContentType="image/jpeg"/>
  <Override PartName="/ppt/media/image36.jpeg" ContentType="image/jpeg"/>
  <Override PartName="/ppt/media/image24.jpeg" ContentType="image/jpeg"/>
  <Override PartName="/ppt/media/image15.png" ContentType="image/png"/>
  <Override PartName="/ppt/media/image3.jpeg" ContentType="image/jpeg"/>
  <Override PartName="/ppt/media/image25.jpeg" ContentType="image/jpeg"/>
  <Override PartName="/ppt/media/image4.jpeg" ContentType="image/jpeg"/>
  <Override PartName="/ppt/media/image40.png" ContentType="image/png"/>
  <Override PartName="/ppt/media/image26.jpeg" ContentType="image/jpeg"/>
  <Override PartName="/ppt/media/image42.png" ContentType="image/png"/>
  <Override PartName="/ppt/media/image5.jpeg" ContentType="image/jpeg"/>
  <Override PartName="/ppt/media/image50.png" ContentType="image/png"/>
  <Override PartName="/ppt/media/image53.jpeg" ContentType="image/jpeg"/>
  <Override PartName="/ppt/media/image45.jpeg" ContentType="image/jpeg"/>
  <Override PartName="/ppt/media/image44.png" ContentType="image/png"/>
  <Override PartName="/ppt/media/image43.png" ContentType="image/png"/>
  <Override PartName="/ppt/media/image57.jpeg" ContentType="image/jpeg"/>
  <Override PartName="/ppt/media/image46.png" ContentType="image/png"/>
  <Override PartName="/ppt/media/image19.jpeg" ContentType="image/jpeg"/>
  <Override PartName="/ppt/media/image51.png" ContentType="image/png"/>
  <Override PartName="/ppt/media/image41.png" ContentType="image/png"/>
  <Override PartName="/ppt/media/image55.jpeg" ContentType="image/jpeg"/>
  <Override PartName="/ppt/media/image56.jpeg" ContentType="image/jpeg"/>
  <Override PartName="/ppt/media/image58.jpeg" ContentType="image/jpeg"/>
  <Override PartName="/ppt/media/image59.jpeg" ContentType="image/jpeg"/>
  <Override PartName="/ppt/media/image6.png" ContentType="image/png"/>
  <Override PartName="/ppt/media/image37.png" ContentType="image/png"/>
  <Override PartName="/ppt/media/image34.jpeg" ContentType="image/jpeg"/>
  <Override PartName="/ppt/media/image18.png" ContentType="image/png"/>
  <Override PartName="/ppt/media/image28.jpeg" ContentType="image/jpeg"/>
  <Override PartName="/ppt/media/image33.jpeg" ContentType="image/jpeg"/>
  <Override PartName="/ppt/media/image31.jpeg" ContentType="image/jpeg"/>
  <Override PartName="/ppt/media/image30.jpeg" ContentType="image/jpeg"/>
  <Override PartName="/ppt/media/image20.jpeg" ContentType="image/jpeg"/>
  <Override PartName="/ppt/media/image54.jpeg" ContentType="image/jpeg"/>
  <Override PartName="/ppt/media/image13.png" ContentType="image/png"/>
  <Override PartName="/ppt/media/image11.png" ContentType="image/png"/>
  <Override PartName="/ppt/media/image48.png" ContentType="image/png"/>
  <Override PartName="/ppt/media/image8.png" ContentType="image/png"/>
  <Override PartName="/ppt/media/image7.jpeg" ContentType="image/jpeg"/>
  <Override PartName="/ppt/media/image38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dt" idx="2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ftr" idx="2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sldNum" idx="2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D4131F9-96A1-434B-853D-56A32A5BB80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EEAC846-DAB7-479B-BEA4-798A838381C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29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44798B8-6243-4D21-AB68-16D3226F64B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29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+mn-ea"/>
              </a:rPr>
              <a:t>ICANN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(Internet Corporation for Assigned Names and Numbers)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manages root DNS domain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94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fr-D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2E068B-390D-445C-8F92-14F32855A39B}" type="slidenum">
              <a:rPr b="0" lang="fr-DZ" sz="1200" spc="-1" strike="noStrike">
                <a:latin typeface="Times New Roman"/>
              </a:rPr>
              <a:t>29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000" spc="-1" strike="noStrike">
                <a:latin typeface="Arial"/>
              </a:rPr>
              <a:t>Actually, in Algeria there are 3 in (Algiers, Annaba and Oran)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fr-D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AF137E-6977-402A-8BEB-534A4AD25143}" type="slidenum">
              <a:rPr b="0" lang="fr-DZ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0A92CD-8CF8-4E07-B626-651815F0677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5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EF0386-20DC-49B8-BFF6-E15C09ECAB31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5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B2E9CBF-F728-4E88-B936-9D95AFF6916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latin typeface="LucidaGrande"/>
              </a:rPr>
              <a:t>By the way, people often use the term “server” to refer not only to the server process, but to an entire computer that is running server processes in its </a:t>
            </a:r>
            <a:r>
              <a:rPr b="0" lang="fr-FR" sz="1200" spc="-1" strike="noStrike">
                <a:latin typeface="LucidaGrande"/>
              </a:rPr>
              <a:t>application layer.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latin typeface="LucidaGrande"/>
              </a:rPr>
              <a:t>When an application uses the client/server architecture, we usually end up with a picture including many clients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fr-D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F2ED6D-10B3-4ACC-8477-838E62499466}" type="slidenum">
              <a:rPr b="0" lang="fr-DZ" sz="1200" spc="-1" strike="noStrike">
                <a:latin typeface="Times New Roman"/>
              </a:rPr>
              <a:t>29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fr-D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DF7F4E-B5BE-4F46-A53A-9FDB9673C5B3}" type="slidenum">
              <a:rPr b="0" lang="fr-DZ" sz="1200" spc="-1" strike="noStrike">
                <a:latin typeface="Times New Roman"/>
              </a:rPr>
              <a:t>29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069F41-F7D1-4ED8-A4BD-F28DEB7432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5FFB52-7AF0-4D89-9673-B953B15A45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D79963-0B93-47DB-9F66-7AD284E7BD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90B38A-004A-40EE-90CD-98ECB61D2D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3F52FA-5FC5-4A16-A27F-BD4C4AD7B8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5AACF7-DEFF-48C6-90C1-483558A749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68D7A2-AE68-46C1-B6D5-5ED31C1AE3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11A832-F4AC-468F-A3D3-71DD7CC77C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D8B3DB-7CC8-48AC-9520-084B529838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2372F9-374F-4241-89A3-BC01060B65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30D318-A121-4B85-910E-05CDFDDFF9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93C75D-AB20-438A-A0E8-545E767D89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BB1EC3-C40D-4BFF-9B4F-BD55972BBD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B27611-101E-4AB7-BC46-E5CF9404B1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1C011A-2285-460C-B669-C435B48903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C20668-C72B-4A16-8A1A-EC204A4D2D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813A0C-7D1E-4918-B700-83E7F9E568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057A06-113A-4C4A-93A3-6DBFC957A0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4E8739-6B08-4894-8235-BAA006D59A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48726A-BED5-43E6-A50C-D51AC054C0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9A0F0F-DD1D-49DA-96FD-B9F54DB2A6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1F36C1-F8C6-49D3-B600-9292C2A6F5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CDE58B-7F37-418C-B3B3-28FAB856DF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B64E50-E5FD-41B7-AB64-55EAC3D51A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5A3FCF-89F3-488C-A23B-8326954A73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2487EC-BB4B-4747-8AE5-F2F9016344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020EFF-E892-407D-81F3-50745CAEA1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56F2DD-FC77-4AE7-AB9E-89C74CD54C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CBCBF0-A567-4DE0-9111-05F3A5C257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A534BB-2F4E-4C9D-8B01-195B7B383A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A8957A-DBC2-45A9-A0E3-91025DC5D9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31AFD1A-BE78-4990-811D-C691B9CCE4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2BE75FC-13B5-42E0-AF1A-2FF6BE570B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AF0E78-945C-4F98-87EA-1693465122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CAA134F-8D73-472E-9552-5880E959AB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7349B90-DA79-4352-80EE-7CE6E34B56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2CF725-9727-4889-B6A5-8338004117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7EF154-1934-4A58-BE92-2F6DBD1B1D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3B18FE-DCA4-4BB9-8C52-9106A9C7B1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DFB915-2B41-4BAE-9EED-E044B31782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1D1E81-93D2-456A-B650-59C282C7AA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079899-572E-4640-952D-741FB781AA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380E243-5B75-4BCC-BFBE-6655E5CB14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BF68FEF-531E-4F97-B741-F25446FF9D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258E41-EFA6-4D37-96F2-A7EDBF4B7A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B9531BE-E2D0-47E9-AF87-777181912E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E448E97-84FF-4671-A320-550748AB29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4CD34B3-B95E-47A6-B5F8-E7D77DE2F7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A365385-0F9D-4346-8EDE-D3D58B6B5B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69F4769-0D51-4F45-83CD-158A3A58F4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18866EC-4D81-4E6A-9193-2BEAD97DE4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9947823-5289-4FAA-8F1C-7ED9389810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979EF2A-8D3C-43EF-A8C4-6D89404823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6847326-4F87-41D1-ACCE-8275F26FE0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98AD471-A22F-436D-A48E-E93C037306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5C5389-7F8C-4474-8F4E-F55434297E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6F76E01-3256-4834-BFD5-9F533DA6A8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D9B0BA8-25DE-44B0-B6A5-29A6AF41CF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D1B792F-489C-4F43-9998-D426BB407B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379F56A-77C1-4E27-A846-65E0D7A761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C822E4F-DBC9-457F-956B-1254298426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4CEBFE5-B7EB-4BA0-943B-59243ADADD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D485F43-F05D-452E-86EF-B915E5BBDF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0FC2AD4-D94D-473C-829A-26568E19CC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3693025-33E2-4FF1-8BB0-28F29D00B0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E9BC2FC-3D56-4C06-90D8-8B2D8924EB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8C2510-F82B-428D-AA19-F10AF19801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32861C9-B122-4722-B948-C1C66AF7B4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74E2FC0-BCD5-4787-8F2E-12FB03F531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9CA49D6-7A2A-4110-B92E-74D8E50679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C16C9266-F4C8-47C9-AFB9-247E8474EB04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6C73F9A4-014E-46DA-BF87-C4375132B3AF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3D5BD2B8-105A-4097-9B51-7AE91FCA9B97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0115628A-F2A5-4B07-BA28-BAF8CF0FF669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09FB789D-2570-44ED-B943-ADD999FE5D70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15CE09EE-0DB7-4F7A-9821-B015B3E3427D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EA054B9B-EC4F-449A-A960-7A6EADC9AE0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B0D4EB-4B6F-415C-84EE-88942A23AF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B4586F6E-1941-4557-8D95-06A0D97F3243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E470E884-DC90-4345-A07C-27AB2AFE4A7B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71CF6EED-7F7C-49D9-B01B-076FDD2B14C9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D5BA1AE2-267B-41FD-A841-6921E7DB88F6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D18B5E7B-84C5-4837-A849-8C1444EDB12C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303E887-C630-4514-BA9E-3ABE3FC1A5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FFC16FB-A55D-40BA-A89C-375A8D47E4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6EF2DBC-8CE8-44C0-BAB2-36153DAFB0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95F5B15-F8FA-4C76-A156-31F0E8E787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0DBBB7A-CA76-48AC-B03B-A3B4198932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87956C-5099-4420-982A-F214C695D7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BB5B04B-1923-4F2C-9498-CF16FA0D72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07CD40D-42D8-4505-A270-DF38D00DAE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D6ABCCE-B23A-4ABB-A502-E401082B0D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EC03653-5BE0-405D-8B7F-65CC35A2D6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46D4870-D143-45B6-A050-F0F6FE79B8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A802892-2DF3-4FC7-A394-D1B44F17D4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9C0BB35-FF48-4A4D-9E1F-1E9978ED08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DZ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8B0D67-BF77-462B-9DF5-60C3C355A0C5}" type="slidenum">
              <a:rPr b="0" lang="fr-DZ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DZ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A30B6C-30A9-4807-8A1F-E2389158FF21}" type="slidenum">
              <a:rPr b="0" lang="fr-DZ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DZ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8B7115-02F2-4D3A-89CC-921F70D54859}" type="slidenum">
              <a:rPr b="0" lang="fr-DZ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DZ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12A17D-BAB8-4C09-B58C-CF324A472564}" type="slidenum">
              <a:rPr b="0" lang="fr-DZ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DZ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1FD76C-D008-4518-A865-C5EA2954E75A}" type="slidenum">
              <a:rPr b="0" lang="fr-DZ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DZ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B51AD8-BFEB-4235-8371-F830C9B1877D}" type="slidenum">
              <a:rPr b="0" lang="fr-DZ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Num" idx="19"/>
          </p:nvPr>
        </p:nvSpPr>
        <p:spPr>
          <a:xfrm>
            <a:off x="11296440" y="6217560"/>
            <a:ext cx="73080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defRPr b="0" lang="e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A3A7F5-6BE2-4876-9C6F-CE2ACAEF61C2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DZ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67E3AA-7432-483F-8AEE-B1B69B3C584F}" type="slidenum">
              <a:rPr b="0" lang="fr-DZ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google.com/" TargetMode="External"/><Relationship Id="rId2" Type="http://schemas.openxmlformats.org/officeDocument/2006/relationships/hyperlink" Target="http://www.ensia.edu.dz/" TargetMode="External"/><Relationship Id="rId3" Type="http://schemas.openxmlformats.org/officeDocument/2006/relationships/image" Target="../media/image28.jpe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jpeg"/><Relationship Id="rId8" Type="http://schemas.openxmlformats.org/officeDocument/2006/relationships/slideLayout" Target="../slideLayouts/slideLayout4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jpeg"/><Relationship Id="rId8" Type="http://schemas.openxmlformats.org/officeDocument/2006/relationships/slideLayout" Target="../slideLayouts/slideLayout4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7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slideLayout" Target="../slideLayouts/slideLayout7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slideLayout" Target="../slideLayouts/slideLayout7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slideLayout" Target="../slideLayouts/slideLayout25.xml"/><Relationship Id="rId1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Helvetica Neue Light"/>
              </a:rPr>
              <a:t>Application layer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5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Networks and Protocols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36" name="Straight Connector 7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7" name="Picture 3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Addressing processes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99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0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grpSp>
        <p:nvGrpSpPr>
          <p:cNvPr id="501" name="Group 165"/>
          <p:cNvGrpSpPr/>
          <p:nvPr/>
        </p:nvGrpSpPr>
        <p:grpSpPr>
          <a:xfrm>
            <a:off x="3139200" y="1294560"/>
            <a:ext cx="6984360" cy="5014080"/>
            <a:chOff x="3139200" y="1294560"/>
            <a:chExt cx="6984360" cy="5014080"/>
          </a:xfrm>
        </p:grpSpPr>
        <p:grpSp>
          <p:nvGrpSpPr>
            <p:cNvPr id="502" name="Group 164"/>
            <p:cNvGrpSpPr/>
            <p:nvPr/>
          </p:nvGrpSpPr>
          <p:grpSpPr>
            <a:xfrm>
              <a:off x="3139200" y="1294560"/>
              <a:ext cx="6984360" cy="4836240"/>
              <a:chOff x="3139200" y="1294560"/>
              <a:chExt cx="6984360" cy="4836240"/>
            </a:xfrm>
          </p:grpSpPr>
          <p:sp>
            <p:nvSpPr>
              <p:cNvPr id="503" name="Rectangle 162"/>
              <p:cNvSpPr/>
              <p:nvPr/>
            </p:nvSpPr>
            <p:spPr>
              <a:xfrm>
                <a:off x="3139200" y="1737360"/>
                <a:ext cx="6984360" cy="43934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/>
              </a:ln>
              <a:effectLst>
                <a:outerShdw algn="ctr" dir="2700000" dist="106914" rotWithShape="0">
                  <a:schemeClr val="bg2">
                    <a:alpha val="50000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Text Box 161"/>
              <p:cNvSpPr/>
              <p:nvPr/>
            </p:nvSpPr>
            <p:spPr>
              <a:xfrm>
                <a:off x="5785920" y="1294560"/>
                <a:ext cx="191088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ed7d31"/>
                    </a:solidFill>
                    <a:latin typeface="Helvetica Neue Light"/>
                    <a:ea typeface="ＭＳ Ｐゴシック"/>
                  </a:rPr>
                  <a:t>Host Computer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505" name="Group 159"/>
            <p:cNvGrpSpPr/>
            <p:nvPr/>
          </p:nvGrpSpPr>
          <p:grpSpPr>
            <a:xfrm>
              <a:off x="5977440" y="5942520"/>
              <a:ext cx="1377360" cy="366120"/>
              <a:chOff x="5977440" y="5942520"/>
              <a:chExt cx="1377360" cy="366120"/>
            </a:xfrm>
          </p:grpSpPr>
          <p:sp>
            <p:nvSpPr>
              <p:cNvPr id="506" name="AutoShape 158"/>
              <p:cNvSpPr/>
              <p:nvPr/>
            </p:nvSpPr>
            <p:spPr>
              <a:xfrm>
                <a:off x="6009480" y="5991840"/>
                <a:ext cx="1345320" cy="316800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</a:ln>
              <a:effectLst>
                <a:outerShdw algn="ctr" dir="2700000" dist="106914" rotWithShape="0">
                  <a:schemeClr val="bg2">
                    <a:alpha val="50000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Text Box 157"/>
              <p:cNvSpPr/>
              <p:nvPr/>
            </p:nvSpPr>
            <p:spPr>
              <a:xfrm>
                <a:off x="5977440" y="5942520"/>
                <a:ext cx="136548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ff0000"/>
                    </a:solidFill>
                    <a:latin typeface="Helvetica Neue Light"/>
                    <a:ea typeface="ＭＳ Ｐゴシック"/>
                  </a:rPr>
                  <a:t>IP Address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</p:grpSp>
      <p:grpSp>
        <p:nvGrpSpPr>
          <p:cNvPr id="508" name="Group 220"/>
          <p:cNvGrpSpPr/>
          <p:nvPr/>
        </p:nvGrpSpPr>
        <p:grpSpPr>
          <a:xfrm>
            <a:off x="3493440" y="1811880"/>
            <a:ext cx="6252480" cy="3975840"/>
            <a:chOff x="3493440" y="1811880"/>
            <a:chExt cx="6252480" cy="3975840"/>
          </a:xfrm>
        </p:grpSpPr>
        <p:grpSp>
          <p:nvGrpSpPr>
            <p:cNvPr id="509" name="Group 163"/>
            <p:cNvGrpSpPr/>
            <p:nvPr/>
          </p:nvGrpSpPr>
          <p:grpSpPr>
            <a:xfrm>
              <a:off x="3799440" y="3032640"/>
              <a:ext cx="5702400" cy="2755080"/>
              <a:chOff x="3799440" y="3032640"/>
              <a:chExt cx="5702400" cy="2755080"/>
            </a:xfrm>
          </p:grpSpPr>
          <p:sp>
            <p:nvSpPr>
              <p:cNvPr id="510" name="Rectangle 149"/>
              <p:cNvSpPr/>
              <p:nvPr/>
            </p:nvSpPr>
            <p:spPr>
              <a:xfrm>
                <a:off x="3799440" y="3032640"/>
                <a:ext cx="5701680" cy="27550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/>
              </a:ln>
              <a:effectLst>
                <a:outerShdw algn="ctr" dir="2700000" dist="106914" rotWithShape="0">
                  <a:schemeClr val="bg2">
                    <a:alpha val="50000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Line 150"/>
              <p:cNvSpPr/>
              <p:nvPr/>
            </p:nvSpPr>
            <p:spPr>
              <a:xfrm>
                <a:off x="3799440" y="3731040"/>
                <a:ext cx="568944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Line 151"/>
              <p:cNvSpPr/>
              <p:nvPr/>
            </p:nvSpPr>
            <p:spPr>
              <a:xfrm>
                <a:off x="3812040" y="4391640"/>
                <a:ext cx="56898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Line 152"/>
              <p:cNvSpPr/>
              <p:nvPr/>
            </p:nvSpPr>
            <p:spPr>
              <a:xfrm>
                <a:off x="3812040" y="5102640"/>
                <a:ext cx="56898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Text Box 153"/>
              <p:cNvSpPr/>
              <p:nvPr/>
            </p:nvSpPr>
            <p:spPr>
              <a:xfrm>
                <a:off x="5898960" y="5244120"/>
                <a:ext cx="14004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Helvetica Neue Light"/>
                    <a:ea typeface="ＭＳ Ｐゴシック"/>
                  </a:rPr>
                  <a:t>MAC Layer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515" name="Text Box 154"/>
              <p:cNvSpPr/>
              <p:nvPr/>
            </p:nvSpPr>
            <p:spPr>
              <a:xfrm>
                <a:off x="5972040" y="4545720"/>
                <a:ext cx="130752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Helvetica Neue Light"/>
                    <a:ea typeface="ＭＳ Ｐゴシック"/>
                  </a:rPr>
                  <a:t>LLC Layer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516" name="Text Box 155"/>
              <p:cNvSpPr/>
              <p:nvPr/>
            </p:nvSpPr>
            <p:spPr>
              <a:xfrm>
                <a:off x="5122800" y="3910680"/>
                <a:ext cx="301572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Helvetica Neue Light"/>
                    <a:ea typeface="ＭＳ Ｐゴシック"/>
                  </a:rPr>
                  <a:t>Network Layer (IP Layer)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517" name="Text Box 156"/>
              <p:cNvSpPr/>
              <p:nvPr/>
            </p:nvSpPr>
            <p:spPr>
              <a:xfrm>
                <a:off x="4997520" y="3199320"/>
                <a:ext cx="335412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Helvetica Neue Light"/>
                    <a:ea typeface="ＭＳ Ｐゴシック"/>
                  </a:rPr>
                  <a:t>Transport Layer (TCP Layer)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518" name="Group 203"/>
            <p:cNvGrpSpPr/>
            <p:nvPr/>
          </p:nvGrpSpPr>
          <p:grpSpPr>
            <a:xfrm>
              <a:off x="3493440" y="1811880"/>
              <a:ext cx="6252480" cy="699480"/>
              <a:chOff x="3493440" y="1811880"/>
              <a:chExt cx="6252480" cy="699480"/>
            </a:xfrm>
          </p:grpSpPr>
          <p:grpSp>
            <p:nvGrpSpPr>
              <p:cNvPr id="519" name="Group 167"/>
              <p:cNvGrpSpPr/>
              <p:nvPr/>
            </p:nvGrpSpPr>
            <p:grpSpPr>
              <a:xfrm>
                <a:off x="8789040" y="1837440"/>
                <a:ext cx="956880" cy="673920"/>
                <a:chOff x="8789040" y="1837440"/>
                <a:chExt cx="956880" cy="673920"/>
              </a:xfrm>
            </p:grpSpPr>
            <p:grpSp>
              <p:nvGrpSpPr>
                <p:cNvPr id="520" name="Group 168"/>
                <p:cNvGrpSpPr/>
                <p:nvPr/>
              </p:nvGrpSpPr>
              <p:grpSpPr>
                <a:xfrm>
                  <a:off x="9057240" y="2093040"/>
                  <a:ext cx="367560" cy="418320"/>
                  <a:chOff x="9057240" y="2093040"/>
                  <a:chExt cx="367560" cy="418320"/>
                </a:xfrm>
              </p:grpSpPr>
              <p:sp>
                <p:nvSpPr>
                  <p:cNvPr id="521" name="Rectangle 169"/>
                  <p:cNvSpPr/>
                  <p:nvPr/>
                </p:nvSpPr>
                <p:spPr>
                  <a:xfrm>
                    <a:off x="9057240" y="2093040"/>
                    <a:ext cx="367560" cy="41832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miter/>
                  </a:ln>
                  <a:effectLst>
                    <a:outerShdw algn="ctr" dir="2700000" dist="106914" rotWithShape="0">
                      <a:schemeClr val="bg2">
                        <a:alpha val="50000"/>
                      </a:scheme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22" name="Line 170"/>
                  <p:cNvSpPr/>
                  <p:nvPr/>
                </p:nvSpPr>
                <p:spPr>
                  <a:xfrm>
                    <a:off x="9108000" y="218160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23" name="Line 171"/>
                  <p:cNvSpPr/>
                  <p:nvPr/>
                </p:nvSpPr>
                <p:spPr>
                  <a:xfrm>
                    <a:off x="9108000" y="224532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24" name="Line 172"/>
                  <p:cNvSpPr/>
                  <p:nvPr/>
                </p:nvSpPr>
                <p:spPr>
                  <a:xfrm>
                    <a:off x="9108000" y="230868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25" name="Line 173"/>
                  <p:cNvSpPr/>
                  <p:nvPr/>
                </p:nvSpPr>
                <p:spPr>
                  <a:xfrm>
                    <a:off x="9108000" y="237204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26" name="Line 174"/>
                  <p:cNvSpPr/>
                  <p:nvPr/>
                </p:nvSpPr>
                <p:spPr>
                  <a:xfrm>
                    <a:off x="9108000" y="243576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27" name="Text Box 175"/>
                <p:cNvSpPr/>
                <p:nvPr/>
              </p:nvSpPr>
              <p:spPr>
                <a:xfrm>
                  <a:off x="8789040" y="1837440"/>
                  <a:ext cx="956880" cy="2570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US" sz="1100" spc="-1" strike="noStrike">
                      <a:solidFill>
                        <a:srgbClr val="ff0000"/>
                      </a:solidFill>
                      <a:latin typeface="Helvetica Neue Light"/>
                      <a:ea typeface="ＭＳ Ｐゴシック"/>
                    </a:rPr>
                    <a:t>Process D</a:t>
                  </a:r>
                  <a:endParaRPr b="0" lang="en-GB" sz="1100" spc="-1" strike="noStrike">
                    <a:latin typeface="Arial"/>
                  </a:endParaRPr>
                </a:p>
              </p:txBody>
            </p:sp>
          </p:grpSp>
          <p:grpSp>
            <p:nvGrpSpPr>
              <p:cNvPr id="528" name="Group 176"/>
              <p:cNvGrpSpPr/>
              <p:nvPr/>
            </p:nvGrpSpPr>
            <p:grpSpPr>
              <a:xfrm>
                <a:off x="7068960" y="1837440"/>
                <a:ext cx="944640" cy="673920"/>
                <a:chOff x="7068960" y="1837440"/>
                <a:chExt cx="944640" cy="673920"/>
              </a:xfrm>
            </p:grpSpPr>
            <p:grpSp>
              <p:nvGrpSpPr>
                <p:cNvPr id="529" name="Group 177"/>
                <p:cNvGrpSpPr/>
                <p:nvPr/>
              </p:nvGrpSpPr>
              <p:grpSpPr>
                <a:xfrm>
                  <a:off x="7330320" y="2093040"/>
                  <a:ext cx="367560" cy="418320"/>
                  <a:chOff x="7330320" y="2093040"/>
                  <a:chExt cx="367560" cy="418320"/>
                </a:xfrm>
              </p:grpSpPr>
              <p:sp>
                <p:nvSpPr>
                  <p:cNvPr id="530" name="Rectangle 178"/>
                  <p:cNvSpPr/>
                  <p:nvPr/>
                </p:nvSpPr>
                <p:spPr>
                  <a:xfrm>
                    <a:off x="7330320" y="2093040"/>
                    <a:ext cx="367560" cy="41832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miter/>
                  </a:ln>
                  <a:effectLst>
                    <a:outerShdw algn="ctr" dir="2700000" dist="106914" rotWithShape="0">
                      <a:schemeClr val="bg2">
                        <a:alpha val="50000"/>
                      </a:scheme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1" name="Line 179"/>
                  <p:cNvSpPr/>
                  <p:nvPr/>
                </p:nvSpPr>
                <p:spPr>
                  <a:xfrm>
                    <a:off x="7380720" y="218160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2" name="Line 180"/>
                  <p:cNvSpPr/>
                  <p:nvPr/>
                </p:nvSpPr>
                <p:spPr>
                  <a:xfrm>
                    <a:off x="7380720" y="224532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3" name="Line 181"/>
                  <p:cNvSpPr/>
                  <p:nvPr/>
                </p:nvSpPr>
                <p:spPr>
                  <a:xfrm>
                    <a:off x="7380720" y="230868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4" name="Line 182"/>
                  <p:cNvSpPr/>
                  <p:nvPr/>
                </p:nvSpPr>
                <p:spPr>
                  <a:xfrm>
                    <a:off x="7380720" y="237204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5" name="Line 183"/>
                  <p:cNvSpPr/>
                  <p:nvPr/>
                </p:nvSpPr>
                <p:spPr>
                  <a:xfrm>
                    <a:off x="7380720" y="243576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36" name="Text Box 184"/>
                <p:cNvSpPr/>
                <p:nvPr/>
              </p:nvSpPr>
              <p:spPr>
                <a:xfrm>
                  <a:off x="7068960" y="1837440"/>
                  <a:ext cx="944640" cy="2570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US" sz="1100" spc="-1" strike="noStrike">
                      <a:solidFill>
                        <a:srgbClr val="ff0000"/>
                      </a:solidFill>
                      <a:latin typeface="Helvetica Neue Light"/>
                      <a:ea typeface="ＭＳ Ｐゴシック"/>
                    </a:rPr>
                    <a:t>Process C</a:t>
                  </a:r>
                  <a:endParaRPr b="0" lang="en-GB" sz="1100" spc="-1" strike="noStrike">
                    <a:latin typeface="Arial"/>
                  </a:endParaRPr>
                </a:p>
              </p:txBody>
            </p:sp>
          </p:grpSp>
          <p:grpSp>
            <p:nvGrpSpPr>
              <p:cNvPr id="537" name="Group 185"/>
              <p:cNvGrpSpPr/>
              <p:nvPr/>
            </p:nvGrpSpPr>
            <p:grpSpPr>
              <a:xfrm>
                <a:off x="5220000" y="1824840"/>
                <a:ext cx="947880" cy="673920"/>
                <a:chOff x="5220000" y="1824840"/>
                <a:chExt cx="947880" cy="673920"/>
              </a:xfrm>
            </p:grpSpPr>
            <p:grpSp>
              <p:nvGrpSpPr>
                <p:cNvPr id="538" name="Group 186"/>
                <p:cNvGrpSpPr/>
                <p:nvPr/>
              </p:nvGrpSpPr>
              <p:grpSpPr>
                <a:xfrm>
                  <a:off x="5488560" y="2080440"/>
                  <a:ext cx="367560" cy="418320"/>
                  <a:chOff x="5488560" y="2080440"/>
                  <a:chExt cx="367560" cy="418320"/>
                </a:xfrm>
              </p:grpSpPr>
              <p:sp>
                <p:nvSpPr>
                  <p:cNvPr id="539" name="Rectangle 187"/>
                  <p:cNvSpPr/>
                  <p:nvPr/>
                </p:nvSpPr>
                <p:spPr>
                  <a:xfrm>
                    <a:off x="5488560" y="2080440"/>
                    <a:ext cx="367560" cy="41832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miter/>
                  </a:ln>
                  <a:effectLst>
                    <a:outerShdw algn="ctr" dir="2700000" dist="106914" rotWithShape="0">
                      <a:schemeClr val="bg2">
                        <a:alpha val="50000"/>
                      </a:scheme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40" name="Line 188"/>
                  <p:cNvSpPr/>
                  <p:nvPr/>
                </p:nvSpPr>
                <p:spPr>
                  <a:xfrm>
                    <a:off x="5539320" y="216900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41" name="Line 189"/>
                  <p:cNvSpPr/>
                  <p:nvPr/>
                </p:nvSpPr>
                <p:spPr>
                  <a:xfrm>
                    <a:off x="5539320" y="223236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42" name="Line 190"/>
                  <p:cNvSpPr/>
                  <p:nvPr/>
                </p:nvSpPr>
                <p:spPr>
                  <a:xfrm>
                    <a:off x="5539320" y="229608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43" name="Line 191"/>
                  <p:cNvSpPr/>
                  <p:nvPr/>
                </p:nvSpPr>
                <p:spPr>
                  <a:xfrm>
                    <a:off x="5539320" y="235944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44" name="Line 192"/>
                  <p:cNvSpPr/>
                  <p:nvPr/>
                </p:nvSpPr>
                <p:spPr>
                  <a:xfrm>
                    <a:off x="5539320" y="242316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45" name="Text Box 193"/>
                <p:cNvSpPr/>
                <p:nvPr/>
              </p:nvSpPr>
              <p:spPr>
                <a:xfrm>
                  <a:off x="5220000" y="1824840"/>
                  <a:ext cx="947880" cy="2570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US" sz="1100" spc="-1" strike="noStrike">
                      <a:solidFill>
                        <a:srgbClr val="ff0000"/>
                      </a:solidFill>
                      <a:latin typeface="Helvetica Neue Light"/>
                      <a:ea typeface="ＭＳ Ｐゴシック"/>
                    </a:rPr>
                    <a:t>Process B</a:t>
                  </a:r>
                  <a:endParaRPr b="0" lang="en-GB" sz="1100" spc="-1" strike="noStrike">
                    <a:latin typeface="Arial"/>
                  </a:endParaRPr>
                </a:p>
              </p:txBody>
            </p:sp>
          </p:grpSp>
          <p:grpSp>
            <p:nvGrpSpPr>
              <p:cNvPr id="546" name="Group 194"/>
              <p:cNvGrpSpPr/>
              <p:nvPr/>
            </p:nvGrpSpPr>
            <p:grpSpPr>
              <a:xfrm>
                <a:off x="3493440" y="1811880"/>
                <a:ext cx="949320" cy="673920"/>
                <a:chOff x="3493440" y="1811880"/>
                <a:chExt cx="949320" cy="673920"/>
              </a:xfrm>
            </p:grpSpPr>
            <p:grpSp>
              <p:nvGrpSpPr>
                <p:cNvPr id="547" name="Group 195"/>
                <p:cNvGrpSpPr/>
                <p:nvPr/>
              </p:nvGrpSpPr>
              <p:grpSpPr>
                <a:xfrm>
                  <a:off x="3761640" y="2067480"/>
                  <a:ext cx="367560" cy="418320"/>
                  <a:chOff x="3761640" y="2067480"/>
                  <a:chExt cx="367560" cy="418320"/>
                </a:xfrm>
              </p:grpSpPr>
              <p:sp>
                <p:nvSpPr>
                  <p:cNvPr id="548" name="Rectangle 196"/>
                  <p:cNvSpPr/>
                  <p:nvPr/>
                </p:nvSpPr>
                <p:spPr>
                  <a:xfrm>
                    <a:off x="3761640" y="2067480"/>
                    <a:ext cx="367560" cy="41832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miter/>
                  </a:ln>
                  <a:effectLst>
                    <a:outerShdw algn="ctr" dir="2700000" dist="106914" rotWithShape="0">
                      <a:schemeClr val="bg2">
                        <a:alpha val="50000"/>
                      </a:scheme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49" name="Line 197"/>
                  <p:cNvSpPr/>
                  <p:nvPr/>
                </p:nvSpPr>
                <p:spPr>
                  <a:xfrm>
                    <a:off x="3812040" y="215640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50" name="Line 198"/>
                  <p:cNvSpPr/>
                  <p:nvPr/>
                </p:nvSpPr>
                <p:spPr>
                  <a:xfrm>
                    <a:off x="3812040" y="221976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51" name="Line 199"/>
                  <p:cNvSpPr/>
                  <p:nvPr/>
                </p:nvSpPr>
                <p:spPr>
                  <a:xfrm>
                    <a:off x="3812040" y="228348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52" name="Line 200"/>
                  <p:cNvSpPr/>
                  <p:nvPr/>
                </p:nvSpPr>
                <p:spPr>
                  <a:xfrm>
                    <a:off x="3812040" y="234684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53" name="Line 201"/>
                  <p:cNvSpPr/>
                  <p:nvPr/>
                </p:nvSpPr>
                <p:spPr>
                  <a:xfrm>
                    <a:off x="3812040" y="2410200"/>
                    <a:ext cx="266760" cy="360"/>
                  </a:xfrm>
                  <a:prstGeom prst="line">
                    <a:avLst/>
                  </a:prstGeom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54" name="Text Box 202"/>
                <p:cNvSpPr/>
                <p:nvPr/>
              </p:nvSpPr>
              <p:spPr>
                <a:xfrm>
                  <a:off x="3493440" y="1811880"/>
                  <a:ext cx="949320" cy="2570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US" sz="1100" spc="-1" strike="noStrike">
                      <a:solidFill>
                        <a:srgbClr val="ff0000"/>
                      </a:solidFill>
                      <a:latin typeface="Helvetica Neue Light"/>
                      <a:ea typeface="ＭＳ Ｐゴシック"/>
                    </a:rPr>
                    <a:t>Process A</a:t>
                  </a:r>
                  <a:endParaRPr b="0" lang="en-GB" sz="1100" spc="-1" strike="noStrike">
                    <a:latin typeface="Arial"/>
                  </a:endParaRPr>
                </a:p>
              </p:txBody>
            </p:sp>
          </p:grpSp>
        </p:grpSp>
      </p:grpSp>
      <p:grpSp>
        <p:nvGrpSpPr>
          <p:cNvPr id="555" name="Group 219"/>
          <p:cNvGrpSpPr/>
          <p:nvPr/>
        </p:nvGrpSpPr>
        <p:grpSpPr>
          <a:xfrm>
            <a:off x="3926520" y="2855160"/>
            <a:ext cx="5308200" cy="367560"/>
            <a:chOff x="3926520" y="2855160"/>
            <a:chExt cx="5308200" cy="367560"/>
          </a:xfrm>
        </p:grpSpPr>
        <p:sp>
          <p:nvSpPr>
            <p:cNvPr id="556" name="Rectangle 204"/>
            <p:cNvSpPr/>
            <p:nvPr/>
          </p:nvSpPr>
          <p:spPr>
            <a:xfrm>
              <a:off x="9070200" y="2880360"/>
              <a:ext cx="164520" cy="3423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/>
            </a:ln>
            <a:effectLst>
              <a:outerShdw algn="ctr" dir="2700000" dist="106914" rotWithShape="0">
                <a:schemeClr val="bg2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Rectangle 205"/>
            <p:cNvSpPr/>
            <p:nvPr/>
          </p:nvSpPr>
          <p:spPr>
            <a:xfrm>
              <a:off x="7444440" y="2855160"/>
              <a:ext cx="164520" cy="3423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/>
            </a:ln>
            <a:effectLst>
              <a:outerShdw algn="ctr" dir="2700000" dist="106914" rotWithShape="0">
                <a:schemeClr val="bg2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Rectangle 206"/>
            <p:cNvSpPr/>
            <p:nvPr/>
          </p:nvSpPr>
          <p:spPr>
            <a:xfrm>
              <a:off x="5590440" y="2867760"/>
              <a:ext cx="164520" cy="3423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/>
            </a:ln>
            <a:effectLst>
              <a:outerShdw algn="ctr" dir="2700000" dist="106914" rotWithShape="0">
                <a:schemeClr val="bg2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Rectangle 207"/>
            <p:cNvSpPr/>
            <p:nvPr/>
          </p:nvSpPr>
          <p:spPr>
            <a:xfrm>
              <a:off x="3926520" y="2867760"/>
              <a:ext cx="164520" cy="3423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/>
            </a:ln>
            <a:effectLst>
              <a:outerShdw algn="ctr" dir="2700000" dist="106914" rotWithShape="0">
                <a:schemeClr val="bg2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0" name="Group 227"/>
          <p:cNvGrpSpPr/>
          <p:nvPr/>
        </p:nvGrpSpPr>
        <p:grpSpPr>
          <a:xfrm>
            <a:off x="3900960" y="2346840"/>
            <a:ext cx="5346720" cy="647640"/>
            <a:chOff x="3900960" y="2346840"/>
            <a:chExt cx="5346720" cy="647640"/>
          </a:xfrm>
        </p:grpSpPr>
        <p:sp>
          <p:nvSpPr>
            <p:cNvPr id="561" name="Line 208"/>
            <p:cNvSpPr/>
            <p:nvPr/>
          </p:nvSpPr>
          <p:spPr>
            <a:xfrm flipH="1" flipV="1">
              <a:off x="3900960" y="2346840"/>
              <a:ext cx="101520" cy="571320"/>
            </a:xfrm>
            <a:prstGeom prst="line">
              <a:avLst/>
            </a:prstGeom>
            <a:ln w="28575">
              <a:solidFill>
                <a:srgbClr val="cc006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Line 209"/>
            <p:cNvSpPr/>
            <p:nvPr/>
          </p:nvSpPr>
          <p:spPr>
            <a:xfrm flipV="1">
              <a:off x="5679000" y="2372040"/>
              <a:ext cx="360" cy="571680"/>
            </a:xfrm>
            <a:prstGeom prst="line">
              <a:avLst/>
            </a:prstGeom>
            <a:ln w="28575">
              <a:solidFill>
                <a:srgbClr val="cc006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Line 210"/>
            <p:cNvSpPr/>
            <p:nvPr/>
          </p:nvSpPr>
          <p:spPr>
            <a:xfrm flipV="1">
              <a:off x="7520400" y="2397600"/>
              <a:ext cx="360" cy="546120"/>
            </a:xfrm>
            <a:prstGeom prst="line">
              <a:avLst/>
            </a:prstGeom>
            <a:ln w="28575">
              <a:solidFill>
                <a:srgbClr val="cc006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Line 211"/>
            <p:cNvSpPr/>
            <p:nvPr/>
          </p:nvSpPr>
          <p:spPr>
            <a:xfrm flipV="1">
              <a:off x="9158760" y="2372040"/>
              <a:ext cx="88920" cy="622440"/>
            </a:xfrm>
            <a:prstGeom prst="line">
              <a:avLst/>
            </a:prstGeom>
            <a:ln w="28575">
              <a:solidFill>
                <a:srgbClr val="cc006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5" name="Group 217"/>
          <p:cNvGrpSpPr/>
          <p:nvPr/>
        </p:nvGrpSpPr>
        <p:grpSpPr>
          <a:xfrm>
            <a:off x="3570840" y="2715120"/>
            <a:ext cx="7523640" cy="1206000"/>
            <a:chOff x="3570840" y="2715120"/>
            <a:chExt cx="7523640" cy="1206000"/>
          </a:xfrm>
        </p:grpSpPr>
        <p:sp>
          <p:nvSpPr>
            <p:cNvPr id="566" name="AutoShape 212"/>
            <p:cNvSpPr/>
            <p:nvPr/>
          </p:nvSpPr>
          <p:spPr>
            <a:xfrm>
              <a:off x="3570840" y="2715120"/>
              <a:ext cx="6260400" cy="62172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cc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7" name="Group 215"/>
            <p:cNvGrpSpPr/>
            <p:nvPr/>
          </p:nvGrpSpPr>
          <p:grpSpPr>
            <a:xfrm>
              <a:off x="10326600" y="3542400"/>
              <a:ext cx="767880" cy="378720"/>
              <a:chOff x="10326600" y="3542400"/>
              <a:chExt cx="767880" cy="378720"/>
            </a:xfrm>
          </p:grpSpPr>
          <p:sp>
            <p:nvSpPr>
              <p:cNvPr id="568" name="AutoShape 214"/>
              <p:cNvSpPr/>
              <p:nvPr/>
            </p:nvSpPr>
            <p:spPr>
              <a:xfrm>
                <a:off x="10378080" y="3642480"/>
                <a:ext cx="659520" cy="278640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</a:ln>
              <a:effectLst>
                <a:outerShdw algn="ctr" dir="2700000" dist="106914" rotWithShape="0">
                  <a:schemeClr val="bg2">
                    <a:alpha val="50000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9" name="Text Box 213"/>
              <p:cNvSpPr/>
              <p:nvPr/>
            </p:nvSpPr>
            <p:spPr>
              <a:xfrm>
                <a:off x="10326600" y="3542400"/>
                <a:ext cx="76788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ed7d31"/>
                    </a:solidFill>
                    <a:latin typeface="Helvetica Neue Light"/>
                    <a:ea typeface="ＭＳ Ｐゴシック"/>
                  </a:rPr>
                  <a:t>ports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sp>
          <p:nvSpPr>
            <p:cNvPr id="570" name="Line 216"/>
            <p:cNvSpPr/>
            <p:nvPr/>
          </p:nvSpPr>
          <p:spPr>
            <a:xfrm flipH="1" flipV="1">
              <a:off x="9831960" y="3286440"/>
              <a:ext cx="571320" cy="368640"/>
            </a:xfrm>
            <a:prstGeom prst="line">
              <a:avLst/>
            </a:prstGeom>
            <a:ln w="28575">
              <a:solidFill>
                <a:srgbClr val="0000cc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1" name="AutoShape 218"/>
          <p:cNvSpPr/>
          <p:nvPr/>
        </p:nvSpPr>
        <p:spPr>
          <a:xfrm>
            <a:off x="6225120" y="6436440"/>
            <a:ext cx="913680" cy="29124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rgbClr val="000000"/>
            </a:solidFill>
            <a:miter/>
          </a:ln>
          <a:effectLst>
            <a:outerShdw algn="ctr" dir="2700000" dist="106914" rotWithShape="0">
              <a:schemeClr val="bg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2" name="AutoShape 221"/>
          <p:cNvSpPr/>
          <p:nvPr/>
        </p:nvSpPr>
        <p:spPr>
          <a:xfrm>
            <a:off x="4256640" y="3591720"/>
            <a:ext cx="4926960" cy="2534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</a:ln>
          <a:effectLst>
            <a:outerShdw algn="ctr" dir="2700000" dist="106914" rotWithShape="0">
              <a:schemeClr val="bg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573" name="Group 226"/>
          <p:cNvGrpSpPr/>
          <p:nvPr/>
        </p:nvGrpSpPr>
        <p:grpSpPr>
          <a:xfrm>
            <a:off x="4002480" y="3083400"/>
            <a:ext cx="5131080" cy="635040"/>
            <a:chOff x="4002480" y="3083400"/>
            <a:chExt cx="5131080" cy="635040"/>
          </a:xfrm>
        </p:grpSpPr>
        <p:sp>
          <p:nvSpPr>
            <p:cNvPr id="574" name="Line 222"/>
            <p:cNvSpPr/>
            <p:nvPr/>
          </p:nvSpPr>
          <p:spPr>
            <a:xfrm flipH="1" flipV="1">
              <a:off x="4002480" y="3096000"/>
              <a:ext cx="609840" cy="571680"/>
            </a:xfrm>
            <a:prstGeom prst="line">
              <a:avLst/>
            </a:prstGeom>
            <a:ln w="28575">
              <a:solidFill>
                <a:srgbClr val="cc006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Line 223"/>
            <p:cNvSpPr/>
            <p:nvPr/>
          </p:nvSpPr>
          <p:spPr>
            <a:xfrm flipV="1">
              <a:off x="5666400" y="3083400"/>
              <a:ext cx="360" cy="596880"/>
            </a:xfrm>
            <a:prstGeom prst="line">
              <a:avLst/>
            </a:prstGeom>
            <a:ln w="28575">
              <a:solidFill>
                <a:srgbClr val="cc006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Line 224"/>
            <p:cNvSpPr/>
            <p:nvPr/>
          </p:nvSpPr>
          <p:spPr>
            <a:xfrm flipV="1">
              <a:off x="7545960" y="3083400"/>
              <a:ext cx="360" cy="609480"/>
            </a:xfrm>
            <a:prstGeom prst="line">
              <a:avLst/>
            </a:prstGeom>
            <a:ln w="28575">
              <a:solidFill>
                <a:srgbClr val="cc006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Line 225"/>
            <p:cNvSpPr/>
            <p:nvPr/>
          </p:nvSpPr>
          <p:spPr>
            <a:xfrm flipV="1">
              <a:off x="8993520" y="3108960"/>
              <a:ext cx="140040" cy="609480"/>
            </a:xfrm>
            <a:prstGeom prst="line">
              <a:avLst/>
            </a:prstGeom>
            <a:ln w="28575">
              <a:solidFill>
                <a:srgbClr val="cc006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8" name="AutoShape 166"/>
          <p:cNvSpPr/>
          <p:nvPr/>
        </p:nvSpPr>
        <p:spPr>
          <a:xfrm>
            <a:off x="6453720" y="3756600"/>
            <a:ext cx="418320" cy="2094840"/>
          </a:xfrm>
          <a:prstGeom prst="up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  <a:effectLst>
            <a:outerShdw algn="ctr" dir="2700000" dist="106914" rotWithShape="0">
              <a:schemeClr val="bg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579" name="Group 233"/>
          <p:cNvGrpSpPr/>
          <p:nvPr/>
        </p:nvGrpSpPr>
        <p:grpSpPr>
          <a:xfrm>
            <a:off x="4040280" y="2739240"/>
            <a:ext cx="5700600" cy="257040"/>
            <a:chOff x="4040280" y="2739240"/>
            <a:chExt cx="5700600" cy="257040"/>
          </a:xfrm>
        </p:grpSpPr>
        <p:sp>
          <p:nvSpPr>
            <p:cNvPr id="580" name="Text Box 228"/>
            <p:cNvSpPr/>
            <p:nvPr/>
          </p:nvSpPr>
          <p:spPr>
            <a:xfrm>
              <a:off x="9171000" y="2739240"/>
              <a:ext cx="56988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cc0066"/>
                  </a:solidFill>
                  <a:latin typeface="Helvetica Neue Light"/>
                  <a:ea typeface="ＭＳ Ｐゴシック"/>
                </a:rPr>
                <a:t>1045</a:t>
              </a:r>
              <a:endParaRPr b="0" lang="en-GB" sz="1100" spc="-1" strike="noStrike">
                <a:latin typeface="Arial"/>
              </a:endParaRPr>
            </a:p>
          </p:txBody>
        </p:sp>
        <p:sp>
          <p:nvSpPr>
            <p:cNvPr id="581" name="Text Box 230"/>
            <p:cNvSpPr/>
            <p:nvPr/>
          </p:nvSpPr>
          <p:spPr>
            <a:xfrm>
              <a:off x="5716440" y="2739240"/>
              <a:ext cx="56988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cc0066"/>
                  </a:solidFill>
                  <a:latin typeface="Helvetica Neue Light"/>
                  <a:ea typeface="ＭＳ Ｐゴシック"/>
                </a:rPr>
                <a:t>9133</a:t>
              </a:r>
              <a:endParaRPr b="0" lang="en-GB" sz="1100" spc="-1" strike="noStrike">
                <a:latin typeface="Arial"/>
              </a:endParaRPr>
            </a:p>
          </p:txBody>
        </p:sp>
        <p:sp>
          <p:nvSpPr>
            <p:cNvPr id="582" name="Text Box 231"/>
            <p:cNvSpPr/>
            <p:nvPr/>
          </p:nvSpPr>
          <p:spPr>
            <a:xfrm>
              <a:off x="4040280" y="2739240"/>
              <a:ext cx="56988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cc0066"/>
                  </a:solidFill>
                  <a:latin typeface="Helvetica Neue Light"/>
                  <a:ea typeface="ＭＳ Ｐゴシック"/>
                </a:rPr>
                <a:t>6055</a:t>
              </a:r>
              <a:endParaRPr b="0" lang="en-GB" sz="1100" spc="-1" strike="noStrike">
                <a:latin typeface="Arial"/>
              </a:endParaRPr>
            </a:p>
          </p:txBody>
        </p:sp>
        <p:sp>
          <p:nvSpPr>
            <p:cNvPr id="583" name="Text Box 232"/>
            <p:cNvSpPr/>
            <p:nvPr/>
          </p:nvSpPr>
          <p:spPr>
            <a:xfrm>
              <a:off x="7548840" y="2739240"/>
              <a:ext cx="66744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cc0066"/>
                  </a:solidFill>
                  <a:latin typeface="Helvetica Neue Light"/>
                  <a:ea typeface="ＭＳ Ｐゴシック"/>
                </a:rPr>
                <a:t>12133</a:t>
              </a:r>
              <a:endParaRPr b="0" lang="en-GB" sz="1100" spc="-1" strike="noStrike">
                <a:latin typeface="Arial"/>
              </a:endParaRPr>
            </a:p>
          </p:txBody>
        </p:sp>
      </p:grpSp>
      <p:grpSp>
        <p:nvGrpSpPr>
          <p:cNvPr id="584" name="Group 237"/>
          <p:cNvGrpSpPr/>
          <p:nvPr/>
        </p:nvGrpSpPr>
        <p:grpSpPr>
          <a:xfrm>
            <a:off x="5552280" y="2715120"/>
            <a:ext cx="4330080" cy="3835080"/>
            <a:chOff x="5552280" y="2715120"/>
            <a:chExt cx="4330080" cy="3835080"/>
          </a:xfrm>
        </p:grpSpPr>
        <p:sp>
          <p:nvSpPr>
            <p:cNvPr id="585" name="Oval 234"/>
            <p:cNvSpPr/>
            <p:nvPr/>
          </p:nvSpPr>
          <p:spPr>
            <a:xfrm>
              <a:off x="9070200" y="2715120"/>
              <a:ext cx="812160" cy="291240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Oval 235"/>
            <p:cNvSpPr/>
            <p:nvPr/>
          </p:nvSpPr>
          <p:spPr>
            <a:xfrm>
              <a:off x="5552280" y="5826960"/>
              <a:ext cx="2361600" cy="723240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Line 236"/>
            <p:cNvSpPr/>
            <p:nvPr/>
          </p:nvSpPr>
          <p:spPr>
            <a:xfrm flipV="1">
              <a:off x="7596720" y="3020040"/>
              <a:ext cx="1854000" cy="2908080"/>
            </a:xfrm>
            <a:prstGeom prst="line">
              <a:avLst/>
            </a:prstGeom>
            <a:ln w="28575">
              <a:solidFill>
                <a:srgbClr val="ff66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8" name="Group 249"/>
          <p:cNvGrpSpPr/>
          <p:nvPr/>
        </p:nvGrpSpPr>
        <p:grpSpPr>
          <a:xfrm>
            <a:off x="2645640" y="4595040"/>
            <a:ext cx="1653480" cy="1015200"/>
            <a:chOff x="2645640" y="4595040"/>
            <a:chExt cx="1653480" cy="1015200"/>
          </a:xfrm>
        </p:grpSpPr>
        <p:grpSp>
          <p:nvGrpSpPr>
            <p:cNvPr id="589" name="Group 243"/>
            <p:cNvGrpSpPr/>
            <p:nvPr/>
          </p:nvGrpSpPr>
          <p:grpSpPr>
            <a:xfrm>
              <a:off x="2646720" y="5255280"/>
              <a:ext cx="1635120" cy="354960"/>
              <a:chOff x="2646720" y="5255280"/>
              <a:chExt cx="1635120" cy="354960"/>
            </a:xfrm>
          </p:grpSpPr>
          <p:sp>
            <p:nvSpPr>
              <p:cNvPr id="590" name="AutoShape 244"/>
              <p:cNvSpPr/>
              <p:nvPr/>
            </p:nvSpPr>
            <p:spPr>
              <a:xfrm>
                <a:off x="2796120" y="5280840"/>
                <a:ext cx="1447200" cy="329400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Text Box 245"/>
              <p:cNvSpPr/>
              <p:nvPr/>
            </p:nvSpPr>
            <p:spPr>
              <a:xfrm>
                <a:off x="2646720" y="5255280"/>
                <a:ext cx="16351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cc0066"/>
                    </a:solidFill>
                    <a:latin typeface="Helvetica Neue Light"/>
                    <a:ea typeface="ＭＳ Ｐゴシック"/>
                  </a:rPr>
                  <a:t>Physical Layer</a:t>
                </a:r>
                <a:endParaRPr b="0" lang="en-GB" sz="1600" spc="-1" strike="noStrike">
                  <a:latin typeface="Arial"/>
                </a:endParaRPr>
              </a:p>
            </p:txBody>
          </p:sp>
        </p:grpSp>
        <p:grpSp>
          <p:nvGrpSpPr>
            <p:cNvPr id="592" name="Group 246"/>
            <p:cNvGrpSpPr/>
            <p:nvPr/>
          </p:nvGrpSpPr>
          <p:grpSpPr>
            <a:xfrm>
              <a:off x="2645640" y="4595040"/>
              <a:ext cx="1653480" cy="354600"/>
              <a:chOff x="2645640" y="4595040"/>
              <a:chExt cx="1653480" cy="354600"/>
            </a:xfrm>
          </p:grpSpPr>
          <p:sp>
            <p:nvSpPr>
              <p:cNvPr id="593" name="AutoShape 247"/>
              <p:cNvSpPr/>
              <p:nvPr/>
            </p:nvSpPr>
            <p:spPr>
              <a:xfrm>
                <a:off x="2809080" y="4620240"/>
                <a:ext cx="1447200" cy="329400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" name="Text Box 248"/>
              <p:cNvSpPr/>
              <p:nvPr/>
            </p:nvSpPr>
            <p:spPr>
              <a:xfrm>
                <a:off x="2645640" y="4595040"/>
                <a:ext cx="165348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cc0066"/>
                    </a:solidFill>
                    <a:latin typeface="Helvetica Neue Light"/>
                    <a:ea typeface="ＭＳ Ｐゴシック"/>
                  </a:rPr>
                  <a:t>Datalink Layer</a:t>
                </a:r>
                <a:endParaRPr b="0" lang="en-GB" sz="1600" spc="-1" strike="noStrike">
                  <a:latin typeface="Arial"/>
                </a:endParaRPr>
              </a:p>
            </p:txBody>
          </p:sp>
        </p:grpSp>
      </p:grpSp>
      <p:sp>
        <p:nvSpPr>
          <p:cNvPr id="595" name="TextBox 120"/>
          <p:cNvSpPr/>
          <p:nvPr/>
        </p:nvSpPr>
        <p:spPr>
          <a:xfrm>
            <a:off x="2967840" y="3197160"/>
            <a:ext cx="61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ed7d31"/>
                </a:solidFill>
                <a:latin typeface="Helvetica Neue Light"/>
                <a:ea typeface="DejaVu Sans"/>
              </a:rPr>
              <a:t>Host Computer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9" dur="indefinite" restart="never" nodeType="tmRoot">
          <p:childTnLst>
            <p:seq>
              <p:cTn id="330" dur="indefinite" nodeType="mainSeq">
                <p:childTnLst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1122012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808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8080"/>
                </a:solidFill>
                <a:latin typeface="Helvetica Neue Light"/>
                <a:ea typeface="Calibri"/>
              </a:rPr>
              <a:t>Reliable data delivery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Deliver message to the destination process or signal failure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detect and recover from packet loss or corruption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loss-sensitive applications (e.g., web, file transfer, email, …)</a:t>
            </a:r>
            <a:endParaRPr b="0" lang="en-GB" sz="20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808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8080"/>
                </a:solidFill>
                <a:latin typeface="Helvetica Neue Light"/>
                <a:ea typeface="Calibri"/>
              </a:rPr>
              <a:t>Guaranteed performance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Helvetica Neue Light"/>
                <a:ea typeface="Calibri"/>
              </a:rPr>
              <a:t>Minimum throughput</a:t>
            </a:r>
            <a:endParaRPr b="0" lang="en-GB" sz="2000" spc="-1" strike="noStrike">
              <a:latin typeface="Arial"/>
            </a:endParaRPr>
          </a:p>
          <a:p>
            <a:pPr lvl="2" marL="11430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throughput-sensitive applications (e.g., video-conferencing)</a:t>
            </a:r>
            <a:endParaRPr b="0" lang="en-GB" sz="18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b050"/>
                </a:solidFill>
                <a:latin typeface="Helvetica Neue Light"/>
                <a:ea typeface="Calibri"/>
              </a:rPr>
              <a:t>Maximum end-to-end packet delay</a:t>
            </a:r>
            <a:endParaRPr b="0" lang="en-GB" sz="2200" spc="-1" strike="noStrike">
              <a:latin typeface="Arial"/>
            </a:endParaRPr>
          </a:p>
          <a:p>
            <a:pPr lvl="2" marL="11430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delay-sensitive applications,(e.g., emergency services, voice, gaming, …),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8080"/>
              </a:buClr>
              <a:buFont typeface="Arial"/>
              <a:buChar char="•"/>
            </a:pPr>
            <a:r>
              <a:rPr b="0" lang="fr-FR" sz="2200" spc="-1" strike="noStrike">
                <a:solidFill>
                  <a:srgbClr val="008080"/>
                </a:solidFill>
                <a:latin typeface="Helvetica Neue Light"/>
                <a:ea typeface="Calibri"/>
              </a:rPr>
              <a:t>Guaranteed security</a:t>
            </a:r>
            <a:endParaRPr b="0" lang="en-GB" sz="2200" spc="-1" strike="noStrike">
              <a:latin typeface="Arial"/>
            </a:endParaRPr>
          </a:p>
          <a:p>
            <a:pPr lvl="1" marL="685800" indent="-228600">
              <a:lnSpc>
                <a:spcPct val="110000"/>
              </a:lnSpc>
              <a:spcBef>
                <a:spcPts val="1199"/>
              </a:spcBef>
              <a:buClr>
                <a:srgbClr val="00b05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b050"/>
                </a:solidFill>
                <a:latin typeface="Helvetica Neue Light"/>
                <a:ea typeface="Calibri"/>
              </a:rPr>
              <a:t>Confidentiality: 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message is revealed only to the destination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b050"/>
                </a:solidFill>
                <a:latin typeface="Helvetica Neue Light"/>
                <a:ea typeface="Calibri"/>
              </a:rPr>
              <a:t>Authenticity: 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message indeed came from claimed source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b050"/>
                </a:solidFill>
                <a:latin typeface="Helvetica Neue Light"/>
                <a:ea typeface="Calibri"/>
              </a:rPr>
              <a:t>Data integrity: 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message is not changed along the way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97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Choose the transport-layer technology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598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9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1" dur="indefinite" restart="never" nodeType="tmRoot">
          <p:childTnLst>
            <p:seq>
              <p:cTn id="382" dur="indefinite" nodeType="mainSeq">
                <p:childTnLst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1122012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808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8080"/>
                </a:solidFill>
                <a:latin typeface="Helvetica Neue Light"/>
                <a:ea typeface="Calibri"/>
              </a:rPr>
              <a:t>TCP: Transmission Control Protocol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reliable, 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in-order data delivery, 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flow control, 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congestion control.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TCP is “</a:t>
            </a:r>
            <a:r>
              <a:rPr b="0" lang="en-US" sz="20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connection-oriented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” or “</a:t>
            </a:r>
            <a:r>
              <a:rPr b="0" lang="en-US" sz="20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stateful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” = maintains state on all the local/remote process pairs that use TCP (uses memory).</a:t>
            </a:r>
            <a:endParaRPr b="0" lang="en-GB" sz="20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808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8080"/>
                </a:solidFill>
                <a:latin typeface="Helvetica Neue Light"/>
                <a:ea typeface="Calibri"/>
              </a:rPr>
              <a:t>UDP: User Datagram Protocol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detection of packet corruption.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UDP is “</a:t>
            </a:r>
            <a:r>
              <a:rPr b="0" lang="en-US" sz="20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connection-less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” or “</a:t>
            </a:r>
            <a:r>
              <a:rPr b="0" lang="en-US" sz="20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stateless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” = does not maintain state on remote processes (memory less).</a:t>
            </a:r>
            <a:endParaRPr b="0" lang="en-GB" sz="20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0000"/>
                </a:solidFill>
                <a:latin typeface="Helvetica Neue Light"/>
                <a:ea typeface="Calibri"/>
              </a:rPr>
              <a:t>No protocol offering guaranteed performance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601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Internet transport-layer protocols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602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3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3" dur="indefinite" restart="never" nodeType="tmRoot">
          <p:childTnLst>
            <p:seq>
              <p:cTn id="424" dur="indefinite" nodeType="mainSeq">
                <p:childTnLst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ext Box 3"/>
          <p:cNvSpPr/>
          <p:nvPr/>
        </p:nvSpPr>
        <p:spPr>
          <a:xfrm>
            <a:off x="971280" y="1441440"/>
            <a:ext cx="3029400" cy="46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application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file transfer/download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e-mail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Web documents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real-time audio/video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streaming audio/video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interactive games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text messaging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605" name="Text Box 4"/>
          <p:cNvSpPr/>
          <p:nvPr/>
        </p:nvSpPr>
        <p:spPr>
          <a:xfrm>
            <a:off x="4025880" y="1444680"/>
            <a:ext cx="1764720" cy="46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data loss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no loss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no loss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no loss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loss-tolerant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loss-tolerant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loss-tolerant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no loss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606" name="Text Box 5"/>
          <p:cNvSpPr/>
          <p:nvPr/>
        </p:nvSpPr>
        <p:spPr>
          <a:xfrm>
            <a:off x="6180840" y="1443240"/>
            <a:ext cx="3024720" cy="46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throughput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elastic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elastic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elastic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audio: 5Kbps-1Mbps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video:10Kbps-5Mbps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same as above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Kbps+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elastic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607" name="Text Box 6"/>
          <p:cNvSpPr/>
          <p:nvPr/>
        </p:nvSpPr>
        <p:spPr>
          <a:xfrm>
            <a:off x="9628200" y="1491120"/>
            <a:ext cx="2935800" cy="46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time sensitive?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no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no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no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yes, 10’s msec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yes, few secs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yes, 10’s msec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yes and no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608" name="Straight Connector 3"/>
          <p:cNvSpPr/>
          <p:nvPr/>
        </p:nvSpPr>
        <p:spPr>
          <a:xfrm>
            <a:off x="1238040" y="2020320"/>
            <a:ext cx="10080000" cy="360"/>
          </a:xfrm>
          <a:prstGeom prst="line">
            <a:avLst/>
          </a:prstGeom>
          <a:ln w="317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Straight Connector 25"/>
          <p:cNvSpPr/>
          <p:nvPr/>
        </p:nvSpPr>
        <p:spPr>
          <a:xfrm>
            <a:off x="1261800" y="2884680"/>
            <a:ext cx="10080000" cy="360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Straight Connector 26"/>
          <p:cNvSpPr/>
          <p:nvPr/>
        </p:nvSpPr>
        <p:spPr>
          <a:xfrm>
            <a:off x="1261800" y="3332160"/>
            <a:ext cx="10080000" cy="360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Straight Connector 27"/>
          <p:cNvSpPr/>
          <p:nvPr/>
        </p:nvSpPr>
        <p:spPr>
          <a:xfrm>
            <a:off x="1261800" y="3777120"/>
            <a:ext cx="10080000" cy="360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Straight Connector 28"/>
          <p:cNvSpPr/>
          <p:nvPr/>
        </p:nvSpPr>
        <p:spPr>
          <a:xfrm>
            <a:off x="1265040" y="4716000"/>
            <a:ext cx="10080000" cy="360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Straight Connector 29"/>
          <p:cNvSpPr/>
          <p:nvPr/>
        </p:nvSpPr>
        <p:spPr>
          <a:xfrm>
            <a:off x="1265760" y="5169240"/>
            <a:ext cx="10080000" cy="360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Straight Connector 30"/>
          <p:cNvSpPr/>
          <p:nvPr/>
        </p:nvSpPr>
        <p:spPr>
          <a:xfrm>
            <a:off x="1265760" y="5650920"/>
            <a:ext cx="10080000" cy="360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Transport service requirements: common apps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616" name="Straight Connector 2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7" name="Picture 4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sp>
        <p:nvSpPr>
          <p:cNvPr id="618" name="Straight Connector 5"/>
          <p:cNvSpPr/>
          <p:nvPr/>
        </p:nvSpPr>
        <p:spPr>
          <a:xfrm>
            <a:off x="3925440" y="1441440"/>
            <a:ext cx="360" cy="470088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 Box 3"/>
          <p:cNvSpPr/>
          <p:nvPr/>
        </p:nvSpPr>
        <p:spPr>
          <a:xfrm>
            <a:off x="781920" y="1536120"/>
            <a:ext cx="302940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application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file transfer/download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e-mail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Web documents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Internet telephony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streaming audio/video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interactive games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620" name="Straight Connector 3"/>
          <p:cNvSpPr/>
          <p:nvPr/>
        </p:nvSpPr>
        <p:spPr>
          <a:xfrm>
            <a:off x="1159200" y="2115000"/>
            <a:ext cx="10080000" cy="360"/>
          </a:xfrm>
          <a:prstGeom prst="line">
            <a:avLst/>
          </a:prstGeom>
          <a:ln w="317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Straight Connector 25"/>
          <p:cNvSpPr/>
          <p:nvPr/>
        </p:nvSpPr>
        <p:spPr>
          <a:xfrm>
            <a:off x="1167120" y="2963520"/>
            <a:ext cx="10080000" cy="360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Straight Connector 26"/>
          <p:cNvSpPr/>
          <p:nvPr/>
        </p:nvSpPr>
        <p:spPr>
          <a:xfrm>
            <a:off x="1167120" y="3426840"/>
            <a:ext cx="10080000" cy="360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Straight Connector 27"/>
          <p:cNvSpPr/>
          <p:nvPr/>
        </p:nvSpPr>
        <p:spPr>
          <a:xfrm>
            <a:off x="1167120" y="3871800"/>
            <a:ext cx="10080000" cy="360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Straight Connector 28"/>
          <p:cNvSpPr/>
          <p:nvPr/>
        </p:nvSpPr>
        <p:spPr>
          <a:xfrm>
            <a:off x="1170360" y="4810320"/>
            <a:ext cx="10080000" cy="360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Straight Connector 29"/>
          <p:cNvSpPr/>
          <p:nvPr/>
        </p:nvSpPr>
        <p:spPr>
          <a:xfrm>
            <a:off x="1171080" y="5263920"/>
            <a:ext cx="10080000" cy="360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Straight Connector 30"/>
          <p:cNvSpPr/>
          <p:nvPr/>
        </p:nvSpPr>
        <p:spPr>
          <a:xfrm>
            <a:off x="1171080" y="5745240"/>
            <a:ext cx="10080000" cy="360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Text Box 4"/>
          <p:cNvSpPr/>
          <p:nvPr/>
        </p:nvSpPr>
        <p:spPr>
          <a:xfrm>
            <a:off x="4375080" y="1113480"/>
            <a:ext cx="4018680" cy="51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application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layer protocol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FTP [RFC 959]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SMTP [RFC 5321]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HTTP 1.1 [RFC 7320]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SIP [RFC 3261], RTP [RFC 3550], or proprietary HTTP [RFC 7320], DASH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WOW, FPS (proprietary) </a:t>
            </a:r>
            <a:br>
              <a:rPr sz="2000"/>
            </a:br>
            <a:endParaRPr b="0" lang="en-GB" sz="2000" spc="-1" strike="noStrike">
              <a:latin typeface="Arial"/>
            </a:endParaRPr>
          </a:p>
        </p:txBody>
      </p:sp>
      <p:sp>
        <p:nvSpPr>
          <p:cNvPr id="628" name="Text Box 3"/>
          <p:cNvSpPr/>
          <p:nvPr/>
        </p:nvSpPr>
        <p:spPr>
          <a:xfrm>
            <a:off x="8835840" y="1566000"/>
            <a:ext cx="281772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transport protocol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TCP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TCP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TCP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TCP or UDP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TCP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UDP or TCP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629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Internet applications, and transport protocols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630" name="Straight Connector 2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Picture 4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sp>
        <p:nvSpPr>
          <p:cNvPr id="632" name="Straight Connector 5"/>
          <p:cNvSpPr/>
          <p:nvPr/>
        </p:nvSpPr>
        <p:spPr>
          <a:xfrm>
            <a:off x="3925440" y="1441440"/>
            <a:ext cx="360" cy="470088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706680" y="1709640"/>
            <a:ext cx="11484720" cy="2851920"/>
          </a:xfrm>
          <a:prstGeom prst="rect">
            <a:avLst/>
          </a:prstGeom>
          <a:solidFill>
            <a:srgbClr val="008080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Helvetica Neue Light"/>
              </a:rPr>
              <a:t>DNS - Domain Name System</a:t>
            </a:r>
            <a:br>
              <a:rPr sz="4400"/>
            </a:br>
            <a:endParaRPr b="0" lang="en-GB" sz="4400" spc="-1" strike="noStrike">
              <a:latin typeface="Arial"/>
            </a:endParaRPr>
          </a:p>
        </p:txBody>
      </p:sp>
      <p:sp>
        <p:nvSpPr>
          <p:cNvPr id="634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Chapter 02: Application layer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635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6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1122012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If you need to reach Google, you need their IP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Does anyone know Google’s IP?</a:t>
            </a:r>
            <a:endParaRPr b="0" lang="en-GB" sz="20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0000"/>
                </a:solidFill>
                <a:latin typeface="Helvetica Neue Light"/>
                <a:ea typeface="Calibri"/>
              </a:rPr>
              <a:t>Problem: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People can’t remember IP addresses (e.g. 129.10.117.100)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Need human readable names (e.g. </a:t>
            </a:r>
            <a:r>
              <a:rPr b="0" lang="en-US" sz="2000" spc="-1" strike="noStrike" u="sng">
                <a:solidFill>
                  <a:srgbClr val="0563c1"/>
                </a:solidFill>
                <a:uFillTx/>
                <a:latin typeface="Helvetica Neue Light"/>
                <a:ea typeface="Calibri"/>
                <a:hlinkClick r:id="rId1"/>
              </a:rPr>
              <a:t>www.google.com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, </a:t>
            </a:r>
            <a:r>
              <a:rPr b="0" lang="en-US" sz="2000" spc="-1" strike="noStrike" u="sng">
                <a:solidFill>
                  <a:srgbClr val="0563c1"/>
                </a:solidFill>
                <a:uFillTx/>
                <a:latin typeface="Helvetica Neue Light"/>
                <a:ea typeface="Calibri"/>
                <a:hlinkClick r:id="rId2"/>
              </a:rPr>
              <a:t>www.ensia.edu.dz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 ) that map to IPs.</a:t>
            </a:r>
            <a:endParaRPr b="0" lang="en-GB" sz="20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b050"/>
                </a:solidFill>
                <a:latin typeface="Helvetica Neue Light"/>
                <a:ea typeface="Calibri"/>
              </a:rPr>
              <a:t>Solution: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Use Domain Name System (DNS)</a:t>
            </a:r>
            <a:endParaRPr b="0" lang="en-GB" sz="2000" spc="-1" strike="noStrike">
              <a:latin typeface="Arial"/>
            </a:endParaRPr>
          </a:p>
          <a:p>
            <a:pPr lvl="2" marL="11430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DNS provides a mapping between symbolic names and IP addresses (and further services).</a:t>
            </a:r>
            <a:endParaRPr b="0" lang="en-GB" sz="1800" spc="-1" strike="noStrike">
              <a:latin typeface="Arial"/>
            </a:endParaRPr>
          </a:p>
          <a:p>
            <a:pPr lvl="2" marL="11430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DNS also provides inverse look up that maps an IP address to symbolic names.</a:t>
            </a:r>
            <a:endParaRPr b="0" lang="en-GB" sz="1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639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DNS: Introduction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640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1" name="Picture 5" descr="Aucune description de photo disponible."/>
          <p:cNvPicPr/>
          <p:nvPr/>
        </p:nvPicPr>
        <p:blipFill>
          <a:blip r:embed="rId3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1122012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Before DNS, all mappings were in hosts.txt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/etc/hosts on Linux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C:\Windows\System32\drivers\etc\hosts on Windows</a:t>
            </a:r>
            <a:endParaRPr b="0" lang="en-GB" sz="20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Machines periodically FTP new copies of hosts.txt</a:t>
            </a:r>
            <a:endParaRPr b="0" lang="en-GB" sz="22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0000"/>
                </a:solidFill>
                <a:latin typeface="Helvetica Neue Light"/>
                <a:ea typeface="Calibri"/>
              </a:rPr>
              <a:t>Centralized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, manual system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single point of failure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traffic volume</a:t>
            </a:r>
            <a:endParaRPr b="0" lang="en-GB" sz="2000" spc="-1" strike="noStrike">
              <a:latin typeface="Arial"/>
            </a:endParaRPr>
          </a:p>
          <a:p>
            <a:pPr lvl="2" marL="11430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Number of DNS queries/day is very important</a:t>
            </a:r>
            <a:endParaRPr b="0" lang="en-GB" sz="18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Maintenance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No scalable</a:t>
            </a:r>
            <a:endParaRPr b="0" lang="en-GB" sz="20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Thus, In 1983, the first stable operational DNS was born </a:t>
            </a: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643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DNS: History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644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5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1122012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Domain Name System</a:t>
            </a:r>
            <a:endParaRPr b="0" lang="en-GB" sz="22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808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8080"/>
                </a:solidFill>
                <a:latin typeface="Helvetica Neue Light"/>
                <a:ea typeface="Calibri"/>
              </a:rPr>
              <a:t>Distributed database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i.e. the individual segments are subject to local control</a:t>
            </a:r>
            <a:endParaRPr b="0" lang="en-GB" sz="20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The structure of the used name space of the database shows the administrative organization of the Internet</a:t>
            </a:r>
            <a:endParaRPr b="0" lang="en-GB" sz="22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808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8080"/>
                </a:solidFill>
                <a:latin typeface="Helvetica Neue Light"/>
                <a:ea typeface="Calibri"/>
              </a:rPr>
              <a:t>Data of each local area 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are available by means of a simple </a:t>
            </a:r>
            <a:r>
              <a:rPr b="0" lang="en-US" sz="2200" spc="-1" strike="noStrike">
                <a:solidFill>
                  <a:srgbClr val="00b050"/>
                </a:solidFill>
                <a:latin typeface="Helvetica Neue Light"/>
                <a:ea typeface="Calibri"/>
              </a:rPr>
              <a:t>Client/Server architecture</a:t>
            </a:r>
            <a:endParaRPr b="0" lang="en-GB" sz="22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808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8080"/>
                </a:solidFill>
                <a:latin typeface="Helvetica Neue Light"/>
                <a:ea typeface="Calibri"/>
              </a:rPr>
              <a:t>Robustness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 and </a:t>
            </a:r>
            <a:r>
              <a:rPr b="0" lang="en-US" sz="2200" spc="-1" strike="noStrike">
                <a:solidFill>
                  <a:srgbClr val="008080"/>
                </a:solidFill>
                <a:latin typeface="Helvetica Neue Light"/>
                <a:ea typeface="Calibri"/>
              </a:rPr>
              <a:t>speed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 of the system are being achieved by </a:t>
            </a:r>
            <a:r>
              <a:rPr b="0" lang="en-US" sz="2200" spc="-1" strike="noStrike">
                <a:solidFill>
                  <a:srgbClr val="00b050"/>
                </a:solidFill>
                <a:latin typeface="Helvetica Neue Light"/>
                <a:ea typeface="Calibri"/>
              </a:rPr>
              <a:t>replication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 and </a:t>
            </a:r>
            <a:r>
              <a:rPr b="0" lang="en-US" sz="2200" spc="-1" strike="noStrike">
                <a:solidFill>
                  <a:srgbClr val="00b050"/>
                </a:solidFill>
                <a:latin typeface="Helvetica Neue Light"/>
                <a:ea typeface="Calibri"/>
              </a:rPr>
              <a:t>caching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 of the naming data</a:t>
            </a:r>
            <a:endParaRPr b="0" lang="en-GB" sz="22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808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8080"/>
                </a:solidFill>
                <a:latin typeface="Helvetica Neue Light"/>
                <a:ea typeface="Calibri"/>
              </a:rPr>
              <a:t>Hierarchical namespace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As opposed to original, flat namespace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e.g. .com </a:t>
            </a:r>
            <a:r>
              <a:rPr b="0" lang="en-US" sz="2000" spc="-1" strike="noStrike">
                <a:solidFill>
                  <a:srgbClr val="c00000"/>
                </a:solidFill>
                <a:latin typeface="Wingdings"/>
                <a:ea typeface="Calibri"/>
              </a:rPr>
              <a:t>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 google.com </a:t>
            </a:r>
            <a:r>
              <a:rPr b="0" lang="en-US" sz="2000" spc="-1" strike="noStrike">
                <a:solidFill>
                  <a:srgbClr val="c00000"/>
                </a:solidFill>
                <a:latin typeface="Wingdings"/>
                <a:ea typeface="Calibri"/>
              </a:rPr>
              <a:t>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 mail.google.com</a:t>
            </a:r>
            <a:endParaRPr b="0" lang="en-GB" sz="20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647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Structure of the Database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648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9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1122012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Name Server: 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Server which manages information about a part of the database </a:t>
            </a:r>
            <a:endParaRPr b="0" lang="en-GB" sz="22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Resolver: 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Client which requests naming information from the server</a:t>
            </a: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651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DNS: Main components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652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706680" y="1709640"/>
            <a:ext cx="11484720" cy="2851920"/>
          </a:xfrm>
          <a:prstGeom prst="rect">
            <a:avLst/>
          </a:prstGeom>
          <a:solidFill>
            <a:srgbClr val="008080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Helvetica Neue Light"/>
              </a:rPr>
              <a:t>Principles of network applications</a:t>
            </a:r>
            <a:br>
              <a:rPr sz="4400"/>
            </a:br>
            <a:endParaRPr b="0" lang="en-GB" sz="4400" spc="-1" strike="noStrike">
              <a:latin typeface="Arial"/>
            </a:endParaRPr>
          </a:p>
        </p:txBody>
      </p:sp>
      <p:sp>
        <p:nvSpPr>
          <p:cNvPr id="339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Chapter 02: Application layer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40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1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Hierarchical namespace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655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6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sp>
        <p:nvSpPr>
          <p:cNvPr id="657" name="Rectangle 3"/>
          <p:cNvSpPr/>
          <p:nvPr/>
        </p:nvSpPr>
        <p:spPr>
          <a:xfrm>
            <a:off x="752760" y="2835000"/>
            <a:ext cx="7958880" cy="40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2160" rIns="92160" tIns="46080" bIns="46080" anchor="t">
            <a:noAutofit/>
          </a:bodyPr>
          <a:p>
            <a:pPr marL="257040" indent="-2570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50000"/>
              <a:buFont typeface="Wingdings" charset="2"/>
              <a:buChar char=""/>
            </a:pPr>
            <a:r>
              <a:rPr b="0" lang="en-GB" sz="2200" spc="-1" strike="noStrike">
                <a:solidFill>
                  <a:srgbClr val="232323"/>
                </a:solidFill>
                <a:latin typeface="Helvetica Neue Light"/>
                <a:ea typeface="ＭＳ Ｐゴシック"/>
              </a:rPr>
              <a:t>“</a:t>
            </a:r>
            <a:r>
              <a:rPr b="0" lang="en-US" sz="2200" spc="-1" strike="noStrike">
                <a:solidFill>
                  <a:srgbClr val="232323"/>
                </a:solidFill>
                <a:latin typeface="Helvetica Neue Light"/>
                <a:ea typeface="ＭＳ Ｐゴシック"/>
              </a:rPr>
              <a:t>Top Level Domains” are at the top Domains are subtrees</a:t>
            </a:r>
            <a:endParaRPr b="0" lang="en-GB" sz="2200" spc="-1" strike="noStrike">
              <a:latin typeface="Arial"/>
            </a:endParaRPr>
          </a:p>
          <a:p>
            <a:pPr lvl="1" marL="687240" indent="-343080">
              <a:lnSpc>
                <a:spcPct val="100000"/>
              </a:lnSpc>
              <a:spcBef>
                <a:spcPts val="601"/>
              </a:spcBef>
              <a:buClr>
                <a:srgbClr val="333399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232323"/>
                </a:solidFill>
                <a:latin typeface="Helvetica Neue Light"/>
                <a:ea typeface="ＭＳ Ｐゴシック"/>
              </a:rPr>
              <a:t>e.g., .edu, umich.edu, eecs.umich.edu</a:t>
            </a:r>
            <a:endParaRPr b="0" lang="en-GB" sz="2000" spc="-1" strike="noStrike">
              <a:latin typeface="Arial"/>
            </a:endParaRPr>
          </a:p>
          <a:p>
            <a:pPr marL="257040" indent="-2570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50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232323"/>
                </a:solidFill>
                <a:latin typeface="Helvetica Neue Light"/>
                <a:ea typeface="ＭＳ Ｐゴシック"/>
              </a:rPr>
              <a:t>Name is leaf-to-root path</a:t>
            </a:r>
            <a:endParaRPr b="0" lang="en-GB" sz="2200" spc="-1" strike="noStrike">
              <a:latin typeface="Arial"/>
            </a:endParaRPr>
          </a:p>
          <a:p>
            <a:pPr lvl="1" marL="557280" indent="-343080">
              <a:lnSpc>
                <a:spcPct val="100000"/>
              </a:lnSpc>
              <a:spcBef>
                <a:spcPts val="601"/>
              </a:spcBef>
              <a:buClr>
                <a:srgbClr val="333399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232323"/>
                </a:solidFill>
                <a:latin typeface="Helvetica Neue Light"/>
                <a:ea typeface="ＭＳ Ｐゴシック"/>
              </a:rPr>
              <a:t>cse.eecs.umich.edu</a:t>
            </a:r>
            <a:endParaRPr b="0" lang="en-GB" sz="2000" spc="-1" strike="noStrike">
              <a:latin typeface="Arial"/>
            </a:endParaRPr>
          </a:p>
          <a:p>
            <a:pPr marL="257040" indent="-2570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50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232323"/>
                </a:solidFill>
                <a:latin typeface="Helvetica Neue Light"/>
                <a:ea typeface="ＭＳ Ｐゴシック"/>
              </a:rPr>
              <a:t>Depth of tree is arbitrary (limit 128)</a:t>
            </a:r>
            <a:endParaRPr b="0" lang="en-GB" sz="2200" spc="-1" strike="noStrike">
              <a:latin typeface="Arial"/>
            </a:endParaRPr>
          </a:p>
          <a:p>
            <a:pPr marL="257040" indent="-2570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50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232323"/>
                </a:solidFill>
                <a:latin typeface="Helvetica Neue Light"/>
                <a:ea typeface="ＭＳ Ｐゴシック"/>
              </a:rPr>
              <a:t>Name collisions trivially avoided</a:t>
            </a:r>
            <a:endParaRPr b="0" lang="en-GB" sz="2200" spc="-1" strike="noStrike">
              <a:latin typeface="Arial"/>
            </a:endParaRPr>
          </a:p>
          <a:p>
            <a:pPr lvl="1" marL="687240" indent="-343080">
              <a:lnSpc>
                <a:spcPct val="100000"/>
              </a:lnSpc>
              <a:spcBef>
                <a:spcPts val="601"/>
              </a:spcBef>
              <a:buClr>
                <a:srgbClr val="333399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232323"/>
                </a:solidFill>
                <a:latin typeface="Helvetica Neue Light"/>
                <a:ea typeface="ＭＳ Ｐゴシック"/>
              </a:rPr>
              <a:t>Each domain is responsible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658" name="Text Box 4"/>
          <p:cNvSpPr/>
          <p:nvPr/>
        </p:nvSpPr>
        <p:spPr>
          <a:xfrm>
            <a:off x="5715720" y="947520"/>
            <a:ext cx="7167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root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59" name="Text Box 5"/>
          <p:cNvSpPr/>
          <p:nvPr/>
        </p:nvSpPr>
        <p:spPr>
          <a:xfrm>
            <a:off x="2740680" y="2014200"/>
            <a:ext cx="47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us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0" name="Text Box 6"/>
          <p:cNvSpPr/>
          <p:nvPr/>
        </p:nvSpPr>
        <p:spPr>
          <a:xfrm>
            <a:off x="3804480" y="2031840"/>
            <a:ext cx="7106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com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1" name="Text Box 7"/>
          <p:cNvSpPr/>
          <p:nvPr/>
        </p:nvSpPr>
        <p:spPr>
          <a:xfrm>
            <a:off x="5028480" y="2014200"/>
            <a:ext cx="6498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gov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2" name="Text Box 8"/>
          <p:cNvSpPr/>
          <p:nvPr/>
        </p:nvSpPr>
        <p:spPr>
          <a:xfrm>
            <a:off x="6234840" y="2014200"/>
            <a:ext cx="5734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mil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3" name="Text Box 9"/>
          <p:cNvSpPr/>
          <p:nvPr/>
        </p:nvSpPr>
        <p:spPr>
          <a:xfrm>
            <a:off x="7097760" y="2031840"/>
            <a:ext cx="6130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org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4" name="Text Box 10"/>
          <p:cNvSpPr/>
          <p:nvPr/>
        </p:nvSpPr>
        <p:spPr>
          <a:xfrm>
            <a:off x="7938360" y="2014200"/>
            <a:ext cx="6087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net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5" name="Text Box 11"/>
          <p:cNvSpPr/>
          <p:nvPr/>
        </p:nvSpPr>
        <p:spPr>
          <a:xfrm>
            <a:off x="8818920" y="2014200"/>
            <a:ext cx="4989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eg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6" name="Text Box 12"/>
          <p:cNvSpPr/>
          <p:nvPr/>
        </p:nvSpPr>
        <p:spPr>
          <a:xfrm>
            <a:off x="9493560" y="2014200"/>
            <a:ext cx="475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dz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7" name="Text Box 13"/>
          <p:cNvSpPr/>
          <p:nvPr/>
        </p:nvSpPr>
        <p:spPr>
          <a:xfrm>
            <a:off x="10603440" y="3267000"/>
            <a:ext cx="6620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edu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8" name="Text Box 14"/>
          <p:cNvSpPr/>
          <p:nvPr/>
        </p:nvSpPr>
        <p:spPr>
          <a:xfrm>
            <a:off x="9279360" y="3233520"/>
            <a:ext cx="9576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mesrs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9" name="Line 15"/>
          <p:cNvSpPr/>
          <p:nvPr/>
        </p:nvSpPr>
        <p:spPr>
          <a:xfrm>
            <a:off x="11090160" y="3643920"/>
            <a:ext cx="554760" cy="5158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Text Box 16"/>
          <p:cNvSpPr/>
          <p:nvPr/>
        </p:nvSpPr>
        <p:spPr>
          <a:xfrm>
            <a:off x="11108880" y="4123440"/>
            <a:ext cx="866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ensia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71" name="Line 17"/>
          <p:cNvSpPr/>
          <p:nvPr/>
        </p:nvSpPr>
        <p:spPr>
          <a:xfrm flipH="1">
            <a:off x="10582560" y="3633480"/>
            <a:ext cx="342360" cy="52632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Text Box 18"/>
          <p:cNvSpPr/>
          <p:nvPr/>
        </p:nvSpPr>
        <p:spPr>
          <a:xfrm>
            <a:off x="10264680" y="4133160"/>
            <a:ext cx="5857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ESI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73" name="Line 19"/>
          <p:cNvSpPr/>
          <p:nvPr/>
        </p:nvSpPr>
        <p:spPr>
          <a:xfrm>
            <a:off x="11581200" y="4464720"/>
            <a:ext cx="360" cy="53316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Text Box 20"/>
          <p:cNvSpPr/>
          <p:nvPr/>
        </p:nvSpPr>
        <p:spPr>
          <a:xfrm>
            <a:off x="11296800" y="4998240"/>
            <a:ext cx="5857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758aa7"/>
                </a:solidFill>
                <a:latin typeface="Helvetica Neue Light"/>
                <a:ea typeface="ＭＳ Ｐゴシック"/>
              </a:rPr>
              <a:t>ISE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75" name="Line 21"/>
          <p:cNvSpPr/>
          <p:nvPr/>
        </p:nvSpPr>
        <p:spPr>
          <a:xfrm>
            <a:off x="9716400" y="2471400"/>
            <a:ext cx="360" cy="68580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Line 22"/>
          <p:cNvSpPr/>
          <p:nvPr/>
        </p:nvSpPr>
        <p:spPr>
          <a:xfrm>
            <a:off x="9766800" y="2471400"/>
            <a:ext cx="929520" cy="78516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Line 23"/>
          <p:cNvSpPr/>
          <p:nvPr/>
        </p:nvSpPr>
        <p:spPr>
          <a:xfrm flipV="1">
            <a:off x="3069000" y="1252080"/>
            <a:ext cx="2971800" cy="76212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Line 24"/>
          <p:cNvSpPr/>
          <p:nvPr/>
        </p:nvSpPr>
        <p:spPr>
          <a:xfrm flipH="1">
            <a:off x="4135680" y="1252080"/>
            <a:ext cx="190512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Line 25"/>
          <p:cNvSpPr/>
          <p:nvPr/>
        </p:nvSpPr>
        <p:spPr>
          <a:xfrm flipH="1">
            <a:off x="5355000" y="1252080"/>
            <a:ext cx="68580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Line 26"/>
          <p:cNvSpPr/>
          <p:nvPr/>
        </p:nvSpPr>
        <p:spPr>
          <a:xfrm>
            <a:off x="6040800" y="1252080"/>
            <a:ext cx="53316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Line 27"/>
          <p:cNvSpPr/>
          <p:nvPr/>
        </p:nvSpPr>
        <p:spPr>
          <a:xfrm>
            <a:off x="6040800" y="1252080"/>
            <a:ext cx="137160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Line 28"/>
          <p:cNvSpPr/>
          <p:nvPr/>
        </p:nvSpPr>
        <p:spPr>
          <a:xfrm>
            <a:off x="6040800" y="1252080"/>
            <a:ext cx="220968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Line 29"/>
          <p:cNvSpPr/>
          <p:nvPr/>
        </p:nvSpPr>
        <p:spPr>
          <a:xfrm>
            <a:off x="6040800" y="1252080"/>
            <a:ext cx="304776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Line 30"/>
          <p:cNvSpPr/>
          <p:nvPr/>
        </p:nvSpPr>
        <p:spPr>
          <a:xfrm>
            <a:off x="6040800" y="1252080"/>
            <a:ext cx="359496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Text Box 31"/>
          <p:cNvSpPr/>
          <p:nvPr/>
        </p:nvSpPr>
        <p:spPr>
          <a:xfrm>
            <a:off x="10247040" y="1937880"/>
            <a:ext cx="384120" cy="3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…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86" name="Line 30"/>
          <p:cNvSpPr/>
          <p:nvPr/>
        </p:nvSpPr>
        <p:spPr>
          <a:xfrm>
            <a:off x="6130440" y="1252080"/>
            <a:ext cx="4267080" cy="76212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Rectangle 136"/>
          <p:cNvSpPr/>
          <p:nvPr/>
        </p:nvSpPr>
        <p:spPr>
          <a:xfrm>
            <a:off x="2473200" y="1937880"/>
            <a:ext cx="6019200" cy="456480"/>
          </a:xfrm>
          <a:prstGeom prst="rect">
            <a:avLst/>
          </a:prstGeom>
          <a:noFill/>
          <a:ln w="25400">
            <a:solidFill>
              <a:srgbClr val="36b09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Rectangle 137"/>
          <p:cNvSpPr/>
          <p:nvPr/>
        </p:nvSpPr>
        <p:spPr>
          <a:xfrm>
            <a:off x="8775360" y="1937880"/>
            <a:ext cx="1142280" cy="456480"/>
          </a:xfrm>
          <a:prstGeom prst="rect">
            <a:avLst/>
          </a:prstGeom>
          <a:noFill/>
          <a:ln w="25400">
            <a:solidFill>
              <a:srgbClr val="36b09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Freeform 37"/>
          <p:cNvSpPr/>
          <p:nvPr/>
        </p:nvSpPr>
        <p:spPr>
          <a:xfrm flipH="1">
            <a:off x="9974520" y="2392200"/>
            <a:ext cx="1897200" cy="2828520"/>
          </a:xfrm>
          <a:custGeom>
            <a:avLst/>
            <a:gdLst/>
            <a:ahLst/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noFill/>
          <a:ln w="28575">
            <a:solidFill>
              <a:srgbClr val="d3a6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7" dur="indefinite" restart="never" nodeType="tmRoot">
          <p:childTnLst>
            <p:seq>
              <p:cTn id="458" dur="indefinite" nodeType="mainSeq">
                <p:childTnLst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77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Hierarchical administration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691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2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sp>
        <p:nvSpPr>
          <p:cNvPr id="693" name="Rectangle 3"/>
          <p:cNvSpPr/>
          <p:nvPr/>
        </p:nvSpPr>
        <p:spPr>
          <a:xfrm>
            <a:off x="752760" y="2835000"/>
            <a:ext cx="7958880" cy="40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2160" rIns="92160" tIns="46080" bIns="46080" anchor="t">
            <a:noAutofit/>
          </a:bodyPr>
          <a:p>
            <a:pPr marL="257040" indent="-257040">
              <a:lnSpc>
                <a:spcPct val="120000"/>
              </a:lnSpc>
              <a:spcBef>
                <a:spcPts val="1199"/>
              </a:spcBef>
              <a:buClr>
                <a:srgbClr val="333399"/>
              </a:buClr>
              <a:buSzPct val="50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232323"/>
                </a:solidFill>
                <a:latin typeface="Helvetica Neue Light"/>
                <a:ea typeface="ＭＳ Ｐゴシック"/>
              </a:rPr>
              <a:t>Tree is divided into </a:t>
            </a: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ＭＳ Ｐゴシック"/>
              </a:rPr>
              <a:t>zones</a:t>
            </a:r>
            <a:endParaRPr b="0" lang="en-GB" sz="2200" spc="-1" strike="noStrike">
              <a:latin typeface="Arial"/>
            </a:endParaRPr>
          </a:p>
          <a:p>
            <a:pPr lvl="1" marL="557280" indent="-214200">
              <a:lnSpc>
                <a:spcPct val="120000"/>
              </a:lnSpc>
              <a:spcBef>
                <a:spcPts val="1199"/>
              </a:spcBef>
              <a:buClr>
                <a:srgbClr val="333399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232323"/>
                </a:solidFill>
                <a:latin typeface="Helvetica Neue Light"/>
                <a:ea typeface="ＭＳ Ｐゴシック"/>
              </a:rPr>
              <a:t>Each zone has an administrator</a:t>
            </a:r>
            <a:endParaRPr b="0" lang="en-GB" sz="1800" spc="-1" strike="noStrike">
              <a:latin typeface="Arial"/>
            </a:endParaRPr>
          </a:p>
          <a:p>
            <a:pPr lvl="1" marL="557280" indent="-214200">
              <a:lnSpc>
                <a:spcPct val="120000"/>
              </a:lnSpc>
              <a:spcBef>
                <a:spcPts val="1199"/>
              </a:spcBef>
              <a:buClr>
                <a:srgbClr val="333399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232323"/>
                </a:solidFill>
                <a:latin typeface="Helvetica Neue Light"/>
                <a:ea typeface="ＭＳ Ｐゴシック"/>
              </a:rPr>
              <a:t>Responsible for the part of the hierarchy</a:t>
            </a:r>
            <a:endParaRPr b="0" lang="en-GB" sz="1800" spc="-1" strike="noStrike">
              <a:latin typeface="Arial"/>
            </a:endParaRPr>
          </a:p>
          <a:p>
            <a:pPr marL="257040" indent="-257040">
              <a:lnSpc>
                <a:spcPct val="120000"/>
              </a:lnSpc>
              <a:spcBef>
                <a:spcPts val="1199"/>
              </a:spcBef>
              <a:buClr>
                <a:srgbClr val="333399"/>
              </a:buClr>
              <a:buSzPct val="50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ＭＳ Ｐゴシック"/>
              </a:rPr>
              <a:t>Example</a:t>
            </a:r>
            <a:endParaRPr b="0" lang="en-GB" sz="2200" spc="-1" strike="noStrike">
              <a:latin typeface="Arial"/>
            </a:endParaRPr>
          </a:p>
          <a:p>
            <a:pPr lvl="1" marL="557280" indent="-21420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50000"/>
              <a:buFont typeface="Wingdings" charset="2"/>
              <a:buChar char=""/>
            </a:pPr>
            <a:r>
              <a:rPr b="0" lang="fr-FR" sz="1800" spc="-1" strike="noStrike">
                <a:solidFill>
                  <a:srgbClr val="232323"/>
                </a:solidFill>
                <a:latin typeface="Helvetica Neue Light"/>
                <a:ea typeface="ＭＳ Ｐゴシック"/>
              </a:rPr>
              <a:t>mesrs controls names: *.mesrs.dz</a:t>
            </a:r>
            <a:endParaRPr b="0" lang="en-GB" sz="1800" spc="-1" strike="noStrike">
              <a:latin typeface="Arial"/>
            </a:endParaRPr>
          </a:p>
          <a:p>
            <a:pPr lvl="1" marL="557280" indent="-21420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50000"/>
              <a:buFont typeface="Wingdings" charset="2"/>
              <a:buChar char=""/>
            </a:pPr>
            <a:r>
              <a:rPr b="0" lang="fr-FR" sz="1800" spc="-1" strike="noStrike">
                <a:solidFill>
                  <a:srgbClr val="232323"/>
                </a:solidFill>
                <a:latin typeface="Helvetica Neue Light"/>
                <a:ea typeface="ＭＳ Ｐゴシック"/>
              </a:rPr>
              <a:t>ensia controls names: *.ensia.edu.dz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94" name="Text Box 4"/>
          <p:cNvSpPr/>
          <p:nvPr/>
        </p:nvSpPr>
        <p:spPr>
          <a:xfrm>
            <a:off x="5715720" y="947520"/>
            <a:ext cx="7167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root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95" name="Text Box 5"/>
          <p:cNvSpPr/>
          <p:nvPr/>
        </p:nvSpPr>
        <p:spPr>
          <a:xfrm>
            <a:off x="2740680" y="2014200"/>
            <a:ext cx="47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us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96" name="Text Box 6"/>
          <p:cNvSpPr/>
          <p:nvPr/>
        </p:nvSpPr>
        <p:spPr>
          <a:xfrm>
            <a:off x="3804480" y="2031840"/>
            <a:ext cx="7106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com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97" name="Text Box 7"/>
          <p:cNvSpPr/>
          <p:nvPr/>
        </p:nvSpPr>
        <p:spPr>
          <a:xfrm>
            <a:off x="5028480" y="2014200"/>
            <a:ext cx="6498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gov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98" name="Text Box 8"/>
          <p:cNvSpPr/>
          <p:nvPr/>
        </p:nvSpPr>
        <p:spPr>
          <a:xfrm>
            <a:off x="6234840" y="2014200"/>
            <a:ext cx="5734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mil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99" name="Text Box 9"/>
          <p:cNvSpPr/>
          <p:nvPr/>
        </p:nvSpPr>
        <p:spPr>
          <a:xfrm>
            <a:off x="7097760" y="2031840"/>
            <a:ext cx="6130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org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00" name="Text Box 10"/>
          <p:cNvSpPr/>
          <p:nvPr/>
        </p:nvSpPr>
        <p:spPr>
          <a:xfrm>
            <a:off x="7938360" y="2014200"/>
            <a:ext cx="6087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net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01" name="Text Box 11"/>
          <p:cNvSpPr/>
          <p:nvPr/>
        </p:nvSpPr>
        <p:spPr>
          <a:xfrm>
            <a:off x="8818920" y="2014200"/>
            <a:ext cx="4989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eg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02" name="Text Box 12"/>
          <p:cNvSpPr/>
          <p:nvPr/>
        </p:nvSpPr>
        <p:spPr>
          <a:xfrm>
            <a:off x="9493560" y="2014200"/>
            <a:ext cx="475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dz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03" name="Text Box 13"/>
          <p:cNvSpPr/>
          <p:nvPr/>
        </p:nvSpPr>
        <p:spPr>
          <a:xfrm>
            <a:off x="10603440" y="3267000"/>
            <a:ext cx="6620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edu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04" name="Text Box 14"/>
          <p:cNvSpPr/>
          <p:nvPr/>
        </p:nvSpPr>
        <p:spPr>
          <a:xfrm>
            <a:off x="9237600" y="3237120"/>
            <a:ext cx="9576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mesrs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05" name="Line 15"/>
          <p:cNvSpPr/>
          <p:nvPr/>
        </p:nvSpPr>
        <p:spPr>
          <a:xfrm>
            <a:off x="11090160" y="3643920"/>
            <a:ext cx="554760" cy="5158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Text Box 16"/>
          <p:cNvSpPr/>
          <p:nvPr/>
        </p:nvSpPr>
        <p:spPr>
          <a:xfrm>
            <a:off x="11108880" y="4123440"/>
            <a:ext cx="866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ensia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07" name="Line 17"/>
          <p:cNvSpPr/>
          <p:nvPr/>
        </p:nvSpPr>
        <p:spPr>
          <a:xfrm flipH="1">
            <a:off x="10582560" y="3633480"/>
            <a:ext cx="342360" cy="52632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Text Box 18"/>
          <p:cNvSpPr/>
          <p:nvPr/>
        </p:nvSpPr>
        <p:spPr>
          <a:xfrm>
            <a:off x="10264680" y="4133160"/>
            <a:ext cx="5857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ESI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09" name="Line 19"/>
          <p:cNvSpPr/>
          <p:nvPr/>
        </p:nvSpPr>
        <p:spPr>
          <a:xfrm>
            <a:off x="11581200" y="4464720"/>
            <a:ext cx="360" cy="53316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Text Box 20"/>
          <p:cNvSpPr/>
          <p:nvPr/>
        </p:nvSpPr>
        <p:spPr>
          <a:xfrm>
            <a:off x="11296800" y="4998240"/>
            <a:ext cx="5857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758aa7"/>
                </a:solidFill>
                <a:latin typeface="Helvetica Neue Light"/>
                <a:ea typeface="ＭＳ Ｐゴシック"/>
              </a:rPr>
              <a:t>ISE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11" name="Line 21"/>
          <p:cNvSpPr/>
          <p:nvPr/>
        </p:nvSpPr>
        <p:spPr>
          <a:xfrm>
            <a:off x="9716400" y="2471400"/>
            <a:ext cx="360" cy="68580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Line 22"/>
          <p:cNvSpPr/>
          <p:nvPr/>
        </p:nvSpPr>
        <p:spPr>
          <a:xfrm>
            <a:off x="9766800" y="2471400"/>
            <a:ext cx="929520" cy="78516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Line 23"/>
          <p:cNvSpPr/>
          <p:nvPr/>
        </p:nvSpPr>
        <p:spPr>
          <a:xfrm flipV="1">
            <a:off x="3069000" y="1252080"/>
            <a:ext cx="2971800" cy="76212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Line 24"/>
          <p:cNvSpPr/>
          <p:nvPr/>
        </p:nvSpPr>
        <p:spPr>
          <a:xfrm flipH="1">
            <a:off x="4135680" y="1252080"/>
            <a:ext cx="190512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Line 25"/>
          <p:cNvSpPr/>
          <p:nvPr/>
        </p:nvSpPr>
        <p:spPr>
          <a:xfrm flipH="1">
            <a:off x="5355000" y="1252080"/>
            <a:ext cx="68580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Line 26"/>
          <p:cNvSpPr/>
          <p:nvPr/>
        </p:nvSpPr>
        <p:spPr>
          <a:xfrm>
            <a:off x="6040800" y="1252080"/>
            <a:ext cx="53316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Line 27"/>
          <p:cNvSpPr/>
          <p:nvPr/>
        </p:nvSpPr>
        <p:spPr>
          <a:xfrm>
            <a:off x="6040800" y="1252080"/>
            <a:ext cx="137160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Line 28"/>
          <p:cNvSpPr/>
          <p:nvPr/>
        </p:nvSpPr>
        <p:spPr>
          <a:xfrm>
            <a:off x="6040800" y="1252080"/>
            <a:ext cx="220968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Line 29"/>
          <p:cNvSpPr/>
          <p:nvPr/>
        </p:nvSpPr>
        <p:spPr>
          <a:xfrm>
            <a:off x="6040800" y="1252080"/>
            <a:ext cx="304776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Line 30"/>
          <p:cNvSpPr/>
          <p:nvPr/>
        </p:nvSpPr>
        <p:spPr>
          <a:xfrm>
            <a:off x="6040800" y="1252080"/>
            <a:ext cx="3594960" cy="83808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Text Box 31"/>
          <p:cNvSpPr/>
          <p:nvPr/>
        </p:nvSpPr>
        <p:spPr>
          <a:xfrm>
            <a:off x="10247040" y="1937880"/>
            <a:ext cx="384120" cy="3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8497b0"/>
                </a:solidFill>
                <a:latin typeface="Helvetica Neue Light"/>
                <a:ea typeface="ＭＳ Ｐゴシック"/>
              </a:rPr>
              <a:t>…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22" name="Line 30"/>
          <p:cNvSpPr/>
          <p:nvPr/>
        </p:nvSpPr>
        <p:spPr>
          <a:xfrm>
            <a:off x="6130440" y="1252080"/>
            <a:ext cx="4267080" cy="76212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Rectangle 1"/>
          <p:cNvSpPr/>
          <p:nvPr/>
        </p:nvSpPr>
        <p:spPr>
          <a:xfrm>
            <a:off x="2675520" y="1027800"/>
            <a:ext cx="8020440" cy="1447200"/>
          </a:xfrm>
          <a:prstGeom prst="rect">
            <a:avLst/>
          </a:prstGeom>
          <a:noFill/>
          <a:ln w="25400">
            <a:solidFill>
              <a:srgbClr val="36b09f"/>
            </a:solidFill>
            <a:prstDash val="dash"/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Rectangle 2"/>
          <p:cNvSpPr/>
          <p:nvPr/>
        </p:nvSpPr>
        <p:spPr>
          <a:xfrm>
            <a:off x="10414080" y="3156840"/>
            <a:ext cx="1166760" cy="511200"/>
          </a:xfrm>
          <a:prstGeom prst="rect">
            <a:avLst/>
          </a:prstGeom>
          <a:noFill/>
          <a:ln w="25400">
            <a:solidFill>
              <a:srgbClr val="36b09f"/>
            </a:solidFill>
            <a:prstDash val="dash"/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Rectangle 6"/>
          <p:cNvSpPr/>
          <p:nvPr/>
        </p:nvSpPr>
        <p:spPr>
          <a:xfrm>
            <a:off x="9045000" y="3156840"/>
            <a:ext cx="1166760" cy="511200"/>
          </a:xfrm>
          <a:prstGeom prst="rect">
            <a:avLst/>
          </a:prstGeom>
          <a:noFill/>
          <a:ln w="25400">
            <a:solidFill>
              <a:srgbClr val="36b09f"/>
            </a:solidFill>
            <a:prstDash val="dash"/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Rectangle 7"/>
          <p:cNvSpPr/>
          <p:nvPr/>
        </p:nvSpPr>
        <p:spPr>
          <a:xfrm>
            <a:off x="11207160" y="4067280"/>
            <a:ext cx="789120" cy="1354680"/>
          </a:xfrm>
          <a:prstGeom prst="rect">
            <a:avLst/>
          </a:prstGeom>
          <a:noFill/>
          <a:ln w="25400">
            <a:solidFill>
              <a:srgbClr val="36b09f"/>
            </a:solidFill>
            <a:prstDash val="dash"/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TextBox 8"/>
          <p:cNvSpPr/>
          <p:nvPr/>
        </p:nvSpPr>
        <p:spPr>
          <a:xfrm>
            <a:off x="2788200" y="1126800"/>
            <a:ext cx="1377360" cy="3330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Helvetica Neue Light"/>
                <a:ea typeface="DejaVu Sans"/>
              </a:rPr>
              <a:t>ICANN/IANA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8" dur="indefinite" restart="never" nodeType="tmRoot">
          <p:childTnLst>
            <p:seq>
              <p:cTn id="489" dur="indefinite" nodeType="mainSeq">
                <p:childTnLst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1122012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36b09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6b09f"/>
                </a:solidFill>
                <a:latin typeface="Helvetica Neue Light"/>
                <a:ea typeface="Calibri"/>
              </a:rPr>
              <a:t>Root servers 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(Top of hierarchy):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Location hardwired into other servers</a:t>
            </a:r>
            <a:endParaRPr b="0" lang="en-GB" sz="20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36b09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6b09f"/>
                </a:solidFill>
                <a:latin typeface="Helvetica Neue Light"/>
                <a:ea typeface="Calibri"/>
              </a:rPr>
              <a:t>Top-level domain (TLD) servers 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(Next Level):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.com, .edu, etc.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Managed professionally</a:t>
            </a:r>
            <a:endParaRPr b="0" lang="en-GB" sz="20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36b09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6b09f"/>
                </a:solidFill>
                <a:latin typeface="Helvetica Neue Light"/>
                <a:ea typeface="Calibri"/>
              </a:rPr>
              <a:t>Authoritative DNS servers 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(Bottom Level): 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Actually store the name-to-address mapping</a:t>
            </a:r>
            <a:endParaRPr b="0" lang="en-GB" sz="20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Maintained by the corresponding administrative authority</a:t>
            </a:r>
            <a:endParaRPr b="0" lang="en-GB" sz="20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729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Server hierarchy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30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1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1122012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Functions of each DNS server: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Authority over a portion of the hierarchy</a:t>
            </a:r>
            <a:endParaRPr b="0" lang="en-GB" sz="2000" spc="-1" strike="noStrike">
              <a:latin typeface="Arial"/>
            </a:endParaRPr>
          </a:p>
          <a:p>
            <a:pPr lvl="2" marL="11430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No need to store all DNS names</a:t>
            </a:r>
            <a:endParaRPr b="0" lang="en-GB" sz="18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Store all the records for hosts/domains in its zone</a:t>
            </a:r>
            <a:endParaRPr b="0" lang="en-GB" sz="2000" spc="-1" strike="noStrike">
              <a:latin typeface="Arial"/>
            </a:endParaRPr>
          </a:p>
          <a:p>
            <a:pPr lvl="2" marL="11430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May be replicated for robustness</a:t>
            </a:r>
            <a:endParaRPr b="0" lang="en-GB" sz="18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Know the addresses of the root servers</a:t>
            </a:r>
            <a:endParaRPr b="0" lang="en-GB" sz="2000" spc="-1" strike="noStrike">
              <a:latin typeface="Arial"/>
            </a:endParaRPr>
          </a:p>
          <a:p>
            <a:pPr lvl="2" marL="11430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Resolve queries for unknown names</a:t>
            </a:r>
            <a:endParaRPr b="0" lang="en-GB" sz="18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Root servers know about all TLDs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The buck stops at the root servers</a:t>
            </a:r>
            <a:endParaRPr b="0" lang="en-GB" sz="20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733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Server hierarchy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34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5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1122012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13 logical root name “servers” worldwide each “server” replicated many times (~200 servers in US)</a:t>
            </a:r>
            <a:endParaRPr b="0" lang="en-GB" sz="22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13 root servers, labeled A</a:t>
            </a:r>
            <a:r>
              <a:rPr b="0" lang="en-US" sz="2200" spc="-1" strike="noStrike">
                <a:solidFill>
                  <a:srgbClr val="000000"/>
                </a:solidFill>
                <a:latin typeface="Wingdings"/>
                <a:ea typeface="Calibri"/>
              </a:rPr>
              <a:t>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M</a:t>
            </a:r>
            <a:endParaRPr b="0" lang="en-GB" sz="22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6 are anycasted, i.e. they are globally replicated</a:t>
            </a:r>
            <a:endParaRPr b="0" lang="en-GB" sz="22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Contacted when names cannot be resolved</a:t>
            </a:r>
            <a:endParaRPr b="0" lang="en-GB" sz="22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In practice, most systems cache this information</a:t>
            </a: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737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DNS Root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38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9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pic>
        <p:nvPicPr>
          <p:cNvPr id="740" name="Picture 2" descr="D:\Classes\CS 4700\assets\Root-current.png"/>
          <p:cNvPicPr/>
          <p:nvPr/>
        </p:nvPicPr>
        <p:blipFill>
          <a:blip r:embed="rId2"/>
          <a:stretch/>
        </p:blipFill>
        <p:spPr>
          <a:xfrm>
            <a:off x="6265800" y="3761640"/>
            <a:ext cx="6125400" cy="29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1122012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52440" indent="-293760">
              <a:lnSpc>
                <a:spcPct val="120000"/>
              </a:lnSpc>
              <a:spcBef>
                <a:spcPts val="1001"/>
              </a:spcBef>
              <a:buClr>
                <a:srgbClr val="0000a3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When host makes DNS query, it is sent to its </a:t>
            </a: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ＭＳ Ｐゴシック"/>
              </a:rPr>
              <a:t>local DNS server</a:t>
            </a:r>
            <a:endParaRPr b="0" lang="en-GB" sz="2200" spc="-1" strike="noStrike">
              <a:latin typeface="Arial"/>
            </a:endParaRPr>
          </a:p>
          <a:p>
            <a:pPr lvl="1" marL="695160" indent="-231840">
              <a:lnSpc>
                <a:spcPct val="120000"/>
              </a:lnSpc>
              <a:spcBef>
                <a:spcPts val="1199"/>
              </a:spcBef>
              <a:buClr>
                <a:srgbClr val="0000a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Local DNS server returns reply, answering:</a:t>
            </a:r>
            <a:endParaRPr b="0" lang="en-GB" sz="2000" spc="-1" strike="noStrike">
              <a:latin typeface="Arial"/>
            </a:endParaRPr>
          </a:p>
          <a:p>
            <a:pPr lvl="2" marL="1143000" indent="-231840">
              <a:lnSpc>
                <a:spcPct val="120000"/>
              </a:lnSpc>
              <a:spcBef>
                <a:spcPts val="499"/>
              </a:spcBef>
              <a:buClr>
                <a:srgbClr val="0000a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from its local cache of recent name-to-address translation pairs (possibly out of date!)</a:t>
            </a:r>
            <a:endParaRPr b="0" lang="en-GB" sz="1800" spc="-1" strike="noStrike">
              <a:latin typeface="Arial"/>
            </a:endParaRPr>
          </a:p>
          <a:p>
            <a:pPr lvl="2" marL="1143000" indent="-231840">
              <a:lnSpc>
                <a:spcPct val="120000"/>
              </a:lnSpc>
              <a:spcBef>
                <a:spcPts val="499"/>
              </a:spcBef>
              <a:buClr>
                <a:srgbClr val="0000a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forwarding request into DNS hierarchy for resolution</a:t>
            </a:r>
            <a:endParaRPr b="0" lang="en-GB" sz="1800" spc="-1" strike="noStrike">
              <a:latin typeface="Arial"/>
            </a:endParaRPr>
          </a:p>
          <a:p>
            <a:pPr lvl="1" marL="695160" indent="-231840">
              <a:lnSpc>
                <a:spcPct val="120000"/>
              </a:lnSpc>
              <a:spcBef>
                <a:spcPts val="1199"/>
              </a:spcBef>
              <a:buClr>
                <a:srgbClr val="0000a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Each ISP has local DNS name server; to find yours: </a:t>
            </a:r>
            <a:endParaRPr b="0" lang="en-GB" sz="2000" spc="-1" strike="noStrike">
              <a:latin typeface="Arial"/>
            </a:endParaRPr>
          </a:p>
          <a:p>
            <a:pPr lvl="2" marL="11430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Windows: &gt;ipconfig /all</a:t>
            </a:r>
            <a:endParaRPr b="0" lang="en-GB" sz="2000" spc="-1" strike="noStrike">
              <a:latin typeface="Arial"/>
            </a:endParaRPr>
          </a:p>
          <a:p>
            <a:pPr marL="352440" indent="-293760">
              <a:lnSpc>
                <a:spcPct val="120000"/>
              </a:lnSpc>
              <a:spcBef>
                <a:spcPts val="1199"/>
              </a:spcBef>
              <a:buClr>
                <a:srgbClr val="0000a3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Local DNS server doesn’t strictly belong to hierarchy</a:t>
            </a: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742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local DNS server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43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4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ontent Placeholder 3"/>
          <p:cNvSpPr/>
          <p:nvPr/>
        </p:nvSpPr>
        <p:spPr>
          <a:xfrm>
            <a:off x="798120" y="1026720"/>
            <a:ext cx="6090840" cy="38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DejaVu Sans"/>
              </a:rPr>
              <a:t>Recursive name resolution</a:t>
            </a:r>
            <a:endParaRPr b="0" lang="en-GB" sz="22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Puts the burden of resolution on the contacted name server (Ask server to do it for you)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heavy load at upper levels of hierarchy?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746" name="Picture 2" descr="D:\Pictures\Server_icons_lnx\Icons\128X128\black_server.png"/>
          <p:cNvPicPr/>
          <p:nvPr/>
        </p:nvPicPr>
        <p:blipFill>
          <a:blip r:embed="rId1"/>
          <a:stretch/>
        </p:blipFill>
        <p:spPr>
          <a:xfrm>
            <a:off x="7727040" y="1647360"/>
            <a:ext cx="687240" cy="687240"/>
          </a:xfrm>
          <a:prstGeom prst="rect">
            <a:avLst/>
          </a:prstGeom>
          <a:ln w="0">
            <a:noFill/>
          </a:ln>
        </p:spPr>
      </p:pic>
      <p:sp>
        <p:nvSpPr>
          <p:cNvPr id="747" name="Up Arrow 6"/>
          <p:cNvSpPr/>
          <p:nvPr/>
        </p:nvSpPr>
        <p:spPr>
          <a:xfrm rot="10800000">
            <a:off x="8069040" y="2591640"/>
            <a:ext cx="143280" cy="5392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748" name="Picture 2" descr="D:\Pictures\Server_icons_lnx\Icons\128X128\black_server.png"/>
          <p:cNvPicPr/>
          <p:nvPr/>
        </p:nvPicPr>
        <p:blipFill>
          <a:blip r:embed="rId2"/>
          <a:stretch/>
        </p:blipFill>
        <p:spPr>
          <a:xfrm>
            <a:off x="10503000" y="1647360"/>
            <a:ext cx="687240" cy="687240"/>
          </a:xfrm>
          <a:prstGeom prst="rect">
            <a:avLst/>
          </a:prstGeom>
          <a:ln w="0">
            <a:noFill/>
          </a:ln>
        </p:spPr>
      </p:pic>
      <p:pic>
        <p:nvPicPr>
          <p:cNvPr id="749" name="Picture 3" descr="D:\Pictures\Server_icons_lnx\Icons\128X128\data_server.png"/>
          <p:cNvPicPr/>
          <p:nvPr/>
        </p:nvPicPr>
        <p:blipFill>
          <a:blip r:embed="rId3"/>
          <a:stretch/>
        </p:blipFill>
        <p:spPr>
          <a:xfrm>
            <a:off x="7727040" y="3217320"/>
            <a:ext cx="696600" cy="696600"/>
          </a:xfrm>
          <a:prstGeom prst="rect">
            <a:avLst/>
          </a:prstGeom>
          <a:ln w="0">
            <a:noFill/>
          </a:ln>
        </p:spPr>
      </p:pic>
      <p:pic>
        <p:nvPicPr>
          <p:cNvPr id="750" name="Picture 3" descr="D:\Pictures\Server_icons_lnx\Icons\128X128\data_server.png"/>
          <p:cNvPicPr/>
          <p:nvPr/>
        </p:nvPicPr>
        <p:blipFill>
          <a:blip r:embed="rId4"/>
          <a:stretch/>
        </p:blipFill>
        <p:spPr>
          <a:xfrm>
            <a:off x="8895960" y="5586840"/>
            <a:ext cx="696600" cy="696600"/>
          </a:xfrm>
          <a:prstGeom prst="rect">
            <a:avLst/>
          </a:prstGeom>
          <a:ln w="0">
            <a:noFill/>
          </a:ln>
        </p:spPr>
      </p:pic>
      <p:pic>
        <p:nvPicPr>
          <p:cNvPr id="751" name="Picture 3" descr="D:\Pictures\Server_icons_lnx\Icons\128X128\data_server.png"/>
          <p:cNvPicPr/>
          <p:nvPr/>
        </p:nvPicPr>
        <p:blipFill>
          <a:blip r:embed="rId5"/>
          <a:stretch/>
        </p:blipFill>
        <p:spPr>
          <a:xfrm>
            <a:off x="10482840" y="4938840"/>
            <a:ext cx="696600" cy="696600"/>
          </a:xfrm>
          <a:prstGeom prst="rect">
            <a:avLst/>
          </a:prstGeom>
          <a:ln w="0">
            <a:noFill/>
          </a:ln>
        </p:spPr>
      </p:pic>
      <p:pic>
        <p:nvPicPr>
          <p:cNvPr id="752" name="Picture 3" descr="D:\Pictures\Server_icons_lnx\Icons\128X128\data_server.png"/>
          <p:cNvPicPr/>
          <p:nvPr/>
        </p:nvPicPr>
        <p:blipFill>
          <a:blip r:embed="rId6"/>
          <a:stretch/>
        </p:blipFill>
        <p:spPr>
          <a:xfrm>
            <a:off x="10482840" y="3217320"/>
            <a:ext cx="696600" cy="696600"/>
          </a:xfrm>
          <a:prstGeom prst="rect">
            <a:avLst/>
          </a:prstGeom>
          <a:ln w="0">
            <a:noFill/>
          </a:ln>
        </p:spPr>
      </p:pic>
      <p:sp>
        <p:nvSpPr>
          <p:cNvPr id="753" name="TextBox 10"/>
          <p:cNvSpPr/>
          <p:nvPr/>
        </p:nvSpPr>
        <p:spPr>
          <a:xfrm>
            <a:off x="8895600" y="6237000"/>
            <a:ext cx="697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Root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54" name="TextBox 11"/>
          <p:cNvSpPr/>
          <p:nvPr/>
        </p:nvSpPr>
        <p:spPr>
          <a:xfrm>
            <a:off x="10525320" y="5559480"/>
            <a:ext cx="612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com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55" name="TextBox 12"/>
          <p:cNvSpPr/>
          <p:nvPr/>
        </p:nvSpPr>
        <p:spPr>
          <a:xfrm>
            <a:off x="9937800" y="3836520"/>
            <a:ext cx="1787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ns1.google.com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56" name="TextBox 13"/>
          <p:cNvSpPr/>
          <p:nvPr/>
        </p:nvSpPr>
        <p:spPr>
          <a:xfrm>
            <a:off x="9878760" y="1252080"/>
            <a:ext cx="1904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www.google.com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57" name="TextBox 14"/>
          <p:cNvSpPr/>
          <p:nvPr/>
        </p:nvSpPr>
        <p:spPr>
          <a:xfrm>
            <a:off x="7336080" y="3915360"/>
            <a:ext cx="1464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dns.cerist.dz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58" name="Straight Connector 15"/>
          <p:cNvSpPr/>
          <p:nvPr/>
        </p:nvSpPr>
        <p:spPr>
          <a:xfrm flipV="1">
            <a:off x="10909080" y="2451240"/>
            <a:ext cx="360" cy="609480"/>
          </a:xfrm>
          <a:prstGeom prst="line">
            <a:avLst/>
          </a:prstGeom>
          <a:ln w="50800">
            <a:solidFill>
              <a:srgbClr val="a5a5a5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Up Arrow 20"/>
          <p:cNvSpPr/>
          <p:nvPr/>
        </p:nvSpPr>
        <p:spPr>
          <a:xfrm rot="8796600">
            <a:off x="8370360" y="4220280"/>
            <a:ext cx="143280" cy="1607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0" name="Up Arrow 21"/>
          <p:cNvSpPr/>
          <p:nvPr/>
        </p:nvSpPr>
        <p:spPr>
          <a:xfrm rot="3753600">
            <a:off x="10022400" y="5362920"/>
            <a:ext cx="143280" cy="7138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1" name="Up Arrow 22"/>
          <p:cNvSpPr/>
          <p:nvPr/>
        </p:nvSpPr>
        <p:spPr>
          <a:xfrm>
            <a:off x="10770840" y="4231440"/>
            <a:ext cx="143280" cy="6505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2" name="Up Arrow 23"/>
          <p:cNvSpPr/>
          <p:nvPr/>
        </p:nvSpPr>
        <p:spPr>
          <a:xfrm rot="10800000">
            <a:off x="10785240" y="4254840"/>
            <a:ext cx="143280" cy="6505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3" name="Up Arrow 24"/>
          <p:cNvSpPr/>
          <p:nvPr/>
        </p:nvSpPr>
        <p:spPr>
          <a:xfrm rot="14400000">
            <a:off x="9964800" y="5433840"/>
            <a:ext cx="143280" cy="6505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4" name="Up Arrow 25"/>
          <p:cNvSpPr/>
          <p:nvPr/>
        </p:nvSpPr>
        <p:spPr>
          <a:xfrm rot="19620000">
            <a:off x="8359200" y="4202640"/>
            <a:ext cx="143280" cy="1607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5" name="Up Arrow 26"/>
          <p:cNvSpPr/>
          <p:nvPr/>
        </p:nvSpPr>
        <p:spPr>
          <a:xfrm>
            <a:off x="8070480" y="2562840"/>
            <a:ext cx="143280" cy="5392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6" name="Left-Right Arrow 27"/>
          <p:cNvSpPr/>
          <p:nvPr/>
        </p:nvSpPr>
        <p:spPr>
          <a:xfrm>
            <a:off x="8504280" y="1877760"/>
            <a:ext cx="1979280" cy="1432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eabb8"/>
          </a:solidFill>
          <a:ln>
            <a:solidFill>
              <a:srgbClr val="2ea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TextBox 27"/>
          <p:cNvSpPr/>
          <p:nvPr/>
        </p:nvSpPr>
        <p:spPr>
          <a:xfrm flipH="1">
            <a:off x="6605280" y="2231280"/>
            <a:ext cx="3342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Helvetica Neue Light"/>
                <a:ea typeface="DejaVu Sans"/>
              </a:rPr>
              <a:t>Where is www.google.com?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68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DNS name resolution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69" name="Straight Connector 29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0" name="Picture 30" descr="Aucune description de photo disponible."/>
          <p:cNvPicPr/>
          <p:nvPr/>
        </p:nvPicPr>
        <p:blipFill>
          <a:blip r:embed="rId7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9" dur="indefinite" restart="never" nodeType="tmRoot">
          <p:childTnLst>
            <p:seq>
              <p:cTn id="520" dur="indefinite" nodeType="mainSeq">
                <p:childTnLst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5" dur="500"/>
                                        <p:tgtEl>
                                          <p:spTgt spid="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6" dur="500" fill="hold"/>
                                        <p:tgtEl>
                                          <p:spTgt spid="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7" dur="500" fill="hold"/>
                                        <p:tgtEl>
                                          <p:spTgt spid="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35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40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45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50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4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0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3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500"/>
                            </p:stCondLst>
                            <p:childTnLst>
                              <p:par>
                                <p:cTn id="566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68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000"/>
                            </p:stCondLst>
                            <p:childTnLst>
                              <p:par>
                                <p:cTn id="570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72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500"/>
                            </p:stCondLst>
                            <p:childTnLst>
                              <p:par>
                                <p:cTn id="57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6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2000"/>
                            </p:stCondLst>
                            <p:childTnLst>
                              <p:par>
                                <p:cTn id="57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80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4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7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0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3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500"/>
                            </p:stCondLst>
                            <p:childTnLst>
                              <p:par>
                                <p:cTn id="596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98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5" dur="500"/>
                                        <p:tgtEl>
                                          <p:spTgt spid="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6" dur="500" fill="hold"/>
                                        <p:tgtEl>
                                          <p:spTgt spid="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7" dur="500" fill="hold"/>
                                        <p:tgtEl>
                                          <p:spTgt spid="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ontent Placeholder 3"/>
          <p:cNvSpPr/>
          <p:nvPr/>
        </p:nvSpPr>
        <p:spPr>
          <a:xfrm>
            <a:off x="798120" y="1026720"/>
            <a:ext cx="6175080" cy="38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DejaVu Sans"/>
              </a:rPr>
              <a:t>Iterative name resolution</a:t>
            </a:r>
            <a:endParaRPr b="0" lang="en-GB" sz="22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Contact server replies with the name of the next authority in the hierarchy.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I don’t know this name, but this other server might”.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This is how DNS works today.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772" name="Picture 2" descr="D:\Pictures\Server_icons_lnx\Icons\128X128\black_server.png"/>
          <p:cNvPicPr/>
          <p:nvPr/>
        </p:nvPicPr>
        <p:blipFill>
          <a:blip r:embed="rId1"/>
          <a:stretch/>
        </p:blipFill>
        <p:spPr>
          <a:xfrm>
            <a:off x="7727040" y="1647360"/>
            <a:ext cx="687240" cy="687240"/>
          </a:xfrm>
          <a:prstGeom prst="rect">
            <a:avLst/>
          </a:prstGeom>
          <a:ln w="0">
            <a:noFill/>
          </a:ln>
        </p:spPr>
      </p:pic>
      <p:sp>
        <p:nvSpPr>
          <p:cNvPr id="773" name="Up Arrow 6"/>
          <p:cNvSpPr/>
          <p:nvPr/>
        </p:nvSpPr>
        <p:spPr>
          <a:xfrm rot="10800000">
            <a:off x="8069040" y="2591640"/>
            <a:ext cx="143280" cy="5392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774" name="Picture 2" descr="D:\Pictures\Server_icons_lnx\Icons\128X128\black_server.png"/>
          <p:cNvPicPr/>
          <p:nvPr/>
        </p:nvPicPr>
        <p:blipFill>
          <a:blip r:embed="rId2"/>
          <a:stretch/>
        </p:blipFill>
        <p:spPr>
          <a:xfrm>
            <a:off x="10503000" y="1647360"/>
            <a:ext cx="687240" cy="687240"/>
          </a:xfrm>
          <a:prstGeom prst="rect">
            <a:avLst/>
          </a:prstGeom>
          <a:ln w="0">
            <a:noFill/>
          </a:ln>
        </p:spPr>
      </p:pic>
      <p:pic>
        <p:nvPicPr>
          <p:cNvPr id="775" name="Picture 3" descr="D:\Pictures\Server_icons_lnx\Icons\128X128\data_server.png"/>
          <p:cNvPicPr/>
          <p:nvPr/>
        </p:nvPicPr>
        <p:blipFill>
          <a:blip r:embed="rId3"/>
          <a:stretch/>
        </p:blipFill>
        <p:spPr>
          <a:xfrm>
            <a:off x="7727040" y="3217320"/>
            <a:ext cx="696600" cy="696600"/>
          </a:xfrm>
          <a:prstGeom prst="rect">
            <a:avLst/>
          </a:prstGeom>
          <a:ln w="0">
            <a:noFill/>
          </a:ln>
        </p:spPr>
      </p:pic>
      <p:pic>
        <p:nvPicPr>
          <p:cNvPr id="776" name="Picture 3" descr="D:\Pictures\Server_icons_lnx\Icons\128X128\data_server.png"/>
          <p:cNvPicPr/>
          <p:nvPr/>
        </p:nvPicPr>
        <p:blipFill>
          <a:blip r:embed="rId4"/>
          <a:stretch/>
        </p:blipFill>
        <p:spPr>
          <a:xfrm>
            <a:off x="8895960" y="5586840"/>
            <a:ext cx="696600" cy="696600"/>
          </a:xfrm>
          <a:prstGeom prst="rect">
            <a:avLst/>
          </a:prstGeom>
          <a:ln w="0">
            <a:noFill/>
          </a:ln>
        </p:spPr>
      </p:pic>
      <p:pic>
        <p:nvPicPr>
          <p:cNvPr id="777" name="Picture 3" descr="D:\Pictures\Server_icons_lnx\Icons\128X128\data_server.png"/>
          <p:cNvPicPr/>
          <p:nvPr/>
        </p:nvPicPr>
        <p:blipFill>
          <a:blip r:embed="rId5"/>
          <a:stretch/>
        </p:blipFill>
        <p:spPr>
          <a:xfrm>
            <a:off x="10482840" y="4938840"/>
            <a:ext cx="696600" cy="69660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3" descr="D:\Pictures\Server_icons_lnx\Icons\128X128\data_server.png"/>
          <p:cNvPicPr/>
          <p:nvPr/>
        </p:nvPicPr>
        <p:blipFill>
          <a:blip r:embed="rId6"/>
          <a:stretch/>
        </p:blipFill>
        <p:spPr>
          <a:xfrm>
            <a:off x="10482840" y="3217320"/>
            <a:ext cx="696600" cy="696600"/>
          </a:xfrm>
          <a:prstGeom prst="rect">
            <a:avLst/>
          </a:prstGeom>
          <a:ln w="0">
            <a:noFill/>
          </a:ln>
        </p:spPr>
      </p:pic>
      <p:sp>
        <p:nvSpPr>
          <p:cNvPr id="779" name="TextBox 10"/>
          <p:cNvSpPr/>
          <p:nvPr/>
        </p:nvSpPr>
        <p:spPr>
          <a:xfrm>
            <a:off x="8895600" y="6237000"/>
            <a:ext cx="697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Root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80" name="TextBox 11"/>
          <p:cNvSpPr/>
          <p:nvPr/>
        </p:nvSpPr>
        <p:spPr>
          <a:xfrm>
            <a:off x="10525320" y="5559480"/>
            <a:ext cx="612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com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81" name="TextBox 12"/>
          <p:cNvSpPr/>
          <p:nvPr/>
        </p:nvSpPr>
        <p:spPr>
          <a:xfrm>
            <a:off x="9937800" y="3836520"/>
            <a:ext cx="1787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ns1.google.com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82" name="TextBox 13"/>
          <p:cNvSpPr/>
          <p:nvPr/>
        </p:nvSpPr>
        <p:spPr>
          <a:xfrm>
            <a:off x="9878760" y="1252080"/>
            <a:ext cx="1904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www.google.com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83" name="TextBox 14"/>
          <p:cNvSpPr/>
          <p:nvPr/>
        </p:nvSpPr>
        <p:spPr>
          <a:xfrm>
            <a:off x="7336080" y="3915360"/>
            <a:ext cx="1464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dns.cerist.dz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84" name="Straight Connector 15"/>
          <p:cNvSpPr/>
          <p:nvPr/>
        </p:nvSpPr>
        <p:spPr>
          <a:xfrm flipV="1">
            <a:off x="10909080" y="2451240"/>
            <a:ext cx="360" cy="609480"/>
          </a:xfrm>
          <a:prstGeom prst="line">
            <a:avLst/>
          </a:prstGeom>
          <a:ln w="50800">
            <a:solidFill>
              <a:srgbClr val="a5a5a5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5" name="Up Arrow 20"/>
          <p:cNvSpPr/>
          <p:nvPr/>
        </p:nvSpPr>
        <p:spPr>
          <a:xfrm rot="8796600">
            <a:off x="8370360" y="4220280"/>
            <a:ext cx="143280" cy="1607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6" name="Up Arrow 21"/>
          <p:cNvSpPr/>
          <p:nvPr/>
        </p:nvSpPr>
        <p:spPr>
          <a:xfrm rot="7398600">
            <a:off x="9477360" y="3229560"/>
            <a:ext cx="143280" cy="23032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7" name="Up Arrow 22"/>
          <p:cNvSpPr/>
          <p:nvPr/>
        </p:nvSpPr>
        <p:spPr>
          <a:xfrm rot="5400000">
            <a:off x="9410040" y="2572200"/>
            <a:ext cx="143280" cy="17992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8" name="Up Arrow 23"/>
          <p:cNvSpPr/>
          <p:nvPr/>
        </p:nvSpPr>
        <p:spPr>
          <a:xfrm rot="16200000">
            <a:off x="9381600" y="2574360"/>
            <a:ext cx="143280" cy="17992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9" name="Up Arrow 24"/>
          <p:cNvSpPr/>
          <p:nvPr/>
        </p:nvSpPr>
        <p:spPr>
          <a:xfrm rot="18180000">
            <a:off x="9491760" y="3234240"/>
            <a:ext cx="143280" cy="23032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0" name="Up Arrow 25"/>
          <p:cNvSpPr/>
          <p:nvPr/>
        </p:nvSpPr>
        <p:spPr>
          <a:xfrm rot="19620000">
            <a:off x="8342280" y="4197240"/>
            <a:ext cx="143280" cy="1607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1" name="Up Arrow 26"/>
          <p:cNvSpPr/>
          <p:nvPr/>
        </p:nvSpPr>
        <p:spPr>
          <a:xfrm>
            <a:off x="8068320" y="2572200"/>
            <a:ext cx="143280" cy="5392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2" name="Left-Right Arrow 27"/>
          <p:cNvSpPr/>
          <p:nvPr/>
        </p:nvSpPr>
        <p:spPr>
          <a:xfrm>
            <a:off x="8504280" y="1877760"/>
            <a:ext cx="1979280" cy="1432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eabb8"/>
          </a:solidFill>
          <a:ln>
            <a:solidFill>
              <a:srgbClr val="2ea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27"/>
          <p:cNvSpPr/>
          <p:nvPr/>
        </p:nvSpPr>
        <p:spPr>
          <a:xfrm flipH="1">
            <a:off x="6605280" y="2231280"/>
            <a:ext cx="3342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Helvetica Neue Light"/>
                <a:ea typeface="DejaVu Sans"/>
              </a:rPr>
              <a:t>Where is www.google.com?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94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DNS name resolution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95" name="Straight Connector 29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6" name="Picture 30" descr="Aucune description de photo disponible."/>
          <p:cNvPicPr/>
          <p:nvPr/>
        </p:nvPicPr>
        <p:blipFill>
          <a:blip r:embed="rId7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8" dur="indefinite" restart="never" nodeType="tmRoot">
          <p:childTnLst>
            <p:seq>
              <p:cTn id="609" dur="indefinite" nodeType="mainSeq">
                <p:childTnLst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19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24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6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32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4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40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2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648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0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56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8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64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6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72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4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9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500"/>
                            </p:stCondLst>
                            <p:childTnLst>
                              <p:par>
                                <p:cTn id="682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84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/>
          </p:nvPr>
        </p:nvSpPr>
        <p:spPr>
          <a:xfrm>
            <a:off x="838080" y="92988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</a:rPr>
              <a:t>Performing all these queries takes time</a:t>
            </a:r>
            <a:endParaRPr b="0" lang="en-GB" sz="24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Up to 1-second latency before starting download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</a:rPr>
              <a:t>Caching can greatly reduce overhead</a:t>
            </a:r>
            <a:endParaRPr b="0" lang="en-GB" sz="24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The top-level servers very rarely change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Popular sites (e.g., www.google.com) visited often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Local DNS server often has the information cached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</a:rPr>
              <a:t>How DNS caching works</a:t>
            </a:r>
            <a:endParaRPr b="0" lang="en-GB" sz="24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DNS servers cache responses to queries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Responses include a </a:t>
            </a:r>
            <a:r>
              <a:rPr b="0" lang="en-US" sz="2000" spc="-1" strike="noStrike">
                <a:solidFill>
                  <a:srgbClr val="0000ff"/>
                </a:solidFill>
                <a:latin typeface="Helvetica Neue Light"/>
              </a:rPr>
              <a:t>“time to live” (TTL)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 field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Server deletes cached entry after TTL expires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sldNum" idx="26"/>
          </p:nvPr>
        </p:nvSpPr>
        <p:spPr>
          <a:xfrm>
            <a:off x="10058400" y="6248520"/>
            <a:ext cx="60876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3655BB-8B98-4AD7-B63A-03D742AF56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28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799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DNS caching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00" name="Straight Connector 2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1" name="Picture 4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87" dur="indefinite" restart="never" nodeType="tmRoot">
          <p:childTnLst>
            <p:seq>
              <p:cTn id="688" dur="indefinite" nodeType="mainSeq">
                <p:childTnLst>
                  <p:par>
                    <p:cTn id="689" nodeType="clickEffect" fill="hold">
                      <p:stCondLst>
                        <p:cond delay="indefinite"/>
                      </p:stCondLst>
                      <p:childTnLst>
                        <p:par>
                          <p:cTn id="6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nodeType="clickEffect" fill="hold">
                      <p:stCondLst>
                        <p:cond delay="indefinite"/>
                      </p:stCondLst>
                      <p:childTnLst>
                        <p:par>
                          <p:cTn id="6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nodeType="clickEffect" fill="hold">
                      <p:stCondLst>
                        <p:cond delay="indefinite"/>
                      </p:stCondLst>
                      <p:childTnLst>
                        <p:par>
                          <p:cTn id="7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839880" y="866880"/>
            <a:ext cx="10514880" cy="82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5000"/>
          </a:bodyPr>
          <a:p>
            <a:pPr marL="343080" indent="-343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</a:rPr>
              <a:t>DNS servers store resource records (RRs)</a:t>
            </a:r>
            <a:br>
              <a:rPr sz="2200"/>
            </a:b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RR is (name, value, type, TTL)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838080" y="4178880"/>
            <a:ext cx="5157000" cy="21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</a:rPr>
              <a:t>Type = NS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</a:rPr>
              <a:t>: (</a:t>
            </a:r>
            <a:r>
              <a:rPr b="0" lang="en-U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</a:rPr>
              <a:t> </a:t>
            </a:r>
            <a:r>
              <a:rPr b="0" lang="en-US" sz="2200" spc="-1" strike="noStrike">
                <a:solidFill>
                  <a:srgbClr val="0070c0"/>
                </a:solidFill>
                <a:latin typeface="Helvetica Neue Light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</a:rPr>
              <a:t>ame </a:t>
            </a:r>
            <a:r>
              <a:rPr b="0" lang="en-US" sz="2200" spc="-1" strike="noStrike">
                <a:solidFill>
                  <a:srgbClr val="0070c0"/>
                </a:solidFill>
                <a:latin typeface="Helvetica Neue Light"/>
              </a:rPr>
              <a:t>S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</a:rPr>
              <a:t>erver)</a:t>
            </a:r>
            <a:endParaRPr b="0" lang="en-GB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name = domain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value = hostname of authoritative name server for this domain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/>
          </p:nvPr>
        </p:nvSpPr>
        <p:spPr>
          <a:xfrm>
            <a:off x="838080" y="1884600"/>
            <a:ext cx="5182560" cy="22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</a:rPr>
              <a:t>Type = A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</a:rPr>
              <a:t>: (</a:t>
            </a:r>
            <a:r>
              <a:rPr b="0" lang="en-U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</a:rPr>
              <a:t> </a:t>
            </a:r>
            <a:r>
              <a:rPr b="0" lang="en-US" sz="2200" spc="-1" strike="noStrike">
                <a:solidFill>
                  <a:srgbClr val="0070c0"/>
                </a:solidFill>
                <a:latin typeface="Helvetica Neue Light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</a:rPr>
              <a:t>ddress)</a:t>
            </a:r>
            <a:endParaRPr b="0" lang="en-GB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name = hostname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value = IP address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05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DNS records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06" name="Straight Connector 2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7" name="Picture 4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sp>
        <p:nvSpPr>
          <p:cNvPr id="808" name="Content Placeholder 8"/>
          <p:cNvSpPr/>
          <p:nvPr/>
        </p:nvSpPr>
        <p:spPr>
          <a:xfrm>
            <a:off x="6436440" y="4212360"/>
            <a:ext cx="5182560" cy="22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ontent Placeholder 8"/>
          <p:cNvSpPr/>
          <p:nvPr/>
        </p:nvSpPr>
        <p:spPr>
          <a:xfrm>
            <a:off x="6436440" y="1790280"/>
            <a:ext cx="5182560" cy="22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Rectangle 3"/>
          <p:cNvSpPr/>
          <p:nvPr/>
        </p:nvSpPr>
        <p:spPr>
          <a:xfrm>
            <a:off x="6095880" y="4244760"/>
            <a:ext cx="5157000" cy="21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DejaVu Sans"/>
              </a:rPr>
              <a:t>Type = MX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: (</a:t>
            </a:r>
            <a:r>
              <a:rPr b="0" lang="en-US" sz="22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DejaVu Sans"/>
              </a:rPr>
              <a:t>M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ail e</a:t>
            </a: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DejaVu Sans"/>
              </a:rPr>
              <a:t>X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changer</a:t>
            </a: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)</a:t>
            </a:r>
            <a:endParaRPr b="0" lang="en-GB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name = domain in email address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value = name of SMTP mail server associated with name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11" name="Content Placeholder 8"/>
          <p:cNvSpPr/>
          <p:nvPr/>
        </p:nvSpPr>
        <p:spPr>
          <a:xfrm>
            <a:off x="6095880" y="1889640"/>
            <a:ext cx="5182560" cy="22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ＭＳ Ｐゴシック"/>
              </a:rPr>
              <a:t>type=CNAME 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(</a:t>
            </a:r>
            <a:r>
              <a:rPr b="0" lang="en-US" sz="2200" spc="-1" strike="noStrike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 </a:t>
            </a:r>
            <a:r>
              <a:rPr b="0" lang="en-US" sz="2200" spc="-1" strike="noStrike">
                <a:solidFill>
                  <a:srgbClr val="0000ff"/>
                </a:solidFill>
                <a:latin typeface="Helvetica Neue Light"/>
                <a:ea typeface="ＭＳ Ｐゴシック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anonical</a:t>
            </a:r>
            <a:r>
              <a:rPr b="0" lang="en-US" sz="2200" spc="-1" strike="noStrike">
                <a:solidFill>
                  <a:srgbClr val="0000ff"/>
                </a:solidFill>
                <a:latin typeface="Helvetica Neue Light"/>
                <a:ea typeface="ＭＳ Ｐゴシック"/>
              </a:rPr>
              <a:t> </a:t>
            </a: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ＭＳ Ｐゴシック"/>
              </a:rPr>
              <a:t>Name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)</a:t>
            </a:r>
            <a:endParaRPr b="0" lang="en-GB" sz="2200" spc="-1" strike="noStrike">
              <a:latin typeface="Arial"/>
            </a:endParaRPr>
          </a:p>
          <a:p>
            <a:pPr lvl="1" marL="403200" indent="-31752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name is alias name for some “canonical” (the real) name</a:t>
            </a:r>
            <a:endParaRPr b="0" lang="en-GB" sz="2000" spc="-1" strike="noStrike">
              <a:latin typeface="Arial"/>
            </a:endParaRPr>
          </a:p>
          <a:p>
            <a:pPr lvl="1" marL="403200" indent="-317520">
              <a:lnSpc>
                <a:spcPct val="100000"/>
              </a:lnSpc>
              <a:buClr>
                <a:srgbClr val="000099"/>
              </a:buClr>
              <a:buSzPct val="12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www.ibm.com 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is really </a:t>
            </a: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servereast.backup2.ibm.com</a:t>
            </a:r>
            <a:endParaRPr b="0" lang="en-GB" sz="1800" spc="-1" strike="noStrike">
              <a:latin typeface="Arial"/>
            </a:endParaRPr>
          </a:p>
          <a:p>
            <a:pPr lvl="1" marL="403200" indent="-31752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value is canonical name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5" dur="indefinite" restart="never" nodeType="tmRoot">
          <p:childTnLst>
            <p:seq>
              <p:cTn id="716" dur="indefinite" nodeType="mainSeq">
                <p:childTnLst>
                  <p:par>
                    <p:cTn id="717" nodeType="clickEffect" fill="hold">
                      <p:stCondLst>
                        <p:cond delay="indefinite"/>
                      </p:stCondLst>
                      <p:childTnLst>
                        <p:par>
                          <p:cTn id="7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/>
          </p:nvPr>
        </p:nvSpPr>
        <p:spPr>
          <a:xfrm>
            <a:off x="803520" y="865080"/>
            <a:ext cx="7850160" cy="581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</a:rPr>
              <a:t>Implementation of each protocol layer is located in either the </a:t>
            </a:r>
            <a:endParaRPr b="0" lang="en-GB" sz="22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user-space,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kernel-space, or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</a:rPr>
              <a:t>the device (hardware)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</a:rPr>
              <a:t>Application layer allows people to use the Internet,</a:t>
            </a:r>
            <a:endParaRPr b="0" lang="en-GB" sz="22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</a:rPr>
              <a:t>Other 4 layers are just made so people can use application programs.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4" name="Rectangle 4"/>
          <p:cNvSpPr/>
          <p:nvPr/>
        </p:nvSpPr>
        <p:spPr>
          <a:xfrm>
            <a:off x="8654760" y="4441320"/>
            <a:ext cx="3428280" cy="837360"/>
          </a:xfrm>
          <a:prstGeom prst="rect">
            <a:avLst/>
          </a:prstGeom>
          <a:solidFill>
            <a:srgbClr val="2eabb8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Rectangle 5"/>
          <p:cNvSpPr/>
          <p:nvPr/>
        </p:nvSpPr>
        <p:spPr>
          <a:xfrm>
            <a:off x="8959320" y="4745880"/>
            <a:ext cx="1447200" cy="45648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Physical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6" name="Text Box 6"/>
          <p:cNvSpPr/>
          <p:nvPr/>
        </p:nvSpPr>
        <p:spPr>
          <a:xfrm>
            <a:off x="11016000" y="4841280"/>
            <a:ext cx="94464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  <a:spcBef>
                <a:spcPts val="601"/>
              </a:spcBef>
              <a:buNone/>
            </a:pPr>
            <a:r>
              <a:rPr b="1" lang="en-US" sz="1600" spc="-1" strike="noStrike">
                <a:solidFill>
                  <a:srgbClr val="c00000"/>
                </a:solidFill>
                <a:latin typeface="Helvetica Neue Light"/>
                <a:ea typeface="PMingLiU"/>
              </a:rPr>
              <a:t>Device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7" name="Rectangle 7"/>
          <p:cNvSpPr/>
          <p:nvPr/>
        </p:nvSpPr>
        <p:spPr>
          <a:xfrm>
            <a:off x="8654760" y="1469520"/>
            <a:ext cx="3428280" cy="1751760"/>
          </a:xfrm>
          <a:prstGeom prst="rect">
            <a:avLst/>
          </a:prstGeom>
          <a:solidFill>
            <a:srgbClr val="79d3dd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Rectangle 8"/>
          <p:cNvSpPr/>
          <p:nvPr/>
        </p:nvSpPr>
        <p:spPr>
          <a:xfrm>
            <a:off x="8959320" y="2688480"/>
            <a:ext cx="1447200" cy="456480"/>
          </a:xfrm>
          <a:prstGeom prst="rect">
            <a:avLst/>
          </a:prstGeom>
          <a:solidFill>
            <a:srgbClr val="00808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Application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9" name="Rectangle 9"/>
          <p:cNvSpPr/>
          <p:nvPr/>
        </p:nvSpPr>
        <p:spPr>
          <a:xfrm>
            <a:off x="8654760" y="3222000"/>
            <a:ext cx="3428280" cy="1218600"/>
          </a:xfrm>
          <a:prstGeom prst="rect">
            <a:avLst/>
          </a:prstGeom>
          <a:solidFill>
            <a:srgbClr val="47c4d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Rectangle 10"/>
          <p:cNvSpPr/>
          <p:nvPr/>
        </p:nvSpPr>
        <p:spPr>
          <a:xfrm>
            <a:off x="8959320" y="3298320"/>
            <a:ext cx="1447200" cy="456480"/>
          </a:xfrm>
          <a:prstGeom prst="rect">
            <a:avLst/>
          </a:prstGeom>
          <a:solidFill>
            <a:srgbClr val="7dc7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Transport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1" name="Rectangle 11"/>
          <p:cNvSpPr/>
          <p:nvPr/>
        </p:nvSpPr>
        <p:spPr>
          <a:xfrm>
            <a:off x="8959320" y="3755520"/>
            <a:ext cx="1447200" cy="456480"/>
          </a:xfrm>
          <a:prstGeom prst="rect">
            <a:avLst/>
          </a:prstGeom>
          <a:solidFill>
            <a:srgbClr val="29a3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Network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2" name="Rectangle 12"/>
          <p:cNvSpPr/>
          <p:nvPr/>
        </p:nvSpPr>
        <p:spPr>
          <a:xfrm>
            <a:off x="8959320" y="4212720"/>
            <a:ext cx="1447200" cy="456480"/>
          </a:xfrm>
          <a:prstGeom prst="rect">
            <a:avLst/>
          </a:prstGeom>
          <a:gradFill rotWithShape="0">
            <a:gsLst>
              <a:gs pos="51000">
                <a:srgbClr val="7dc7ff"/>
              </a:gs>
              <a:gs pos="100000">
                <a:srgbClr val="0070c0"/>
              </a:gs>
            </a:gsLst>
            <a:lin ang="5400000"/>
          </a:gra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Data Link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3" name="Text Box 13"/>
          <p:cNvSpPr/>
          <p:nvPr/>
        </p:nvSpPr>
        <p:spPr>
          <a:xfrm>
            <a:off x="11003400" y="4065120"/>
            <a:ext cx="92340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  <a:spcBef>
                <a:spcPts val="601"/>
              </a:spcBef>
              <a:buNone/>
            </a:pPr>
            <a:r>
              <a:rPr b="1" lang="en-US" sz="1600" spc="-1" strike="noStrike">
                <a:solidFill>
                  <a:srgbClr val="c00000"/>
                </a:solidFill>
                <a:latin typeface="Helvetica Neue Light"/>
                <a:ea typeface="PMingLiU"/>
              </a:rPr>
              <a:t>Kernel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4" name="Text Box 14"/>
          <p:cNvSpPr/>
          <p:nvPr/>
        </p:nvSpPr>
        <p:spPr>
          <a:xfrm>
            <a:off x="11188800" y="2783880"/>
            <a:ext cx="70236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  <a:spcBef>
                <a:spcPts val="601"/>
              </a:spcBef>
              <a:buNone/>
            </a:pPr>
            <a:r>
              <a:rPr b="1" lang="en-US" sz="1600" spc="-1" strike="noStrike">
                <a:solidFill>
                  <a:srgbClr val="c00000"/>
                </a:solidFill>
                <a:latin typeface="Helvetica Neue Light"/>
                <a:ea typeface="PMingLiU"/>
              </a:rPr>
              <a:t>User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5" name="Oval 15"/>
          <p:cNvSpPr/>
          <p:nvPr/>
        </p:nvSpPr>
        <p:spPr>
          <a:xfrm>
            <a:off x="9492840" y="1621800"/>
            <a:ext cx="1980360" cy="837360"/>
          </a:xfrm>
          <a:prstGeom prst="ellipse">
            <a:avLst/>
          </a:prstGeom>
          <a:solidFill>
            <a:srgbClr val="00206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user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Programs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6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How to implement a network application?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57" name="Straight Connector 3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8" name="Picture 4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roup 1"/>
          <p:cNvGrpSpPr/>
          <p:nvPr/>
        </p:nvGrpSpPr>
        <p:grpSpPr>
          <a:xfrm>
            <a:off x="7798320" y="2147760"/>
            <a:ext cx="4421160" cy="4504680"/>
            <a:chOff x="7798320" y="2147760"/>
            <a:chExt cx="4421160" cy="4504680"/>
          </a:xfrm>
        </p:grpSpPr>
        <p:sp>
          <p:nvSpPr>
            <p:cNvPr id="813" name="Rectangle 12"/>
            <p:cNvSpPr/>
            <p:nvPr/>
          </p:nvSpPr>
          <p:spPr>
            <a:xfrm>
              <a:off x="8209800" y="2549520"/>
              <a:ext cx="3614040" cy="4102920"/>
            </a:xfrm>
            <a:prstGeom prst="rect">
              <a:avLst/>
            </a:prstGeom>
            <a:noFill/>
            <a:ln w="25400">
              <a:solidFill>
                <a:srgbClr val="808080"/>
              </a:solidFill>
              <a:miter/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Line 13"/>
            <p:cNvSpPr/>
            <p:nvPr/>
          </p:nvSpPr>
          <p:spPr>
            <a:xfrm>
              <a:off x="8198640" y="5976720"/>
              <a:ext cx="3646440" cy="360"/>
            </a:xfrm>
            <a:prstGeom prst="line">
              <a:avLst/>
            </a:prstGeom>
            <a:ln w="2540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Line 14"/>
            <p:cNvSpPr/>
            <p:nvPr/>
          </p:nvSpPr>
          <p:spPr>
            <a:xfrm>
              <a:off x="8209800" y="5290920"/>
              <a:ext cx="3646440" cy="360"/>
            </a:xfrm>
            <a:prstGeom prst="line">
              <a:avLst/>
            </a:prstGeom>
            <a:ln w="2540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Line 15"/>
            <p:cNvSpPr/>
            <p:nvPr/>
          </p:nvSpPr>
          <p:spPr>
            <a:xfrm>
              <a:off x="8198640" y="4605120"/>
              <a:ext cx="3646440" cy="360"/>
            </a:xfrm>
            <a:prstGeom prst="line">
              <a:avLst/>
            </a:prstGeom>
            <a:ln w="2540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Line 16"/>
            <p:cNvSpPr/>
            <p:nvPr/>
          </p:nvSpPr>
          <p:spPr>
            <a:xfrm>
              <a:off x="8198640" y="3930480"/>
              <a:ext cx="3646440" cy="360"/>
            </a:xfrm>
            <a:prstGeom prst="line">
              <a:avLst/>
            </a:prstGeom>
            <a:ln w="2540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Line 17"/>
            <p:cNvSpPr/>
            <p:nvPr/>
          </p:nvSpPr>
          <p:spPr>
            <a:xfrm>
              <a:off x="8196840" y="3473280"/>
              <a:ext cx="3646440" cy="360"/>
            </a:xfrm>
            <a:prstGeom prst="line">
              <a:avLst/>
            </a:prstGeom>
            <a:ln w="2540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Line 18"/>
            <p:cNvSpPr/>
            <p:nvPr/>
          </p:nvSpPr>
          <p:spPr>
            <a:xfrm>
              <a:off x="8184240" y="3022200"/>
              <a:ext cx="3646440" cy="360"/>
            </a:xfrm>
            <a:prstGeom prst="line">
              <a:avLst/>
            </a:prstGeom>
            <a:ln w="2540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Line 19"/>
            <p:cNvSpPr/>
            <p:nvPr/>
          </p:nvSpPr>
          <p:spPr>
            <a:xfrm>
              <a:off x="10016280" y="2560320"/>
              <a:ext cx="3240" cy="1360440"/>
            </a:xfrm>
            <a:prstGeom prst="line">
              <a:avLst/>
            </a:prstGeom>
            <a:ln w="2540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Text Box 20"/>
            <p:cNvSpPr/>
            <p:nvPr/>
          </p:nvSpPr>
          <p:spPr>
            <a:xfrm>
              <a:off x="8014680" y="2620800"/>
              <a:ext cx="21902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8080"/>
                  </a:solidFill>
                  <a:latin typeface="Helvetica Neue Light"/>
                  <a:ea typeface="ＭＳ Ｐゴシック"/>
                </a:rPr>
                <a:t>identification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822" name="Text Box 21"/>
            <p:cNvSpPr/>
            <p:nvPr/>
          </p:nvSpPr>
          <p:spPr>
            <a:xfrm>
              <a:off x="10208520" y="2620800"/>
              <a:ext cx="13518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8080"/>
                  </a:solidFill>
                  <a:latin typeface="Helvetica Neue Light"/>
                  <a:ea typeface="ＭＳ Ｐゴシック"/>
                </a:rPr>
                <a:t>flags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823" name="Text Box 22"/>
            <p:cNvSpPr/>
            <p:nvPr/>
          </p:nvSpPr>
          <p:spPr>
            <a:xfrm>
              <a:off x="8058240" y="3078000"/>
              <a:ext cx="2077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8080"/>
                  </a:solidFill>
                  <a:latin typeface="Helvetica Neue Light"/>
                  <a:ea typeface="ＭＳ Ｐゴシック"/>
                </a:rPr>
                <a:t># questions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824" name="Text Box 23"/>
            <p:cNvSpPr/>
            <p:nvPr/>
          </p:nvSpPr>
          <p:spPr>
            <a:xfrm>
              <a:off x="7798320" y="4089240"/>
              <a:ext cx="44211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8080"/>
                  </a:solidFill>
                  <a:latin typeface="Helvetica Neue Light"/>
                  <a:ea typeface="ＭＳ Ｐゴシック"/>
                </a:rPr>
                <a:t>questions (variable # of questions)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825" name="Text Box 26"/>
            <p:cNvSpPr/>
            <p:nvPr/>
          </p:nvSpPr>
          <p:spPr>
            <a:xfrm>
              <a:off x="9638280" y="3533760"/>
              <a:ext cx="2554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8080"/>
                  </a:solidFill>
                  <a:latin typeface="Helvetica Neue Light"/>
                  <a:ea typeface="ＭＳ Ｐゴシック"/>
                </a:rPr>
                <a:t># additional RRs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826" name="Text Box 27"/>
            <p:cNvSpPr/>
            <p:nvPr/>
          </p:nvSpPr>
          <p:spPr>
            <a:xfrm>
              <a:off x="7883280" y="3535200"/>
              <a:ext cx="24721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8080"/>
                  </a:solidFill>
                  <a:latin typeface="Helvetica Neue Light"/>
                  <a:ea typeface="ＭＳ Ｐゴシック"/>
                </a:rPr>
                <a:t># authority RRs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827" name="Text Box 28"/>
            <p:cNvSpPr/>
            <p:nvPr/>
          </p:nvSpPr>
          <p:spPr>
            <a:xfrm>
              <a:off x="9736560" y="3087360"/>
              <a:ext cx="2281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8080"/>
                  </a:solidFill>
                  <a:latin typeface="Helvetica Neue Light"/>
                  <a:ea typeface="ＭＳ Ｐゴシック"/>
                </a:rPr>
                <a:t># answer RRs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828" name="Text Box 30"/>
            <p:cNvSpPr/>
            <p:nvPr/>
          </p:nvSpPr>
          <p:spPr>
            <a:xfrm>
              <a:off x="8179200" y="4773600"/>
              <a:ext cx="3688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8080"/>
                  </a:solidFill>
                  <a:latin typeface="Helvetica Neue Light"/>
                  <a:ea typeface="ＭＳ Ｐゴシック"/>
                </a:rPr>
                <a:t>answers (variable # of RRs)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829" name="Text Box 31"/>
            <p:cNvSpPr/>
            <p:nvPr/>
          </p:nvSpPr>
          <p:spPr>
            <a:xfrm>
              <a:off x="8178840" y="5459400"/>
              <a:ext cx="37735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8080"/>
                  </a:solidFill>
                  <a:latin typeface="Helvetica Neue Light"/>
                  <a:ea typeface="ＭＳ Ｐゴシック"/>
                </a:rPr>
                <a:t>authority (variable # of RRs)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830" name="Text Box 32"/>
            <p:cNvSpPr/>
            <p:nvPr/>
          </p:nvSpPr>
          <p:spPr>
            <a:xfrm>
              <a:off x="7848000" y="6126120"/>
              <a:ext cx="42994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8080"/>
                  </a:solidFill>
                  <a:latin typeface="Helvetica Neue Light"/>
                  <a:ea typeface="ＭＳ Ｐゴシック"/>
                </a:rPr>
                <a:t>additional info (variable # of RRs)</a:t>
              </a:r>
              <a:endParaRPr b="0" lang="en-GB" sz="1600" spc="-1" strike="noStrike">
                <a:latin typeface="Arial"/>
              </a:endParaRPr>
            </a:p>
          </p:txBody>
        </p:sp>
        <p:grpSp>
          <p:nvGrpSpPr>
            <p:cNvPr id="831" name="Group 60"/>
            <p:cNvGrpSpPr/>
            <p:nvPr/>
          </p:nvGrpSpPr>
          <p:grpSpPr>
            <a:xfrm>
              <a:off x="8214480" y="2147760"/>
              <a:ext cx="1747800" cy="272160"/>
              <a:chOff x="8214480" y="2147760"/>
              <a:chExt cx="1747800" cy="272160"/>
            </a:xfrm>
          </p:grpSpPr>
          <p:sp>
            <p:nvSpPr>
              <p:cNvPr id="832" name="Text Box 57"/>
              <p:cNvSpPr/>
              <p:nvPr/>
            </p:nvSpPr>
            <p:spPr>
              <a:xfrm>
                <a:off x="8377560" y="2147760"/>
                <a:ext cx="143136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marL="343080" indent="-343080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200" spc="-1" strike="noStrike">
                    <a:solidFill>
                      <a:srgbClr val="008080"/>
                    </a:solidFill>
                    <a:latin typeface="Helvetica Neue Light"/>
                    <a:ea typeface="ＭＳ Ｐゴシック"/>
                  </a:rPr>
                  <a:t>2 bytes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833" name="Line 58"/>
              <p:cNvSpPr/>
              <p:nvPr/>
            </p:nvSpPr>
            <p:spPr>
              <a:xfrm>
                <a:off x="9443160" y="2290320"/>
                <a:ext cx="519120" cy="3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Line 59"/>
              <p:cNvSpPr/>
              <p:nvPr/>
            </p:nvSpPr>
            <p:spPr>
              <a:xfrm flipH="1">
                <a:off x="8214480" y="2290320"/>
                <a:ext cx="519120" cy="3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35" name="Group 61"/>
            <p:cNvGrpSpPr/>
            <p:nvPr/>
          </p:nvGrpSpPr>
          <p:grpSpPr>
            <a:xfrm>
              <a:off x="9989280" y="2147760"/>
              <a:ext cx="1747800" cy="272160"/>
              <a:chOff x="9989280" y="2147760"/>
              <a:chExt cx="1747800" cy="272160"/>
            </a:xfrm>
          </p:grpSpPr>
          <p:sp>
            <p:nvSpPr>
              <p:cNvPr id="836" name="Text Box 62"/>
              <p:cNvSpPr/>
              <p:nvPr/>
            </p:nvSpPr>
            <p:spPr>
              <a:xfrm>
                <a:off x="10152360" y="2147760"/>
                <a:ext cx="143136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marL="343080" indent="-343080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200" spc="-1" strike="noStrike">
                    <a:solidFill>
                      <a:srgbClr val="008080"/>
                    </a:solidFill>
                    <a:latin typeface="Helvetica Neue Light"/>
                    <a:ea typeface="ＭＳ Ｐゴシック"/>
                  </a:rPr>
                  <a:t>2 bytes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837" name="Line 63"/>
              <p:cNvSpPr/>
              <p:nvPr/>
            </p:nvSpPr>
            <p:spPr>
              <a:xfrm>
                <a:off x="11217960" y="2290320"/>
                <a:ext cx="519120" cy="3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8" name="Line 64"/>
              <p:cNvSpPr/>
              <p:nvPr/>
            </p:nvSpPr>
            <p:spPr>
              <a:xfrm flipH="1">
                <a:off x="9989280" y="2290320"/>
                <a:ext cx="519120" cy="3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39" name="Rectangle 3"/>
          <p:cNvSpPr/>
          <p:nvPr/>
        </p:nvSpPr>
        <p:spPr>
          <a:xfrm>
            <a:off x="899280" y="905760"/>
            <a:ext cx="10392480" cy="57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52440" indent="-222120">
              <a:lnSpc>
                <a:spcPct val="90000"/>
              </a:lnSpc>
              <a:spcBef>
                <a:spcPts val="1001"/>
              </a:spcBef>
              <a:buClr>
                <a:srgbClr val="0000a3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DNS </a:t>
            </a:r>
            <a:r>
              <a:rPr b="0" lang="en-US" sz="2200" spc="-1" strike="noStrike">
                <a:solidFill>
                  <a:srgbClr val="c00000"/>
                </a:solidFill>
                <a:latin typeface="Helvetica Neue Light"/>
                <a:ea typeface="ＭＳ Ｐゴシック"/>
              </a:rPr>
              <a:t>query</a:t>
            </a:r>
            <a:r>
              <a:rPr b="0" lang="en-US" sz="2200" spc="-1" strike="noStrike">
                <a:solidFill>
                  <a:srgbClr val="ff0000"/>
                </a:solidFill>
                <a:latin typeface="Helvetica Neue Light"/>
                <a:ea typeface="ＭＳ Ｐゴシック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and </a:t>
            </a:r>
            <a:r>
              <a:rPr b="0" lang="en-US" sz="2200" spc="-1" strike="noStrike">
                <a:solidFill>
                  <a:srgbClr val="00b050"/>
                </a:solidFill>
                <a:latin typeface="Helvetica Neue Light"/>
                <a:ea typeface="ＭＳ Ｐゴシック"/>
              </a:rPr>
              <a:t>reply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 messages, both have same  </a:t>
            </a: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ＭＳ Ｐゴシック"/>
              </a:rPr>
              <a:t>format:</a:t>
            </a:r>
            <a:endParaRPr b="0" lang="en-GB" sz="2200" spc="-1" strike="noStrike">
              <a:latin typeface="Arial"/>
            </a:endParaRPr>
          </a:p>
          <a:p>
            <a:pPr marL="352440" indent="-222120">
              <a:lnSpc>
                <a:spcPct val="90000"/>
              </a:lnSpc>
              <a:spcBef>
                <a:spcPts val="1001"/>
              </a:spcBef>
              <a:buClr>
                <a:srgbClr val="0000a3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ＭＳ Ｐゴシック"/>
              </a:rPr>
              <a:t>message header:</a:t>
            </a:r>
            <a:endParaRPr b="0" lang="en-GB" sz="2200" spc="-1" strike="noStrike">
              <a:latin typeface="Arial"/>
            </a:endParaRPr>
          </a:p>
          <a:p>
            <a:pPr lvl="1" marL="536400" indent="-268200">
              <a:lnSpc>
                <a:spcPct val="120000"/>
              </a:lnSpc>
              <a:spcBef>
                <a:spcPts val="601"/>
              </a:spcBef>
              <a:buClr>
                <a:srgbClr val="0000a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Helvetica Neue Light"/>
                <a:ea typeface="ＭＳ Ｐゴシック"/>
              </a:rPr>
              <a:t>identification</a:t>
            </a:r>
            <a:r>
              <a:rPr b="0" lang="en-US" sz="2000" spc="-1" strike="noStrike">
                <a:solidFill>
                  <a:srgbClr val="000099"/>
                </a:solidFill>
                <a:latin typeface="Helvetica Neue Light"/>
                <a:ea typeface="ＭＳ Ｐゴシック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 16 bit # for query, reply to query uses same #</a:t>
            </a:r>
            <a:endParaRPr b="0" lang="en-GB" sz="2000" spc="-1" strike="noStrike">
              <a:latin typeface="Arial"/>
            </a:endParaRPr>
          </a:p>
          <a:p>
            <a:pPr lvl="1" marL="536400" indent="-268200">
              <a:lnSpc>
                <a:spcPct val="120000"/>
              </a:lnSpc>
              <a:spcBef>
                <a:spcPts val="601"/>
              </a:spcBef>
              <a:buClr>
                <a:srgbClr val="0000a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Helvetica Neue Light"/>
                <a:ea typeface="ＭＳ Ｐゴシック"/>
              </a:rPr>
              <a:t>flags:</a:t>
            </a:r>
            <a:endParaRPr b="0" lang="en-GB" sz="2000" spc="-1" strike="noStrike">
              <a:latin typeface="Arial"/>
            </a:endParaRPr>
          </a:p>
          <a:p>
            <a:pPr lvl="3" marL="1365120" indent="-230040">
              <a:lnSpc>
                <a:spcPct val="120000"/>
              </a:lnSpc>
              <a:spcBef>
                <a:spcPts val="60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query or reply</a:t>
            </a:r>
            <a:endParaRPr b="0" lang="en-GB" sz="1800" spc="-1" strike="noStrike">
              <a:latin typeface="Arial"/>
            </a:endParaRPr>
          </a:p>
          <a:p>
            <a:pPr lvl="3" marL="1365120" indent="-230040">
              <a:lnSpc>
                <a:spcPct val="120000"/>
              </a:lnSpc>
              <a:spcBef>
                <a:spcPts val="60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recursion desired </a:t>
            </a:r>
            <a:endParaRPr b="0" lang="en-GB" sz="1800" spc="-1" strike="noStrike">
              <a:latin typeface="Arial"/>
            </a:endParaRPr>
          </a:p>
          <a:p>
            <a:pPr lvl="3" marL="1365120" indent="-230040">
              <a:lnSpc>
                <a:spcPct val="120000"/>
              </a:lnSpc>
              <a:spcBef>
                <a:spcPts val="60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recursion available</a:t>
            </a:r>
            <a:endParaRPr b="0" lang="en-GB" sz="1800" spc="-1" strike="noStrike">
              <a:latin typeface="Arial"/>
            </a:endParaRPr>
          </a:p>
          <a:p>
            <a:pPr lvl="3" marL="1365120" indent="-230040">
              <a:lnSpc>
                <a:spcPct val="120000"/>
              </a:lnSpc>
              <a:spcBef>
                <a:spcPts val="60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reply is authoritative</a:t>
            </a:r>
            <a:endParaRPr b="0" lang="en-GB" sz="1800" spc="-1" strike="noStrike">
              <a:latin typeface="Arial"/>
            </a:endParaRPr>
          </a:p>
          <a:p>
            <a:pPr lvl="1" marL="536400" indent="-306360">
              <a:lnSpc>
                <a:spcPct val="120000"/>
              </a:lnSpc>
              <a:spcBef>
                <a:spcPts val="60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name, type fields for a query</a:t>
            </a:r>
            <a:endParaRPr b="0" lang="en-GB" sz="2000" spc="-1" strike="noStrike">
              <a:latin typeface="Arial"/>
            </a:endParaRPr>
          </a:p>
          <a:p>
            <a:pPr lvl="1" marL="536400" indent="-306360">
              <a:lnSpc>
                <a:spcPct val="120000"/>
              </a:lnSpc>
              <a:spcBef>
                <a:spcPts val="60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RRs in response to query</a:t>
            </a:r>
            <a:endParaRPr b="0" lang="en-GB" sz="2000" spc="-1" strike="noStrike">
              <a:latin typeface="Arial"/>
            </a:endParaRPr>
          </a:p>
          <a:p>
            <a:pPr lvl="1" marL="536400" indent="-306360">
              <a:lnSpc>
                <a:spcPct val="120000"/>
              </a:lnSpc>
              <a:spcBef>
                <a:spcPts val="60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records for authoritative servers</a:t>
            </a:r>
            <a:endParaRPr b="0" lang="en-GB" sz="2000" spc="-1" strike="noStrike">
              <a:latin typeface="Arial"/>
            </a:endParaRPr>
          </a:p>
          <a:p>
            <a:pPr lvl="1" marL="536400" indent="-306360">
              <a:lnSpc>
                <a:spcPct val="120000"/>
              </a:lnSpc>
              <a:spcBef>
                <a:spcPts val="60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ＭＳ Ｐゴシック"/>
              </a:rPr>
              <a:t>additional “ helpful” info that may be used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GB" sz="32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840" name="Rectangle 4"/>
          <p:cNvSpPr/>
          <p:nvPr/>
        </p:nvSpPr>
        <p:spPr>
          <a:xfrm>
            <a:off x="1407960" y="2395080"/>
            <a:ext cx="4687560" cy="38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DNS protocol messages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42" name="Straight Connector 3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3" name="Picture 4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sp>
        <p:nvSpPr>
          <p:cNvPr id="844" name="Text Box 20"/>
          <p:cNvSpPr/>
          <p:nvPr/>
        </p:nvSpPr>
        <p:spPr>
          <a:xfrm>
            <a:off x="8025840" y="2617560"/>
            <a:ext cx="2190240" cy="333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c00000"/>
                </a:solidFill>
                <a:latin typeface="Helvetica Neue Light"/>
                <a:ea typeface="ＭＳ Ｐゴシック"/>
              </a:rPr>
              <a:t>identification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45" name="Text Box 21"/>
          <p:cNvSpPr/>
          <p:nvPr/>
        </p:nvSpPr>
        <p:spPr>
          <a:xfrm>
            <a:off x="10204200" y="2617560"/>
            <a:ext cx="1351800" cy="333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c00000"/>
                </a:solidFill>
                <a:latin typeface="Helvetica Neue Light"/>
                <a:ea typeface="ＭＳ Ｐゴシック"/>
              </a:rPr>
              <a:t>flags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46" name="Text Box 23"/>
          <p:cNvSpPr/>
          <p:nvPr/>
        </p:nvSpPr>
        <p:spPr>
          <a:xfrm>
            <a:off x="7809480" y="4087800"/>
            <a:ext cx="4421160" cy="333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c00000"/>
                </a:solidFill>
                <a:latin typeface="Helvetica Neue Light"/>
                <a:ea typeface="ＭＳ Ｐゴシック"/>
              </a:rPr>
              <a:t>questions (variable # of questions)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47" name="Text Box 30"/>
          <p:cNvSpPr/>
          <p:nvPr/>
        </p:nvSpPr>
        <p:spPr>
          <a:xfrm>
            <a:off x="8172720" y="4786200"/>
            <a:ext cx="3688200" cy="333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c00000"/>
                </a:solidFill>
                <a:latin typeface="Helvetica Neue Light"/>
                <a:ea typeface="ＭＳ Ｐゴシック"/>
              </a:rPr>
              <a:t>answers (variable # of RRs)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48" name="Text Box 31"/>
          <p:cNvSpPr/>
          <p:nvPr/>
        </p:nvSpPr>
        <p:spPr>
          <a:xfrm>
            <a:off x="8172360" y="5453640"/>
            <a:ext cx="3773520" cy="333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c00000"/>
                </a:solidFill>
                <a:latin typeface="Helvetica Neue Light"/>
                <a:ea typeface="ＭＳ Ｐゴシック"/>
              </a:rPr>
              <a:t>authority (variable # of RRs)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49" name="Text Box 32"/>
          <p:cNvSpPr/>
          <p:nvPr/>
        </p:nvSpPr>
        <p:spPr>
          <a:xfrm>
            <a:off x="7858080" y="6120720"/>
            <a:ext cx="4299480" cy="333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c00000"/>
                </a:solidFill>
                <a:latin typeface="Helvetica Neue Light"/>
                <a:ea typeface="ＭＳ Ｐゴシック"/>
              </a:rPr>
              <a:t>additional info (variable # of RRs)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3" dur="indefinite" restart="never" nodeType="tmRoot">
          <p:childTnLst>
            <p:seq>
              <p:cTn id="734" dur="indefinite" nodeType="mainSeq">
                <p:childTnLst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/>
          </p:nvPr>
        </p:nvSpPr>
        <p:spPr>
          <a:xfrm>
            <a:off x="753840" y="1648080"/>
            <a:ext cx="8183160" cy="568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6b09f"/>
                </a:solidFill>
                <a:latin typeface="Courier New"/>
                <a:ea typeface="Courier New"/>
              </a:rPr>
              <a:t>$ </a:t>
            </a:r>
            <a:r>
              <a:rPr b="1" lang="en" sz="1600" spc="-1" strike="noStrike">
                <a:solidFill>
                  <a:srgbClr val="0070c0"/>
                </a:solidFill>
                <a:latin typeface="Courier New"/>
                <a:ea typeface="Courier New"/>
              </a:rPr>
              <a:t>dig</a:t>
            </a:r>
            <a:r>
              <a:rPr b="1" lang="en" sz="1600" spc="-1" strike="noStrike">
                <a:solidFill>
                  <a:srgbClr val="36b09f"/>
                </a:solidFill>
                <a:latin typeface="Courier New"/>
                <a:ea typeface="Courier New"/>
              </a:rPr>
              <a:t> +norecurse eecs.berkeley.edu @198.41.0.4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51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DNS Lookup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52" name="Straight Connector 2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3" name="Picture 3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grpSp>
        <p:nvGrpSpPr>
          <p:cNvPr id="854" name="Google Shape;596;p46"/>
          <p:cNvGrpSpPr/>
          <p:nvPr/>
        </p:nvGrpSpPr>
        <p:grpSpPr>
          <a:xfrm>
            <a:off x="858960" y="1750320"/>
            <a:ext cx="11332440" cy="1462320"/>
            <a:chOff x="858960" y="1750320"/>
            <a:chExt cx="11332440" cy="1462320"/>
          </a:xfrm>
        </p:grpSpPr>
        <p:sp>
          <p:nvSpPr>
            <p:cNvPr id="855" name="Google Shape;597;p46"/>
            <p:cNvSpPr/>
            <p:nvPr/>
          </p:nvSpPr>
          <p:spPr>
            <a:xfrm>
              <a:off x="858960" y="1750320"/>
              <a:ext cx="2022120" cy="29412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598;p46"/>
            <p:cNvSpPr/>
            <p:nvPr/>
          </p:nvSpPr>
          <p:spPr>
            <a:xfrm flipH="1">
              <a:off x="1718640" y="2045160"/>
              <a:ext cx="4388760" cy="805320"/>
            </a:xfrm>
            <a:custGeom>
              <a:avLst/>
              <a:gdLst/>
              <a:ahLst/>
              <a:rect l="l" t="t" r="r" b="b"/>
              <a:pathLst>
                <a:path w="75635" h="35172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599;p46"/>
            <p:cNvSpPr/>
            <p:nvPr/>
          </p:nvSpPr>
          <p:spPr>
            <a:xfrm>
              <a:off x="2698920" y="2543400"/>
              <a:ext cx="9492480" cy="66924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6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Use the </a:t>
              </a:r>
              <a:r>
                <a:rPr b="1" lang="en" sz="1600" spc="-1" strike="noStrike">
                  <a:solidFill>
                    <a:srgbClr val="000000"/>
                  </a:solidFill>
                  <a:latin typeface="Helvetica Neue Light"/>
                  <a:ea typeface="Courier New"/>
                </a:rPr>
                <a:t>dig</a:t>
              </a:r>
              <a:r>
                <a:rPr b="0" lang="en" sz="16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 utility in your terminal, and remember to set the </a:t>
              </a:r>
              <a:r>
                <a:rPr b="1" lang="en" sz="1600" spc="-1" strike="noStrike">
                  <a:solidFill>
                    <a:srgbClr val="000000"/>
                  </a:solidFill>
                  <a:latin typeface="Helvetica Neue Light"/>
                  <a:ea typeface="Courier New"/>
                </a:rPr>
                <a:t>+norecurse</a:t>
              </a:r>
              <a:r>
                <a:rPr b="0" lang="en" sz="16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 flag so you can traverse the name server hierarchy yourself.</a:t>
              </a:r>
              <a:endParaRPr b="0" lang="en-GB" sz="1600" spc="-1" strike="noStrike">
                <a:latin typeface="Arial"/>
              </a:endParaRPr>
            </a:p>
          </p:txBody>
        </p:sp>
      </p:grpSp>
      <p:grpSp>
        <p:nvGrpSpPr>
          <p:cNvPr id="858" name="Google Shape;607;p47"/>
          <p:cNvGrpSpPr/>
          <p:nvPr/>
        </p:nvGrpSpPr>
        <p:grpSpPr>
          <a:xfrm>
            <a:off x="2698920" y="1750320"/>
            <a:ext cx="9492480" cy="1310760"/>
            <a:chOff x="2698920" y="1750320"/>
            <a:chExt cx="9492480" cy="1310760"/>
          </a:xfrm>
        </p:grpSpPr>
        <p:sp>
          <p:nvSpPr>
            <p:cNvPr id="859" name="Google Shape;608;p47"/>
            <p:cNvSpPr/>
            <p:nvPr/>
          </p:nvSpPr>
          <p:spPr>
            <a:xfrm>
              <a:off x="2881800" y="1750320"/>
              <a:ext cx="2216160" cy="29412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609;p47"/>
            <p:cNvSpPr/>
            <p:nvPr/>
          </p:nvSpPr>
          <p:spPr>
            <a:xfrm flipH="1">
              <a:off x="4094280" y="2014920"/>
              <a:ext cx="5131800" cy="722880"/>
            </a:xfrm>
            <a:custGeom>
              <a:avLst/>
              <a:gdLst/>
              <a:ahLst/>
              <a:rect l="l" t="t" r="r" b="b"/>
              <a:pathLst>
                <a:path w="75635" h="35172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Google Shape;610;p47"/>
            <p:cNvSpPr/>
            <p:nvPr/>
          </p:nvSpPr>
          <p:spPr>
            <a:xfrm>
              <a:off x="2698920" y="2665440"/>
              <a:ext cx="9492480" cy="39564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We are performing a DNS lookup for the IP address of </a:t>
              </a:r>
              <a:r>
                <a:rPr b="1" lang="en" sz="14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eecs.berkeley.edu</a:t>
              </a:r>
              <a:r>
                <a:rPr b="0" lang="en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.</a:t>
              </a:r>
              <a:endParaRPr b="0" lang="en-GB" sz="1400" spc="-1" strike="noStrike">
                <a:latin typeface="Arial"/>
              </a:endParaRPr>
            </a:p>
          </p:txBody>
        </p:sp>
      </p:grpSp>
      <p:grpSp>
        <p:nvGrpSpPr>
          <p:cNvPr id="862" name="Google Shape;618;p48"/>
          <p:cNvGrpSpPr/>
          <p:nvPr/>
        </p:nvGrpSpPr>
        <p:grpSpPr>
          <a:xfrm>
            <a:off x="2698920" y="1768680"/>
            <a:ext cx="9492480" cy="1401480"/>
            <a:chOff x="2698920" y="1768680"/>
            <a:chExt cx="9492480" cy="1401480"/>
          </a:xfrm>
        </p:grpSpPr>
        <p:sp>
          <p:nvSpPr>
            <p:cNvPr id="863" name="Google Shape;619;p48"/>
            <p:cNvSpPr/>
            <p:nvPr/>
          </p:nvSpPr>
          <p:spPr>
            <a:xfrm>
              <a:off x="5133960" y="1768680"/>
              <a:ext cx="1505520" cy="26388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Google Shape;620;p48"/>
            <p:cNvSpPr/>
            <p:nvPr/>
          </p:nvSpPr>
          <p:spPr>
            <a:xfrm flipH="1" flipV="1">
              <a:off x="6639480" y="1900080"/>
              <a:ext cx="1643040" cy="60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621;p48"/>
            <p:cNvSpPr/>
            <p:nvPr/>
          </p:nvSpPr>
          <p:spPr>
            <a:xfrm>
              <a:off x="2698920" y="2561400"/>
              <a:ext cx="9492480" cy="60876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DNS queries always start with a request to the root name server. The IP address of the root name server is usually hard-coded into recursive resolvers.</a:t>
              </a:r>
              <a:endParaRPr b="0" lang="en-GB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3" dur="indefinite" restart="never" nodeType="tmRoot">
          <p:childTnLst>
            <p:seq>
              <p:cTn id="794" dur="indefinite" nodeType="mainSeq">
                <p:childTnLst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/>
          </p:nvPr>
        </p:nvSpPr>
        <p:spPr>
          <a:xfrm>
            <a:off x="753840" y="1648080"/>
            <a:ext cx="8183160" cy="5020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6b09f"/>
                </a:solidFill>
                <a:latin typeface="Courier New"/>
                <a:ea typeface="Courier New"/>
              </a:rPr>
              <a:t>$ </a:t>
            </a:r>
            <a:r>
              <a:rPr b="1" lang="en" sz="1600" spc="-1" strike="noStrike">
                <a:solidFill>
                  <a:srgbClr val="0070c0"/>
                </a:solidFill>
                <a:latin typeface="Courier New"/>
                <a:ea typeface="Courier New"/>
              </a:rPr>
              <a:t>dig</a:t>
            </a:r>
            <a:r>
              <a:rPr b="1" lang="en" sz="1600" spc="-1" strike="noStrike">
                <a:solidFill>
                  <a:srgbClr val="36b09f"/>
                </a:solidFill>
                <a:latin typeface="Courier New"/>
                <a:ea typeface="Courier New"/>
              </a:rPr>
              <a:t> +norecurse eecs.berkeley.edu @198.41.0.4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0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Got answer: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-&gt;&gt;HEADER&lt;&lt;- opcode: QUERY, status: NOERROR, id: 26114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flags: qr; QUERY: 1, ANSWER: 0, AUTHORITY: 13, ADDITIONAL: 27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0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QUESTION SECTION: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;eecs.berkeley.edu.          IN   A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0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AUTHORITY SECTION: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edu.    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172800   IN   NS   a.edu-servers.net.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edu.    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172800   IN   NS   b.edu-servers.net.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edu.    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172800   IN   NS   c.edu-servers.net.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0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ADDITIONAL SECTION: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a.edu-servers.net.  172800   IN   A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192.5.6.30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b.edu-servers.net.  172800   IN   A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192.33.14.30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c.edu-servers.net.  172800   IN   A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192.26.92.30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470" spc="-1" strike="noStrike">
              <a:latin typeface="Arial"/>
            </a:endParaRPr>
          </a:p>
        </p:txBody>
      </p:sp>
      <p:grpSp>
        <p:nvGrpSpPr>
          <p:cNvPr id="867" name="Google Shape;629;p49"/>
          <p:cNvGrpSpPr/>
          <p:nvPr/>
        </p:nvGrpSpPr>
        <p:grpSpPr>
          <a:xfrm>
            <a:off x="753840" y="2205720"/>
            <a:ext cx="11437200" cy="4149360"/>
            <a:chOff x="753840" y="2205720"/>
            <a:chExt cx="11437200" cy="4149360"/>
          </a:xfrm>
        </p:grpSpPr>
        <p:sp>
          <p:nvSpPr>
            <p:cNvPr id="868" name="Google Shape;630;p49"/>
            <p:cNvSpPr/>
            <p:nvPr/>
          </p:nvSpPr>
          <p:spPr>
            <a:xfrm>
              <a:off x="753840" y="2205720"/>
              <a:ext cx="8096760" cy="4149360"/>
            </a:xfrm>
            <a:prstGeom prst="roundRect">
              <a:avLst>
                <a:gd name="adj" fmla="val 4102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631;p49"/>
            <p:cNvSpPr/>
            <p:nvPr/>
          </p:nvSpPr>
          <p:spPr>
            <a:xfrm rot="10800000">
              <a:off x="8852040" y="4280400"/>
              <a:ext cx="1088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Google Shape;632;p49"/>
            <p:cNvSpPr/>
            <p:nvPr/>
          </p:nvSpPr>
          <p:spPr>
            <a:xfrm>
              <a:off x="9847440" y="3934440"/>
              <a:ext cx="2343600" cy="88308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DejaVu Sans"/>
                </a:rPr>
                <a:t>Here’s the DNS response from the root name server.</a:t>
              </a:r>
              <a:endParaRPr b="0" lang="en-GB" sz="1400" spc="-1" strike="noStrike">
                <a:latin typeface="Arial"/>
              </a:endParaRPr>
            </a:p>
          </p:txBody>
        </p:sp>
      </p:grpSp>
      <p:sp>
        <p:nvSpPr>
          <p:cNvPr id="871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DNS Lookup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72" name="Straight Connector 2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3" name="Picture 3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grpSp>
        <p:nvGrpSpPr>
          <p:cNvPr id="874" name="Google Shape;640;p50"/>
          <p:cNvGrpSpPr/>
          <p:nvPr/>
        </p:nvGrpSpPr>
        <p:grpSpPr>
          <a:xfrm>
            <a:off x="859680" y="2397960"/>
            <a:ext cx="11331720" cy="1268640"/>
            <a:chOff x="859680" y="2397960"/>
            <a:chExt cx="11331720" cy="1268640"/>
          </a:xfrm>
        </p:grpSpPr>
        <p:sp>
          <p:nvSpPr>
            <p:cNvPr id="875" name="Google Shape;641;p50"/>
            <p:cNvSpPr/>
            <p:nvPr/>
          </p:nvSpPr>
          <p:spPr>
            <a:xfrm>
              <a:off x="859680" y="2397960"/>
              <a:ext cx="7871040" cy="639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Google Shape;642;p50"/>
            <p:cNvSpPr/>
            <p:nvPr/>
          </p:nvSpPr>
          <p:spPr>
            <a:xfrm flipH="1" flipV="1">
              <a:off x="8730720" y="2723760"/>
              <a:ext cx="183672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Google Shape;643;p50"/>
            <p:cNvSpPr/>
            <p:nvPr/>
          </p:nvSpPr>
          <p:spPr>
            <a:xfrm>
              <a:off x="9377280" y="3270960"/>
              <a:ext cx="2814120" cy="39564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Here’s the DNS header.</a:t>
              </a:r>
              <a:endParaRPr b="0" lang="en-GB" sz="1400" spc="-1" strike="noStrike">
                <a:latin typeface="Arial"/>
              </a:endParaRPr>
            </a:p>
          </p:txBody>
        </p:sp>
      </p:grpSp>
      <p:grpSp>
        <p:nvGrpSpPr>
          <p:cNvPr id="878" name="Google Shape;651;p51"/>
          <p:cNvGrpSpPr/>
          <p:nvPr/>
        </p:nvGrpSpPr>
        <p:grpSpPr>
          <a:xfrm>
            <a:off x="7122960" y="2423160"/>
            <a:ext cx="5084280" cy="1444320"/>
            <a:chOff x="7122960" y="2423160"/>
            <a:chExt cx="5084280" cy="1444320"/>
          </a:xfrm>
        </p:grpSpPr>
        <p:sp>
          <p:nvSpPr>
            <p:cNvPr id="879" name="Google Shape;652;p51"/>
            <p:cNvSpPr/>
            <p:nvPr/>
          </p:nvSpPr>
          <p:spPr>
            <a:xfrm>
              <a:off x="7122960" y="2423160"/>
              <a:ext cx="894240" cy="20916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653;p51"/>
            <p:cNvSpPr/>
            <p:nvPr/>
          </p:nvSpPr>
          <p:spPr>
            <a:xfrm flipH="1" flipV="1">
              <a:off x="8016840" y="2527560"/>
              <a:ext cx="2284560" cy="88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Google Shape;654;p51"/>
            <p:cNvSpPr/>
            <p:nvPr/>
          </p:nvSpPr>
          <p:spPr>
            <a:xfrm>
              <a:off x="8398080" y="3258720"/>
              <a:ext cx="3809160" cy="60876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Here’s the 16-bit ID number in the DNS header.</a:t>
              </a:r>
              <a:endParaRPr b="0" lang="en-GB" sz="1400" spc="-1" strike="noStrike">
                <a:latin typeface="Arial"/>
              </a:endParaRPr>
            </a:p>
          </p:txBody>
        </p:sp>
      </p:grpSp>
      <p:grpSp>
        <p:nvGrpSpPr>
          <p:cNvPr id="882" name="Google Shape;662;p52"/>
          <p:cNvGrpSpPr/>
          <p:nvPr/>
        </p:nvGrpSpPr>
        <p:grpSpPr>
          <a:xfrm>
            <a:off x="1159560" y="2617920"/>
            <a:ext cx="11047680" cy="1674000"/>
            <a:chOff x="1159560" y="2617920"/>
            <a:chExt cx="11047680" cy="1674000"/>
          </a:xfrm>
        </p:grpSpPr>
        <p:sp>
          <p:nvSpPr>
            <p:cNvPr id="883" name="Google Shape;663;p52"/>
            <p:cNvSpPr/>
            <p:nvPr/>
          </p:nvSpPr>
          <p:spPr>
            <a:xfrm flipH="1">
              <a:off x="1779480" y="2905560"/>
              <a:ext cx="7086240" cy="1171800"/>
            </a:xfrm>
            <a:custGeom>
              <a:avLst/>
              <a:gdLst/>
              <a:ahLst/>
              <a:rect l="l" t="t" r="r" b="b"/>
              <a:pathLst>
                <a:path w="75635" h="35172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Google Shape;664;p52"/>
            <p:cNvSpPr/>
            <p:nvPr/>
          </p:nvSpPr>
          <p:spPr>
            <a:xfrm>
              <a:off x="1159560" y="2617920"/>
              <a:ext cx="1193760" cy="30744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665;p52"/>
            <p:cNvSpPr/>
            <p:nvPr/>
          </p:nvSpPr>
          <p:spPr>
            <a:xfrm>
              <a:off x="8398080" y="3896280"/>
              <a:ext cx="3809160" cy="39564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Here are the flags in the DNS header.</a:t>
              </a:r>
              <a:endParaRPr b="0" lang="en-GB" sz="1400" spc="-1" strike="noStrike">
                <a:latin typeface="Arial"/>
              </a:endParaRPr>
            </a:p>
          </p:txBody>
        </p:sp>
      </p:grpSp>
      <p:grpSp>
        <p:nvGrpSpPr>
          <p:cNvPr id="886" name="Google Shape;666;p52"/>
          <p:cNvGrpSpPr/>
          <p:nvPr/>
        </p:nvGrpSpPr>
        <p:grpSpPr>
          <a:xfrm>
            <a:off x="2514600" y="2633400"/>
            <a:ext cx="9692640" cy="1387800"/>
            <a:chOff x="2514600" y="2633400"/>
            <a:chExt cx="9692640" cy="1387800"/>
          </a:xfrm>
        </p:grpSpPr>
        <p:sp>
          <p:nvSpPr>
            <p:cNvPr id="887" name="Google Shape;667;p52"/>
            <p:cNvSpPr/>
            <p:nvPr/>
          </p:nvSpPr>
          <p:spPr>
            <a:xfrm flipH="1">
              <a:off x="5292360" y="2905560"/>
              <a:ext cx="4694400" cy="722880"/>
            </a:xfrm>
            <a:custGeom>
              <a:avLst/>
              <a:gdLst/>
              <a:ahLst/>
              <a:rect l="l" t="t" r="r" b="b"/>
              <a:pathLst>
                <a:path w="75635" h="35172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668;p52"/>
            <p:cNvSpPr/>
            <p:nvPr/>
          </p:nvSpPr>
          <p:spPr>
            <a:xfrm>
              <a:off x="8398080" y="3412440"/>
              <a:ext cx="3809160" cy="60876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Here are the record counts in the DNS header.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889" name="Google Shape;669;p52"/>
            <p:cNvSpPr/>
            <p:nvPr/>
          </p:nvSpPr>
          <p:spPr>
            <a:xfrm>
              <a:off x="2514600" y="2633400"/>
              <a:ext cx="6226200" cy="27684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0" name="Google Shape;677;p53"/>
          <p:cNvGrpSpPr/>
          <p:nvPr/>
        </p:nvGrpSpPr>
        <p:grpSpPr>
          <a:xfrm>
            <a:off x="751680" y="3093120"/>
            <a:ext cx="11455560" cy="3261960"/>
            <a:chOff x="751680" y="3093120"/>
            <a:chExt cx="11455560" cy="3261960"/>
          </a:xfrm>
        </p:grpSpPr>
        <p:sp>
          <p:nvSpPr>
            <p:cNvPr id="891" name="Google Shape;678;p53"/>
            <p:cNvSpPr/>
            <p:nvPr/>
          </p:nvSpPr>
          <p:spPr>
            <a:xfrm>
              <a:off x="751680" y="3093120"/>
              <a:ext cx="7376760" cy="3261960"/>
            </a:xfrm>
            <a:prstGeom prst="roundRect">
              <a:avLst>
                <a:gd name="adj" fmla="val 5302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679;p53"/>
            <p:cNvSpPr/>
            <p:nvPr/>
          </p:nvSpPr>
          <p:spPr>
            <a:xfrm rot="10800000">
              <a:off x="8129880" y="4723920"/>
              <a:ext cx="1094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680;p53"/>
            <p:cNvSpPr/>
            <p:nvPr/>
          </p:nvSpPr>
          <p:spPr>
            <a:xfrm>
              <a:off x="8398080" y="4334760"/>
              <a:ext cx="3809160" cy="82188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Here’s the DNS payload. It’s a collection of resource records (one per line), sorted into four sections.</a:t>
              </a:r>
              <a:endParaRPr b="0" lang="en-GB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1" dur="indefinite" restart="never" nodeType="tmRoot">
          <p:childTnLst>
            <p:seq>
              <p:cTn id="812" dur="indefinite" nodeType="mainSeq">
                <p:childTnLst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/>
          </p:nvPr>
        </p:nvSpPr>
        <p:spPr>
          <a:xfrm>
            <a:off x="753840" y="1648080"/>
            <a:ext cx="8183160" cy="5020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6b09f"/>
                </a:solidFill>
                <a:latin typeface="Courier New"/>
                <a:ea typeface="Courier New"/>
              </a:rPr>
              <a:t>$ </a:t>
            </a:r>
            <a:r>
              <a:rPr b="1" lang="en" sz="1600" spc="-1" strike="noStrike">
                <a:solidFill>
                  <a:srgbClr val="0070c0"/>
                </a:solidFill>
                <a:latin typeface="Courier New"/>
                <a:ea typeface="Courier New"/>
              </a:rPr>
              <a:t>dig</a:t>
            </a:r>
            <a:r>
              <a:rPr b="1" lang="en" sz="1600" spc="-1" strike="noStrike">
                <a:solidFill>
                  <a:srgbClr val="36b09f"/>
                </a:solidFill>
                <a:latin typeface="Courier New"/>
                <a:ea typeface="Courier New"/>
              </a:rPr>
              <a:t> +norecurse eecs.berkeley.edu @198.41.0.4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0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Got answer: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-&gt;&gt;HEADER&lt;&lt;- opcode: QUERY, status: NOERROR, id: 26114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flags: qr; QUERY: 1, ANSWER: 0, AUTHORITY: 13, ADDITIONAL: 27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0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QUESTION SECTION: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;eecs.berkeley.edu.          IN   A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0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AUTHORITY SECTION: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edu.    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172800   IN   NS   a.edu-servers.net.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edu.    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172800   IN   NS   b.edu-servers.net.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edu.    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172800   IN   NS   c.edu-servers.net.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0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ADDITIONAL SECTION: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a.edu-servers.net.  172800   IN   A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192.5.6.30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b.edu-servers.net.  172800   IN   A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192.33.14.30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c.edu-servers.net.  172800   IN   A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192.26.92.30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470" spc="-1" strike="noStrike">
              <a:latin typeface="Arial"/>
            </a:endParaRPr>
          </a:p>
        </p:txBody>
      </p:sp>
      <p:sp>
        <p:nvSpPr>
          <p:cNvPr id="895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DNS Lookup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96" name="Straight Connector 2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7" name="Picture 3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grpSp>
        <p:nvGrpSpPr>
          <p:cNvPr id="898" name="Google Shape;688;p54"/>
          <p:cNvGrpSpPr/>
          <p:nvPr/>
        </p:nvGrpSpPr>
        <p:grpSpPr>
          <a:xfrm>
            <a:off x="753840" y="2647080"/>
            <a:ext cx="11315520" cy="1248120"/>
            <a:chOff x="753840" y="2647080"/>
            <a:chExt cx="11315520" cy="1248120"/>
          </a:xfrm>
        </p:grpSpPr>
        <p:sp>
          <p:nvSpPr>
            <p:cNvPr id="899" name="Google Shape;689;p54"/>
            <p:cNvSpPr/>
            <p:nvPr/>
          </p:nvSpPr>
          <p:spPr>
            <a:xfrm>
              <a:off x="753840" y="2971800"/>
              <a:ext cx="4645800" cy="593640"/>
            </a:xfrm>
            <a:prstGeom prst="roundRect">
              <a:avLst>
                <a:gd name="adj" fmla="val 22713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690;p54"/>
            <p:cNvSpPr/>
            <p:nvPr/>
          </p:nvSpPr>
          <p:spPr>
            <a:xfrm flipH="1" flipV="1">
              <a:off x="5399640" y="3267360"/>
              <a:ext cx="3346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691;p54"/>
            <p:cNvSpPr/>
            <p:nvPr/>
          </p:nvSpPr>
          <p:spPr>
            <a:xfrm>
              <a:off x="8712720" y="2647080"/>
              <a:ext cx="3356640" cy="124812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Here’s the question section. The name is </a:t>
              </a:r>
              <a:r>
                <a:rPr b="1" lang="en" sz="1400" spc="-1" strike="noStrike">
                  <a:solidFill>
                    <a:srgbClr val="000000"/>
                  </a:solidFill>
                  <a:latin typeface="Helvetica Neue Light"/>
                  <a:ea typeface="Courier New"/>
                </a:rPr>
                <a:t>eecs.berkeley.edu</a:t>
              </a: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, the type is A, and the value is blank. It shows that we are looking for the IP address of </a:t>
              </a:r>
              <a:r>
                <a:rPr b="1" lang="en" sz="1400" spc="-1" strike="noStrike">
                  <a:solidFill>
                    <a:srgbClr val="000000"/>
                  </a:solidFill>
                  <a:latin typeface="Helvetica Neue Light"/>
                  <a:ea typeface="Courier New"/>
                </a:rPr>
                <a:t>eecs.berkeley.edu</a:t>
              </a: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.</a:t>
              </a:r>
              <a:endParaRPr b="0" lang="en-GB" sz="1400" spc="-1" strike="noStrike">
                <a:latin typeface="Arial"/>
              </a:endParaRPr>
            </a:p>
          </p:txBody>
        </p:sp>
      </p:grpSp>
      <p:grpSp>
        <p:nvGrpSpPr>
          <p:cNvPr id="902" name="Google Shape;699;p55"/>
          <p:cNvGrpSpPr/>
          <p:nvPr/>
        </p:nvGrpSpPr>
        <p:grpSpPr>
          <a:xfrm>
            <a:off x="3744000" y="2619360"/>
            <a:ext cx="8325360" cy="1989720"/>
            <a:chOff x="3744000" y="2619360"/>
            <a:chExt cx="8325360" cy="1989720"/>
          </a:xfrm>
        </p:grpSpPr>
        <p:sp>
          <p:nvSpPr>
            <p:cNvPr id="903" name="Google Shape;700;p55"/>
            <p:cNvSpPr/>
            <p:nvPr/>
          </p:nvSpPr>
          <p:spPr>
            <a:xfrm>
              <a:off x="3744000" y="2619360"/>
              <a:ext cx="1319400" cy="35172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Google Shape;701;p55"/>
            <p:cNvSpPr/>
            <p:nvPr/>
          </p:nvSpPr>
          <p:spPr>
            <a:xfrm flipH="1">
              <a:off x="4374720" y="2958840"/>
              <a:ext cx="4665600" cy="593640"/>
            </a:xfrm>
            <a:custGeom>
              <a:avLst/>
              <a:gdLst/>
              <a:ahLst/>
              <a:rect l="l" t="t" r="r" b="b"/>
              <a:pathLst>
                <a:path w="75635" h="35172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702;p55"/>
            <p:cNvSpPr/>
            <p:nvPr/>
          </p:nvSpPr>
          <p:spPr>
            <a:xfrm>
              <a:off x="8722800" y="2721600"/>
              <a:ext cx="3346560" cy="188748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The answer section is blank, because the root name server did not return the answer we’re looking for.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We can confirm this by checking the header, which says there are 0 records in the answer section.</a:t>
              </a:r>
              <a:endParaRPr b="0" lang="en-GB" sz="1400" spc="-1" strike="noStrike">
                <a:latin typeface="Arial"/>
              </a:endParaRPr>
            </a:p>
          </p:txBody>
        </p:sp>
      </p:grpSp>
      <p:grpSp>
        <p:nvGrpSpPr>
          <p:cNvPr id="906" name="Google Shape;710;p56"/>
          <p:cNvGrpSpPr/>
          <p:nvPr/>
        </p:nvGrpSpPr>
        <p:grpSpPr>
          <a:xfrm>
            <a:off x="763200" y="3613680"/>
            <a:ext cx="11306160" cy="2786760"/>
            <a:chOff x="763200" y="3613680"/>
            <a:chExt cx="11306160" cy="2786760"/>
          </a:xfrm>
        </p:grpSpPr>
        <p:sp>
          <p:nvSpPr>
            <p:cNvPr id="907" name="Google Shape;711;p56"/>
            <p:cNvSpPr/>
            <p:nvPr/>
          </p:nvSpPr>
          <p:spPr>
            <a:xfrm>
              <a:off x="763200" y="3613680"/>
              <a:ext cx="7557120" cy="2786760"/>
            </a:xfrm>
            <a:prstGeom prst="roundRect">
              <a:avLst>
                <a:gd name="adj" fmla="val 7638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712;p56"/>
            <p:cNvSpPr/>
            <p:nvPr/>
          </p:nvSpPr>
          <p:spPr>
            <a:xfrm flipH="1">
              <a:off x="8320320" y="5007600"/>
              <a:ext cx="853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713;p56"/>
            <p:cNvSpPr/>
            <p:nvPr/>
          </p:nvSpPr>
          <p:spPr>
            <a:xfrm>
              <a:off x="8718480" y="4359240"/>
              <a:ext cx="3350880" cy="146124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The authority and additional sections tell the resolver where to look next.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Note that there are multiple </a:t>
              </a:r>
              <a:r>
                <a:rPr b="1" lang="en" sz="1400" spc="-1" strike="noStrike">
                  <a:solidFill>
                    <a:srgbClr val="000000"/>
                  </a:solidFill>
                  <a:latin typeface="Helvetica Neue Light"/>
                  <a:ea typeface="Courier New"/>
                </a:rPr>
                <a:t>.edu</a:t>
              </a: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 name servers for redundancy.</a:t>
              </a:r>
              <a:endParaRPr b="0" lang="en-GB" sz="1400" spc="-1" strike="noStrike">
                <a:latin typeface="Arial"/>
              </a:endParaRPr>
            </a:p>
          </p:txBody>
        </p:sp>
      </p:grpSp>
      <p:grpSp>
        <p:nvGrpSpPr>
          <p:cNvPr id="910" name="Google Shape;721;p57"/>
          <p:cNvGrpSpPr/>
          <p:nvPr/>
        </p:nvGrpSpPr>
        <p:grpSpPr>
          <a:xfrm>
            <a:off x="763200" y="3345120"/>
            <a:ext cx="11306160" cy="1887480"/>
            <a:chOff x="763200" y="3345120"/>
            <a:chExt cx="11306160" cy="1887480"/>
          </a:xfrm>
        </p:grpSpPr>
        <p:sp>
          <p:nvSpPr>
            <p:cNvPr id="911" name="Google Shape;722;p57"/>
            <p:cNvSpPr/>
            <p:nvPr/>
          </p:nvSpPr>
          <p:spPr>
            <a:xfrm>
              <a:off x="763200" y="3976560"/>
              <a:ext cx="7557120" cy="219240"/>
            </a:xfrm>
            <a:prstGeom prst="roundRect">
              <a:avLst>
                <a:gd name="adj" fmla="val 7638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Google Shape;723;p57"/>
            <p:cNvSpPr/>
            <p:nvPr/>
          </p:nvSpPr>
          <p:spPr>
            <a:xfrm flipH="1" flipV="1">
              <a:off x="8320320" y="4086000"/>
              <a:ext cx="848880" cy="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724;p57"/>
            <p:cNvSpPr/>
            <p:nvPr/>
          </p:nvSpPr>
          <p:spPr>
            <a:xfrm>
              <a:off x="8722800" y="3345120"/>
              <a:ext cx="3346560" cy="188748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For redundancy, there are usually several name servers for each zone. Any of them will usually work. Let’s pick the first one.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This NS record says that </a:t>
              </a:r>
              <a:r>
                <a:rPr b="1" lang="en" sz="1400" spc="-1" strike="noStrike">
                  <a:solidFill>
                    <a:srgbClr val="000000"/>
                  </a:solidFill>
                  <a:latin typeface="Helvetica Neue Light"/>
                  <a:ea typeface="Courier New"/>
                </a:rPr>
                <a:t>a.edu-servers.net</a:t>
              </a: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 is a </a:t>
              </a:r>
              <a:r>
                <a:rPr b="1" lang="en" sz="1400" spc="-1" strike="noStrike">
                  <a:solidFill>
                    <a:srgbClr val="000000"/>
                  </a:solidFill>
                  <a:latin typeface="Helvetica Neue Light"/>
                  <a:ea typeface="Courier New"/>
                </a:rPr>
                <a:t>.edu</a:t>
              </a: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 name server.</a:t>
              </a:r>
              <a:endParaRPr b="0" lang="en-GB" sz="1400" spc="-1" strike="noStrike">
                <a:latin typeface="Arial"/>
              </a:endParaRPr>
            </a:p>
          </p:txBody>
        </p:sp>
      </p:grpSp>
      <p:grpSp>
        <p:nvGrpSpPr>
          <p:cNvPr id="914" name="Google Shape;732;p58"/>
          <p:cNvGrpSpPr/>
          <p:nvPr/>
        </p:nvGrpSpPr>
        <p:grpSpPr>
          <a:xfrm>
            <a:off x="798120" y="5042520"/>
            <a:ext cx="11286000" cy="821880"/>
            <a:chOff x="798120" y="5042520"/>
            <a:chExt cx="11286000" cy="821880"/>
          </a:xfrm>
        </p:grpSpPr>
        <p:sp>
          <p:nvSpPr>
            <p:cNvPr id="915" name="Google Shape;733;p58"/>
            <p:cNvSpPr/>
            <p:nvPr/>
          </p:nvSpPr>
          <p:spPr>
            <a:xfrm>
              <a:off x="798120" y="5303160"/>
              <a:ext cx="6623280" cy="270000"/>
            </a:xfrm>
            <a:prstGeom prst="roundRect">
              <a:avLst>
                <a:gd name="adj" fmla="val 7638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734;p58"/>
            <p:cNvSpPr/>
            <p:nvPr/>
          </p:nvSpPr>
          <p:spPr>
            <a:xfrm rot="10800000">
              <a:off x="7422480" y="5438160"/>
              <a:ext cx="1455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735;p58"/>
            <p:cNvSpPr/>
            <p:nvPr/>
          </p:nvSpPr>
          <p:spPr>
            <a:xfrm>
              <a:off x="8727480" y="5042520"/>
              <a:ext cx="3356640" cy="82188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Helvetica Neue Light"/>
                  <a:ea typeface="Arial"/>
                </a:rPr>
                <a:t>This A record helpfully tells us the IP address of the next name server we mean to contact.</a:t>
              </a:r>
              <a:endParaRPr b="0" lang="en-GB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5" dur="indefinite" restart="never" nodeType="tmRoot">
          <p:childTnLst>
            <p:seq>
              <p:cTn id="846" dur="indefinite" nodeType="mainSeq">
                <p:childTnLst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/>
          </p:nvPr>
        </p:nvSpPr>
        <p:spPr>
          <a:xfrm>
            <a:off x="753840" y="1648080"/>
            <a:ext cx="8183160" cy="5020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6b09f"/>
                </a:solidFill>
                <a:latin typeface="Courier New"/>
                <a:ea typeface="Courier New"/>
              </a:rPr>
              <a:t>$ </a:t>
            </a:r>
            <a:r>
              <a:rPr b="1" lang="en" sz="1600" spc="-1" strike="noStrike">
                <a:solidFill>
                  <a:srgbClr val="0070c0"/>
                </a:solidFill>
                <a:latin typeface="Courier New"/>
                <a:ea typeface="Courier New"/>
              </a:rPr>
              <a:t>dig</a:t>
            </a:r>
            <a:r>
              <a:rPr b="1" lang="en" sz="1600" spc="-1" strike="noStrike">
                <a:solidFill>
                  <a:srgbClr val="36b09f"/>
                </a:solidFill>
                <a:latin typeface="Courier New"/>
                <a:ea typeface="Courier New"/>
              </a:rPr>
              <a:t> +norecurse eecs.berkeley.edu @198.41.0.4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0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Got answer: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-&gt;&gt;HEADER&lt;&lt;- opcode: QUERY, status: NOERROR, id: 26114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flags: qr; QUERY: 1, ANSWER: 0, AUTHORITY: 13, ADDITIONAL: 27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0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QUESTION SECTION: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;eecs.berkeley.edu.     </a:t>
            </a:r>
            <a:r>
              <a:rPr b="1" lang="fr-FR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fr-FR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IN   A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;; ANSWER SECTION: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eecs.berkeley.edu.  86400   IN   A   23.185.0.1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470" spc="-1" strike="noStrike">
              <a:latin typeface="Arial"/>
            </a:endParaRPr>
          </a:p>
        </p:txBody>
      </p:sp>
      <p:sp>
        <p:nvSpPr>
          <p:cNvPr id="919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DNS Lookup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20" name="Straight Connector 2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1" name="Picture 3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grpSp>
        <p:nvGrpSpPr>
          <p:cNvPr id="922" name="Google Shape;773;p62"/>
          <p:cNvGrpSpPr/>
          <p:nvPr/>
        </p:nvGrpSpPr>
        <p:grpSpPr>
          <a:xfrm>
            <a:off x="753840" y="3761640"/>
            <a:ext cx="11322360" cy="2286360"/>
            <a:chOff x="753840" y="3761640"/>
            <a:chExt cx="11322360" cy="2286360"/>
          </a:xfrm>
        </p:grpSpPr>
        <p:sp>
          <p:nvSpPr>
            <p:cNvPr id="923" name="Google Shape;774;p62"/>
            <p:cNvSpPr/>
            <p:nvPr/>
          </p:nvSpPr>
          <p:spPr>
            <a:xfrm>
              <a:off x="753840" y="3761640"/>
              <a:ext cx="6011640" cy="6426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775;p62"/>
            <p:cNvSpPr/>
            <p:nvPr/>
          </p:nvSpPr>
          <p:spPr>
            <a:xfrm rot="10800000">
              <a:off x="3743280" y="4405680"/>
              <a:ext cx="360" cy="849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776;p62"/>
            <p:cNvSpPr/>
            <p:nvPr/>
          </p:nvSpPr>
          <p:spPr>
            <a:xfrm>
              <a:off x="760680" y="5255640"/>
              <a:ext cx="11315520" cy="79236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" sz="1800" spc="-1" strike="noStrike">
                  <a:solidFill>
                    <a:srgbClr val="000000"/>
                  </a:solidFill>
                  <a:latin typeface="Helvetica Neue Light"/>
                  <a:ea typeface="DejaVu Sans"/>
                </a:rPr>
                <a:t>The answer section has one A type record. It tells us that the IP address of </a:t>
              </a:r>
              <a:r>
                <a:rPr b="1" lang="en" sz="1800" spc="-1" strike="noStrike">
                  <a:solidFill>
                    <a:srgbClr val="000000"/>
                  </a:solidFill>
                  <a:latin typeface="Helvetica Neue Light"/>
                  <a:ea typeface="Courier New"/>
                </a:rPr>
                <a:t>eecs.berkeley.edu</a:t>
              </a:r>
              <a:r>
                <a:rPr b="0" lang="en" sz="1800" spc="-1" strike="noStrike">
                  <a:solidFill>
                    <a:srgbClr val="000000"/>
                  </a:solidFill>
                  <a:latin typeface="Helvetica Neue Light"/>
                  <a:ea typeface="Courier New"/>
                </a:rPr>
                <a:t> is </a:t>
              </a:r>
              <a:r>
                <a:rPr b="1" lang="en" sz="1800" spc="-1" strike="noStrike">
                  <a:solidFill>
                    <a:srgbClr val="000000"/>
                  </a:solidFill>
                  <a:latin typeface="Helvetica Neue Light"/>
                  <a:ea typeface="Courier New"/>
                </a:rPr>
                <a:t>23.185.0.1</a:t>
              </a:r>
              <a:r>
                <a:rPr b="0" lang="en" sz="1800" spc="-1" strike="noStrike">
                  <a:solidFill>
                    <a:srgbClr val="000000"/>
                  </a:solidFill>
                  <a:latin typeface="Helvetica Neue Light"/>
                  <a:ea typeface="Courier New"/>
                </a:rPr>
                <a:t>.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926" name="Google Shape;784;p63"/>
          <p:cNvGrpSpPr/>
          <p:nvPr/>
        </p:nvGrpSpPr>
        <p:grpSpPr>
          <a:xfrm>
            <a:off x="753840" y="4003200"/>
            <a:ext cx="11315520" cy="2020320"/>
            <a:chOff x="753840" y="4003200"/>
            <a:chExt cx="11315520" cy="2020320"/>
          </a:xfrm>
        </p:grpSpPr>
        <p:sp>
          <p:nvSpPr>
            <p:cNvPr id="927" name="Google Shape;785;p63"/>
            <p:cNvSpPr/>
            <p:nvPr/>
          </p:nvSpPr>
          <p:spPr>
            <a:xfrm flipH="1" flipV="1">
              <a:off x="3655800" y="4389120"/>
              <a:ext cx="360" cy="92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Google Shape;786;p63"/>
            <p:cNvSpPr/>
            <p:nvPr/>
          </p:nvSpPr>
          <p:spPr>
            <a:xfrm>
              <a:off x="753840" y="5261400"/>
              <a:ext cx="11315520" cy="762120"/>
            </a:xfrm>
            <a:prstGeom prst="rect">
              <a:avLst/>
            </a:prstGeom>
            <a:solidFill>
              <a:srgbClr val="ffd85b"/>
            </a:solidFill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" sz="1700" spc="-1" strike="noStrike">
                  <a:solidFill>
                    <a:srgbClr val="000000"/>
                  </a:solidFill>
                  <a:latin typeface="Helvetica Neue Light"/>
                  <a:ea typeface="DejaVu Sans"/>
                </a:rPr>
                <a:t>Here’s the time-to-live (TTL) field in the record. It tells us that we can cache this answer for 86,400 seconds (24 hours).</a:t>
              </a:r>
              <a:endParaRPr b="0" lang="en-GB" sz="1700" spc="-1" strike="noStrike">
                <a:latin typeface="Arial"/>
              </a:endParaRPr>
            </a:p>
          </p:txBody>
        </p:sp>
        <p:sp>
          <p:nvSpPr>
            <p:cNvPr id="929" name="Google Shape;787;p63"/>
            <p:cNvSpPr/>
            <p:nvPr/>
          </p:nvSpPr>
          <p:spPr>
            <a:xfrm>
              <a:off x="3247560" y="4003200"/>
              <a:ext cx="819000" cy="35208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0" name="Rectangle 3"/>
          <p:cNvSpPr/>
          <p:nvPr/>
        </p:nvSpPr>
        <p:spPr>
          <a:xfrm>
            <a:off x="710640" y="905760"/>
            <a:ext cx="10392480" cy="57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52440" indent="-352440">
              <a:lnSpc>
                <a:spcPct val="90000"/>
              </a:lnSpc>
              <a:spcBef>
                <a:spcPts val="1001"/>
              </a:spcBef>
              <a:buClr>
                <a:srgbClr val="0000a3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ＭＳ Ｐゴシック"/>
              </a:rPr>
              <a:t>In the case of a positive response with address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9" dur="indefinite" restart="never" nodeType="tmRoot">
          <p:childTnLst>
            <p:seq>
              <p:cTn id="880" dur="indefinite" nodeType="mainSeq">
                <p:childTnLst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5" fill="hold">
                      <p:stCondLst>
                        <p:cond delay="indefinite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1122012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Design the architecture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which process does what?</a:t>
            </a:r>
            <a:endParaRPr b="0" lang="en-GB" sz="20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Design the communication protocol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what sequences of messages can be exchanged?</a:t>
            </a:r>
            <a:endParaRPr b="0" lang="en-GB" sz="20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Choose the transport-layer technology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what will the application expect from the transport layer?</a:t>
            </a:r>
            <a:endParaRPr b="0" lang="en-GB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360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Design an application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61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2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1122012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Client-server paradigm</a:t>
            </a:r>
            <a:endParaRPr b="0" lang="en-GB" sz="2200" spc="-1" strike="noStrike">
              <a:latin typeface="Arial"/>
            </a:endParaRPr>
          </a:p>
          <a:p>
            <a:pPr lvl="1" marL="623880" indent="-361800" algn="just">
              <a:lnSpc>
                <a:spcPct val="120000"/>
              </a:lnSpc>
              <a:spcBef>
                <a:spcPts val="499"/>
              </a:spcBef>
              <a:buClr>
                <a:srgbClr val="0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8080"/>
                </a:solidFill>
                <a:latin typeface="Helvetica Neue Light"/>
                <a:ea typeface="Calibri"/>
              </a:rPr>
              <a:t>server: </a:t>
            </a:r>
            <a:endParaRPr b="0" lang="en-GB" sz="2000" spc="-1" strike="noStrike">
              <a:latin typeface="Arial"/>
            </a:endParaRPr>
          </a:p>
          <a:p>
            <a:pPr lvl="2" marL="9874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always-on host</a:t>
            </a:r>
            <a:endParaRPr b="0" lang="en-GB" sz="1800" spc="-1" strike="noStrike">
              <a:latin typeface="Arial"/>
            </a:endParaRPr>
          </a:p>
          <a:p>
            <a:pPr lvl="2" marL="9874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permanent IP address</a:t>
            </a:r>
            <a:endParaRPr b="0" lang="en-GB" sz="1800" spc="-1" strike="noStrike">
              <a:latin typeface="Arial"/>
            </a:endParaRPr>
          </a:p>
          <a:p>
            <a:pPr lvl="2" marL="9874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often in data centers, for scaling</a:t>
            </a:r>
            <a:endParaRPr b="0" lang="en-GB" sz="1800" spc="-1" strike="noStrike">
              <a:latin typeface="Arial"/>
            </a:endParaRPr>
          </a:p>
          <a:p>
            <a:pPr lvl="1" marL="623880" indent="-361800" algn="just">
              <a:lnSpc>
                <a:spcPct val="120000"/>
              </a:lnSpc>
              <a:spcBef>
                <a:spcPts val="499"/>
              </a:spcBef>
              <a:buClr>
                <a:srgbClr val="0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8080"/>
                </a:solidFill>
                <a:latin typeface="Helvetica Neue Light"/>
                <a:ea typeface="Calibri"/>
              </a:rPr>
              <a:t>clients:</a:t>
            </a:r>
            <a:endParaRPr b="0" lang="en-GB" sz="2000" spc="-1" strike="noStrike">
              <a:latin typeface="Arial"/>
            </a:endParaRPr>
          </a:p>
          <a:p>
            <a:pPr lvl="2" marL="9874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contact, communicate with server</a:t>
            </a:r>
            <a:endParaRPr b="0" lang="en-GB" sz="1800" spc="-1" strike="noStrike">
              <a:latin typeface="Arial"/>
            </a:endParaRPr>
          </a:p>
          <a:p>
            <a:pPr lvl="2" marL="9874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may be intermittently connected</a:t>
            </a:r>
            <a:endParaRPr b="0" lang="en-GB" sz="1800" spc="-1" strike="noStrike">
              <a:latin typeface="Arial"/>
            </a:endParaRPr>
          </a:p>
          <a:p>
            <a:pPr lvl="2" marL="9874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may have dynamic IP addresses</a:t>
            </a:r>
            <a:endParaRPr b="0" lang="en-GB" sz="1800" spc="-1" strike="noStrike">
              <a:latin typeface="Arial"/>
            </a:endParaRPr>
          </a:p>
          <a:p>
            <a:pPr lvl="2" marL="9874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do not communicate directly with each other</a:t>
            </a:r>
            <a:endParaRPr b="0" lang="en-GB" sz="1800" spc="-1" strike="noStrike">
              <a:latin typeface="Arial"/>
            </a:endParaRPr>
          </a:p>
          <a:p>
            <a:pPr lvl="2" marL="9874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examples: HTTP, IMAP, FTP</a:t>
            </a:r>
            <a:endParaRPr b="0" lang="en-GB" sz="1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364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Design the architecture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65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6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sp>
        <p:nvSpPr>
          <p:cNvPr id="367" name="TextBox 6"/>
          <p:cNvSpPr/>
          <p:nvPr/>
        </p:nvSpPr>
        <p:spPr>
          <a:xfrm>
            <a:off x="11182680" y="4465800"/>
            <a:ext cx="885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Server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8" name="Straight Connector 10"/>
          <p:cNvSpPr/>
          <p:nvPr/>
        </p:nvSpPr>
        <p:spPr>
          <a:xfrm flipH="1">
            <a:off x="7301880" y="3974760"/>
            <a:ext cx="3941640" cy="360"/>
          </a:xfrm>
          <a:prstGeom prst="line">
            <a:avLst/>
          </a:prstGeom>
          <a:ln w="508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30"/>
          <p:cNvSpPr/>
          <p:nvPr/>
        </p:nvSpPr>
        <p:spPr>
          <a:xfrm>
            <a:off x="6844320" y="4266360"/>
            <a:ext cx="766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Client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0" name="Cloud 1"/>
          <p:cNvSpPr/>
          <p:nvPr/>
        </p:nvSpPr>
        <p:spPr>
          <a:xfrm>
            <a:off x="8344080" y="3437640"/>
            <a:ext cx="2032200" cy="753840"/>
          </a:xfrm>
          <a:prstGeom prst="cloud">
            <a:avLst/>
          </a:prstGeom>
          <a:solidFill>
            <a:schemeClr val="bg2">
              <a:alpha val="12000"/>
            </a:schemeClr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Straight Connector 7"/>
          <p:cNvSpPr/>
          <p:nvPr/>
        </p:nvSpPr>
        <p:spPr>
          <a:xfrm>
            <a:off x="7301880" y="3794760"/>
            <a:ext cx="4143240" cy="6480"/>
          </a:xfrm>
          <a:prstGeom prst="line">
            <a:avLst/>
          </a:prstGeom>
          <a:ln w="5080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2" name="Picture 2" descr="D:\Classes\CS 4700\assets\black_server.png"/>
          <p:cNvPicPr/>
          <p:nvPr/>
        </p:nvPicPr>
        <p:blipFill>
          <a:blip r:embed="rId2"/>
          <a:stretch/>
        </p:blipFill>
        <p:spPr>
          <a:xfrm>
            <a:off x="6883920" y="3522600"/>
            <a:ext cx="651960" cy="651960"/>
          </a:xfrm>
          <a:prstGeom prst="rect">
            <a:avLst/>
          </a:prstGeom>
          <a:ln w="0">
            <a:noFill/>
          </a:ln>
        </p:spPr>
      </p:pic>
      <p:grpSp>
        <p:nvGrpSpPr>
          <p:cNvPr id="373" name="Group 950"/>
          <p:cNvGrpSpPr/>
          <p:nvPr/>
        </p:nvGrpSpPr>
        <p:grpSpPr>
          <a:xfrm>
            <a:off x="11175840" y="3135240"/>
            <a:ext cx="686880" cy="1299600"/>
            <a:chOff x="11175840" y="3135240"/>
            <a:chExt cx="686880" cy="1299600"/>
          </a:xfrm>
        </p:grpSpPr>
        <p:sp>
          <p:nvSpPr>
            <p:cNvPr id="374" name="Freeform 951"/>
            <p:cNvSpPr/>
            <p:nvPr/>
          </p:nvSpPr>
          <p:spPr>
            <a:xfrm>
              <a:off x="11720160" y="3137400"/>
              <a:ext cx="135720" cy="12402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Rectangle 952"/>
            <p:cNvSpPr/>
            <p:nvPr/>
          </p:nvSpPr>
          <p:spPr>
            <a:xfrm>
              <a:off x="11209680" y="3135240"/>
              <a:ext cx="504000" cy="12394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Freeform 953"/>
            <p:cNvSpPr/>
            <p:nvPr/>
          </p:nvSpPr>
          <p:spPr>
            <a:xfrm>
              <a:off x="11745720" y="3211560"/>
              <a:ext cx="81000" cy="1147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Freeform 954"/>
            <p:cNvSpPr/>
            <p:nvPr/>
          </p:nvSpPr>
          <p:spPr>
            <a:xfrm>
              <a:off x="11728080" y="3792600"/>
              <a:ext cx="126360" cy="1018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Rectangle 955"/>
            <p:cNvSpPr/>
            <p:nvPr/>
          </p:nvSpPr>
          <p:spPr>
            <a:xfrm>
              <a:off x="11209680" y="3276720"/>
              <a:ext cx="288000" cy="248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9" name="Group 956"/>
            <p:cNvGrpSpPr/>
            <p:nvPr/>
          </p:nvGrpSpPr>
          <p:grpSpPr>
            <a:xfrm>
              <a:off x="11469600" y="3263760"/>
              <a:ext cx="277920" cy="81000"/>
              <a:chOff x="11469600" y="3263760"/>
              <a:chExt cx="277920" cy="81000"/>
            </a:xfrm>
          </p:grpSpPr>
          <p:sp>
            <p:nvSpPr>
              <p:cNvPr id="380" name="AutoShape 957"/>
              <p:cNvSpPr/>
              <p:nvPr/>
            </p:nvSpPr>
            <p:spPr>
              <a:xfrm>
                <a:off x="11469600" y="3263760"/>
                <a:ext cx="277920" cy="81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AutoShape 958"/>
              <p:cNvSpPr/>
              <p:nvPr/>
            </p:nvSpPr>
            <p:spPr>
              <a:xfrm>
                <a:off x="11473920" y="3272040"/>
                <a:ext cx="268560" cy="637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2" name="Rectangle 959"/>
            <p:cNvSpPr/>
            <p:nvPr/>
          </p:nvSpPr>
          <p:spPr>
            <a:xfrm>
              <a:off x="11214720" y="3457080"/>
              <a:ext cx="288000" cy="248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83" name="Group 960"/>
            <p:cNvGrpSpPr/>
            <p:nvPr/>
          </p:nvGrpSpPr>
          <p:grpSpPr>
            <a:xfrm>
              <a:off x="11469240" y="3439800"/>
              <a:ext cx="277920" cy="72000"/>
              <a:chOff x="11469240" y="3439800"/>
              <a:chExt cx="277920" cy="72000"/>
            </a:xfrm>
          </p:grpSpPr>
          <p:sp>
            <p:nvSpPr>
              <p:cNvPr id="384" name="AutoShape 961"/>
              <p:cNvSpPr/>
              <p:nvPr/>
            </p:nvSpPr>
            <p:spPr>
              <a:xfrm>
                <a:off x="11469240" y="3439800"/>
                <a:ext cx="27792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AutoShape 962"/>
              <p:cNvSpPr/>
              <p:nvPr/>
            </p:nvSpPr>
            <p:spPr>
              <a:xfrm>
                <a:off x="11474280" y="3448440"/>
                <a:ext cx="268560" cy="554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6" name="Rectangle 963"/>
            <p:cNvSpPr/>
            <p:nvPr/>
          </p:nvSpPr>
          <p:spPr>
            <a:xfrm>
              <a:off x="11214720" y="3637080"/>
              <a:ext cx="288000" cy="248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Rectangle 964"/>
            <p:cNvSpPr/>
            <p:nvPr/>
          </p:nvSpPr>
          <p:spPr>
            <a:xfrm>
              <a:off x="11219400" y="3800520"/>
              <a:ext cx="288000" cy="248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88" name="Group 965"/>
            <p:cNvGrpSpPr/>
            <p:nvPr/>
          </p:nvGrpSpPr>
          <p:grpSpPr>
            <a:xfrm>
              <a:off x="11464560" y="3795840"/>
              <a:ext cx="278280" cy="72360"/>
              <a:chOff x="11464560" y="3795840"/>
              <a:chExt cx="278280" cy="72360"/>
            </a:xfrm>
          </p:grpSpPr>
          <p:sp>
            <p:nvSpPr>
              <p:cNvPr id="389" name="AutoShape 966"/>
              <p:cNvSpPr/>
              <p:nvPr/>
            </p:nvSpPr>
            <p:spPr>
              <a:xfrm>
                <a:off x="11464560" y="3795840"/>
                <a:ext cx="278280" cy="72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AutoShape 967"/>
              <p:cNvSpPr/>
              <p:nvPr/>
            </p:nvSpPr>
            <p:spPr>
              <a:xfrm>
                <a:off x="11469240" y="3795840"/>
                <a:ext cx="268560" cy="637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1" name="Freeform 968"/>
            <p:cNvSpPr/>
            <p:nvPr/>
          </p:nvSpPr>
          <p:spPr>
            <a:xfrm>
              <a:off x="11729880" y="3637080"/>
              <a:ext cx="126360" cy="1011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92" name="Group 969"/>
            <p:cNvGrpSpPr/>
            <p:nvPr/>
          </p:nvGrpSpPr>
          <p:grpSpPr>
            <a:xfrm>
              <a:off x="11464560" y="3624120"/>
              <a:ext cx="282960" cy="72000"/>
              <a:chOff x="11464560" y="3624120"/>
              <a:chExt cx="282960" cy="72000"/>
            </a:xfrm>
          </p:grpSpPr>
          <p:sp>
            <p:nvSpPr>
              <p:cNvPr id="393" name="AutoShape 970"/>
              <p:cNvSpPr/>
              <p:nvPr/>
            </p:nvSpPr>
            <p:spPr>
              <a:xfrm>
                <a:off x="11464560" y="3624120"/>
                <a:ext cx="28296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AutoShape 971"/>
              <p:cNvSpPr/>
              <p:nvPr/>
            </p:nvSpPr>
            <p:spPr>
              <a:xfrm>
                <a:off x="11469240" y="3632760"/>
                <a:ext cx="278280" cy="55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5" name="Rectangle 972"/>
            <p:cNvSpPr/>
            <p:nvPr/>
          </p:nvSpPr>
          <p:spPr>
            <a:xfrm>
              <a:off x="11709720" y="3135240"/>
              <a:ext cx="33120" cy="12394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Freeform 973"/>
            <p:cNvSpPr/>
            <p:nvPr/>
          </p:nvSpPr>
          <p:spPr>
            <a:xfrm>
              <a:off x="11741400" y="3448800"/>
              <a:ext cx="113760" cy="11484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Freeform 974"/>
            <p:cNvSpPr/>
            <p:nvPr/>
          </p:nvSpPr>
          <p:spPr>
            <a:xfrm>
              <a:off x="11742840" y="3271320"/>
              <a:ext cx="117000" cy="12960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Oval 975"/>
            <p:cNvSpPr/>
            <p:nvPr/>
          </p:nvSpPr>
          <p:spPr>
            <a:xfrm>
              <a:off x="11839320" y="4319640"/>
              <a:ext cx="23400" cy="5076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Freeform 976"/>
            <p:cNvSpPr/>
            <p:nvPr/>
          </p:nvSpPr>
          <p:spPr>
            <a:xfrm>
              <a:off x="11736720" y="4321080"/>
              <a:ext cx="117360" cy="1080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AutoShape 977"/>
            <p:cNvSpPr/>
            <p:nvPr/>
          </p:nvSpPr>
          <p:spPr>
            <a:xfrm>
              <a:off x="11175840" y="4354200"/>
              <a:ext cx="576360" cy="8064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AutoShape 978"/>
            <p:cNvSpPr/>
            <p:nvPr/>
          </p:nvSpPr>
          <p:spPr>
            <a:xfrm>
              <a:off x="11209680" y="4375440"/>
              <a:ext cx="513720" cy="421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Oval 979"/>
            <p:cNvSpPr/>
            <p:nvPr/>
          </p:nvSpPr>
          <p:spPr>
            <a:xfrm>
              <a:off x="11257560" y="4195080"/>
              <a:ext cx="75960" cy="763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Oval 980"/>
            <p:cNvSpPr/>
            <p:nvPr/>
          </p:nvSpPr>
          <p:spPr>
            <a:xfrm>
              <a:off x="11344320" y="4195080"/>
              <a:ext cx="75960" cy="7632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Oval 981"/>
            <p:cNvSpPr/>
            <p:nvPr/>
          </p:nvSpPr>
          <p:spPr>
            <a:xfrm>
              <a:off x="11426040" y="4195080"/>
              <a:ext cx="75960" cy="763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Rectangle 982"/>
            <p:cNvSpPr/>
            <p:nvPr/>
          </p:nvSpPr>
          <p:spPr>
            <a:xfrm>
              <a:off x="11623320" y="3899520"/>
              <a:ext cx="37800" cy="4111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6" name="TextBox 9"/>
          <p:cNvSpPr/>
          <p:nvPr/>
        </p:nvSpPr>
        <p:spPr>
          <a:xfrm>
            <a:off x="6302520" y="2139840"/>
            <a:ext cx="19987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600" spc="-1" strike="noStrike">
                <a:solidFill>
                  <a:srgbClr val="434343"/>
                </a:solidFill>
                <a:latin typeface="Helvetica Neue Light"/>
                <a:ea typeface="DejaVu Sans"/>
              </a:rPr>
              <a:t>a process that generates service requests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07" name="Straight Arrow Connector 12"/>
          <p:cNvSpPr/>
          <p:nvPr/>
        </p:nvSpPr>
        <p:spPr>
          <a:xfrm>
            <a:off x="7302240" y="2970720"/>
            <a:ext cx="360" cy="55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TextBox 13"/>
          <p:cNvSpPr/>
          <p:nvPr/>
        </p:nvSpPr>
        <p:spPr>
          <a:xfrm>
            <a:off x="8773200" y="4586400"/>
            <a:ext cx="15818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434343"/>
                </a:solidFill>
                <a:latin typeface="Helvetica Neue Light"/>
                <a:ea typeface="DejaVu Sans"/>
              </a:rPr>
              <a:t>May be via Internet or not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09" name="Straight Arrow Connector 16"/>
          <p:cNvSpPr/>
          <p:nvPr/>
        </p:nvSpPr>
        <p:spPr>
          <a:xfrm flipH="1" flipV="1">
            <a:off x="9506160" y="4232880"/>
            <a:ext cx="5688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TextBox 17"/>
          <p:cNvSpPr/>
          <p:nvPr/>
        </p:nvSpPr>
        <p:spPr>
          <a:xfrm>
            <a:off x="9574560" y="1196280"/>
            <a:ext cx="2288520" cy="15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434343"/>
                </a:solidFill>
                <a:latin typeface="Helvetica Neue Light"/>
                <a:ea typeface="DejaVu Sans"/>
              </a:rPr>
              <a:t>a process that is always running </a:t>
            </a:r>
            <a:r>
              <a:rPr b="0" lang="fr-FR" sz="1600" spc="-1" strike="noStrike">
                <a:solidFill>
                  <a:srgbClr val="434343"/>
                </a:solidFill>
                <a:latin typeface="Helvetica Neue Light"/>
                <a:ea typeface="DejaVu Sans"/>
              </a:rPr>
              <a:t>reachable at a fixed, known process name answers service requests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1" name="Straight Arrow Connector 18"/>
          <p:cNvSpPr/>
          <p:nvPr/>
        </p:nvSpPr>
        <p:spPr>
          <a:xfrm>
            <a:off x="10719000" y="2519640"/>
            <a:ext cx="456120" cy="62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afterEffect" fill="hold" presetClass="entr" presetID="22" presetSubtype="4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6" dur="8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22" presetSubtype="4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5" dur="8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615420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Peer-Peer architecture</a:t>
            </a:r>
            <a:endParaRPr b="0" lang="en-GB" sz="2200" spc="-1" strike="noStrike">
              <a:latin typeface="Arial"/>
            </a:endParaRPr>
          </a:p>
          <a:p>
            <a:pPr lvl="1" marL="5302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a process that may both </a:t>
            </a:r>
            <a:r>
              <a:rPr b="0" lang="en-US" sz="20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generate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 and </a:t>
            </a:r>
            <a:r>
              <a:rPr b="0" lang="en-US" sz="2000" spc="-1" strike="noStrike">
                <a:solidFill>
                  <a:srgbClr val="00b050"/>
                </a:solidFill>
                <a:latin typeface="Helvetica Neue Light"/>
                <a:ea typeface="Calibri"/>
              </a:rPr>
              <a:t>answer</a:t>
            </a: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 requests</a:t>
            </a:r>
            <a:endParaRPr b="0" lang="en-GB" sz="2000" spc="-1" strike="noStrike">
              <a:latin typeface="Arial"/>
            </a:endParaRPr>
          </a:p>
          <a:p>
            <a:pPr lvl="1" marL="5302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no always-on server</a:t>
            </a:r>
            <a:endParaRPr b="0" lang="en-GB" sz="2000" spc="-1" strike="noStrike">
              <a:latin typeface="Arial"/>
            </a:endParaRPr>
          </a:p>
          <a:p>
            <a:pPr lvl="1" marL="5302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arbitrary end systems directly communicate</a:t>
            </a:r>
            <a:endParaRPr b="0" lang="en-GB" sz="2000" spc="-1" strike="noStrike">
              <a:latin typeface="Arial"/>
            </a:endParaRPr>
          </a:p>
          <a:p>
            <a:pPr lvl="1" marL="5302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peers request service from other peers, provide service in return to other peers</a:t>
            </a:r>
            <a:endParaRPr b="0" lang="en-GB" sz="2000" spc="-1" strike="noStrike">
              <a:latin typeface="Arial"/>
            </a:endParaRPr>
          </a:p>
          <a:p>
            <a:pPr lvl="2" marL="9874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self scalability – new peers bring new service capacity, as well as new service demands</a:t>
            </a:r>
            <a:endParaRPr b="0" lang="en-GB" sz="1800" spc="-1" strike="noStrike">
              <a:latin typeface="Arial"/>
            </a:endParaRPr>
          </a:p>
          <a:p>
            <a:pPr lvl="1" marL="5302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peers are intermittently connected and change IP addresses</a:t>
            </a:r>
            <a:endParaRPr b="0" lang="en-GB" sz="2000" spc="-1" strike="noStrike">
              <a:latin typeface="Arial"/>
            </a:endParaRPr>
          </a:p>
          <a:p>
            <a:pPr lvl="2" marL="9874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complex management</a:t>
            </a:r>
            <a:endParaRPr b="0" lang="en-GB" sz="1800" spc="-1" strike="noStrike">
              <a:latin typeface="Arial"/>
            </a:endParaRPr>
          </a:p>
          <a:p>
            <a:pPr lvl="1" marL="530280" indent="-363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example: P2P file sharing</a:t>
            </a:r>
            <a:endParaRPr b="0" lang="en-GB" sz="20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413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Design the architecture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14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5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sp>
        <p:nvSpPr>
          <p:cNvPr id="416" name="TextBox 6"/>
          <p:cNvSpPr/>
          <p:nvPr/>
        </p:nvSpPr>
        <p:spPr>
          <a:xfrm>
            <a:off x="11212200" y="2162520"/>
            <a:ext cx="885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Peer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7" name="Straight Connector 10"/>
          <p:cNvSpPr/>
          <p:nvPr/>
        </p:nvSpPr>
        <p:spPr>
          <a:xfrm flipH="1">
            <a:off x="7571880" y="1812600"/>
            <a:ext cx="3941640" cy="360"/>
          </a:xfrm>
          <a:prstGeom prst="line">
            <a:avLst/>
          </a:prstGeom>
          <a:ln w="508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TextBox 30"/>
          <p:cNvSpPr/>
          <p:nvPr/>
        </p:nvSpPr>
        <p:spPr>
          <a:xfrm>
            <a:off x="7135200" y="2104560"/>
            <a:ext cx="62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DejaVu Sans"/>
              </a:rPr>
              <a:t>Peer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9" name="Cloud 1"/>
          <p:cNvSpPr/>
          <p:nvPr/>
        </p:nvSpPr>
        <p:spPr>
          <a:xfrm>
            <a:off x="8614080" y="1275840"/>
            <a:ext cx="2032200" cy="753840"/>
          </a:xfrm>
          <a:prstGeom prst="cloud">
            <a:avLst/>
          </a:prstGeom>
          <a:solidFill>
            <a:schemeClr val="bg2">
              <a:alpha val="12000"/>
            </a:schemeClr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Straight Connector 7"/>
          <p:cNvSpPr/>
          <p:nvPr/>
        </p:nvSpPr>
        <p:spPr>
          <a:xfrm>
            <a:off x="7571880" y="1632600"/>
            <a:ext cx="4143240" cy="6480"/>
          </a:xfrm>
          <a:prstGeom prst="line">
            <a:avLst/>
          </a:prstGeom>
          <a:ln w="5080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1" name="Picture 2" descr="D:\Classes\CS 4700\assets\black_server.png"/>
          <p:cNvPicPr/>
          <p:nvPr/>
        </p:nvPicPr>
        <p:blipFill>
          <a:blip r:embed="rId2"/>
          <a:stretch/>
        </p:blipFill>
        <p:spPr>
          <a:xfrm>
            <a:off x="7153920" y="1360800"/>
            <a:ext cx="651960" cy="651960"/>
          </a:xfrm>
          <a:prstGeom prst="rect">
            <a:avLst/>
          </a:prstGeom>
          <a:ln w="0">
            <a:noFill/>
          </a:ln>
        </p:spPr>
      </p:pic>
      <p:pic>
        <p:nvPicPr>
          <p:cNvPr id="422" name="Picture 2" descr="D:\Classes\CS 4700\assets\black_server.png"/>
          <p:cNvPicPr/>
          <p:nvPr/>
        </p:nvPicPr>
        <p:blipFill>
          <a:blip r:embed="rId3"/>
          <a:stretch/>
        </p:blipFill>
        <p:spPr>
          <a:xfrm>
            <a:off x="11329200" y="1461960"/>
            <a:ext cx="651960" cy="651960"/>
          </a:xfrm>
          <a:prstGeom prst="rect">
            <a:avLst/>
          </a:prstGeom>
          <a:ln w="0">
            <a:noFill/>
          </a:ln>
        </p:spPr>
      </p:pic>
      <p:sp>
        <p:nvSpPr>
          <p:cNvPr id="423" name="TextBox 99"/>
          <p:cNvSpPr/>
          <p:nvPr/>
        </p:nvSpPr>
        <p:spPr>
          <a:xfrm>
            <a:off x="8989560" y="2409120"/>
            <a:ext cx="15818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434343"/>
                </a:solidFill>
                <a:latin typeface="Helvetica Neue Light"/>
                <a:ea typeface="DejaVu Sans"/>
              </a:rPr>
              <a:t>May be via Internet or not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24" name="Straight Arrow Connector 100"/>
          <p:cNvSpPr/>
          <p:nvPr/>
        </p:nvSpPr>
        <p:spPr>
          <a:xfrm flipH="1" flipV="1">
            <a:off x="9722520" y="2055600"/>
            <a:ext cx="5688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Straight Connector 101"/>
          <p:cNvSpPr/>
          <p:nvPr/>
        </p:nvSpPr>
        <p:spPr>
          <a:xfrm>
            <a:off x="9865080" y="3724200"/>
            <a:ext cx="1005480" cy="101952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Straight Connector 110"/>
          <p:cNvSpPr/>
          <p:nvPr/>
        </p:nvSpPr>
        <p:spPr>
          <a:xfrm flipV="1">
            <a:off x="8129520" y="4860000"/>
            <a:ext cx="1412640" cy="34272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Straight Connector 111"/>
          <p:cNvSpPr/>
          <p:nvPr/>
        </p:nvSpPr>
        <p:spPr>
          <a:xfrm flipV="1">
            <a:off x="8413920" y="3733200"/>
            <a:ext cx="1467360" cy="14724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Straight Connector 112"/>
          <p:cNvSpPr/>
          <p:nvPr/>
        </p:nvSpPr>
        <p:spPr>
          <a:xfrm flipV="1">
            <a:off x="8251200" y="4201200"/>
            <a:ext cx="258480" cy="97992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Straight Connector 113"/>
          <p:cNvSpPr/>
          <p:nvPr/>
        </p:nvSpPr>
        <p:spPr>
          <a:xfrm flipH="1" flipV="1">
            <a:off x="8614080" y="4201200"/>
            <a:ext cx="928080" cy="65340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Straight Connector 114"/>
          <p:cNvSpPr/>
          <p:nvPr/>
        </p:nvSpPr>
        <p:spPr>
          <a:xfrm flipV="1">
            <a:off x="9542160" y="3733200"/>
            <a:ext cx="339120" cy="115416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Straight Connector 115"/>
          <p:cNvSpPr/>
          <p:nvPr/>
        </p:nvSpPr>
        <p:spPr>
          <a:xfrm flipV="1">
            <a:off x="8835840" y="4782240"/>
            <a:ext cx="706320" cy="167184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Straight Connector 116"/>
          <p:cNvSpPr/>
          <p:nvPr/>
        </p:nvSpPr>
        <p:spPr>
          <a:xfrm flipH="1" flipV="1">
            <a:off x="8251200" y="5213520"/>
            <a:ext cx="1940400" cy="103320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Straight Connector 121"/>
          <p:cNvSpPr/>
          <p:nvPr/>
        </p:nvSpPr>
        <p:spPr>
          <a:xfrm>
            <a:off x="9881280" y="3733200"/>
            <a:ext cx="310320" cy="247068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Straight Connector 122"/>
          <p:cNvSpPr/>
          <p:nvPr/>
        </p:nvSpPr>
        <p:spPr>
          <a:xfrm>
            <a:off x="9881280" y="3733200"/>
            <a:ext cx="1603800" cy="3672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Straight Connector 123"/>
          <p:cNvSpPr/>
          <p:nvPr/>
        </p:nvSpPr>
        <p:spPr>
          <a:xfrm flipV="1">
            <a:off x="10806120" y="3769920"/>
            <a:ext cx="678960" cy="108468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Straight Connector 124"/>
          <p:cNvSpPr/>
          <p:nvPr/>
        </p:nvSpPr>
        <p:spPr>
          <a:xfrm>
            <a:off x="10806120" y="4782240"/>
            <a:ext cx="1005480" cy="101916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Straight Connector 125"/>
          <p:cNvSpPr/>
          <p:nvPr/>
        </p:nvSpPr>
        <p:spPr>
          <a:xfrm>
            <a:off x="11485080" y="3733200"/>
            <a:ext cx="326520" cy="199692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Straight Connector 127"/>
          <p:cNvSpPr/>
          <p:nvPr/>
        </p:nvSpPr>
        <p:spPr>
          <a:xfrm>
            <a:off x="9542160" y="4854600"/>
            <a:ext cx="2269440" cy="87552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Straight Connector 128"/>
          <p:cNvSpPr/>
          <p:nvPr/>
        </p:nvSpPr>
        <p:spPr>
          <a:xfrm flipH="1" flipV="1">
            <a:off x="8251200" y="5213520"/>
            <a:ext cx="584640" cy="1240560"/>
          </a:xfrm>
          <a:prstGeom prst="line">
            <a:avLst/>
          </a:prstGeom>
          <a:ln w="38100">
            <a:solidFill>
              <a:srgbClr val="2ea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0" name="Picture 2" descr="D:\Classes\CS 4700\assets\black_server.png"/>
          <p:cNvPicPr/>
          <p:nvPr/>
        </p:nvPicPr>
        <p:blipFill>
          <a:blip r:embed="rId4"/>
          <a:stretch/>
        </p:blipFill>
        <p:spPr>
          <a:xfrm>
            <a:off x="8183520" y="3548880"/>
            <a:ext cx="651960" cy="651960"/>
          </a:xfrm>
          <a:prstGeom prst="rect">
            <a:avLst/>
          </a:prstGeom>
          <a:ln w="0">
            <a:noFill/>
          </a:ln>
        </p:spPr>
      </p:pic>
      <p:pic>
        <p:nvPicPr>
          <p:cNvPr id="441" name="Picture 2" descr="D:\Classes\CS 4700\assets\black_server.png"/>
          <p:cNvPicPr/>
          <p:nvPr/>
        </p:nvPicPr>
        <p:blipFill>
          <a:blip r:embed="rId5"/>
          <a:stretch/>
        </p:blipFill>
        <p:spPr>
          <a:xfrm>
            <a:off x="7857000" y="4887360"/>
            <a:ext cx="651960" cy="651960"/>
          </a:xfrm>
          <a:prstGeom prst="rect">
            <a:avLst/>
          </a:prstGeom>
          <a:ln w="0">
            <a:noFill/>
          </a:ln>
        </p:spPr>
      </p:pic>
      <p:pic>
        <p:nvPicPr>
          <p:cNvPr id="442" name="Picture 2" descr="D:\Classes\CS 4700\assets\black_server.png"/>
          <p:cNvPicPr/>
          <p:nvPr/>
        </p:nvPicPr>
        <p:blipFill>
          <a:blip r:embed="rId6"/>
          <a:stretch/>
        </p:blipFill>
        <p:spPr>
          <a:xfrm>
            <a:off x="8460720" y="6127920"/>
            <a:ext cx="651960" cy="651960"/>
          </a:xfrm>
          <a:prstGeom prst="rect">
            <a:avLst/>
          </a:prstGeom>
          <a:ln w="0">
            <a:noFill/>
          </a:ln>
        </p:spPr>
      </p:pic>
      <p:pic>
        <p:nvPicPr>
          <p:cNvPr id="443" name="Picture 2" descr="D:\Classes\CS 4700\assets\black_server.png"/>
          <p:cNvPicPr/>
          <p:nvPr/>
        </p:nvPicPr>
        <p:blipFill>
          <a:blip r:embed="rId7"/>
          <a:stretch/>
        </p:blipFill>
        <p:spPr>
          <a:xfrm>
            <a:off x="9555120" y="3407040"/>
            <a:ext cx="651960" cy="651960"/>
          </a:xfrm>
          <a:prstGeom prst="rect">
            <a:avLst/>
          </a:prstGeom>
          <a:ln w="0">
            <a:noFill/>
          </a:ln>
        </p:spPr>
      </p:pic>
      <p:pic>
        <p:nvPicPr>
          <p:cNvPr id="444" name="Picture 2" descr="D:\Classes\CS 4700\assets\black_server.png"/>
          <p:cNvPicPr/>
          <p:nvPr/>
        </p:nvPicPr>
        <p:blipFill>
          <a:blip r:embed="rId8"/>
          <a:stretch/>
        </p:blipFill>
        <p:spPr>
          <a:xfrm>
            <a:off x="9075240" y="4561200"/>
            <a:ext cx="651960" cy="651960"/>
          </a:xfrm>
          <a:prstGeom prst="rect">
            <a:avLst/>
          </a:prstGeom>
          <a:ln w="0">
            <a:noFill/>
          </a:ln>
        </p:spPr>
      </p:pic>
      <p:pic>
        <p:nvPicPr>
          <p:cNvPr id="445" name="Picture 2" descr="D:\Classes\CS 4700\assets\black_server.png"/>
          <p:cNvPicPr/>
          <p:nvPr/>
        </p:nvPicPr>
        <p:blipFill>
          <a:blip r:embed="rId9"/>
          <a:stretch/>
        </p:blipFill>
        <p:spPr>
          <a:xfrm>
            <a:off x="9865440" y="5920560"/>
            <a:ext cx="651960" cy="651960"/>
          </a:xfrm>
          <a:prstGeom prst="rect">
            <a:avLst/>
          </a:prstGeom>
          <a:ln w="0">
            <a:noFill/>
          </a:ln>
        </p:spPr>
      </p:pic>
      <p:pic>
        <p:nvPicPr>
          <p:cNvPr id="446" name="Picture 2" descr="D:\Classes\CS 4700\assets\black_server.png"/>
          <p:cNvPicPr/>
          <p:nvPr/>
        </p:nvPicPr>
        <p:blipFill>
          <a:blip r:embed="rId10"/>
          <a:stretch/>
        </p:blipFill>
        <p:spPr>
          <a:xfrm>
            <a:off x="10479960" y="4528440"/>
            <a:ext cx="651960" cy="651960"/>
          </a:xfrm>
          <a:prstGeom prst="rect">
            <a:avLst/>
          </a:prstGeom>
          <a:ln w="0">
            <a:noFill/>
          </a:ln>
        </p:spPr>
      </p:pic>
      <p:pic>
        <p:nvPicPr>
          <p:cNvPr id="447" name="Picture 2" descr="D:\Classes\CS 4700\assets\black_server.png"/>
          <p:cNvPicPr/>
          <p:nvPr/>
        </p:nvPicPr>
        <p:blipFill>
          <a:blip r:embed="rId11"/>
          <a:stretch/>
        </p:blipFill>
        <p:spPr>
          <a:xfrm>
            <a:off x="11485440" y="5475240"/>
            <a:ext cx="651960" cy="65196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2" descr="D:\Classes\CS 4700\assets\black_server.png"/>
          <p:cNvPicPr/>
          <p:nvPr/>
        </p:nvPicPr>
        <p:blipFill>
          <a:blip r:embed="rId12"/>
          <a:stretch/>
        </p:blipFill>
        <p:spPr>
          <a:xfrm>
            <a:off x="11158920" y="3443760"/>
            <a:ext cx="651960" cy="65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2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8" dur="7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2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1" dur="7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afterEffect" fill="hold" presetClass="exit" presetID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xit" presetID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xit" presetID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xit" presetID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xit" presetID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xit" presetID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xit" presetID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xit" presetID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xit" presetID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642708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We need a “</a:t>
            </a:r>
            <a:r>
              <a:rPr b="0" lang="en-US" sz="2200" spc="-1" strike="noStrike">
                <a:solidFill>
                  <a:srgbClr val="c00000"/>
                </a:solidFill>
                <a:latin typeface="Helvetica Neue Light"/>
                <a:ea typeface="Calibri"/>
              </a:rPr>
              <a:t>door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” so that a network application can send/receive messages to/from the network</a:t>
            </a:r>
            <a:endParaRPr b="0" lang="en-GB" sz="22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The door should appear between the user space and kernel space so that details of the kernel space can be hidden</a:t>
            </a:r>
            <a:endParaRPr b="0" lang="en-GB" sz="22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b050"/>
                </a:solidFill>
                <a:latin typeface="Helvetica Neue Light"/>
                <a:ea typeface="Calibri"/>
              </a:rPr>
              <a:t>Socket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 is the door!</a:t>
            </a: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450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Design the communication protocol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51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2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sp>
        <p:nvSpPr>
          <p:cNvPr id="453" name="Text Box 6"/>
          <p:cNvSpPr/>
          <p:nvPr/>
        </p:nvSpPr>
        <p:spPr>
          <a:xfrm>
            <a:off x="11016000" y="6339600"/>
            <a:ext cx="94464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  <a:spcBef>
                <a:spcPts val="601"/>
              </a:spcBef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Device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4" name="Rectangle 7"/>
          <p:cNvSpPr/>
          <p:nvPr/>
        </p:nvSpPr>
        <p:spPr>
          <a:xfrm>
            <a:off x="8654760" y="1469520"/>
            <a:ext cx="3428280" cy="1751760"/>
          </a:xfrm>
          <a:prstGeom prst="rect">
            <a:avLst/>
          </a:prstGeom>
          <a:solidFill>
            <a:srgbClr val="79d3dd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Rectangle 8"/>
          <p:cNvSpPr/>
          <p:nvPr/>
        </p:nvSpPr>
        <p:spPr>
          <a:xfrm>
            <a:off x="8959320" y="2688480"/>
            <a:ext cx="1447200" cy="456480"/>
          </a:xfrm>
          <a:prstGeom prst="rect">
            <a:avLst/>
          </a:prstGeom>
          <a:solidFill>
            <a:srgbClr val="00808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Application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6" name="Rectangle 9"/>
          <p:cNvSpPr/>
          <p:nvPr/>
        </p:nvSpPr>
        <p:spPr>
          <a:xfrm>
            <a:off x="8654760" y="4720320"/>
            <a:ext cx="3428280" cy="1218600"/>
          </a:xfrm>
          <a:prstGeom prst="rect">
            <a:avLst/>
          </a:prstGeom>
          <a:solidFill>
            <a:srgbClr val="2eabb8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Rectangle 10"/>
          <p:cNvSpPr/>
          <p:nvPr/>
        </p:nvSpPr>
        <p:spPr>
          <a:xfrm>
            <a:off x="8959320" y="4796640"/>
            <a:ext cx="1447200" cy="456480"/>
          </a:xfrm>
          <a:prstGeom prst="rect">
            <a:avLst/>
          </a:prstGeom>
          <a:solidFill>
            <a:srgbClr val="7dc7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Transport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8" name="Text Box 13"/>
          <p:cNvSpPr/>
          <p:nvPr/>
        </p:nvSpPr>
        <p:spPr>
          <a:xfrm>
            <a:off x="11003400" y="5563440"/>
            <a:ext cx="92340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  <a:spcBef>
                <a:spcPts val="601"/>
              </a:spcBef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Kernel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9" name="Text Box 14"/>
          <p:cNvSpPr/>
          <p:nvPr/>
        </p:nvSpPr>
        <p:spPr>
          <a:xfrm>
            <a:off x="11188800" y="2783880"/>
            <a:ext cx="70236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  <a:spcBef>
                <a:spcPts val="601"/>
              </a:spcBef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User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60" name="Oval 15"/>
          <p:cNvSpPr/>
          <p:nvPr/>
        </p:nvSpPr>
        <p:spPr>
          <a:xfrm>
            <a:off x="9492840" y="1621800"/>
            <a:ext cx="1980360" cy="837360"/>
          </a:xfrm>
          <a:prstGeom prst="ellipse">
            <a:avLst/>
          </a:prstGeom>
          <a:solidFill>
            <a:srgbClr val="00808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Client/Server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Program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61" name="Rectangle 11"/>
          <p:cNvSpPr/>
          <p:nvPr/>
        </p:nvSpPr>
        <p:spPr>
          <a:xfrm>
            <a:off x="8654760" y="3771360"/>
            <a:ext cx="3428280" cy="380160"/>
          </a:xfrm>
          <a:prstGeom prst="rect">
            <a:avLst/>
          </a:prstGeom>
          <a:solidFill>
            <a:srgbClr val="ffc000"/>
          </a:solidFill>
          <a:ln w="952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Helvetica Neue Light"/>
                <a:ea typeface="PMingLiU"/>
              </a:rPr>
              <a:t>What is the interface?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62" name="AutoShape 12"/>
          <p:cNvSpPr/>
          <p:nvPr/>
        </p:nvSpPr>
        <p:spPr>
          <a:xfrm>
            <a:off x="9453240" y="3238200"/>
            <a:ext cx="446760" cy="45648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5">
              <a:lumMod val="75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AutoShape 13"/>
          <p:cNvSpPr/>
          <p:nvPr/>
        </p:nvSpPr>
        <p:spPr>
          <a:xfrm>
            <a:off x="9453240" y="4228560"/>
            <a:ext cx="446760" cy="45648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5">
              <a:lumMod val="75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642708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A socket is a </a:t>
            </a:r>
            <a:r>
              <a:rPr b="0" lang="en-US" sz="2200" spc="-1" strike="noStrike">
                <a:solidFill>
                  <a:srgbClr val="00b050"/>
                </a:solidFill>
                <a:latin typeface="Helvetica Neue Light"/>
                <a:ea typeface="Calibri"/>
              </a:rPr>
              <a:t>host-local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, </a:t>
            </a: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application-created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, </a:t>
            </a:r>
            <a:r>
              <a:rPr b="0" lang="en-US" sz="2200" spc="-1" strike="noStrike">
                <a:solidFill>
                  <a:srgbClr val="c00000"/>
                </a:solidFill>
                <a:latin typeface="Helvetica Neue Light"/>
                <a:ea typeface="Calibri"/>
              </a:rPr>
              <a:t>OS-controlled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 interface (a “door”) into which application process can both send and receive messages to/from another application process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Similar to a file descriptor, which interfaces between an application and a file</a:t>
            </a:r>
            <a:endParaRPr b="0" lang="en-GB" sz="18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One socket is tied to one application process (or thread)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An application can create many processes (and hence sockets)</a:t>
            </a: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465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Socket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66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7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sp>
        <p:nvSpPr>
          <p:cNvPr id="468" name="Text Box 6"/>
          <p:cNvSpPr/>
          <p:nvPr/>
        </p:nvSpPr>
        <p:spPr>
          <a:xfrm>
            <a:off x="11016000" y="6339600"/>
            <a:ext cx="94464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  <a:spcBef>
                <a:spcPts val="601"/>
              </a:spcBef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Device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69" name="Rectangle 7"/>
          <p:cNvSpPr/>
          <p:nvPr/>
        </p:nvSpPr>
        <p:spPr>
          <a:xfrm>
            <a:off x="8654760" y="1374840"/>
            <a:ext cx="3428280" cy="1751760"/>
          </a:xfrm>
          <a:prstGeom prst="rect">
            <a:avLst/>
          </a:prstGeom>
          <a:solidFill>
            <a:srgbClr val="79d3dd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Rectangle 9"/>
          <p:cNvSpPr/>
          <p:nvPr/>
        </p:nvSpPr>
        <p:spPr>
          <a:xfrm>
            <a:off x="8654760" y="3381120"/>
            <a:ext cx="3428280" cy="1218600"/>
          </a:xfrm>
          <a:prstGeom prst="rect">
            <a:avLst/>
          </a:prstGeom>
          <a:solidFill>
            <a:srgbClr val="2eabb8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Text Box 13"/>
          <p:cNvSpPr/>
          <p:nvPr/>
        </p:nvSpPr>
        <p:spPr>
          <a:xfrm>
            <a:off x="11003400" y="5563440"/>
            <a:ext cx="92340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  <a:spcBef>
                <a:spcPts val="601"/>
              </a:spcBef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Kernel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2" name="Oval 15"/>
          <p:cNvSpPr/>
          <p:nvPr/>
        </p:nvSpPr>
        <p:spPr>
          <a:xfrm>
            <a:off x="9426240" y="1531440"/>
            <a:ext cx="1980360" cy="837360"/>
          </a:xfrm>
          <a:prstGeom prst="ellipse">
            <a:avLst/>
          </a:prstGeom>
          <a:solidFill>
            <a:srgbClr val="00808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Client/Server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Program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3" name="Rectangle 17"/>
          <p:cNvSpPr/>
          <p:nvPr/>
        </p:nvSpPr>
        <p:spPr>
          <a:xfrm>
            <a:off x="8678880" y="3063600"/>
            <a:ext cx="990000" cy="380160"/>
          </a:xfrm>
          <a:prstGeom prst="rect">
            <a:avLst/>
          </a:prstGeom>
          <a:solidFill>
            <a:srgbClr val="ffc000"/>
          </a:solidFill>
          <a:ln w="1905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Helvetica Neue Light"/>
                <a:ea typeface="PMingLiU"/>
              </a:rPr>
              <a:t>Socket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4" name="Rectangle 18"/>
          <p:cNvSpPr/>
          <p:nvPr/>
        </p:nvSpPr>
        <p:spPr>
          <a:xfrm>
            <a:off x="9898200" y="3063600"/>
            <a:ext cx="990000" cy="380160"/>
          </a:xfrm>
          <a:prstGeom prst="rect">
            <a:avLst/>
          </a:prstGeom>
          <a:solidFill>
            <a:srgbClr val="ffc000"/>
          </a:solidFill>
          <a:ln w="1905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Helvetica Neue Light"/>
                <a:ea typeface="PMingLiU"/>
              </a:rPr>
              <a:t>Socket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5" name="Rectangle 19"/>
          <p:cNvSpPr/>
          <p:nvPr/>
        </p:nvSpPr>
        <p:spPr>
          <a:xfrm>
            <a:off x="11117160" y="3063600"/>
            <a:ext cx="990000" cy="380160"/>
          </a:xfrm>
          <a:prstGeom prst="rect">
            <a:avLst/>
          </a:prstGeom>
          <a:solidFill>
            <a:srgbClr val="ffc000"/>
          </a:solidFill>
          <a:ln w="1905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Helvetica Neue Light"/>
                <a:ea typeface="PMingLiU"/>
              </a:rPr>
              <a:t>Socket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6" name="AutoShape 20"/>
          <p:cNvSpPr/>
          <p:nvPr/>
        </p:nvSpPr>
        <p:spPr>
          <a:xfrm>
            <a:off x="10202760" y="2346480"/>
            <a:ext cx="456480" cy="685080"/>
          </a:xfrm>
          <a:prstGeom prst="upDownArrow">
            <a:avLst>
              <a:gd name="adj1" fmla="val 50000"/>
              <a:gd name="adj2" fmla="val 3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AutoShape 21"/>
          <p:cNvSpPr/>
          <p:nvPr/>
        </p:nvSpPr>
        <p:spPr>
          <a:xfrm rot="2711400">
            <a:off x="9274680" y="2188080"/>
            <a:ext cx="456480" cy="952560"/>
          </a:xfrm>
          <a:prstGeom prst="upDownArrow">
            <a:avLst>
              <a:gd name="adj1" fmla="val 50000"/>
              <a:gd name="adj2" fmla="val 4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AutoShape 22"/>
          <p:cNvSpPr/>
          <p:nvPr/>
        </p:nvSpPr>
        <p:spPr>
          <a:xfrm rot="19022400">
            <a:off x="11040840" y="2193840"/>
            <a:ext cx="456480" cy="951840"/>
          </a:xfrm>
          <a:prstGeom prst="upDownArrow">
            <a:avLst>
              <a:gd name="adj1" fmla="val 50000"/>
              <a:gd name="adj2" fmla="val 41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Rectangle 23"/>
          <p:cNvSpPr/>
          <p:nvPr/>
        </p:nvSpPr>
        <p:spPr>
          <a:xfrm>
            <a:off x="8831160" y="3481560"/>
            <a:ext cx="1447200" cy="45648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PMingLiU"/>
              </a:rPr>
              <a:t>TCP Control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0" name="Rectangle 24"/>
          <p:cNvSpPr/>
          <p:nvPr/>
        </p:nvSpPr>
        <p:spPr>
          <a:xfrm>
            <a:off x="10507680" y="3481560"/>
            <a:ext cx="1447200" cy="45648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PMingLiU"/>
              </a:rPr>
              <a:t>UDP Control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/>
          </p:nvPr>
        </p:nvSpPr>
        <p:spPr>
          <a:xfrm>
            <a:off x="777240" y="927720"/>
            <a:ext cx="6742080" cy="57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9000"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To receive messages, process  must have identifier</a:t>
            </a:r>
            <a:endParaRPr b="0" lang="en-GB" sz="2200" spc="-1" strike="noStrike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Idea: 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use the unique 32-bit IP address of host device 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Helvetica Neue Light"/>
                <a:ea typeface="Calibri"/>
              </a:rPr>
              <a:t>But</a:t>
            </a: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, does IP address of host on which process runs suffice for identifying the process?</a:t>
            </a:r>
            <a:endParaRPr b="0" lang="en-GB" sz="1800" spc="-1" strike="noStrike">
              <a:latin typeface="Arial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11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Helvetica Neue Light"/>
                <a:ea typeface="Calibri"/>
              </a:rPr>
              <a:t>no</a:t>
            </a: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, many processes can be running on same host</a:t>
            </a:r>
            <a:endParaRPr b="0" lang="en-GB" sz="1800" spc="-1" strike="noStrike">
              <a:latin typeface="Arial"/>
            </a:endParaRPr>
          </a:p>
          <a:p>
            <a:pPr marL="228600" indent="-228600" algn="just">
              <a:lnSpc>
                <a:spcPct val="100000"/>
              </a:lnSpc>
              <a:spcBef>
                <a:spcPts val="11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Idea: </a:t>
            </a:r>
            <a:r>
              <a:rPr b="0" lang="en-US" sz="22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Use another identifier with the IP address </a:t>
            </a:r>
            <a:endParaRPr b="0" lang="en-GB" sz="2200" spc="-1" strike="noStrike">
              <a:latin typeface="Arial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(</a:t>
            </a:r>
            <a:r>
              <a:rPr b="0" lang="en-US" sz="1800" spc="-1" strike="noStrike">
                <a:solidFill>
                  <a:srgbClr val="0070c0"/>
                </a:solidFill>
                <a:latin typeface="Helvetica Neue Light"/>
                <a:ea typeface="Calibri"/>
              </a:rPr>
              <a:t>IP address</a:t>
            </a: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, </a:t>
            </a:r>
            <a:r>
              <a:rPr b="0" lang="en-US" sz="1800" spc="-1" strike="noStrike">
                <a:solidFill>
                  <a:srgbClr val="c00000"/>
                </a:solidFill>
                <a:latin typeface="Helvetica Neue Light"/>
                <a:ea typeface="Calibri"/>
              </a:rPr>
              <a:t>port number</a:t>
            </a: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)= </a:t>
            </a:r>
            <a:r>
              <a:rPr b="0" lang="en-US" sz="1800" spc="-1" strike="noStrike">
                <a:solidFill>
                  <a:srgbClr val="008080"/>
                </a:solidFill>
                <a:latin typeface="Helvetica Neue Light"/>
                <a:ea typeface="Calibri"/>
              </a:rPr>
              <a:t>Socket</a:t>
            </a:r>
            <a:endParaRPr b="0" lang="en-GB" sz="1800" spc="-1" strike="noStrike">
              <a:latin typeface="Arial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11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b050"/>
                </a:solidFill>
                <a:latin typeface="Helvetica Neue Light"/>
                <a:ea typeface="Calibri"/>
              </a:rPr>
              <a:t>Analogous</a:t>
            </a: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 to mailing a letter to a professor in a department:</a:t>
            </a:r>
            <a:endParaRPr b="0" lang="en-GB" sz="1800" spc="-1" strike="noStrike">
              <a:latin typeface="Arial"/>
            </a:endParaRPr>
          </a:p>
          <a:p>
            <a:pPr lvl="2" marL="1143000" indent="-2286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IP address is the address of the department</a:t>
            </a:r>
            <a:endParaRPr b="0" lang="en-GB" sz="1600" spc="-1" strike="noStrike">
              <a:latin typeface="Arial"/>
            </a:endParaRPr>
          </a:p>
          <a:p>
            <a:pPr lvl="2" marL="1143000" indent="-2286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Port number is the mail box of the professor</a:t>
            </a:r>
            <a:endParaRPr b="0" lang="en-GB" sz="1600" spc="-1" strike="noStrike">
              <a:latin typeface="Arial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Example of port numbers:</a:t>
            </a:r>
            <a:endParaRPr b="0" lang="en-GB" sz="1800" spc="-1" strike="noStrike">
              <a:latin typeface="Arial"/>
            </a:endParaRPr>
          </a:p>
          <a:p>
            <a:pPr lvl="2" marL="1143000" indent="-2286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HTTP server: 80</a:t>
            </a:r>
            <a:endParaRPr b="0" lang="en-GB" sz="1600" spc="-1" strike="noStrike">
              <a:latin typeface="Arial"/>
            </a:endParaRPr>
          </a:p>
          <a:p>
            <a:pPr lvl="2" marL="1143000" indent="-2286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Calibri"/>
              </a:rPr>
              <a:t>mail server: 25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482" name="Signed vs Unsigned Number Wheels"/>
          <p:cNvSpPr/>
          <p:nvPr/>
        </p:nvSpPr>
        <p:spPr>
          <a:xfrm>
            <a:off x="706680" y="5040"/>
            <a:ext cx="11484720" cy="761400"/>
          </a:xfrm>
          <a:prstGeom prst="rect">
            <a:avLst/>
          </a:prstGeom>
          <a:solidFill>
            <a:srgbClr val="008080"/>
          </a:solidFill>
          <a:ln w="12700">
            <a:solidFill>
              <a:srgbClr val="0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ffffff"/>
                </a:solidFill>
                <a:latin typeface="Helvetica Neue Light"/>
                <a:ea typeface="DejaVu Sans"/>
              </a:rPr>
              <a:t>Addressing processes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83" name="Straight Connector 4"/>
          <p:cNvSpPr/>
          <p:nvPr/>
        </p:nvSpPr>
        <p:spPr>
          <a:xfrm>
            <a:off x="706320" y="664920"/>
            <a:ext cx="360" cy="6193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4" name="Picture 5" descr="Aucune description de photo disponible."/>
          <p:cNvPicPr/>
          <p:nvPr/>
        </p:nvPicPr>
        <p:blipFill>
          <a:blip r:embed="rId1"/>
          <a:stretch/>
        </p:blipFill>
        <p:spPr>
          <a:xfrm>
            <a:off x="0" y="5040"/>
            <a:ext cx="705960" cy="761400"/>
          </a:xfrm>
          <a:prstGeom prst="rect">
            <a:avLst/>
          </a:prstGeom>
          <a:ln w="0">
            <a:noFill/>
          </a:ln>
          <a:effectLst>
            <a:glow rad="101520">
              <a:srgbClr val="9e2234">
                <a:alpha val="40000"/>
              </a:srgbClr>
            </a:glow>
            <a:reflection algn="bl" blurRad="6350" dir="5400000" dist="50800" endA="300" endPos="90000" rotWithShape="0" stA="50000" sy="-100000"/>
          </a:effectLst>
        </p:spPr>
      </p:pic>
      <p:sp>
        <p:nvSpPr>
          <p:cNvPr id="485" name="Text Box 6"/>
          <p:cNvSpPr/>
          <p:nvPr/>
        </p:nvSpPr>
        <p:spPr>
          <a:xfrm>
            <a:off x="11016000" y="6339600"/>
            <a:ext cx="94464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  <a:spcBef>
                <a:spcPts val="601"/>
              </a:spcBef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Device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6" name="Rectangle 7"/>
          <p:cNvSpPr/>
          <p:nvPr/>
        </p:nvSpPr>
        <p:spPr>
          <a:xfrm>
            <a:off x="8408520" y="1940760"/>
            <a:ext cx="3428280" cy="1751760"/>
          </a:xfrm>
          <a:prstGeom prst="rect">
            <a:avLst/>
          </a:prstGeom>
          <a:solidFill>
            <a:srgbClr val="79d3dd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Rectangle 9"/>
          <p:cNvSpPr/>
          <p:nvPr/>
        </p:nvSpPr>
        <p:spPr>
          <a:xfrm>
            <a:off x="8408520" y="3947040"/>
            <a:ext cx="3428280" cy="1218600"/>
          </a:xfrm>
          <a:prstGeom prst="rect">
            <a:avLst/>
          </a:prstGeom>
          <a:solidFill>
            <a:srgbClr val="47c4d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Text Box 13"/>
          <p:cNvSpPr/>
          <p:nvPr/>
        </p:nvSpPr>
        <p:spPr>
          <a:xfrm>
            <a:off x="11003400" y="5563440"/>
            <a:ext cx="92340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  <a:spcBef>
                <a:spcPts val="601"/>
              </a:spcBef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Kernel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9" name="Oval 15"/>
          <p:cNvSpPr/>
          <p:nvPr/>
        </p:nvSpPr>
        <p:spPr>
          <a:xfrm>
            <a:off x="9180000" y="2097360"/>
            <a:ext cx="1980360" cy="837360"/>
          </a:xfrm>
          <a:prstGeom prst="ellipse">
            <a:avLst/>
          </a:prstGeom>
          <a:solidFill>
            <a:srgbClr val="00808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Client/Server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601"/>
              </a:spcBef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Helvetica Neue Light"/>
                <a:ea typeface="PMingLiU"/>
              </a:rPr>
              <a:t>Program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0" name="Rectangle 17"/>
          <p:cNvSpPr/>
          <p:nvPr/>
        </p:nvSpPr>
        <p:spPr>
          <a:xfrm>
            <a:off x="8432640" y="3629520"/>
            <a:ext cx="990000" cy="380160"/>
          </a:xfrm>
          <a:prstGeom prst="rect">
            <a:avLst/>
          </a:prstGeom>
          <a:solidFill>
            <a:srgbClr val="ffc000"/>
          </a:solidFill>
          <a:ln w="1905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Helvetica Neue Light"/>
                <a:ea typeface="PMingLiU"/>
              </a:rPr>
              <a:t>Socket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1" name="Rectangle 18"/>
          <p:cNvSpPr/>
          <p:nvPr/>
        </p:nvSpPr>
        <p:spPr>
          <a:xfrm>
            <a:off x="9651960" y="3629520"/>
            <a:ext cx="990000" cy="380160"/>
          </a:xfrm>
          <a:prstGeom prst="rect">
            <a:avLst/>
          </a:prstGeom>
          <a:solidFill>
            <a:srgbClr val="ffc000"/>
          </a:solidFill>
          <a:ln w="1905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Helvetica Neue Light"/>
                <a:ea typeface="PMingLiU"/>
              </a:rPr>
              <a:t>Socket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2" name="Rectangle 19"/>
          <p:cNvSpPr/>
          <p:nvPr/>
        </p:nvSpPr>
        <p:spPr>
          <a:xfrm>
            <a:off x="10871280" y="3629520"/>
            <a:ext cx="990000" cy="380160"/>
          </a:xfrm>
          <a:prstGeom prst="rect">
            <a:avLst/>
          </a:prstGeom>
          <a:solidFill>
            <a:srgbClr val="ffc000"/>
          </a:solidFill>
          <a:ln w="1905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Helvetica Neue Light"/>
                <a:ea typeface="PMingLiU"/>
              </a:rPr>
              <a:t>Socket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3" name="AutoShape 20"/>
          <p:cNvSpPr/>
          <p:nvPr/>
        </p:nvSpPr>
        <p:spPr>
          <a:xfrm>
            <a:off x="9956880" y="2912400"/>
            <a:ext cx="456480" cy="685080"/>
          </a:xfrm>
          <a:prstGeom prst="upDownArrow">
            <a:avLst>
              <a:gd name="adj1" fmla="val 50000"/>
              <a:gd name="adj2" fmla="val 3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AutoShape 21"/>
          <p:cNvSpPr/>
          <p:nvPr/>
        </p:nvSpPr>
        <p:spPr>
          <a:xfrm rot="2711400">
            <a:off x="9028440" y="2754000"/>
            <a:ext cx="456480" cy="952560"/>
          </a:xfrm>
          <a:prstGeom prst="upDownArrow">
            <a:avLst>
              <a:gd name="adj1" fmla="val 50000"/>
              <a:gd name="adj2" fmla="val 4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AutoShape 22"/>
          <p:cNvSpPr/>
          <p:nvPr/>
        </p:nvSpPr>
        <p:spPr>
          <a:xfrm rot="19022400">
            <a:off x="10794600" y="2759760"/>
            <a:ext cx="456480" cy="951840"/>
          </a:xfrm>
          <a:prstGeom prst="upDownArrow">
            <a:avLst>
              <a:gd name="adj1" fmla="val 50000"/>
              <a:gd name="adj2" fmla="val 41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Rectangle 23"/>
          <p:cNvSpPr/>
          <p:nvPr/>
        </p:nvSpPr>
        <p:spPr>
          <a:xfrm>
            <a:off x="8585280" y="4047480"/>
            <a:ext cx="1447200" cy="45648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PMingLiU"/>
              </a:rPr>
              <a:t>TCP Control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7" name="Rectangle 24"/>
          <p:cNvSpPr/>
          <p:nvPr/>
        </p:nvSpPr>
        <p:spPr>
          <a:xfrm>
            <a:off x="10261440" y="4047480"/>
            <a:ext cx="1447200" cy="45648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Helvetica Neue Light"/>
                <a:ea typeface="PMingLiU"/>
              </a:rPr>
              <a:t>UDP Control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9" dur="indefinite" restart="never" nodeType="tmRoot">
          <p:childTnLst>
            <p:seq>
              <p:cTn id="270" dur="indefinite" nodeType="mainSeq">
                <p:childTnLst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22830</TotalTime>
  <Application>LibreOffice/7.3.7.2$Linux_X86_64 LibreOffice_project/30$Build-2</Application>
  <AppVersion>15.0000</AppVersion>
  <Words>7219</Words>
  <Paragraphs>1497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2022-11-23T08:13:53Z</dcterms:created>
  <dc:creator>NASRLAG</dc:creator>
  <dc:description/>
  <dc:language>en-GB</dc:language>
  <cp:lastModifiedBy/>
  <dcterms:modified xsi:type="dcterms:W3CDTF">2023-11-26T08:21:00Z</dcterms:modified>
  <cp:revision>311</cp:revision>
  <dc:subject/>
  <dc:title>Computer Architecture II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55</vt:i4>
  </property>
  <property fmtid="{D5CDD505-2E9C-101B-9397-08002B2CF9AE}" pid="3" name="PresentationFormat">
    <vt:lpwstr>Widescreen</vt:lpwstr>
  </property>
  <property fmtid="{D5CDD505-2E9C-101B-9397-08002B2CF9AE}" pid="4" name="Slides">
    <vt:i4>90</vt:i4>
  </property>
</Properties>
</file>