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y="5143500" cx="9144000"/>
  <p:notesSz cx="6858000" cy="9144000"/>
  <p:embeddedFontLst>
    <p:embeddedFont>
      <p:font typeface="Raleway"/>
      <p:regular r:id="rId91"/>
      <p:bold r:id="rId92"/>
      <p:italic r:id="rId93"/>
      <p:boldItalic r:id="rId94"/>
    </p:embeddedFont>
    <p:embeddedFont>
      <p:font typeface="Raleway SemiBold"/>
      <p:regular r:id="rId95"/>
      <p:bold r:id="rId96"/>
      <p:italic r:id="rId97"/>
      <p:boldItalic r:id="rId98"/>
    </p:embeddedFont>
    <p:embeddedFont>
      <p:font typeface="Raleway Light"/>
      <p:regular r:id="rId99"/>
      <p:bold r:id="rId100"/>
      <p:italic r:id="rId101"/>
      <p:boldItalic r:id="rId102"/>
    </p:embeddedFont>
    <p:embeddedFont>
      <p:font typeface="Raleway Medium"/>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6" Type="http://schemas.openxmlformats.org/officeDocument/2006/relationships/font" Target="fonts/RalewayMedium-boldItalic.fntdata"/><Relationship Id="rId105" Type="http://schemas.openxmlformats.org/officeDocument/2006/relationships/font" Target="fonts/RalewayMedium-italic.fntdata"/><Relationship Id="rId104" Type="http://schemas.openxmlformats.org/officeDocument/2006/relationships/font" Target="fonts/RalewayMedium-bold.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RalewayMedium-regular.fntdata"/><Relationship Id="rId102" Type="http://schemas.openxmlformats.org/officeDocument/2006/relationships/font" Target="fonts/RalewayLight-boldItalic.fntdata"/><Relationship Id="rId101" Type="http://schemas.openxmlformats.org/officeDocument/2006/relationships/font" Target="fonts/RalewayLight-italic.fntdata"/><Relationship Id="rId100" Type="http://schemas.openxmlformats.org/officeDocument/2006/relationships/font" Target="fonts/RalewayLight-bold.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RalewaySemiBold-regular.fntdata"/><Relationship Id="rId94" Type="http://schemas.openxmlformats.org/officeDocument/2006/relationships/font" Target="fonts/Raleway-boldItalic.fntdata"/><Relationship Id="rId97" Type="http://schemas.openxmlformats.org/officeDocument/2006/relationships/font" Target="fonts/RalewaySemiBold-italic.fntdata"/><Relationship Id="rId96" Type="http://schemas.openxmlformats.org/officeDocument/2006/relationships/font" Target="fonts/RalewaySemiBold-bold.fntdata"/><Relationship Id="rId11" Type="http://schemas.openxmlformats.org/officeDocument/2006/relationships/slide" Target="slides/slide7.xml"/><Relationship Id="rId99" Type="http://schemas.openxmlformats.org/officeDocument/2006/relationships/font" Target="fonts/RalewayLight-regular.fntdata"/><Relationship Id="rId10" Type="http://schemas.openxmlformats.org/officeDocument/2006/relationships/slide" Target="slides/slide6.xml"/><Relationship Id="rId98" Type="http://schemas.openxmlformats.org/officeDocument/2006/relationships/font" Target="fonts/RalewaySemiBold-boldItalic.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aleway-regular.fntdata"/><Relationship Id="rId90" Type="http://schemas.openxmlformats.org/officeDocument/2006/relationships/slide" Target="slides/slide86.xml"/><Relationship Id="rId93" Type="http://schemas.openxmlformats.org/officeDocument/2006/relationships/font" Target="fonts/Raleway-italic.fntdata"/><Relationship Id="rId92" Type="http://schemas.openxmlformats.org/officeDocument/2006/relationships/font" Target="fonts/Raleway-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8a5d9cdb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8a5d9cdb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8a5d9cdb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8a5d9cdb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8a5d9cdbb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8a5d9cdbb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8a5d9cdb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8a5d9cdb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8a5d9cdb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8a5d9cdb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8a1891f87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8a1891f87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8a5d9cdb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8a5d9cdb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8a5d9cdbb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8a5d9cdbb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a5d9cdb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8a5d9cdb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8a1891f8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8a1891f8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8a5d9cdbb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8a5d9cdbb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8a5d9cdbb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8a5d9cdbb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8a5d9cdbb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8a5d9cdbb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8a3751839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8a3751839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8a5d9cdbb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8a5d9cdbb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8a5d9cdbb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8a5d9cdbb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610872b1c7dfc7f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610872b1c7dfc7f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8a5d9cdbb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8a5d9cdbb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8a5d9cdbb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8a5d9cdbb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8a5d9cdbb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8a5d9cdbb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8a5d9cdb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8a5d9cdb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8a5d9cdbb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8a5d9cdbb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8a5d9cdbb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8a5d9cdbb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8a5d9cdbb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8a5d9cdbb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8a5d9cdbb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8a5d9cdbb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8a5d9cdbb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8a5d9cdbb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8a5d9cdbb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8a5d9cdbb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8a5d9cdbb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8a5d9cdbb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8a5d9cdb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8a5d9cdb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8a5d9cdbb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8a5d9cdbb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8a5d9cdbb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8a5d9cdbb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8a1891f87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8a1891f87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8a5d9cdbb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8a5d9cdbb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8a5d9cdbb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8a5d9cdbb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8a5d9cdbb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8a5d9cdbb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8a5d9cdbb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8a5d9cdbb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8a5d9cdbb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8a5d9cdbb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8a5d9cdbb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8a5d9cdbb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8a5d9cdbb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8a5d9cdbb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8a5d9cdbb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8a5d9cdbb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8a5d9cdbb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8a5d9cdbb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8a5d9cdbb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8a5d9cdbb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8dcbf768c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8dcbf768c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8a5d9cdbb4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8a5d9cdbb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8a5d9cdbb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8a5d9cdbb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8a1891f8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8a1891f8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8a3751839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8a3751839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8a5d9cdbb4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8a5d9cdbb4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8a5d9cdbb4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8a5d9cdbb4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8a5d9cdbb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8a5d9cdbb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8a375183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8a375183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8a5d9cdbb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8a5d9cdbb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8a375183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8a375183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a1891f8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a1891f8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8a375183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8a375183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8a5d9cdbb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8a5d9cdbb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8a5d9cdbb4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8a5d9cdbb4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8a5d9cd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8a5d9cd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8a5d9cdb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8a5d9cdb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8a5d9cdbb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8a5d9cdbb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8a5d9cdbb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8a5d9cdbb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8a5d9cdbb4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8a5d9cdbb4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8a5d9cdbb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8a5d9cdbb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8a5d9cdbb4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8a5d9cdbb4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8a1891f8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8a1891f8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8a5d9cdbb4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8a5d9cdbb4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8a5d9cdbb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8a5d9cdbb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8a5d9cdbb4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8a5d9cdbb4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8a5d9cdbb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8a5d9cdbb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8a5d9cdbb4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8a5d9cdbb4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8a5d9cdbb4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8a5d9cdbb4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8a1891f87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8a1891f87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8a3751839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8a3751839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8a5d9cdbb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8a5d9cdbb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8a5d9cdbb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8a5d9cdbb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8a5d9cdb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8a5d9cdb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8a5d9cdbb4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8a5d9cdbb4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8a5d9cdbb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8a5d9cdbb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8a5d9cdbb4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8a5d9cdbb4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8a5d9cdbb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28a5d9cdbb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8a5d9cdbb4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8a5d9cdbb4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8a5d9cdbb4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28a5d9cdbb4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8a1891f8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8a1891f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8a5d9cdb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8a5d9cdb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rgbClr val="FFFFFF"/>
        </a:solidFill>
      </p:bgPr>
    </p:bg>
    <p:spTree>
      <p:nvGrpSpPr>
        <p:cNvPr id="565" name="Shape 565"/>
        <p:cNvGrpSpPr/>
        <p:nvPr/>
      </p:nvGrpSpPr>
      <p:grpSpPr>
        <a:xfrm>
          <a:off x="0" y="0"/>
          <a:ext cx="0" cy="0"/>
          <a:chOff x="0" y="0"/>
          <a:chExt cx="0" cy="0"/>
        </a:xfrm>
      </p:grpSpPr>
      <p:sp>
        <p:nvSpPr>
          <p:cNvPr id="566" name="Google Shape;566;p4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28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8" name="Google Shape;568;p4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1000"/>
              </a:spcBef>
              <a:spcAft>
                <a:spcPts val="0"/>
              </a:spcAft>
              <a:buSzPts val="1800"/>
              <a:buAutoNum type="arabicPeriod"/>
              <a:defRPr/>
            </a:lvl1pPr>
            <a:lvl2pPr indent="-355600" lvl="1" marL="914400" rtl="0">
              <a:lnSpc>
                <a:spcPct val="115000"/>
              </a:lnSpc>
              <a:spcBef>
                <a:spcPts val="1600"/>
              </a:spcBef>
              <a:spcAft>
                <a:spcPts val="0"/>
              </a:spcAft>
              <a:buSzPts val="2000"/>
              <a:buAutoNum type="alphaLcPeriod"/>
              <a:defRPr sz="2000"/>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69" name="Google Shape;569;p47"/>
          <p:cNvSpPr txBox="1"/>
          <p:nvPr>
            <p:ph idx="12" type="sldNum"/>
          </p:nvPr>
        </p:nvSpPr>
        <p:spPr>
          <a:xfrm>
            <a:off x="8548658" y="47394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image" Target="../media/image17.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hyperlink" Target="https://icon.kitche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en.wikipedia.org/wiki/Linux_kerne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goo.gl/0G8yS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5.xml"/><Relationship Id="rId3" Type="http://schemas.openxmlformats.org/officeDocument/2006/relationships/hyperlink" Target="https://www.dropbox.com/scl/fo/hwqzowqtdbxuxrazf33ac/h?rlkey=ggef744l0n558qyqye1idwenu&amp;dl=0" TargetMode="External"/><Relationship Id="rId4" Type="http://schemas.openxmlformats.org/officeDocument/2006/relationships/hyperlink" Target="https://www.dropbox.com/scl/fo/dxr2luubdvtgkrtitzm76/h?rlkey=tun570wgzwrmkzs3u15vvgxh2&amp;dl=0"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6.xml"/><Relationship Id="rId3" Type="http://schemas.openxmlformats.org/officeDocument/2006/relationships/hyperlink" Target="https://developer.android.com/courses/android-basics-kotlin/course" TargetMode="External"/><Relationship Id="rId4" Type="http://schemas.openxmlformats.org/officeDocument/2006/relationships/hyperlink" Target="https://google-developer-training.github.io/android-developer-fundamentals-course-concepts-v2/" TargetMode="External"/><Relationship Id="rId9" Type="http://schemas.openxmlformats.org/officeDocument/2006/relationships/hyperlink" Target="https://www.javatpoint.com/android-ui-widgets-tutorial" TargetMode="External"/><Relationship Id="rId5" Type="http://schemas.openxmlformats.org/officeDocument/2006/relationships/hyperlink" Target="https://drive.google.com/drive/folders/1eu-LXxiHocSktGYpG04PfE9Xmr_pBY5P" TargetMode="External"/><Relationship Id="rId6" Type="http://schemas.openxmlformats.org/officeDocument/2006/relationships/hyperlink" Target="https://www.udacity.com/course/developing-android-apps-with-kotlin--ud9012" TargetMode="External"/><Relationship Id="rId7" Type="http://schemas.openxmlformats.org/officeDocument/2006/relationships/hyperlink" Target="https://developer.android.com/reference/kotlin/android/util/Log" TargetMode="External"/><Relationship Id="rId8" Type="http://schemas.openxmlformats.org/officeDocument/2006/relationships/hyperlink" Target="https://www.geeksforgeeks.org/kotlin-inherit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s://developer.android.com/guide/topics/ui/overview.html" TargetMode="External"/><Relationship Id="rId4" Type="http://schemas.openxmlformats.org/officeDocument/2006/relationships/hyperlink" Target="https://developer.android.com/guide/topics/resources/overview.html" TargetMode="External"/><Relationship Id="rId5" Type="http://schemas.openxmlformats.org/officeDocument/2006/relationships/hyperlink" Target="https://developer.android.com/guide/components/activities.html" TargetMode="External"/><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321475" y="298225"/>
            <a:ext cx="82353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Mobile Development :</a:t>
            </a:r>
            <a:endParaRPr b="1" sz="2900"/>
          </a:p>
          <a:p>
            <a:pPr indent="0" lvl="0" marL="0" rtl="0" algn="ctr">
              <a:spcBef>
                <a:spcPts val="0"/>
              </a:spcBef>
              <a:spcAft>
                <a:spcPts val="0"/>
              </a:spcAft>
              <a:buNone/>
            </a:pPr>
            <a:br>
              <a:rPr b="1" lang="en" sz="3400"/>
            </a:br>
            <a:r>
              <a:rPr b="1" i="1" lang="en" sz="4100"/>
              <a:t>	</a:t>
            </a:r>
            <a:r>
              <a:rPr b="1" i="1" lang="en" sz="4400"/>
              <a:t>3 : Android Native Development : Part 1</a:t>
            </a:r>
            <a:br>
              <a:rPr b="1" i="1" lang="en" sz="4400"/>
            </a:br>
            <a:r>
              <a:rPr b="1" i="1" lang="en" sz="2700"/>
              <a:t>Getting Started</a:t>
            </a:r>
            <a:endParaRPr b="1" i="1" sz="2700"/>
          </a:p>
        </p:txBody>
      </p:sp>
      <p:sp>
        <p:nvSpPr>
          <p:cNvPr id="575" name="Google Shape;575;p48"/>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6" name="Google Shape;57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42" name="Google Shape;642;p57"/>
          <p:cNvSpPr txBox="1"/>
          <p:nvPr>
            <p:ph idx="2" type="subTitle"/>
          </p:nvPr>
        </p:nvSpPr>
        <p:spPr>
          <a:xfrm>
            <a:off x="237700" y="14767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Native C/C++ Libraries </a:t>
            </a:r>
            <a:r>
              <a:rPr lang="en" sz="1800"/>
              <a:t>: </a:t>
            </a:r>
            <a:r>
              <a:rPr lang="en" sz="1800">
                <a:solidFill>
                  <a:schemeClr val="dk1"/>
                </a:solidFill>
              </a:rPr>
              <a:t> They include various C/C++ core libraries such as libc and SSL, as well as the following:</a:t>
            </a:r>
            <a:endParaRPr sz="1800">
              <a:solidFill>
                <a:schemeClr val="dk1"/>
              </a:solidFill>
            </a:endParaRPr>
          </a:p>
          <a:p>
            <a:pPr indent="-317500" lvl="2" marL="1371600" rtl="0" algn="l">
              <a:lnSpc>
                <a:spcPct val="150000"/>
              </a:lnSpc>
              <a:spcBef>
                <a:spcPts val="0"/>
              </a:spcBef>
              <a:spcAft>
                <a:spcPts val="0"/>
              </a:spcAft>
              <a:buClr>
                <a:schemeClr val="dk1"/>
              </a:buClr>
              <a:buSzPts val="1400"/>
              <a:buChar char="■"/>
            </a:pPr>
            <a:r>
              <a:rPr i="1" lang="en" sz="1400">
                <a:solidFill>
                  <a:schemeClr val="dk1"/>
                </a:solidFill>
              </a:rPr>
              <a:t>A media library for playback of audio and video media</a:t>
            </a:r>
            <a:endParaRPr i="1" sz="1400">
              <a:solidFill>
                <a:schemeClr val="dk1"/>
              </a:solidFill>
            </a:endParaRPr>
          </a:p>
          <a:p>
            <a:pPr indent="-317500" lvl="2" marL="1371600" rtl="0" algn="l">
              <a:lnSpc>
                <a:spcPct val="150000"/>
              </a:lnSpc>
              <a:spcBef>
                <a:spcPts val="0"/>
              </a:spcBef>
              <a:spcAft>
                <a:spcPts val="0"/>
              </a:spcAft>
              <a:buClr>
                <a:schemeClr val="dk1"/>
              </a:buClr>
              <a:buSzPts val="1400"/>
              <a:buChar char="■"/>
            </a:pPr>
            <a:r>
              <a:rPr i="1" lang="en" sz="1400">
                <a:solidFill>
                  <a:schemeClr val="dk1"/>
                </a:solidFill>
              </a:rPr>
              <a:t>A surface manager to provide display management</a:t>
            </a:r>
            <a:endParaRPr i="1" sz="1400">
              <a:solidFill>
                <a:schemeClr val="dk1"/>
              </a:solidFill>
            </a:endParaRPr>
          </a:p>
          <a:p>
            <a:pPr indent="-317500" lvl="2" marL="1371600" rtl="0" algn="l">
              <a:lnSpc>
                <a:spcPct val="150000"/>
              </a:lnSpc>
              <a:spcBef>
                <a:spcPts val="0"/>
              </a:spcBef>
              <a:spcAft>
                <a:spcPts val="0"/>
              </a:spcAft>
              <a:buClr>
                <a:schemeClr val="dk1"/>
              </a:buClr>
              <a:buSzPts val="1400"/>
              <a:buChar char="■"/>
            </a:pPr>
            <a:r>
              <a:rPr i="1" lang="en" sz="1400">
                <a:solidFill>
                  <a:schemeClr val="dk1"/>
                </a:solidFill>
              </a:rPr>
              <a:t>Graphics libraries that include OpenGL for 2D and 3D graphics</a:t>
            </a:r>
            <a:endParaRPr i="1" sz="1400">
              <a:solidFill>
                <a:schemeClr val="dk1"/>
              </a:solidFill>
            </a:endParaRPr>
          </a:p>
          <a:p>
            <a:pPr indent="-317500" lvl="2" marL="1371600" rtl="0" algn="l">
              <a:lnSpc>
                <a:spcPct val="150000"/>
              </a:lnSpc>
              <a:spcBef>
                <a:spcPts val="0"/>
              </a:spcBef>
              <a:spcAft>
                <a:spcPts val="0"/>
              </a:spcAft>
              <a:buClr>
                <a:schemeClr val="dk1"/>
              </a:buClr>
              <a:buSzPts val="1400"/>
              <a:buChar char="■"/>
            </a:pPr>
            <a:r>
              <a:rPr i="1" lang="en" sz="1400">
                <a:solidFill>
                  <a:schemeClr val="dk1"/>
                </a:solidFill>
              </a:rPr>
              <a:t>SQLite for native database support</a:t>
            </a:r>
            <a:endParaRPr i="1" sz="1400">
              <a:solidFill>
                <a:schemeClr val="dk1"/>
              </a:solidFill>
            </a:endParaRPr>
          </a:p>
          <a:p>
            <a:pPr indent="-317500" lvl="2" marL="1371600" rtl="0" algn="l">
              <a:lnSpc>
                <a:spcPct val="150000"/>
              </a:lnSpc>
              <a:spcBef>
                <a:spcPts val="0"/>
              </a:spcBef>
              <a:spcAft>
                <a:spcPts val="0"/>
              </a:spcAft>
              <a:buClr>
                <a:schemeClr val="dk1"/>
              </a:buClr>
              <a:buSzPts val="1400"/>
              <a:buChar char="■"/>
            </a:pPr>
            <a:r>
              <a:rPr i="1" lang="en" sz="1400">
                <a:solidFill>
                  <a:schemeClr val="dk1"/>
                </a:solidFill>
              </a:rPr>
              <a:t>SSL and WebKit for integrated web browser and Internet security</a:t>
            </a:r>
            <a:endParaRPr i="1" sz="14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These native libraries are available to apps through the Java API framework.</a:t>
            </a:r>
            <a:endParaRPr sz="1800">
              <a:solidFill>
                <a:schemeClr val="dk1"/>
              </a:solidFill>
            </a:endParaRPr>
          </a:p>
          <a:p>
            <a:pPr indent="0" lvl="0" marL="914400" rtl="0" algn="l">
              <a:lnSpc>
                <a:spcPct val="150000"/>
              </a:lnSpc>
              <a:spcBef>
                <a:spcPts val="1600"/>
              </a:spcBef>
              <a:spcAft>
                <a:spcPts val="0"/>
              </a:spcAft>
              <a:buNone/>
            </a:pPr>
            <a:r>
              <a:t/>
            </a:r>
            <a:endParaRPr i="1" sz="1500">
              <a:solidFill>
                <a:schemeClr val="dk1"/>
              </a:solidFill>
            </a:endParaRPr>
          </a:p>
          <a:p>
            <a:pPr indent="0" lvl="0" marL="0" marR="0" rtl="0" algn="l">
              <a:lnSpc>
                <a:spcPct val="150000"/>
              </a:lnSpc>
              <a:spcBef>
                <a:spcPts val="1600"/>
              </a:spcBef>
              <a:spcAft>
                <a:spcPts val="1600"/>
              </a:spcAft>
              <a:buNone/>
            </a:pPr>
            <a:r>
              <a:t/>
            </a:r>
            <a:endParaRPr sz="1800"/>
          </a:p>
        </p:txBody>
      </p:sp>
      <p:sp>
        <p:nvSpPr>
          <p:cNvPr id="643" name="Google Shape;64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4" name="Google Shape;644;p57"/>
          <p:cNvPicPr preferRelativeResize="0"/>
          <p:nvPr/>
        </p:nvPicPr>
        <p:blipFill rotWithShape="1">
          <a:blip r:embed="rId3">
            <a:alphaModFix/>
          </a:blip>
          <a:srcRect b="19978" l="0" r="0" t="16778"/>
          <a:stretch/>
        </p:blipFill>
        <p:spPr>
          <a:xfrm>
            <a:off x="5497625" y="121600"/>
            <a:ext cx="3607850" cy="17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50" name="Google Shape;650;p58"/>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Android Runtime (ART)</a:t>
            </a:r>
            <a:r>
              <a:rPr b="1" lang="en" sz="1800"/>
              <a:t> </a:t>
            </a:r>
            <a:r>
              <a:rPr lang="en" sz="1800"/>
              <a:t>: </a:t>
            </a:r>
            <a:endParaRPr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It functions the same way as a traditional Java Virtual Machine </a:t>
            </a:r>
            <a:r>
              <a:rPr b="1" lang="en" sz="1800">
                <a:solidFill>
                  <a:schemeClr val="dk1"/>
                </a:solidFill>
              </a:rPr>
              <a:t>BUT</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Android uses its own custom run time designed to ensure that </a:t>
            </a:r>
            <a:r>
              <a:rPr b="1" lang="en" sz="1800">
                <a:solidFill>
                  <a:schemeClr val="dk1"/>
                </a:solidFill>
              </a:rPr>
              <a:t>multiple instances</a:t>
            </a:r>
            <a:r>
              <a:rPr lang="en" sz="1800">
                <a:solidFill>
                  <a:schemeClr val="dk1"/>
                </a:solidFill>
              </a:rPr>
              <a:t> run efficiently on a single device.</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app runs in its own process, with its own instance of the Android runtime.</a:t>
            </a:r>
            <a:endParaRPr sz="1800">
              <a:solidFill>
                <a:schemeClr val="dk1"/>
              </a:solidFill>
            </a:endParaRPr>
          </a:p>
          <a:p>
            <a:pPr indent="0" lvl="0" marL="0" marR="0" rtl="0" algn="l">
              <a:lnSpc>
                <a:spcPct val="150000"/>
              </a:lnSpc>
              <a:spcBef>
                <a:spcPts val="1600"/>
              </a:spcBef>
              <a:spcAft>
                <a:spcPts val="1600"/>
              </a:spcAft>
              <a:buNone/>
            </a:pPr>
            <a:r>
              <a:t/>
            </a:r>
            <a:endParaRPr sz="1800"/>
          </a:p>
        </p:txBody>
      </p:sp>
      <p:sp>
        <p:nvSpPr>
          <p:cNvPr id="651" name="Google Shape;65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2" name="Google Shape;652;p58"/>
          <p:cNvPicPr preferRelativeResize="0"/>
          <p:nvPr/>
        </p:nvPicPr>
        <p:blipFill rotWithShape="1">
          <a:blip r:embed="rId3">
            <a:alphaModFix/>
          </a:blip>
          <a:srcRect b="19978" l="0" r="0" t="16778"/>
          <a:stretch/>
        </p:blipFill>
        <p:spPr>
          <a:xfrm>
            <a:off x="5497625" y="121600"/>
            <a:ext cx="3607850" cy="170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58" name="Google Shape;658;p59"/>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Hardware Abstraction Layer</a:t>
            </a:r>
            <a:r>
              <a:rPr b="1" lang="en" sz="1800"/>
              <a:t> (HAL) </a:t>
            </a:r>
            <a:r>
              <a:rPr lang="en" sz="1800"/>
              <a:t>: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This layer provides standard interfaces that expose device hardware capabilities to the next layer so it can be utilised by the higher-level  Application framework. </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The HAL consists of multiple library modules, each of which implements an interface for a </a:t>
            </a:r>
            <a:r>
              <a:rPr b="1" lang="en" sz="1800">
                <a:solidFill>
                  <a:schemeClr val="dk1"/>
                </a:solidFill>
              </a:rPr>
              <a:t>specific type of hardware component</a:t>
            </a:r>
            <a:r>
              <a:rPr lang="en" sz="1800">
                <a:solidFill>
                  <a:schemeClr val="dk1"/>
                </a:solidFill>
              </a:rPr>
              <a:t>, such as the camera or Bluetooth mod</a:t>
            </a:r>
            <a:r>
              <a:rPr lang="en" sz="1200">
                <a:solidFill>
                  <a:srgbClr val="333333"/>
                </a:solidFill>
                <a:highlight>
                  <a:srgbClr val="FFFFFF"/>
                </a:highlight>
                <a:latin typeface="Arial"/>
                <a:ea typeface="Arial"/>
                <a:cs typeface="Arial"/>
                <a:sym typeface="Arial"/>
              </a:rPr>
              <a:t>ule.</a:t>
            </a:r>
            <a:endParaRPr sz="1800">
              <a:solidFill>
                <a:schemeClr val="dk1"/>
              </a:solidFill>
            </a:endParaRPr>
          </a:p>
          <a:p>
            <a:pPr indent="0" lvl="0" marL="0" marR="0" rtl="0" algn="l">
              <a:lnSpc>
                <a:spcPct val="150000"/>
              </a:lnSpc>
              <a:spcBef>
                <a:spcPts val="1600"/>
              </a:spcBef>
              <a:spcAft>
                <a:spcPts val="1600"/>
              </a:spcAft>
              <a:buNone/>
            </a:pPr>
            <a:r>
              <a:t/>
            </a:r>
            <a:endParaRPr sz="1800"/>
          </a:p>
        </p:txBody>
      </p:sp>
      <p:sp>
        <p:nvSpPr>
          <p:cNvPr id="659" name="Google Shape;65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0" name="Google Shape;660;p59"/>
          <p:cNvPicPr preferRelativeResize="0"/>
          <p:nvPr/>
        </p:nvPicPr>
        <p:blipFill rotWithShape="1">
          <a:blip r:embed="rId3">
            <a:alphaModFix/>
          </a:blip>
          <a:srcRect b="19978" l="0" r="0" t="16778"/>
          <a:stretch/>
        </p:blipFill>
        <p:spPr>
          <a:xfrm>
            <a:off x="5497625" y="121600"/>
            <a:ext cx="3607850" cy="170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66" name="Google Shape;666;p60"/>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Hardware Abstraction Layer (HAL) </a:t>
            </a:r>
            <a:r>
              <a:rPr lang="en" sz="1800"/>
              <a:t>: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This layer provides standard interfaces that expose device hardware capabilities to the next layer so it can be utilised by the higher-level  Application framework. </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The HAL consists of multiple library modules, each of which implements an interface for a </a:t>
            </a:r>
            <a:r>
              <a:rPr b="1" lang="en" sz="1800">
                <a:solidFill>
                  <a:schemeClr val="dk1"/>
                </a:solidFill>
              </a:rPr>
              <a:t>specific type of hardware component</a:t>
            </a:r>
            <a:r>
              <a:rPr lang="en" sz="1800">
                <a:solidFill>
                  <a:schemeClr val="dk1"/>
                </a:solidFill>
              </a:rPr>
              <a:t>, such as the camera or Bluetooth mod</a:t>
            </a:r>
            <a:r>
              <a:rPr lang="en" sz="1200">
                <a:solidFill>
                  <a:srgbClr val="333333"/>
                </a:solidFill>
                <a:highlight>
                  <a:srgbClr val="FFFFFF"/>
                </a:highlight>
                <a:latin typeface="Arial"/>
                <a:ea typeface="Arial"/>
                <a:cs typeface="Arial"/>
                <a:sym typeface="Arial"/>
              </a:rPr>
              <a:t>ule.</a:t>
            </a:r>
            <a:endParaRPr sz="1800">
              <a:solidFill>
                <a:schemeClr val="dk1"/>
              </a:solidFill>
            </a:endParaRPr>
          </a:p>
          <a:p>
            <a:pPr indent="0" lvl="0" marL="0" marR="0" rtl="0" algn="l">
              <a:lnSpc>
                <a:spcPct val="150000"/>
              </a:lnSpc>
              <a:spcBef>
                <a:spcPts val="1600"/>
              </a:spcBef>
              <a:spcAft>
                <a:spcPts val="1600"/>
              </a:spcAft>
              <a:buNone/>
            </a:pPr>
            <a:r>
              <a:t/>
            </a:r>
            <a:endParaRPr sz="1800"/>
          </a:p>
        </p:txBody>
      </p:sp>
      <p:sp>
        <p:nvSpPr>
          <p:cNvPr id="667" name="Google Shape;66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8" name="Google Shape;668;p60"/>
          <p:cNvPicPr preferRelativeResize="0"/>
          <p:nvPr/>
        </p:nvPicPr>
        <p:blipFill rotWithShape="1">
          <a:blip r:embed="rId3">
            <a:alphaModFix/>
          </a:blip>
          <a:srcRect b="3037" l="0" r="0" t="24983"/>
          <a:stretch/>
        </p:blipFill>
        <p:spPr>
          <a:xfrm>
            <a:off x="5536150" y="143050"/>
            <a:ext cx="3607850" cy="194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74" name="Google Shape;674;p61"/>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Linux Kernel</a:t>
            </a:r>
            <a:r>
              <a:rPr b="1" lang="en" sz="1800"/>
              <a:t> </a:t>
            </a:r>
            <a:r>
              <a:rPr lang="en" sz="1800"/>
              <a:t>: </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The layers above the Linux kernel rely on the Linux kernel for threading, low-level memory management, power consumption, resources, network, hardware drivers and other underlying core functionality.</a:t>
            </a:r>
            <a:endParaRPr sz="1800">
              <a:solidFill>
                <a:schemeClr val="dk1"/>
              </a:solidFill>
            </a:endParaRPr>
          </a:p>
          <a:p>
            <a:pPr indent="0" lvl="0" marL="0" marR="0" rtl="0" algn="l">
              <a:lnSpc>
                <a:spcPct val="150000"/>
              </a:lnSpc>
              <a:spcBef>
                <a:spcPts val="1600"/>
              </a:spcBef>
              <a:spcAft>
                <a:spcPts val="1600"/>
              </a:spcAft>
              <a:buNone/>
            </a:pPr>
            <a:r>
              <a:t/>
            </a:r>
            <a:endParaRPr sz="1800"/>
          </a:p>
        </p:txBody>
      </p:sp>
      <p:sp>
        <p:nvSpPr>
          <p:cNvPr id="675" name="Google Shape;6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6" name="Google Shape;676;p61"/>
          <p:cNvPicPr preferRelativeResize="0"/>
          <p:nvPr/>
        </p:nvPicPr>
        <p:blipFill rotWithShape="1">
          <a:blip r:embed="rId3">
            <a:alphaModFix/>
          </a:blip>
          <a:srcRect b="3037" l="0" r="0" t="24983"/>
          <a:stretch/>
        </p:blipFill>
        <p:spPr>
          <a:xfrm>
            <a:off x="5421675" y="171675"/>
            <a:ext cx="3607850" cy="194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82" name="Google Shape;682;p62"/>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Versions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683" name="Google Shape;68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4" name="Google Shape;684;p62"/>
          <p:cNvSpPr txBox="1"/>
          <p:nvPr/>
        </p:nvSpPr>
        <p:spPr>
          <a:xfrm>
            <a:off x="0" y="4769650"/>
            <a:ext cx="412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aleway"/>
                <a:ea typeface="Raleway"/>
                <a:cs typeface="Raleway"/>
                <a:sym typeface="Raleway"/>
              </a:rPr>
              <a:t>https://en.wikipedia.org/wiki/Android_version_history</a:t>
            </a:r>
            <a:endParaRPr sz="1100">
              <a:latin typeface="Raleway"/>
              <a:ea typeface="Raleway"/>
              <a:cs typeface="Raleway"/>
              <a:sym typeface="Raleway"/>
            </a:endParaRPr>
          </a:p>
        </p:txBody>
      </p:sp>
      <p:pic>
        <p:nvPicPr>
          <p:cNvPr id="685" name="Google Shape;685;p62"/>
          <p:cNvPicPr preferRelativeResize="0"/>
          <p:nvPr/>
        </p:nvPicPr>
        <p:blipFill>
          <a:blip r:embed="rId3">
            <a:alphaModFix/>
          </a:blip>
          <a:stretch>
            <a:fillRect/>
          </a:stretch>
        </p:blipFill>
        <p:spPr>
          <a:xfrm>
            <a:off x="3674872" y="1200500"/>
            <a:ext cx="5354400" cy="384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91" name="Google Shape;691;p63"/>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Software Development Kit (SDK)</a:t>
            </a:r>
            <a:r>
              <a:rPr lang="en" sz="1800"/>
              <a:t>  for Android </a:t>
            </a:r>
            <a:endParaRPr sz="1800"/>
          </a:p>
          <a:p>
            <a:pPr indent="-342900" lvl="1" marL="914400" marR="0" rtl="0" algn="l">
              <a:lnSpc>
                <a:spcPct val="150000"/>
              </a:lnSpc>
              <a:spcBef>
                <a:spcPts val="0"/>
              </a:spcBef>
              <a:spcAft>
                <a:spcPts val="0"/>
              </a:spcAft>
              <a:buSzPts val="1800"/>
              <a:buChar char="○"/>
            </a:pPr>
            <a:r>
              <a:rPr lang="en" sz="1800"/>
              <a:t>It </a:t>
            </a:r>
            <a:r>
              <a:rPr lang="en" sz="1800"/>
              <a:t>includes everything you need to start developing, testing, and debugging Android applications:</a:t>
            </a:r>
            <a:endParaRPr sz="1800"/>
          </a:p>
          <a:p>
            <a:pPr indent="-330200" lvl="2" marL="1371600" rtl="0" algn="l">
              <a:lnSpc>
                <a:spcPct val="150000"/>
              </a:lnSpc>
              <a:spcBef>
                <a:spcPts val="0"/>
              </a:spcBef>
              <a:spcAft>
                <a:spcPts val="0"/>
              </a:spcAft>
              <a:buClr>
                <a:schemeClr val="dk1"/>
              </a:buClr>
              <a:buSzPts val="1600"/>
              <a:buChar char="■"/>
            </a:pPr>
            <a:r>
              <a:rPr b="1" lang="en"/>
              <a:t>The Android API Libraries</a:t>
            </a:r>
            <a:r>
              <a:rPr lang="en"/>
              <a:t> : provide developer access to the Android stack. These are the same libraries that Google uses to create native Android applications.</a:t>
            </a:r>
            <a:endParaRPr/>
          </a:p>
          <a:p>
            <a:pPr indent="-330200" lvl="2" marL="1371600" rtl="0" algn="l">
              <a:lnSpc>
                <a:spcPct val="150000"/>
              </a:lnSpc>
              <a:spcBef>
                <a:spcPts val="0"/>
              </a:spcBef>
              <a:spcAft>
                <a:spcPts val="0"/>
              </a:spcAft>
              <a:buClr>
                <a:schemeClr val="dk1"/>
              </a:buClr>
              <a:buSzPts val="1600"/>
              <a:buChar char="■"/>
            </a:pPr>
            <a:r>
              <a:rPr b="1" lang="en"/>
              <a:t>Development tools:</a:t>
            </a:r>
            <a:r>
              <a:rPr lang="en"/>
              <a:t>  including the Android Studio IDE and several other development tools that let you compile and debug your applications to turn Android source code into executable applications. </a:t>
            </a:r>
            <a:endParaRPr/>
          </a:p>
          <a:p>
            <a:pPr indent="-330200" lvl="2" marL="1371600" rtl="0" algn="l">
              <a:lnSpc>
                <a:spcPct val="150000"/>
              </a:lnSpc>
              <a:spcBef>
                <a:spcPts val="0"/>
              </a:spcBef>
              <a:spcAft>
                <a:spcPts val="0"/>
              </a:spcAft>
              <a:buClr>
                <a:schemeClr val="dk1"/>
              </a:buClr>
              <a:buSzPts val="1600"/>
              <a:buChar char="■"/>
            </a:pPr>
            <a:r>
              <a:rPr b="1" lang="en"/>
              <a:t>The Android Virtual Device Manager and Emulator</a:t>
            </a:r>
            <a:r>
              <a:rPr lang="en"/>
              <a:t>—The Android Emulator is a fully interactive mobile device emulator featuring several alternative skins. The Emulator runs within an Android Virtual Device (AVD) that simulates a device hardware configuration. Using the Emulator you can see how your applications will look and behave on a real Android device.</a:t>
            </a:r>
            <a:endParaRPr/>
          </a:p>
          <a:p>
            <a:pPr indent="-330200" lvl="2" marL="1371600" rtl="0" algn="l">
              <a:lnSpc>
                <a:spcPct val="150000"/>
              </a:lnSpc>
              <a:spcBef>
                <a:spcPts val="0"/>
              </a:spcBef>
              <a:spcAft>
                <a:spcPts val="0"/>
              </a:spcAft>
              <a:buClr>
                <a:schemeClr val="dk1"/>
              </a:buClr>
              <a:buSzPts val="1600"/>
              <a:buChar char="■"/>
            </a:pPr>
            <a:r>
              <a:rPr b="1" lang="en"/>
              <a:t>Full documentation</a:t>
            </a:r>
            <a:endParaRPr/>
          </a:p>
          <a:p>
            <a:pPr indent="-330200" lvl="2" marL="1371600" rtl="0" algn="l">
              <a:lnSpc>
                <a:spcPct val="150000"/>
              </a:lnSpc>
              <a:spcBef>
                <a:spcPts val="0"/>
              </a:spcBef>
              <a:spcAft>
                <a:spcPts val="0"/>
              </a:spcAft>
              <a:buClr>
                <a:schemeClr val="dk1"/>
              </a:buClr>
              <a:buSzPts val="1600"/>
              <a:buChar char="■"/>
            </a:pPr>
            <a:r>
              <a:rPr b="1" lang="en"/>
              <a:t>Sample code </a:t>
            </a:r>
            <a:r>
              <a:rPr lang="en"/>
              <a:t>:  SDK includes a selection of sample applications that demonstrate some of the possibilities available with Android, as well as simple programs that highlight how to use individual API features.</a:t>
            </a:r>
            <a:endParaRPr/>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692" name="Google Shape;69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98" name="Google Shape;698;p64"/>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Software Development Kit (SDK)</a:t>
            </a:r>
            <a:r>
              <a:rPr lang="en" sz="1800"/>
              <a:t>  for Android </a:t>
            </a:r>
            <a:endParaRPr sz="1800"/>
          </a:p>
          <a:p>
            <a:pPr indent="-342900" lvl="1" marL="914400" marR="0" rtl="0" algn="l">
              <a:lnSpc>
                <a:spcPct val="150000"/>
              </a:lnSpc>
              <a:spcBef>
                <a:spcPts val="0"/>
              </a:spcBef>
              <a:spcAft>
                <a:spcPts val="0"/>
              </a:spcAft>
              <a:buSzPts val="1800"/>
              <a:buChar char="○"/>
            </a:pPr>
            <a:r>
              <a:rPr lang="en" sz="1800"/>
              <a:t>It includes everything you need to start developing, testing, and debugging Android applications:</a:t>
            </a:r>
            <a:endParaRPr sz="1800"/>
          </a:p>
          <a:p>
            <a:pPr indent="-330200" lvl="2" marL="1371600" rtl="0" algn="l">
              <a:lnSpc>
                <a:spcPct val="150000"/>
              </a:lnSpc>
              <a:spcBef>
                <a:spcPts val="0"/>
              </a:spcBef>
              <a:spcAft>
                <a:spcPts val="0"/>
              </a:spcAft>
              <a:buClr>
                <a:schemeClr val="dk1"/>
              </a:buClr>
              <a:buSzPts val="1600"/>
              <a:buChar char="■"/>
            </a:pPr>
            <a:r>
              <a:rPr b="1" lang="en"/>
              <a:t>The Android Virtual Device Manager and Emulator</a:t>
            </a:r>
            <a:r>
              <a:rPr lang="en"/>
              <a:t> : </a:t>
            </a:r>
            <a:r>
              <a:rPr lang="en"/>
              <a:t>The Android Emulator ( As a virtual device) runs within an Android Virtual Device (AVD) that simulates a device hardware configuration. Using the Emulator you can see how your applications will look and behave on a real Android device.</a:t>
            </a:r>
            <a:endParaRPr/>
          </a:p>
          <a:p>
            <a:pPr indent="-330200" lvl="2" marL="1371600" rtl="0" algn="l">
              <a:lnSpc>
                <a:spcPct val="150000"/>
              </a:lnSpc>
              <a:spcBef>
                <a:spcPts val="0"/>
              </a:spcBef>
              <a:spcAft>
                <a:spcPts val="0"/>
              </a:spcAft>
              <a:buClr>
                <a:schemeClr val="dk1"/>
              </a:buClr>
              <a:buSzPts val="1600"/>
              <a:buChar char="■"/>
            </a:pPr>
            <a:r>
              <a:rPr b="1" lang="en"/>
              <a:t>Sample code </a:t>
            </a:r>
            <a:r>
              <a:rPr lang="en"/>
              <a:t>:  SDK includes a selection of sample applications….</a:t>
            </a:r>
            <a:endParaRPr/>
          </a:p>
          <a:p>
            <a:pPr indent="-330200" lvl="2" marL="1371600" rtl="0" algn="l">
              <a:lnSpc>
                <a:spcPct val="150000"/>
              </a:lnSpc>
              <a:spcBef>
                <a:spcPts val="0"/>
              </a:spcBef>
              <a:spcAft>
                <a:spcPts val="0"/>
              </a:spcAft>
              <a:buSzPts val="1600"/>
              <a:buChar char="■"/>
            </a:pPr>
            <a:r>
              <a:rPr b="1" lang="en">
                <a:solidFill>
                  <a:schemeClr val="dk1"/>
                </a:solidFill>
              </a:rPr>
              <a:t>Full documentation</a:t>
            </a:r>
            <a:endParaRPr/>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699" name="Google Shape;69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705" name="Google Shape;705;p65"/>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solidFill>
                  <a:schemeClr val="dk1"/>
                </a:solidFill>
              </a:rPr>
              <a:t>Native Development Kit</a:t>
            </a:r>
            <a:r>
              <a:rPr b="1" lang="en" sz="1800"/>
              <a:t> </a:t>
            </a:r>
            <a:r>
              <a:rPr lang="en" sz="1800"/>
              <a:t>: </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If the speed and efficiency of C/C++ is required for your application, Android provides a native development kit (NDK). </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The NDK is designed to enable you to create C++ libraries using the libc and libm libraries, along with native access to OpenGL.</a:t>
            </a:r>
            <a:endParaRPr sz="1800"/>
          </a:p>
        </p:txBody>
      </p:sp>
      <p:sp>
        <p:nvSpPr>
          <p:cNvPr id="706" name="Google Shape;70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7" name="Google Shape;707;p65"/>
          <p:cNvPicPr preferRelativeResize="0"/>
          <p:nvPr/>
        </p:nvPicPr>
        <p:blipFill rotWithShape="1">
          <a:blip r:embed="rId3">
            <a:alphaModFix/>
          </a:blip>
          <a:srcRect b="19978" l="0" r="0" t="16778"/>
          <a:stretch/>
        </p:blipFill>
        <p:spPr>
          <a:xfrm>
            <a:off x="5497625" y="121600"/>
            <a:ext cx="3607850" cy="1709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13" name="Google Shape;713;p66"/>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Provided that :</a:t>
            </a:r>
            <a:endParaRPr sz="1800"/>
          </a:p>
          <a:p>
            <a:pPr indent="-342900" lvl="1" marL="914400" marR="0" rtl="0" algn="l">
              <a:lnSpc>
                <a:spcPct val="150000"/>
              </a:lnSpc>
              <a:spcBef>
                <a:spcPts val="0"/>
              </a:spcBef>
              <a:spcAft>
                <a:spcPts val="0"/>
              </a:spcAft>
              <a:buSzPts val="1800"/>
              <a:buChar char="○"/>
            </a:pPr>
            <a:r>
              <a:rPr lang="en" sz="1800"/>
              <a:t>You did :</a:t>
            </a:r>
            <a:endParaRPr sz="1800"/>
          </a:p>
          <a:p>
            <a:pPr indent="-323850" lvl="2" marL="1371600" marR="0" rtl="0" algn="l">
              <a:lnSpc>
                <a:spcPct val="150000"/>
              </a:lnSpc>
              <a:spcBef>
                <a:spcPts val="0"/>
              </a:spcBef>
              <a:spcAft>
                <a:spcPts val="0"/>
              </a:spcAft>
              <a:buSzPts val="1500"/>
              <a:buChar char="■"/>
            </a:pPr>
            <a:r>
              <a:rPr i="1" lang="en" sz="1500"/>
              <a:t>Market research</a:t>
            </a:r>
            <a:endParaRPr i="1" sz="1500"/>
          </a:p>
          <a:p>
            <a:pPr indent="-323850" lvl="2" marL="1371600" marR="0" rtl="0" algn="l">
              <a:lnSpc>
                <a:spcPct val="150000"/>
              </a:lnSpc>
              <a:spcBef>
                <a:spcPts val="0"/>
              </a:spcBef>
              <a:spcAft>
                <a:spcPts val="0"/>
              </a:spcAft>
              <a:buSzPts val="1500"/>
              <a:buChar char="■"/>
            </a:pPr>
            <a:r>
              <a:rPr i="1" lang="en" sz="1500"/>
              <a:t>Idea Validation</a:t>
            </a:r>
            <a:endParaRPr i="1" sz="1500"/>
          </a:p>
          <a:p>
            <a:pPr indent="-323850" lvl="2" marL="1371600" marR="0" rtl="0" algn="l">
              <a:lnSpc>
                <a:spcPct val="150000"/>
              </a:lnSpc>
              <a:spcBef>
                <a:spcPts val="0"/>
              </a:spcBef>
              <a:spcAft>
                <a:spcPts val="0"/>
              </a:spcAft>
              <a:buSzPts val="1500"/>
              <a:buChar char="■"/>
            </a:pPr>
            <a:r>
              <a:rPr i="1" lang="en" sz="1500"/>
              <a:t>Planning, UI/UX Design</a:t>
            </a:r>
            <a:endParaRPr i="1" sz="1500"/>
          </a:p>
          <a:p>
            <a:pPr indent="-323850" lvl="2" marL="1371600" marR="0" rtl="0" algn="l">
              <a:lnSpc>
                <a:spcPct val="150000"/>
              </a:lnSpc>
              <a:spcBef>
                <a:spcPts val="0"/>
              </a:spcBef>
              <a:spcAft>
                <a:spcPts val="0"/>
              </a:spcAft>
              <a:buSzPts val="1500"/>
              <a:buChar char="■"/>
            </a:pPr>
            <a:r>
              <a:rPr i="1" lang="en" sz="1500"/>
              <a:t>Software Architecture</a:t>
            </a:r>
            <a:endParaRPr i="1" sz="1500"/>
          </a:p>
          <a:p>
            <a:pPr indent="-342900" lvl="1" marL="914400" marR="0" rtl="0" algn="l">
              <a:lnSpc>
                <a:spcPct val="150000"/>
              </a:lnSpc>
              <a:spcBef>
                <a:spcPts val="0"/>
              </a:spcBef>
              <a:spcAft>
                <a:spcPts val="0"/>
              </a:spcAft>
              <a:buSzPts val="1800"/>
              <a:buChar char="○"/>
            </a:pPr>
            <a:r>
              <a:rPr lang="en" sz="1800"/>
              <a:t>Downloaded and Installed successfully:</a:t>
            </a:r>
            <a:endParaRPr sz="1800"/>
          </a:p>
          <a:p>
            <a:pPr indent="-330200" lvl="2" marL="1371600" marR="0" rtl="0" algn="l">
              <a:lnSpc>
                <a:spcPct val="150000"/>
              </a:lnSpc>
              <a:spcBef>
                <a:spcPts val="0"/>
              </a:spcBef>
              <a:spcAft>
                <a:spcPts val="0"/>
              </a:spcAft>
              <a:buSzPts val="1600"/>
              <a:buChar char="■"/>
            </a:pPr>
            <a:r>
              <a:rPr b="1" i="1" lang="en"/>
              <a:t>Android Studio</a:t>
            </a:r>
            <a:endParaRPr b="1" i="1"/>
          </a:p>
          <a:p>
            <a:pPr indent="-330200" lvl="2" marL="1371600" marR="0" rtl="0" algn="l">
              <a:lnSpc>
                <a:spcPct val="150000"/>
              </a:lnSpc>
              <a:spcBef>
                <a:spcPts val="0"/>
              </a:spcBef>
              <a:spcAft>
                <a:spcPts val="0"/>
              </a:spcAft>
              <a:buSzPts val="1600"/>
              <a:buChar char="■"/>
            </a:pPr>
            <a:r>
              <a:rPr b="1" i="1" lang="en"/>
              <a:t>Android SDK and Tools</a:t>
            </a:r>
            <a:endParaRPr b="1" i="1"/>
          </a:p>
          <a:p>
            <a:pPr indent="-342900" lvl="1" marL="914400" marR="0" rtl="0" algn="l">
              <a:lnSpc>
                <a:spcPct val="150000"/>
              </a:lnSpc>
              <a:spcBef>
                <a:spcPts val="0"/>
              </a:spcBef>
              <a:spcAft>
                <a:spcPts val="0"/>
              </a:spcAft>
              <a:buSzPts val="1800"/>
              <a:buChar char="○"/>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14" name="Google Shape;71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82" name="Google Shape;582;p49"/>
          <p:cNvSpPr txBox="1"/>
          <p:nvPr>
            <p:ph idx="1" type="subTitle"/>
          </p:nvPr>
        </p:nvSpPr>
        <p:spPr>
          <a:xfrm>
            <a:off x="2966375" y="64200"/>
            <a:ext cx="5853900" cy="4710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Section</a:t>
            </a:r>
            <a:r>
              <a:rPr b="1" lang="en" sz="2200"/>
              <a:t> 1 :</a:t>
            </a:r>
            <a:endParaRPr b="1" sz="2200"/>
          </a:p>
          <a:p>
            <a:pPr indent="-361950" lvl="1" marL="914400" rtl="0" algn="l">
              <a:lnSpc>
                <a:spcPct val="150000"/>
              </a:lnSpc>
              <a:spcBef>
                <a:spcPts val="0"/>
              </a:spcBef>
              <a:spcAft>
                <a:spcPts val="0"/>
              </a:spcAft>
              <a:buSzPts val="2100"/>
              <a:buChar char="○"/>
            </a:pPr>
            <a:r>
              <a:rPr b="1" lang="en" sz="2100"/>
              <a:t>Introduction to Android </a:t>
            </a:r>
            <a:endParaRPr b="1" sz="2100"/>
          </a:p>
          <a:p>
            <a:pPr indent="-361950" lvl="1" marL="914400" rtl="0" algn="l">
              <a:lnSpc>
                <a:spcPct val="150000"/>
              </a:lnSpc>
              <a:spcBef>
                <a:spcPts val="0"/>
              </a:spcBef>
              <a:spcAft>
                <a:spcPts val="0"/>
              </a:spcAft>
              <a:buSzPts val="2100"/>
              <a:buChar char="○"/>
            </a:pPr>
            <a:r>
              <a:rPr b="1" lang="en" sz="2100"/>
              <a:t>Getting Started : Hello World </a:t>
            </a:r>
            <a:endParaRPr b="1" sz="2100"/>
          </a:p>
          <a:p>
            <a:pPr indent="-361950" lvl="2" marL="1371600" rtl="0" algn="l">
              <a:lnSpc>
                <a:spcPct val="150000"/>
              </a:lnSpc>
              <a:spcBef>
                <a:spcPts val="0"/>
              </a:spcBef>
              <a:spcAft>
                <a:spcPts val="0"/>
              </a:spcAft>
              <a:buSzPts val="2100"/>
              <a:buChar char="■"/>
            </a:pPr>
            <a:r>
              <a:rPr b="1" i="1" lang="en" sz="1700"/>
              <a:t>Simple App, Project Structure, Manifest, Events…</a:t>
            </a:r>
            <a:endParaRPr b="1" i="1" sz="2100"/>
          </a:p>
          <a:p>
            <a:pPr indent="-361950" lvl="1" marL="914400" rtl="0" algn="l">
              <a:lnSpc>
                <a:spcPct val="150000"/>
              </a:lnSpc>
              <a:spcBef>
                <a:spcPts val="0"/>
              </a:spcBef>
              <a:spcAft>
                <a:spcPts val="0"/>
              </a:spcAft>
              <a:buSzPts val="2100"/>
              <a:buChar char="○"/>
            </a:pPr>
            <a:r>
              <a:rPr b="1" lang="en" sz="2100"/>
              <a:t>Android App Components:</a:t>
            </a:r>
            <a:endParaRPr b="1" sz="2100"/>
          </a:p>
          <a:p>
            <a:pPr indent="-336550" lvl="2" marL="1371600" rtl="0" algn="l">
              <a:lnSpc>
                <a:spcPct val="150000"/>
              </a:lnSpc>
              <a:spcBef>
                <a:spcPts val="0"/>
              </a:spcBef>
              <a:spcAft>
                <a:spcPts val="0"/>
              </a:spcAft>
              <a:buSzPts val="1700"/>
              <a:buChar char="■"/>
            </a:pPr>
            <a:r>
              <a:rPr b="1" i="1" lang="en" sz="1700">
                <a:solidFill>
                  <a:schemeClr val="dk1"/>
                </a:solidFill>
              </a:rPr>
              <a:t>Activities, </a:t>
            </a:r>
            <a:r>
              <a:rPr b="1" i="1" lang="en" sz="1700"/>
              <a:t>Widgets</a:t>
            </a:r>
            <a:r>
              <a:rPr b="1" i="1" lang="en" sz="1700"/>
              <a:t>, Layouts</a:t>
            </a:r>
            <a:endParaRPr b="1" sz="2100"/>
          </a:p>
          <a:p>
            <a:pPr indent="-361950" lvl="0" marL="457200" rtl="0" algn="l">
              <a:lnSpc>
                <a:spcPct val="150000"/>
              </a:lnSpc>
              <a:spcBef>
                <a:spcPts val="0"/>
              </a:spcBef>
              <a:spcAft>
                <a:spcPts val="0"/>
              </a:spcAft>
              <a:buSzPts val="2100"/>
              <a:buChar char="●"/>
            </a:pPr>
            <a:r>
              <a:rPr b="1" lang="en" sz="2100"/>
              <a:t>Section 2 :</a:t>
            </a:r>
            <a:endParaRPr b="1" sz="2100"/>
          </a:p>
          <a:p>
            <a:pPr indent="-361950" lvl="1" marL="914400" rtl="0" algn="l">
              <a:lnSpc>
                <a:spcPct val="150000"/>
              </a:lnSpc>
              <a:spcBef>
                <a:spcPts val="0"/>
              </a:spcBef>
              <a:spcAft>
                <a:spcPts val="0"/>
              </a:spcAft>
              <a:buSzPts val="2100"/>
              <a:buChar char="○"/>
            </a:pPr>
            <a:r>
              <a:rPr b="1" lang="en" sz="2100"/>
              <a:t>Example : Tic Tac toe Game</a:t>
            </a:r>
            <a:endParaRPr b="1" sz="2100"/>
          </a:p>
          <a:p>
            <a:pPr indent="-368300" lvl="0" marL="457200" rtl="0" algn="l">
              <a:lnSpc>
                <a:spcPct val="150000"/>
              </a:lnSpc>
              <a:spcBef>
                <a:spcPts val="0"/>
              </a:spcBef>
              <a:spcAft>
                <a:spcPts val="0"/>
              </a:spcAft>
              <a:buClr>
                <a:schemeClr val="dk1"/>
              </a:buClr>
              <a:buSzPts val="2200"/>
              <a:buChar char="●"/>
            </a:pPr>
            <a:r>
              <a:rPr b="1" lang="en" sz="2200"/>
              <a:t>Section 3 :</a:t>
            </a:r>
            <a:endParaRPr b="1" sz="2200"/>
          </a:p>
          <a:p>
            <a:pPr indent="-361950" lvl="1" marL="914400" rtl="0" algn="l">
              <a:lnSpc>
                <a:spcPct val="150000"/>
              </a:lnSpc>
              <a:spcBef>
                <a:spcPts val="0"/>
              </a:spcBef>
              <a:spcAft>
                <a:spcPts val="0"/>
              </a:spcAft>
              <a:buClr>
                <a:schemeClr val="dk1"/>
              </a:buClr>
              <a:buSzPts val="2100"/>
              <a:buChar char="○"/>
            </a:pPr>
            <a:r>
              <a:rPr b="1" lang="en" sz="2100">
                <a:solidFill>
                  <a:schemeClr val="dk1"/>
                </a:solidFill>
              </a:rPr>
              <a:t>Kotlin : OOP</a:t>
            </a:r>
            <a:endParaRPr b="1" sz="2100"/>
          </a:p>
          <a:p>
            <a:pPr indent="0" lvl="0" marL="0" rtl="0" algn="l">
              <a:lnSpc>
                <a:spcPct val="150000"/>
              </a:lnSpc>
              <a:spcBef>
                <a:spcPts val="1600"/>
              </a:spcBef>
              <a:spcAft>
                <a:spcPts val="0"/>
              </a:spcAft>
              <a:buNone/>
            </a:pPr>
            <a:r>
              <a:t/>
            </a:r>
            <a:endParaRPr b="1" sz="2600"/>
          </a:p>
          <a:p>
            <a:pPr indent="0" lvl="0" marL="0" rtl="0" algn="l">
              <a:lnSpc>
                <a:spcPct val="150000"/>
              </a:lnSpc>
              <a:spcBef>
                <a:spcPts val="1600"/>
              </a:spcBef>
              <a:spcAft>
                <a:spcPts val="1600"/>
              </a:spcAft>
              <a:buNone/>
            </a:pPr>
            <a:r>
              <a:t/>
            </a:r>
            <a:endParaRPr b="1" sz="2600"/>
          </a:p>
        </p:txBody>
      </p:sp>
      <p:sp>
        <p:nvSpPr>
          <p:cNvPr id="583" name="Google Shape;58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20" name="Google Shape;720;p67"/>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Provided that :</a:t>
            </a:r>
            <a:endParaRPr sz="1800"/>
          </a:p>
          <a:p>
            <a:pPr indent="-342900" lvl="1" marL="914400" marR="0" rtl="0" algn="l">
              <a:lnSpc>
                <a:spcPct val="150000"/>
              </a:lnSpc>
              <a:spcBef>
                <a:spcPts val="0"/>
              </a:spcBef>
              <a:spcAft>
                <a:spcPts val="0"/>
              </a:spcAft>
              <a:buSzPts val="1800"/>
              <a:buChar char="○"/>
            </a:pPr>
            <a:r>
              <a:rPr lang="en" sz="1800"/>
              <a:t>You did :</a:t>
            </a:r>
            <a:endParaRPr sz="1800"/>
          </a:p>
          <a:p>
            <a:pPr indent="-323850" lvl="2" marL="1371600" marR="0" rtl="0" algn="l">
              <a:lnSpc>
                <a:spcPct val="150000"/>
              </a:lnSpc>
              <a:spcBef>
                <a:spcPts val="0"/>
              </a:spcBef>
              <a:spcAft>
                <a:spcPts val="0"/>
              </a:spcAft>
              <a:buSzPts val="1500"/>
              <a:buChar char="■"/>
            </a:pPr>
            <a:r>
              <a:rPr i="1" lang="en" sz="1500"/>
              <a:t>Market research</a:t>
            </a:r>
            <a:endParaRPr i="1" sz="1500"/>
          </a:p>
          <a:p>
            <a:pPr indent="-323850" lvl="2" marL="1371600" marR="0" rtl="0" algn="l">
              <a:lnSpc>
                <a:spcPct val="150000"/>
              </a:lnSpc>
              <a:spcBef>
                <a:spcPts val="0"/>
              </a:spcBef>
              <a:spcAft>
                <a:spcPts val="0"/>
              </a:spcAft>
              <a:buSzPts val="1500"/>
              <a:buChar char="■"/>
            </a:pPr>
            <a:r>
              <a:rPr i="1" lang="en" sz="1500"/>
              <a:t>Idea Validation</a:t>
            </a:r>
            <a:endParaRPr i="1" sz="1500"/>
          </a:p>
          <a:p>
            <a:pPr indent="-323850" lvl="2" marL="1371600" marR="0" rtl="0" algn="l">
              <a:lnSpc>
                <a:spcPct val="150000"/>
              </a:lnSpc>
              <a:spcBef>
                <a:spcPts val="0"/>
              </a:spcBef>
              <a:spcAft>
                <a:spcPts val="0"/>
              </a:spcAft>
              <a:buSzPts val="1500"/>
              <a:buChar char="■"/>
            </a:pPr>
            <a:r>
              <a:rPr i="1" lang="en" sz="1500"/>
              <a:t>Planning, UI/UX Design</a:t>
            </a:r>
            <a:endParaRPr i="1" sz="1500"/>
          </a:p>
          <a:p>
            <a:pPr indent="-323850" lvl="2" marL="1371600" marR="0" rtl="0" algn="l">
              <a:lnSpc>
                <a:spcPct val="150000"/>
              </a:lnSpc>
              <a:spcBef>
                <a:spcPts val="0"/>
              </a:spcBef>
              <a:spcAft>
                <a:spcPts val="0"/>
              </a:spcAft>
              <a:buSzPts val="1500"/>
              <a:buChar char="■"/>
            </a:pPr>
            <a:r>
              <a:rPr i="1" lang="en" sz="1500"/>
              <a:t>Software Architecture</a:t>
            </a:r>
            <a:endParaRPr i="1" sz="1500"/>
          </a:p>
          <a:p>
            <a:pPr indent="-342900" lvl="1" marL="914400" marR="0" rtl="0" algn="l">
              <a:lnSpc>
                <a:spcPct val="150000"/>
              </a:lnSpc>
              <a:spcBef>
                <a:spcPts val="0"/>
              </a:spcBef>
              <a:spcAft>
                <a:spcPts val="0"/>
              </a:spcAft>
              <a:buSzPts val="1800"/>
              <a:buChar char="○"/>
            </a:pPr>
            <a:r>
              <a:rPr lang="en" sz="1800"/>
              <a:t>Downloaded and Installed successfully:</a:t>
            </a:r>
            <a:endParaRPr sz="1800"/>
          </a:p>
          <a:p>
            <a:pPr indent="-330200" lvl="2" marL="1371600" marR="0" rtl="0" algn="l">
              <a:lnSpc>
                <a:spcPct val="150000"/>
              </a:lnSpc>
              <a:spcBef>
                <a:spcPts val="0"/>
              </a:spcBef>
              <a:spcAft>
                <a:spcPts val="0"/>
              </a:spcAft>
              <a:buSzPts val="1600"/>
              <a:buChar char="■"/>
            </a:pPr>
            <a:r>
              <a:rPr b="1" i="1" lang="en"/>
              <a:t>Android Studio</a:t>
            </a:r>
            <a:endParaRPr b="1" i="1"/>
          </a:p>
          <a:p>
            <a:pPr indent="-330200" lvl="2" marL="1371600" marR="0" rtl="0" algn="l">
              <a:lnSpc>
                <a:spcPct val="150000"/>
              </a:lnSpc>
              <a:spcBef>
                <a:spcPts val="0"/>
              </a:spcBef>
              <a:spcAft>
                <a:spcPts val="0"/>
              </a:spcAft>
              <a:buSzPts val="1600"/>
              <a:buChar char="■"/>
            </a:pPr>
            <a:r>
              <a:rPr b="1" i="1" lang="en"/>
              <a:t>Android SDK and Tools</a:t>
            </a:r>
            <a:endParaRPr b="1" i="1"/>
          </a:p>
          <a:p>
            <a:pPr indent="-342900" lvl="1" marL="914400" marR="0" rtl="0" algn="l">
              <a:lnSpc>
                <a:spcPct val="150000"/>
              </a:lnSpc>
              <a:spcBef>
                <a:spcPts val="0"/>
              </a:spcBef>
              <a:spcAft>
                <a:spcPts val="0"/>
              </a:spcAft>
              <a:buSzPts val="1800"/>
              <a:buChar char="○"/>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21" name="Google Shape;721;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2" name="Google Shape;722;p67"/>
          <p:cNvSpPr/>
          <p:nvPr/>
        </p:nvSpPr>
        <p:spPr>
          <a:xfrm>
            <a:off x="4821575" y="2439400"/>
            <a:ext cx="3419400" cy="179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Recommended to have an Android Phone + USB Cable to connect your Phone to your Dev PC</a:t>
            </a:r>
            <a:endParaRPr b="1">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28" name="Google Shape;728;p68"/>
          <p:cNvSpPr txBox="1"/>
          <p:nvPr>
            <p:ph idx="2" type="subTitle"/>
          </p:nvPr>
        </p:nvSpPr>
        <p:spPr>
          <a:xfrm>
            <a:off x="237700" y="15529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Before your start the development, Remember that c</a:t>
            </a:r>
            <a:r>
              <a:rPr lang="en" sz="1800">
                <a:solidFill>
                  <a:schemeClr val="dk1"/>
                </a:solidFill>
              </a:rPr>
              <a:t>ompared to desktop or notebook computers, mobile devices have relatively:</a:t>
            </a:r>
            <a:endParaRPr sz="18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Low processing power</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Limited RAM</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Limited storage capacity</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Small screens</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High costs associated with data transfers</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Intermittent connectivity, slow data transfer rates, and high latency</a:t>
            </a:r>
            <a:endParaRPr i="1" sz="1700">
              <a:solidFill>
                <a:schemeClr val="dk1"/>
              </a:solidFill>
            </a:endParaRPr>
          </a:p>
          <a:p>
            <a:pPr indent="-336550" lvl="1" marL="914400" rtl="0" algn="l">
              <a:lnSpc>
                <a:spcPct val="150000"/>
              </a:lnSpc>
              <a:spcBef>
                <a:spcPts val="0"/>
              </a:spcBef>
              <a:spcAft>
                <a:spcPts val="0"/>
              </a:spcAft>
              <a:buClr>
                <a:schemeClr val="dk1"/>
              </a:buClr>
              <a:buSzPts val="1700"/>
              <a:buChar char="○"/>
            </a:pPr>
            <a:r>
              <a:rPr i="1" lang="en" sz="1700">
                <a:solidFill>
                  <a:schemeClr val="dk1"/>
                </a:solidFill>
              </a:rPr>
              <a:t>Limited battery life</a:t>
            </a:r>
            <a:endParaRPr i="1" sz="1700">
              <a:solidFill>
                <a:schemeClr val="dk1"/>
              </a:solidFill>
            </a:endParaRPr>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29" name="Google Shape;72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35" name="Google Shape;735;p69"/>
          <p:cNvSpPr txBox="1"/>
          <p:nvPr>
            <p:ph idx="2" type="subTitle"/>
          </p:nvPr>
        </p:nvSpPr>
        <p:spPr>
          <a:xfrm>
            <a:off x="237700" y="1552925"/>
            <a:ext cx="4648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App Idea : Mobile App for a user to press a button for incrementing a counter.</a:t>
            </a:r>
            <a:endParaRPr sz="1800"/>
          </a:p>
          <a:p>
            <a:pPr indent="-342900" lvl="0" marL="457200" marR="0" rtl="0" algn="l">
              <a:lnSpc>
                <a:spcPct val="150000"/>
              </a:lnSpc>
              <a:spcBef>
                <a:spcPts val="0"/>
              </a:spcBef>
              <a:spcAft>
                <a:spcPts val="0"/>
              </a:spcAft>
              <a:buSzPts val="1800"/>
              <a:buChar char="●"/>
            </a:pPr>
            <a:r>
              <a:rPr lang="en" sz="1800"/>
              <a:t>Primary Users : bored people with nothing to do or people with insomnia</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36" name="Google Shape;73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69"/>
          <p:cNvSpPr/>
          <p:nvPr/>
        </p:nvSpPr>
        <p:spPr>
          <a:xfrm>
            <a:off x="5107725" y="1716875"/>
            <a:ext cx="2325000" cy="303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738" name="Google Shape;738;p69"/>
          <p:cNvSpPr/>
          <p:nvPr/>
        </p:nvSpPr>
        <p:spPr>
          <a:xfrm>
            <a:off x="5658575" y="3684150"/>
            <a:ext cx="1373400" cy="472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Click me</a:t>
            </a:r>
            <a:endParaRPr>
              <a:latin typeface="Raleway"/>
              <a:ea typeface="Raleway"/>
              <a:cs typeface="Raleway"/>
              <a:sym typeface="Raleway"/>
            </a:endParaRPr>
          </a:p>
        </p:txBody>
      </p:sp>
      <p:sp>
        <p:nvSpPr>
          <p:cNvPr id="739" name="Google Shape;739;p69"/>
          <p:cNvSpPr txBox="1"/>
          <p:nvPr/>
        </p:nvSpPr>
        <p:spPr>
          <a:xfrm>
            <a:off x="5658575" y="2088875"/>
            <a:ext cx="12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You clicked :</a:t>
            </a:r>
            <a:endParaRPr>
              <a:latin typeface="Raleway"/>
              <a:ea typeface="Raleway"/>
              <a:cs typeface="Raleway"/>
              <a:sym typeface="Raleway"/>
            </a:endParaRPr>
          </a:p>
        </p:txBody>
      </p:sp>
      <p:sp>
        <p:nvSpPr>
          <p:cNvPr id="740" name="Google Shape;740;p69"/>
          <p:cNvSpPr txBox="1"/>
          <p:nvPr/>
        </p:nvSpPr>
        <p:spPr>
          <a:xfrm>
            <a:off x="5696525" y="2598950"/>
            <a:ext cx="123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78</a:t>
            </a:r>
            <a:endParaRPr b="1">
              <a:latin typeface="Raleway"/>
              <a:ea typeface="Raleway"/>
              <a:cs typeface="Raleway"/>
              <a:sym typeface="Raleway"/>
            </a:endParaRPr>
          </a:p>
        </p:txBody>
      </p:sp>
      <p:sp>
        <p:nvSpPr>
          <p:cNvPr id="741" name="Google Shape;741;p69"/>
          <p:cNvSpPr txBox="1"/>
          <p:nvPr/>
        </p:nvSpPr>
        <p:spPr>
          <a:xfrm>
            <a:off x="5734775" y="2927075"/>
            <a:ext cx="123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aleway"/>
                <a:ea typeface="Raleway"/>
                <a:cs typeface="Raleway"/>
                <a:sym typeface="Raleway"/>
              </a:rPr>
              <a:t>times</a:t>
            </a:r>
            <a:endParaRPr>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47" name="Google Shape;747;p70"/>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Create a Project</a:t>
            </a:r>
            <a:endParaRPr b="1" sz="1800"/>
          </a:p>
          <a:p>
            <a:pPr indent="-342900" lvl="1" marL="914400" marR="0" rtl="0" algn="l">
              <a:lnSpc>
                <a:spcPct val="150000"/>
              </a:lnSpc>
              <a:spcBef>
                <a:spcPts val="0"/>
              </a:spcBef>
              <a:spcAft>
                <a:spcPts val="0"/>
              </a:spcAft>
              <a:buSzPts val="1800"/>
              <a:buChar char="○"/>
            </a:pPr>
            <a:r>
              <a:rPr lang="en" sz="1800"/>
              <a:t>Under Android Studio :</a:t>
            </a:r>
            <a:endParaRPr sz="1800"/>
          </a:p>
          <a:p>
            <a:pPr indent="-342900" lvl="2" marL="1371600" marR="0" rtl="0" algn="l">
              <a:lnSpc>
                <a:spcPct val="150000"/>
              </a:lnSpc>
              <a:spcBef>
                <a:spcPts val="0"/>
              </a:spcBef>
              <a:spcAft>
                <a:spcPts val="0"/>
              </a:spcAft>
              <a:buSzPts val="1800"/>
              <a:buChar char="■"/>
            </a:pPr>
            <a:r>
              <a:rPr lang="en" sz="1800"/>
              <a:t>File ⇒ New ⇒ New Project</a:t>
            </a:r>
            <a:endParaRPr sz="1800"/>
          </a:p>
          <a:p>
            <a:pPr indent="-342900" lvl="2" marL="1371600" marR="0" rtl="0" algn="l">
              <a:lnSpc>
                <a:spcPct val="150000"/>
              </a:lnSpc>
              <a:spcBef>
                <a:spcPts val="0"/>
              </a:spcBef>
              <a:spcAft>
                <a:spcPts val="0"/>
              </a:spcAft>
              <a:buSzPts val="1800"/>
              <a:buChar char="■"/>
            </a:pPr>
            <a:r>
              <a:rPr lang="en" sz="1800"/>
              <a:t>In the next Wizard select : Empty Views Activity otherwise ,Empty Activity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48" name="Google Shape;74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70"/>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1</a:t>
            </a:r>
            <a:endParaRPr sz="10800">
              <a:solidFill>
                <a:srgbClr val="F668B9"/>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55" name="Google Shape;755;p71"/>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Create a Project</a:t>
            </a:r>
            <a:endParaRPr b="1" sz="1800"/>
          </a:p>
          <a:p>
            <a:pPr indent="-342900" lvl="1" marL="914400" marR="0" rtl="0" algn="l">
              <a:lnSpc>
                <a:spcPct val="150000"/>
              </a:lnSpc>
              <a:spcBef>
                <a:spcPts val="0"/>
              </a:spcBef>
              <a:spcAft>
                <a:spcPts val="0"/>
              </a:spcAft>
              <a:buSzPts val="1800"/>
              <a:buChar char="○"/>
            </a:pPr>
            <a:r>
              <a:rPr lang="en" sz="1800"/>
              <a:t>Under Android Studio :</a:t>
            </a:r>
            <a:endParaRPr sz="1800"/>
          </a:p>
          <a:p>
            <a:pPr indent="-342900" lvl="2" marL="1371600" marR="0" rtl="0" algn="l">
              <a:lnSpc>
                <a:spcPct val="150000"/>
              </a:lnSpc>
              <a:spcBef>
                <a:spcPts val="0"/>
              </a:spcBef>
              <a:spcAft>
                <a:spcPts val="0"/>
              </a:spcAft>
              <a:buSzPts val="1800"/>
              <a:buChar char="■"/>
            </a:pPr>
            <a:r>
              <a:rPr lang="en" sz="1800"/>
              <a:t>File ⇒ New ⇒ New Project</a:t>
            </a:r>
            <a:endParaRPr sz="1800"/>
          </a:p>
          <a:p>
            <a:pPr indent="-342900" lvl="2" marL="1371600" marR="0" rtl="0" algn="l">
              <a:lnSpc>
                <a:spcPct val="150000"/>
              </a:lnSpc>
              <a:spcBef>
                <a:spcPts val="0"/>
              </a:spcBef>
              <a:spcAft>
                <a:spcPts val="0"/>
              </a:spcAft>
              <a:buSzPts val="1800"/>
              <a:buChar char="■"/>
            </a:pPr>
            <a:r>
              <a:rPr lang="en" sz="1800"/>
              <a:t>In the next Wizard select : Empty Views Activity otherwise ,Empty Activity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56" name="Google Shape;756;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7" name="Google Shape;757;p71"/>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1</a:t>
            </a:r>
            <a:endParaRPr sz="10800">
              <a:solidFill>
                <a:srgbClr val="F668B9"/>
              </a:solidFill>
              <a:latin typeface="Raleway"/>
              <a:ea typeface="Raleway"/>
              <a:cs typeface="Raleway"/>
              <a:sym typeface="Raleway"/>
            </a:endParaRPr>
          </a:p>
        </p:txBody>
      </p:sp>
      <p:pic>
        <p:nvPicPr>
          <p:cNvPr id="758" name="Google Shape;758;p71"/>
          <p:cNvPicPr preferRelativeResize="0"/>
          <p:nvPr/>
        </p:nvPicPr>
        <p:blipFill>
          <a:blip r:embed="rId3">
            <a:alphaModFix/>
          </a:blip>
          <a:stretch>
            <a:fillRect/>
          </a:stretch>
        </p:blipFill>
        <p:spPr>
          <a:xfrm>
            <a:off x="243222" y="971775"/>
            <a:ext cx="4768699" cy="3706724"/>
          </a:xfrm>
          <a:prstGeom prst="rect">
            <a:avLst/>
          </a:prstGeom>
          <a:noFill/>
          <a:ln>
            <a:noFill/>
          </a:ln>
        </p:spPr>
      </p:pic>
      <p:sp>
        <p:nvSpPr>
          <p:cNvPr id="759" name="Google Shape;759;p71"/>
          <p:cNvSpPr/>
          <p:nvPr/>
        </p:nvSpPr>
        <p:spPr>
          <a:xfrm>
            <a:off x="5429650" y="2346400"/>
            <a:ext cx="2954400" cy="14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We will </a:t>
            </a:r>
            <a:r>
              <a:rPr b="1" lang="en">
                <a:latin typeface="Raleway"/>
                <a:ea typeface="Raleway"/>
                <a:cs typeface="Raleway"/>
                <a:sym typeface="Raleway"/>
              </a:rPr>
              <a:t>NOT</a:t>
            </a:r>
            <a:r>
              <a:rPr lang="en">
                <a:latin typeface="Raleway"/>
                <a:ea typeface="Raleway"/>
                <a:cs typeface="Raleway"/>
                <a:sym typeface="Raleway"/>
              </a:rPr>
              <a:t> be using </a:t>
            </a:r>
            <a:r>
              <a:rPr b="1" lang="en">
                <a:latin typeface="Raleway"/>
                <a:ea typeface="Raleway"/>
                <a:cs typeface="Raleway"/>
                <a:sym typeface="Raleway"/>
              </a:rPr>
              <a:t>Jetpack Compose</a:t>
            </a:r>
            <a:endParaRPr b="1">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65" name="Google Shape;765;p72"/>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Create a Project</a:t>
            </a:r>
            <a:endParaRPr b="1" sz="1800"/>
          </a:p>
          <a:p>
            <a:pPr indent="-342900" lvl="1" marL="914400" marR="0" rtl="0" algn="l">
              <a:lnSpc>
                <a:spcPct val="150000"/>
              </a:lnSpc>
              <a:spcBef>
                <a:spcPts val="0"/>
              </a:spcBef>
              <a:spcAft>
                <a:spcPts val="0"/>
              </a:spcAft>
              <a:buSzPts val="1800"/>
              <a:buChar char="○"/>
            </a:pPr>
            <a:r>
              <a:rPr lang="en" sz="1800"/>
              <a:t>Under Android Studio :</a:t>
            </a:r>
            <a:endParaRPr sz="1800"/>
          </a:p>
          <a:p>
            <a:pPr indent="-342900" lvl="2" marL="1371600" marR="0" rtl="0" algn="l">
              <a:lnSpc>
                <a:spcPct val="150000"/>
              </a:lnSpc>
              <a:spcBef>
                <a:spcPts val="0"/>
              </a:spcBef>
              <a:spcAft>
                <a:spcPts val="0"/>
              </a:spcAft>
              <a:buSzPts val="1800"/>
              <a:buChar char="■"/>
            </a:pPr>
            <a:r>
              <a:rPr lang="en" sz="1800"/>
              <a:t>File ⇒ New ⇒ New Project</a:t>
            </a:r>
            <a:endParaRPr sz="1800"/>
          </a:p>
          <a:p>
            <a:pPr indent="-342900" lvl="2" marL="1371600" marR="0" rtl="0" algn="l">
              <a:lnSpc>
                <a:spcPct val="150000"/>
              </a:lnSpc>
              <a:spcBef>
                <a:spcPts val="0"/>
              </a:spcBef>
              <a:spcAft>
                <a:spcPts val="0"/>
              </a:spcAft>
              <a:buSzPts val="1800"/>
              <a:buChar char="■"/>
            </a:pPr>
            <a:r>
              <a:rPr lang="en" sz="1800"/>
              <a:t>In the next Wizard select : Empty Views Activity otherwise ,Empty Activity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66" name="Google Shape;76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7" name="Google Shape;767;p72"/>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1</a:t>
            </a:r>
            <a:endParaRPr sz="10800">
              <a:solidFill>
                <a:srgbClr val="F668B9"/>
              </a:solidFill>
              <a:latin typeface="Raleway"/>
              <a:ea typeface="Raleway"/>
              <a:cs typeface="Raleway"/>
              <a:sym typeface="Raleway"/>
            </a:endParaRPr>
          </a:p>
        </p:txBody>
      </p:sp>
      <p:sp>
        <p:nvSpPr>
          <p:cNvPr id="768" name="Google Shape;768;p72"/>
          <p:cNvSpPr/>
          <p:nvPr/>
        </p:nvSpPr>
        <p:spPr>
          <a:xfrm>
            <a:off x="5980500" y="2081725"/>
            <a:ext cx="2954400" cy="14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This is why we started with Kotlin from week 1 :</a:t>
            </a:r>
            <a:br>
              <a:rPr lang="en">
                <a:latin typeface="Raleway"/>
                <a:ea typeface="Raleway"/>
                <a:cs typeface="Raleway"/>
                <a:sym typeface="Raleway"/>
              </a:rPr>
            </a:br>
            <a:r>
              <a:rPr lang="en">
                <a:latin typeface="Raleway"/>
                <a:ea typeface="Raleway"/>
                <a:cs typeface="Raleway"/>
                <a:sym typeface="Raleway"/>
              </a:rPr>
              <a:t>Feel free to use </a:t>
            </a:r>
            <a:r>
              <a:rPr b="1" lang="en">
                <a:latin typeface="Raleway"/>
                <a:ea typeface="Raleway"/>
                <a:cs typeface="Raleway"/>
                <a:sym typeface="Raleway"/>
              </a:rPr>
              <a:t>Java</a:t>
            </a:r>
            <a:r>
              <a:rPr lang="en">
                <a:latin typeface="Raleway"/>
                <a:ea typeface="Raleway"/>
                <a:cs typeface="Raleway"/>
                <a:sym typeface="Raleway"/>
              </a:rPr>
              <a:t> too.</a:t>
            </a:r>
            <a:endParaRPr>
              <a:latin typeface="Raleway"/>
              <a:ea typeface="Raleway"/>
              <a:cs typeface="Raleway"/>
              <a:sym typeface="Raleway"/>
            </a:endParaRPr>
          </a:p>
          <a:p>
            <a:pPr indent="0" lvl="0" marL="0" rtl="0" algn="ctr">
              <a:spcBef>
                <a:spcPts val="0"/>
              </a:spcBef>
              <a:spcAft>
                <a:spcPts val="0"/>
              </a:spcAft>
              <a:buNone/>
            </a:pPr>
            <a:br>
              <a:rPr lang="en">
                <a:latin typeface="Raleway"/>
                <a:ea typeface="Raleway"/>
                <a:cs typeface="Raleway"/>
                <a:sym typeface="Raleway"/>
              </a:rPr>
            </a:br>
            <a:r>
              <a:rPr lang="en">
                <a:latin typeface="Raleway"/>
                <a:ea typeface="Raleway"/>
                <a:cs typeface="Raleway"/>
                <a:sym typeface="Raleway"/>
              </a:rPr>
              <a:t>Which version of Android ?</a:t>
            </a:r>
            <a:endParaRPr b="1">
              <a:latin typeface="Raleway"/>
              <a:ea typeface="Raleway"/>
              <a:cs typeface="Raleway"/>
              <a:sym typeface="Raleway"/>
            </a:endParaRPr>
          </a:p>
        </p:txBody>
      </p:sp>
      <p:pic>
        <p:nvPicPr>
          <p:cNvPr id="769" name="Google Shape;769;p72"/>
          <p:cNvPicPr preferRelativeResize="0"/>
          <p:nvPr/>
        </p:nvPicPr>
        <p:blipFill>
          <a:blip r:embed="rId3">
            <a:alphaModFix/>
          </a:blip>
          <a:stretch>
            <a:fillRect/>
          </a:stretch>
        </p:blipFill>
        <p:spPr>
          <a:xfrm>
            <a:off x="62150" y="687490"/>
            <a:ext cx="5780851" cy="43987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75" name="Google Shape;775;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73"/>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1</a:t>
            </a:r>
            <a:endParaRPr sz="10800">
              <a:solidFill>
                <a:srgbClr val="F668B9"/>
              </a:solidFill>
              <a:latin typeface="Raleway"/>
              <a:ea typeface="Raleway"/>
              <a:cs typeface="Raleway"/>
              <a:sym typeface="Raleway"/>
            </a:endParaRPr>
          </a:p>
        </p:txBody>
      </p:sp>
      <p:pic>
        <p:nvPicPr>
          <p:cNvPr id="777" name="Google Shape;777;p73"/>
          <p:cNvPicPr preferRelativeResize="0"/>
          <p:nvPr/>
        </p:nvPicPr>
        <p:blipFill>
          <a:blip r:embed="rId3">
            <a:alphaModFix/>
          </a:blip>
          <a:stretch>
            <a:fillRect/>
          </a:stretch>
        </p:blipFill>
        <p:spPr>
          <a:xfrm>
            <a:off x="309850" y="1345600"/>
            <a:ext cx="6511551" cy="33472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83" name="Google Shape;783;p74"/>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Open the Activity View XML File</a:t>
            </a:r>
            <a:endParaRPr b="1" sz="1800"/>
          </a:p>
          <a:p>
            <a:pPr indent="-342900" lvl="1" marL="914400" marR="0" rtl="0" algn="l">
              <a:lnSpc>
                <a:spcPct val="150000"/>
              </a:lnSpc>
              <a:spcBef>
                <a:spcPts val="0"/>
              </a:spcBef>
              <a:spcAft>
                <a:spcPts val="0"/>
              </a:spcAft>
              <a:buSzPts val="1800"/>
              <a:buChar char="○"/>
            </a:pPr>
            <a:r>
              <a:rPr lang="en" sz="1800"/>
              <a:t>Navigate to :</a:t>
            </a:r>
            <a:endParaRPr sz="1800"/>
          </a:p>
          <a:p>
            <a:pPr indent="-342900" lvl="2" marL="1371600" marR="0" rtl="0" algn="l">
              <a:lnSpc>
                <a:spcPct val="150000"/>
              </a:lnSpc>
              <a:spcBef>
                <a:spcPts val="0"/>
              </a:spcBef>
              <a:spcAft>
                <a:spcPts val="0"/>
              </a:spcAft>
              <a:buSzPts val="1800"/>
              <a:buChar char="■"/>
            </a:pPr>
            <a:r>
              <a:rPr lang="en" sz="1800"/>
              <a:t>App → src → main → res → layout : activity_main.xml</a:t>
            </a:r>
            <a:endParaRPr sz="1800"/>
          </a:p>
          <a:p>
            <a:pPr indent="-342900" lvl="2" marL="1371600" marR="0" rtl="0" algn="l">
              <a:lnSpc>
                <a:spcPct val="150000"/>
              </a:lnSpc>
              <a:spcBef>
                <a:spcPts val="0"/>
              </a:spcBef>
              <a:spcAft>
                <a:spcPts val="0"/>
              </a:spcAft>
              <a:buSzPts val="1800"/>
              <a:buChar char="■"/>
            </a:pPr>
            <a:r>
              <a:rPr lang="en" sz="1800"/>
              <a:t>To see the code for the XML file : </a:t>
            </a:r>
            <a:endParaRPr sz="1800"/>
          </a:p>
          <a:p>
            <a:pPr indent="-342900" lvl="3" marL="1828800" marR="0" rtl="0" algn="l">
              <a:lnSpc>
                <a:spcPct val="150000"/>
              </a:lnSpc>
              <a:spcBef>
                <a:spcPts val="0"/>
              </a:spcBef>
              <a:spcAft>
                <a:spcPts val="0"/>
              </a:spcAft>
              <a:buSzPts val="1800"/>
              <a:buChar char="●"/>
            </a:pPr>
            <a:r>
              <a:rPr lang="en" sz="1800"/>
              <a:t>Click on : </a:t>
            </a:r>
            <a:r>
              <a:rPr b="1" lang="en" sz="1800"/>
              <a:t>Code ( shown on next slide )</a:t>
            </a:r>
            <a:endParaRPr b="1"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84" name="Google Shape;78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5" name="Google Shape;785;p74"/>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2</a:t>
            </a:r>
            <a:endParaRPr sz="10800">
              <a:solidFill>
                <a:srgbClr val="F668B9"/>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791" name="Google Shape;791;p75"/>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Open the Activity View XML File</a:t>
            </a:r>
            <a:endParaRPr b="1" sz="1800"/>
          </a:p>
          <a:p>
            <a:pPr indent="-342900" lvl="1" marL="914400" marR="0" rtl="0" algn="l">
              <a:lnSpc>
                <a:spcPct val="150000"/>
              </a:lnSpc>
              <a:spcBef>
                <a:spcPts val="0"/>
              </a:spcBef>
              <a:spcAft>
                <a:spcPts val="0"/>
              </a:spcAft>
              <a:buSzPts val="1800"/>
              <a:buChar char="○"/>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92" name="Google Shape;792;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3" name="Google Shape;793;p75"/>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2</a:t>
            </a:r>
            <a:endParaRPr sz="10800">
              <a:solidFill>
                <a:srgbClr val="F668B9"/>
              </a:solidFill>
              <a:latin typeface="Raleway"/>
              <a:ea typeface="Raleway"/>
              <a:cs typeface="Raleway"/>
              <a:sym typeface="Raleway"/>
            </a:endParaRPr>
          </a:p>
        </p:txBody>
      </p:sp>
      <p:pic>
        <p:nvPicPr>
          <p:cNvPr id="794" name="Google Shape;794;p75"/>
          <p:cNvPicPr preferRelativeResize="0"/>
          <p:nvPr/>
        </p:nvPicPr>
        <p:blipFill>
          <a:blip r:embed="rId3">
            <a:alphaModFix/>
          </a:blip>
          <a:stretch>
            <a:fillRect/>
          </a:stretch>
        </p:blipFill>
        <p:spPr>
          <a:xfrm>
            <a:off x="0" y="115500"/>
            <a:ext cx="9144002" cy="491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00" name="Google Shape;800;p76"/>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Open the Activity View XML File</a:t>
            </a:r>
            <a:endParaRPr b="1" sz="1800"/>
          </a:p>
          <a:p>
            <a:pPr indent="-342900" lvl="1" marL="914400" marR="0" rtl="0" algn="l">
              <a:lnSpc>
                <a:spcPct val="150000"/>
              </a:lnSpc>
              <a:spcBef>
                <a:spcPts val="0"/>
              </a:spcBef>
              <a:spcAft>
                <a:spcPts val="0"/>
              </a:spcAft>
              <a:buSzPts val="1800"/>
              <a:buChar char="○"/>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01" name="Google Shape;801;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2" name="Google Shape;802;p76"/>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2</a:t>
            </a:r>
            <a:endParaRPr sz="10800">
              <a:solidFill>
                <a:srgbClr val="F668B9"/>
              </a:solidFill>
              <a:latin typeface="Raleway"/>
              <a:ea typeface="Raleway"/>
              <a:cs typeface="Raleway"/>
              <a:sym typeface="Raleway"/>
            </a:endParaRPr>
          </a:p>
        </p:txBody>
      </p:sp>
      <p:pic>
        <p:nvPicPr>
          <p:cNvPr id="803" name="Google Shape;803;p76"/>
          <p:cNvPicPr preferRelativeResize="0"/>
          <p:nvPr/>
        </p:nvPicPr>
        <p:blipFill>
          <a:blip r:embed="rId3">
            <a:alphaModFix/>
          </a:blip>
          <a:stretch>
            <a:fillRect/>
          </a:stretch>
        </p:blipFill>
        <p:spPr>
          <a:xfrm>
            <a:off x="450700" y="288925"/>
            <a:ext cx="5497375" cy="4265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Recap for Week 2: </a:t>
            </a:r>
            <a:br>
              <a:rPr lang="en" sz="3400"/>
            </a:br>
            <a:r>
              <a:rPr i="1" lang="en" sz="2900"/>
              <a:t>Idea, Process &amp; App Design</a:t>
            </a:r>
            <a:endParaRPr i="1" sz="2900"/>
          </a:p>
        </p:txBody>
      </p:sp>
      <p:sp>
        <p:nvSpPr>
          <p:cNvPr id="589" name="Google Shape;589;p5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Software Process Activities for Mobile App Solutions </a:t>
            </a:r>
            <a:endParaRPr sz="1800"/>
          </a:p>
          <a:p>
            <a:pPr indent="-342900" lvl="0" marL="457200" marR="0" rtl="0" algn="l">
              <a:lnSpc>
                <a:spcPct val="150000"/>
              </a:lnSpc>
              <a:spcBef>
                <a:spcPts val="0"/>
              </a:spcBef>
              <a:spcAft>
                <a:spcPts val="0"/>
              </a:spcAft>
              <a:buSzPts val="1800"/>
              <a:buChar char="●"/>
            </a:pPr>
            <a:r>
              <a:rPr lang="en" sz="1800"/>
              <a:t>Techniques and ways for discovering new ideas</a:t>
            </a:r>
            <a:endParaRPr sz="1800"/>
          </a:p>
          <a:p>
            <a:pPr indent="-342900" lvl="0" marL="457200" marR="0" rtl="0" algn="l">
              <a:lnSpc>
                <a:spcPct val="150000"/>
              </a:lnSpc>
              <a:spcBef>
                <a:spcPts val="0"/>
              </a:spcBef>
              <a:spcAft>
                <a:spcPts val="0"/>
              </a:spcAft>
              <a:buSzPts val="1800"/>
              <a:buChar char="●"/>
            </a:pPr>
            <a:r>
              <a:rPr lang="en" sz="1800"/>
              <a:t>Idea Validation &amp; Feasibility Analysis</a:t>
            </a:r>
            <a:endParaRPr sz="1800"/>
          </a:p>
          <a:p>
            <a:pPr indent="-342900" lvl="0" marL="457200" marR="0" rtl="0" algn="l">
              <a:lnSpc>
                <a:spcPct val="150000"/>
              </a:lnSpc>
              <a:spcBef>
                <a:spcPts val="0"/>
              </a:spcBef>
              <a:spcAft>
                <a:spcPts val="0"/>
              </a:spcAft>
              <a:buSzPts val="1800"/>
              <a:buChar char="●"/>
            </a:pPr>
            <a:r>
              <a:rPr lang="en" sz="1800"/>
              <a:t>Usability, User Experience and Design</a:t>
            </a:r>
            <a:endParaRPr sz="1800"/>
          </a:p>
          <a:p>
            <a:pPr indent="-342900" lvl="0" marL="457200" marR="0" rtl="0" algn="l">
              <a:lnSpc>
                <a:spcPct val="150000"/>
              </a:lnSpc>
              <a:spcBef>
                <a:spcPts val="0"/>
              </a:spcBef>
              <a:spcAft>
                <a:spcPts val="0"/>
              </a:spcAft>
              <a:buSzPts val="1800"/>
              <a:buChar char="●"/>
            </a:pPr>
            <a:r>
              <a:rPr lang="en" sz="1800"/>
              <a:t>Technological &amp; Development Aspects</a:t>
            </a:r>
            <a:endParaRPr sz="1800"/>
          </a:p>
          <a:p>
            <a:pPr indent="-342900" lvl="0" marL="457200" marR="0" rtl="0" algn="l">
              <a:lnSpc>
                <a:spcPct val="150000"/>
              </a:lnSpc>
              <a:spcBef>
                <a:spcPts val="0"/>
              </a:spcBef>
              <a:spcAft>
                <a:spcPts val="0"/>
              </a:spcAft>
              <a:buSzPts val="1800"/>
              <a:buChar char="●"/>
            </a:pPr>
            <a:r>
              <a:rPr lang="en" sz="1800"/>
              <a:t>Business Models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590" name="Google Shape;59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7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09" name="Google Shape;809;p77"/>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Adding UI Widgets</a:t>
            </a:r>
            <a:endParaRPr b="1" sz="1800"/>
          </a:p>
          <a:p>
            <a:pPr indent="-342900" lvl="1" marL="914400" marR="0" rtl="0" algn="l">
              <a:lnSpc>
                <a:spcPct val="150000"/>
              </a:lnSpc>
              <a:spcBef>
                <a:spcPts val="0"/>
              </a:spcBef>
              <a:spcAft>
                <a:spcPts val="0"/>
              </a:spcAft>
              <a:buSzPts val="1800"/>
              <a:buChar char="○"/>
            </a:pPr>
            <a:r>
              <a:rPr lang="en" sz="1800"/>
              <a:t>We change the text view hello world :</a:t>
            </a:r>
            <a:endParaRPr sz="1800"/>
          </a:p>
          <a:p>
            <a:pPr indent="-342900" lvl="2" marL="1371600" marR="0" rtl="0" algn="l">
              <a:lnSpc>
                <a:spcPct val="150000"/>
              </a:lnSpc>
              <a:spcBef>
                <a:spcPts val="0"/>
              </a:spcBef>
              <a:spcAft>
                <a:spcPts val="0"/>
              </a:spcAft>
              <a:buSzPts val="1800"/>
              <a:buChar char="■"/>
            </a:pPr>
            <a:r>
              <a:rPr lang="en" sz="1800"/>
              <a:t>Better practice to have an Id for each component</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10" name="Google Shape;81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1" name="Google Shape;811;p77"/>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3</a:t>
            </a:r>
            <a:endParaRPr sz="10800">
              <a:solidFill>
                <a:srgbClr val="F668B9"/>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17" name="Google Shape;817;p78"/>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Adding UI Widgets</a:t>
            </a:r>
            <a:endParaRPr b="1" sz="1800"/>
          </a:p>
          <a:p>
            <a:pPr indent="-342900" lvl="1" marL="914400" marR="0" rtl="0" algn="l">
              <a:lnSpc>
                <a:spcPct val="150000"/>
              </a:lnSpc>
              <a:spcBef>
                <a:spcPts val="0"/>
              </a:spcBef>
              <a:spcAft>
                <a:spcPts val="0"/>
              </a:spcAft>
              <a:buSzPts val="1800"/>
              <a:buChar char="○"/>
            </a:pPr>
            <a:r>
              <a:rPr lang="en" sz="1800"/>
              <a:t>We add another TextView to show the number of clicks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18" name="Google Shape;818;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9" name="Google Shape;819;p78"/>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3</a:t>
            </a:r>
            <a:endParaRPr sz="10800">
              <a:solidFill>
                <a:srgbClr val="F668B9"/>
              </a:solidFill>
              <a:latin typeface="Raleway"/>
              <a:ea typeface="Raleway"/>
              <a:cs typeface="Raleway"/>
              <a:sym typeface="Raleway"/>
            </a:endParaRPr>
          </a:p>
        </p:txBody>
      </p:sp>
      <p:sp>
        <p:nvSpPr>
          <p:cNvPr id="820" name="Google Shape;820;p78"/>
          <p:cNvSpPr txBox="1"/>
          <p:nvPr/>
        </p:nvSpPr>
        <p:spPr>
          <a:xfrm>
            <a:off x="2575325" y="2668325"/>
            <a:ext cx="4764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&lt;</a:t>
            </a:r>
            <a:r>
              <a:rPr lang="en" sz="900">
                <a:solidFill>
                  <a:srgbClr val="0033B3"/>
                </a:solidFill>
                <a:highlight>
                  <a:srgbClr val="FFFFFF"/>
                </a:highlight>
                <a:latin typeface="Courier New"/>
                <a:ea typeface="Courier New"/>
                <a:cs typeface="Courier New"/>
                <a:sym typeface="Courier New"/>
              </a:rPr>
              <a:t>TextView</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:id</a:t>
            </a:r>
            <a:r>
              <a:rPr lang="en" sz="900">
                <a:solidFill>
                  <a:srgbClr val="067D17"/>
                </a:solidFill>
                <a:highlight>
                  <a:srgbClr val="FFFFFF"/>
                </a:highlight>
                <a:latin typeface="Courier New"/>
                <a:ea typeface="Courier New"/>
                <a:cs typeface="Courier New"/>
                <a:sym typeface="Courier New"/>
              </a:rPr>
              <a:t>="@+id/tx_numberClicks"</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:layout_width</a:t>
            </a:r>
            <a:r>
              <a:rPr lang="en" sz="900">
                <a:solidFill>
                  <a:srgbClr val="067D17"/>
                </a:solidFill>
                <a:highlight>
                  <a:srgbClr val="FFFFFF"/>
                </a:highlight>
                <a:latin typeface="Courier New"/>
                <a:ea typeface="Courier New"/>
                <a:cs typeface="Courier New"/>
                <a:sym typeface="Courier New"/>
              </a:rPr>
              <a:t>="wrap_content"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:layout_height</a:t>
            </a:r>
            <a:r>
              <a:rPr lang="en" sz="900">
                <a:solidFill>
                  <a:srgbClr val="067D17"/>
                </a:solidFill>
                <a:highlight>
                  <a:srgbClr val="FFFFFF"/>
                </a:highlight>
                <a:latin typeface="Courier New"/>
                <a:ea typeface="Courier New"/>
                <a:cs typeface="Courier New"/>
                <a:sym typeface="Courier New"/>
              </a:rPr>
              <a:t>="wrap_content"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:text</a:t>
            </a:r>
            <a:r>
              <a:rPr lang="en" sz="900">
                <a:solidFill>
                  <a:srgbClr val="067D17"/>
                </a:solidFill>
                <a:highlight>
                  <a:srgbClr val="FFFFFF"/>
                </a:highlight>
                <a:latin typeface="Courier New"/>
                <a:ea typeface="Courier New"/>
                <a:cs typeface="Courier New"/>
                <a:sym typeface="Courier New"/>
              </a:rPr>
              <a:t>="TextView"</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:gravity</a:t>
            </a:r>
            <a:r>
              <a:rPr lang="en" sz="900">
                <a:solidFill>
                  <a:srgbClr val="067D17"/>
                </a:solidFill>
                <a:highlight>
                  <a:srgbClr val="FFFFFF"/>
                </a:highlight>
                <a:latin typeface="Courier New"/>
                <a:ea typeface="Courier New"/>
                <a:cs typeface="Courier New"/>
                <a:sym typeface="Courier New"/>
              </a:rPr>
              <a:t>="center"</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:layout_constraintStart_toStartOf</a:t>
            </a:r>
            <a:r>
              <a:rPr lang="en" sz="900">
                <a:solidFill>
                  <a:srgbClr val="067D17"/>
                </a:solidFill>
                <a:highlight>
                  <a:srgbClr val="FFFFFF"/>
                </a:highlight>
                <a:latin typeface="Courier New"/>
                <a:ea typeface="Courier New"/>
                <a:cs typeface="Courier New"/>
                <a:sym typeface="Courier New"/>
              </a:rPr>
              <a:t>="@+id/tx_youClicked"</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:layout_constraintEnd_toEndOf</a:t>
            </a:r>
            <a:r>
              <a:rPr lang="en" sz="900">
                <a:solidFill>
                  <a:srgbClr val="067D17"/>
                </a:solidFill>
                <a:highlight>
                  <a:srgbClr val="FFFFFF"/>
                </a:highlight>
                <a:latin typeface="Courier New"/>
                <a:ea typeface="Courier New"/>
                <a:cs typeface="Courier New"/>
                <a:sym typeface="Courier New"/>
              </a:rPr>
              <a:t>="@+id/tx_youClicked"</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:layout_constraintTop_toBottomOf</a:t>
            </a:r>
            <a:r>
              <a:rPr lang="en" sz="900">
                <a:solidFill>
                  <a:srgbClr val="067D17"/>
                </a:solidFill>
                <a:highlight>
                  <a:srgbClr val="FFFFFF"/>
                </a:highlight>
                <a:latin typeface="Courier New"/>
                <a:ea typeface="Courier New"/>
                <a:cs typeface="Courier New"/>
                <a:sym typeface="Courier New"/>
              </a:rPr>
              <a:t>="@+id/tx_youClicked"</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:layout_marginTop</a:t>
            </a:r>
            <a:r>
              <a:rPr lang="en" sz="900">
                <a:solidFill>
                  <a:srgbClr val="067D17"/>
                </a:solidFill>
                <a:highlight>
                  <a:srgbClr val="FFFFFF"/>
                </a:highlight>
                <a:latin typeface="Courier New"/>
                <a:ea typeface="Courier New"/>
                <a:cs typeface="Courier New"/>
                <a:sym typeface="Courier New"/>
              </a:rPr>
              <a:t>="50dp"</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/&gt;</a:t>
            </a:r>
            <a:endParaRPr sz="16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26" name="Google Shape;826;p79"/>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Adding UI Widgets</a:t>
            </a:r>
            <a:endParaRPr b="1" sz="1800"/>
          </a:p>
          <a:p>
            <a:pPr indent="-342900" lvl="1" marL="914400" marR="0" rtl="0" algn="l">
              <a:lnSpc>
                <a:spcPct val="150000"/>
              </a:lnSpc>
              <a:spcBef>
                <a:spcPts val="0"/>
              </a:spcBef>
              <a:spcAft>
                <a:spcPts val="0"/>
              </a:spcAft>
              <a:buSzPts val="1800"/>
              <a:buChar char="○"/>
            </a:pPr>
            <a:r>
              <a:rPr lang="en" sz="1800"/>
              <a:t>We add a button for Clicking</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27" name="Google Shape;82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8" name="Google Shape;828;p79"/>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3</a:t>
            </a:r>
            <a:endParaRPr sz="10800">
              <a:solidFill>
                <a:srgbClr val="F668B9"/>
              </a:solidFill>
              <a:latin typeface="Raleway"/>
              <a:ea typeface="Raleway"/>
              <a:cs typeface="Raleway"/>
              <a:sym typeface="Raleway"/>
            </a:endParaRPr>
          </a:p>
        </p:txBody>
      </p:sp>
      <p:sp>
        <p:nvSpPr>
          <p:cNvPr id="829" name="Google Shape;829;p79"/>
          <p:cNvSpPr txBox="1"/>
          <p:nvPr/>
        </p:nvSpPr>
        <p:spPr>
          <a:xfrm>
            <a:off x="2503800" y="2797100"/>
            <a:ext cx="54510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&lt;</a:t>
            </a:r>
            <a:r>
              <a:rPr lang="en" sz="900">
                <a:solidFill>
                  <a:srgbClr val="0033B3"/>
                </a:solidFill>
                <a:highlight>
                  <a:srgbClr val="FFFFFF"/>
                </a:highlight>
                <a:latin typeface="Courier New"/>
                <a:ea typeface="Courier New"/>
                <a:cs typeface="Courier New"/>
                <a:sym typeface="Courier New"/>
              </a:rPr>
              <a:t>Button</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:id</a:t>
            </a:r>
            <a:r>
              <a:rPr lang="en" sz="900">
                <a:solidFill>
                  <a:srgbClr val="067D17"/>
                </a:solidFill>
                <a:highlight>
                  <a:srgbClr val="FFFFFF"/>
                </a:highlight>
                <a:latin typeface="Courier New"/>
                <a:ea typeface="Courier New"/>
                <a:cs typeface="Courier New"/>
                <a:sym typeface="Courier New"/>
              </a:rPr>
              <a:t>="@+id/bt_clickme"</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:layout_width</a:t>
            </a:r>
            <a:r>
              <a:rPr lang="en" sz="900">
                <a:solidFill>
                  <a:srgbClr val="067D17"/>
                </a:solidFill>
                <a:highlight>
                  <a:srgbClr val="FFFFFF"/>
                </a:highlight>
                <a:latin typeface="Courier New"/>
                <a:ea typeface="Courier New"/>
                <a:cs typeface="Courier New"/>
                <a:sym typeface="Courier New"/>
              </a:rPr>
              <a:t>="wrap_content"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:layout_height</a:t>
            </a:r>
            <a:r>
              <a:rPr lang="en" sz="900">
                <a:solidFill>
                  <a:srgbClr val="067D17"/>
                </a:solidFill>
                <a:highlight>
                  <a:srgbClr val="FFFFFF"/>
                </a:highlight>
                <a:latin typeface="Courier New"/>
                <a:ea typeface="Courier New"/>
                <a:cs typeface="Courier New"/>
                <a:sym typeface="Courier New"/>
              </a:rPr>
              <a:t>="wrap_content"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:text</a:t>
            </a:r>
            <a:r>
              <a:rPr lang="en" sz="900">
                <a:solidFill>
                  <a:srgbClr val="067D17"/>
                </a:solidFill>
                <a:highlight>
                  <a:srgbClr val="FFFFFF"/>
                </a:highlight>
                <a:latin typeface="Courier New"/>
                <a:ea typeface="Courier New"/>
                <a:cs typeface="Courier New"/>
                <a:sym typeface="Courier New"/>
              </a:rPr>
              <a:t>="Button"</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:gravity</a:t>
            </a:r>
            <a:r>
              <a:rPr lang="en" sz="900">
                <a:solidFill>
                  <a:srgbClr val="067D17"/>
                </a:solidFill>
                <a:highlight>
                  <a:srgbClr val="FFFFFF"/>
                </a:highlight>
                <a:latin typeface="Courier New"/>
                <a:ea typeface="Courier New"/>
                <a:cs typeface="Courier New"/>
                <a:sym typeface="Courier New"/>
              </a:rPr>
              <a:t>="center"</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android</a:t>
            </a:r>
            <a:r>
              <a:rPr lang="en" sz="900">
                <a:solidFill>
                  <a:srgbClr val="174AD4"/>
                </a:solidFill>
                <a:highlight>
                  <a:srgbClr val="FFFFFF"/>
                </a:highlight>
                <a:latin typeface="Courier New"/>
                <a:ea typeface="Courier New"/>
                <a:cs typeface="Courier New"/>
                <a:sym typeface="Courier New"/>
              </a:rPr>
              <a:t>:layout_marginTop</a:t>
            </a:r>
            <a:r>
              <a:rPr lang="en" sz="900">
                <a:solidFill>
                  <a:srgbClr val="067D17"/>
                </a:solidFill>
                <a:highlight>
                  <a:srgbClr val="FFFFFF"/>
                </a:highlight>
                <a:latin typeface="Courier New"/>
                <a:ea typeface="Courier New"/>
                <a:cs typeface="Courier New"/>
                <a:sym typeface="Courier New"/>
              </a:rPr>
              <a:t>="50dp"</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:layout_constraintStart_toStartOf</a:t>
            </a:r>
            <a:r>
              <a:rPr lang="en" sz="900">
                <a:solidFill>
                  <a:srgbClr val="067D17"/>
                </a:solidFill>
                <a:highlight>
                  <a:srgbClr val="FFFFFF"/>
                </a:highlight>
                <a:latin typeface="Courier New"/>
                <a:ea typeface="Courier New"/>
                <a:cs typeface="Courier New"/>
                <a:sym typeface="Courier New"/>
              </a:rPr>
              <a:t>="@+id/tx_numberClicks"</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:layout_constraintEnd_toEndOf</a:t>
            </a:r>
            <a:r>
              <a:rPr lang="en" sz="900">
                <a:solidFill>
                  <a:srgbClr val="067D17"/>
                </a:solidFill>
                <a:highlight>
                  <a:srgbClr val="FFFFFF"/>
                </a:highlight>
                <a:latin typeface="Courier New"/>
                <a:ea typeface="Courier New"/>
                <a:cs typeface="Courier New"/>
                <a:sym typeface="Courier New"/>
              </a:rPr>
              <a:t>="@+id/tx_numberClicks"</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app</a:t>
            </a:r>
            <a:r>
              <a:rPr lang="en" sz="900">
                <a:solidFill>
                  <a:srgbClr val="174AD4"/>
                </a:solidFill>
                <a:highlight>
                  <a:srgbClr val="FFFFFF"/>
                </a:highlight>
                <a:latin typeface="Courier New"/>
                <a:ea typeface="Courier New"/>
                <a:cs typeface="Courier New"/>
                <a:sym typeface="Courier New"/>
              </a:rPr>
              <a:t>:layout_constraintTop_toBottomOf</a:t>
            </a:r>
            <a:r>
              <a:rPr lang="en" sz="900">
                <a:solidFill>
                  <a:srgbClr val="067D17"/>
                </a:solidFill>
                <a:highlight>
                  <a:srgbClr val="FFFFFF"/>
                </a:highlight>
                <a:latin typeface="Courier New"/>
                <a:ea typeface="Courier New"/>
                <a:cs typeface="Courier New"/>
                <a:sym typeface="Courier New"/>
              </a:rPr>
              <a:t>="@+id/tx_numberClicks"</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/&gt;</a:t>
            </a:r>
            <a:endParaRPr sz="1600">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0"/>
          <p:cNvSpPr txBox="1"/>
          <p:nvPr>
            <p:ph idx="2" type="subTitle"/>
          </p:nvPr>
        </p:nvSpPr>
        <p:spPr>
          <a:xfrm>
            <a:off x="1897800" y="0"/>
            <a:ext cx="7246200" cy="5172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700">
                <a:solidFill>
                  <a:srgbClr val="080808"/>
                </a:solidFill>
                <a:highlight>
                  <a:srgbClr val="FFFFFF"/>
                </a:highlight>
                <a:latin typeface="Courier New"/>
                <a:ea typeface="Courier New"/>
                <a:cs typeface="Courier New"/>
                <a:sym typeface="Courier New"/>
              </a:rPr>
              <a:t>&lt;?</a:t>
            </a:r>
            <a:r>
              <a:rPr lang="en" sz="700">
                <a:solidFill>
                  <a:srgbClr val="174AD4"/>
                </a:solidFill>
                <a:highlight>
                  <a:srgbClr val="FFFFFF"/>
                </a:highlight>
                <a:latin typeface="Courier New"/>
                <a:ea typeface="Courier New"/>
                <a:cs typeface="Courier New"/>
                <a:sym typeface="Courier New"/>
              </a:rPr>
              <a:t>xml version</a:t>
            </a:r>
            <a:r>
              <a:rPr lang="en" sz="700">
                <a:solidFill>
                  <a:srgbClr val="067D17"/>
                </a:solidFill>
                <a:highlight>
                  <a:srgbClr val="FFFFFF"/>
                </a:highlight>
                <a:latin typeface="Courier New"/>
                <a:ea typeface="Courier New"/>
                <a:cs typeface="Courier New"/>
                <a:sym typeface="Courier New"/>
              </a:rPr>
              <a:t>="1.0" </a:t>
            </a:r>
            <a:r>
              <a:rPr lang="en" sz="700">
                <a:solidFill>
                  <a:srgbClr val="174AD4"/>
                </a:solidFill>
                <a:highlight>
                  <a:srgbClr val="FFFFFF"/>
                </a:highlight>
                <a:latin typeface="Courier New"/>
                <a:ea typeface="Courier New"/>
                <a:cs typeface="Courier New"/>
                <a:sym typeface="Courier New"/>
              </a:rPr>
              <a:t>encoding</a:t>
            </a:r>
            <a:r>
              <a:rPr lang="en" sz="700">
                <a:solidFill>
                  <a:srgbClr val="067D17"/>
                </a:solidFill>
                <a:highlight>
                  <a:srgbClr val="FFFFFF"/>
                </a:highlight>
                <a:latin typeface="Courier New"/>
                <a:ea typeface="Courier New"/>
                <a:cs typeface="Courier New"/>
                <a:sym typeface="Courier New"/>
              </a:rPr>
              <a:t>="utf-8"</a:t>
            </a:r>
            <a:r>
              <a:rPr i="1" lang="en" sz="700">
                <a:solidFill>
                  <a:srgbClr val="080808"/>
                </a:solidFill>
                <a:highlight>
                  <a:srgbClr val="FFFFFF"/>
                </a:highlight>
                <a:latin typeface="Courier New"/>
                <a:ea typeface="Courier New"/>
                <a:cs typeface="Courier New"/>
                <a:sym typeface="Courier New"/>
              </a:rPr>
              <a:t>?&gt;</a:t>
            </a:r>
            <a:endParaRPr i="1"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80808"/>
                </a:solidFill>
                <a:highlight>
                  <a:srgbClr val="FFFFFF"/>
                </a:highlight>
                <a:latin typeface="Courier New"/>
                <a:ea typeface="Courier New"/>
                <a:cs typeface="Courier New"/>
                <a:sym typeface="Courier New"/>
              </a:rPr>
              <a:t>&lt;</a:t>
            </a:r>
            <a:r>
              <a:rPr lang="en" sz="700">
                <a:solidFill>
                  <a:srgbClr val="0033B3"/>
                </a:solidFill>
                <a:highlight>
                  <a:srgbClr val="FFFFFF"/>
                </a:highlight>
                <a:latin typeface="Courier New"/>
                <a:ea typeface="Courier New"/>
                <a:cs typeface="Courier New"/>
                <a:sym typeface="Courier New"/>
              </a:rPr>
              <a:t>androidx.constraintlayout.widget.ConstraintLayout </a:t>
            </a:r>
            <a:r>
              <a:rPr lang="en" sz="700">
                <a:solidFill>
                  <a:srgbClr val="174AD4"/>
                </a:solidFill>
                <a:highlight>
                  <a:srgbClr val="FFFFFF"/>
                </a:highlight>
                <a:latin typeface="Courier New"/>
                <a:ea typeface="Courier New"/>
                <a:cs typeface="Courier New"/>
                <a:sym typeface="Courier New"/>
              </a:rPr>
              <a:t>xmlns:</a:t>
            </a:r>
            <a:r>
              <a:rPr lang="en" sz="700">
                <a:solidFill>
                  <a:srgbClr val="871094"/>
                </a:solidFill>
                <a:highlight>
                  <a:srgbClr val="FFFFFF"/>
                </a:highlight>
                <a:latin typeface="Courier New"/>
                <a:ea typeface="Courier New"/>
                <a:cs typeface="Courier New"/>
                <a:sym typeface="Courier New"/>
              </a:rPr>
              <a:t>android</a:t>
            </a:r>
            <a:r>
              <a:rPr lang="en" sz="700">
                <a:solidFill>
                  <a:srgbClr val="067D17"/>
                </a:solidFill>
                <a:highlight>
                  <a:srgbClr val="FFFFFF"/>
                </a:highlight>
                <a:latin typeface="Courier New"/>
                <a:ea typeface="Courier New"/>
                <a:cs typeface="Courier New"/>
                <a:sym typeface="Courier New"/>
              </a:rPr>
              <a:t>="http://schemas.android.com/apk/res/android"</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174AD4"/>
                </a:solidFill>
                <a:highlight>
                  <a:srgbClr val="FFFFFF"/>
                </a:highlight>
                <a:latin typeface="Courier New"/>
                <a:ea typeface="Courier New"/>
                <a:cs typeface="Courier New"/>
                <a:sym typeface="Courier New"/>
              </a:rPr>
              <a:t>xmlns:</a:t>
            </a:r>
            <a:r>
              <a:rPr lang="en" sz="700">
                <a:solidFill>
                  <a:srgbClr val="871094"/>
                </a:solidFill>
                <a:highlight>
                  <a:srgbClr val="FFFFFF"/>
                </a:highlight>
                <a:latin typeface="Courier New"/>
                <a:ea typeface="Courier New"/>
                <a:cs typeface="Courier New"/>
                <a:sym typeface="Courier New"/>
              </a:rPr>
              <a:t>app</a:t>
            </a:r>
            <a:r>
              <a:rPr lang="en" sz="700">
                <a:solidFill>
                  <a:srgbClr val="067D17"/>
                </a:solidFill>
                <a:highlight>
                  <a:srgbClr val="FFFFFF"/>
                </a:highlight>
                <a:latin typeface="Courier New"/>
                <a:ea typeface="Courier New"/>
                <a:cs typeface="Courier New"/>
                <a:sym typeface="Courier New"/>
              </a:rPr>
              <a:t>="http://schemas.android.com/apk/res-auto"</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174AD4"/>
                </a:solidFill>
                <a:highlight>
                  <a:srgbClr val="FFFFFF"/>
                </a:highlight>
                <a:latin typeface="Courier New"/>
                <a:ea typeface="Courier New"/>
                <a:cs typeface="Courier New"/>
                <a:sym typeface="Courier New"/>
              </a:rPr>
              <a:t>xmlns:</a:t>
            </a:r>
            <a:r>
              <a:rPr lang="en" sz="700">
                <a:solidFill>
                  <a:srgbClr val="871094"/>
                </a:solidFill>
                <a:highlight>
                  <a:srgbClr val="FFFFFF"/>
                </a:highlight>
                <a:latin typeface="Courier New"/>
                <a:ea typeface="Courier New"/>
                <a:cs typeface="Courier New"/>
                <a:sym typeface="Courier New"/>
              </a:rPr>
              <a:t>tools</a:t>
            </a:r>
            <a:r>
              <a:rPr lang="en" sz="700">
                <a:solidFill>
                  <a:srgbClr val="067D17"/>
                </a:solidFill>
                <a:highlight>
                  <a:srgbClr val="FFFFFF"/>
                </a:highlight>
                <a:latin typeface="Courier New"/>
                <a:ea typeface="Courier New"/>
                <a:cs typeface="Courier New"/>
                <a:sym typeface="Courier New"/>
              </a:rPr>
              <a:t>="http://schemas.android.com/tools"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:layout_width</a:t>
            </a:r>
            <a:r>
              <a:rPr lang="en" sz="700">
                <a:solidFill>
                  <a:srgbClr val="067D17"/>
                </a:solidFill>
                <a:highlight>
                  <a:srgbClr val="FFFFFF"/>
                </a:highlight>
                <a:latin typeface="Courier New"/>
                <a:ea typeface="Courier New"/>
                <a:cs typeface="Courier New"/>
                <a:sym typeface="Courier New"/>
              </a:rPr>
              <a:t>="match_parent"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:layout_height</a:t>
            </a:r>
            <a:r>
              <a:rPr lang="en" sz="700">
                <a:solidFill>
                  <a:srgbClr val="067D17"/>
                </a:solidFill>
                <a:highlight>
                  <a:srgbClr val="FFFFFF"/>
                </a:highlight>
                <a:latin typeface="Courier New"/>
                <a:ea typeface="Courier New"/>
                <a:cs typeface="Courier New"/>
                <a:sym typeface="Courier New"/>
              </a:rPr>
              <a:t>="match_parent"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tools</a:t>
            </a:r>
            <a:r>
              <a:rPr lang="en" sz="700">
                <a:solidFill>
                  <a:srgbClr val="174AD4"/>
                </a:solidFill>
                <a:highlight>
                  <a:srgbClr val="FFFFFF"/>
                </a:highlight>
                <a:latin typeface="Courier New"/>
                <a:ea typeface="Courier New"/>
                <a:cs typeface="Courier New"/>
                <a:sym typeface="Courier New"/>
              </a:rPr>
              <a:t>:context</a:t>
            </a:r>
            <a:r>
              <a:rPr lang="en" sz="700">
                <a:solidFill>
                  <a:srgbClr val="067D17"/>
                </a:solidFill>
                <a:highlight>
                  <a:srgbClr val="FFFFFF"/>
                </a:highlight>
                <a:latin typeface="Courier New"/>
                <a:ea typeface="Courier New"/>
                <a:cs typeface="Courier New"/>
                <a:sym typeface="Courier New"/>
              </a:rPr>
              <a:t>=".MainActivity"</a:t>
            </a:r>
            <a:r>
              <a:rPr lang="en" sz="700">
                <a:solidFill>
                  <a:srgbClr val="080808"/>
                </a:solidFill>
                <a:highlight>
                  <a:srgbClr val="FFFFFF"/>
                </a:highlight>
                <a:latin typeface="Courier New"/>
                <a:ea typeface="Courier New"/>
                <a:cs typeface="Courier New"/>
                <a:sym typeface="Courier New"/>
              </a:rPr>
              <a:t>&gt;</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80808"/>
                </a:solidFill>
                <a:highlight>
                  <a:srgbClr val="FFFFFF"/>
                </a:highlight>
                <a:latin typeface="Courier New"/>
                <a:ea typeface="Courier New"/>
                <a:cs typeface="Courier New"/>
                <a:sym typeface="Courier New"/>
              </a:rPr>
              <a:t>   &lt;</a:t>
            </a:r>
            <a:r>
              <a:rPr lang="en" sz="700">
                <a:solidFill>
                  <a:srgbClr val="0033B3"/>
                </a:solidFill>
                <a:highlight>
                  <a:srgbClr val="FFFFFF"/>
                </a:highlight>
                <a:latin typeface="Courier New"/>
                <a:ea typeface="Courier New"/>
                <a:cs typeface="Courier New"/>
                <a:sym typeface="Courier New"/>
              </a:rPr>
              <a:t>TextView</a:t>
            </a:r>
            <a:endParaRPr sz="7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033B3"/>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:id</a:t>
            </a:r>
            <a:r>
              <a:rPr lang="en" sz="700">
                <a:solidFill>
                  <a:srgbClr val="067D17"/>
                </a:solidFill>
                <a:highlight>
                  <a:srgbClr val="FFFFFF"/>
                </a:highlight>
                <a:latin typeface="Courier New"/>
                <a:ea typeface="Courier New"/>
                <a:cs typeface="Courier New"/>
                <a:sym typeface="Courier New"/>
              </a:rPr>
              <a:t>="@+id/tx_youClicked"</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:layout_width</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:layout_height</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:text</a:t>
            </a:r>
            <a:r>
              <a:rPr lang="en" sz="700">
                <a:solidFill>
                  <a:srgbClr val="067D17"/>
                </a:solidFill>
                <a:highlight>
                  <a:srgbClr val="FFFFFF"/>
                </a:highlight>
                <a:latin typeface="Courier New"/>
                <a:ea typeface="Courier New"/>
                <a:cs typeface="Courier New"/>
                <a:sym typeface="Courier New"/>
              </a:rPr>
              <a:t>="You clicked : "</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:textColor</a:t>
            </a:r>
            <a:r>
              <a:rPr lang="en" sz="700">
                <a:solidFill>
                  <a:srgbClr val="067D17"/>
                </a:solidFill>
                <a:highlight>
                  <a:srgbClr val="FFFFFF"/>
                </a:highlight>
                <a:latin typeface="Courier New"/>
                <a:ea typeface="Courier New"/>
                <a:cs typeface="Courier New"/>
                <a:sym typeface="Courier New"/>
              </a:rPr>
              <a:t>="#777"</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:textSize</a:t>
            </a:r>
            <a:r>
              <a:rPr lang="en" sz="700">
                <a:solidFill>
                  <a:srgbClr val="067D17"/>
                </a:solidFill>
                <a:highlight>
                  <a:srgbClr val="FFFFFF"/>
                </a:highlight>
                <a:latin typeface="Courier New"/>
                <a:ea typeface="Courier New"/>
                <a:cs typeface="Courier New"/>
                <a:sym typeface="Courier New"/>
              </a:rPr>
              <a:t>="22sp"</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:gravity</a:t>
            </a:r>
            <a:r>
              <a:rPr lang="en" sz="700">
                <a:solidFill>
                  <a:srgbClr val="067D17"/>
                </a:solidFill>
                <a:highlight>
                  <a:srgbClr val="FFFFFF"/>
                </a:highlight>
                <a:latin typeface="Courier New"/>
                <a:ea typeface="Courier New"/>
                <a:cs typeface="Courier New"/>
                <a:sym typeface="Courier New"/>
              </a:rPr>
              <a:t>="center"</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:layout_marginTop</a:t>
            </a:r>
            <a:r>
              <a:rPr lang="en" sz="700">
                <a:solidFill>
                  <a:srgbClr val="067D17"/>
                </a:solidFill>
                <a:highlight>
                  <a:srgbClr val="FFFFFF"/>
                </a:highlight>
                <a:latin typeface="Courier New"/>
                <a:ea typeface="Courier New"/>
                <a:cs typeface="Courier New"/>
                <a:sym typeface="Courier New"/>
              </a:rPr>
              <a:t>="50dp"</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:layout_constraintBottom_toBottomOf</a:t>
            </a:r>
            <a:r>
              <a:rPr lang="en" sz="700">
                <a:solidFill>
                  <a:srgbClr val="067D17"/>
                </a:solidFill>
                <a:highlight>
                  <a:srgbClr val="FFFFFF"/>
                </a:highlight>
                <a:latin typeface="Courier New"/>
                <a:ea typeface="Courier New"/>
                <a:cs typeface="Courier New"/>
                <a:sym typeface="Courier New"/>
              </a:rPr>
              <a:t>="@+id/tx_numberClicks"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:layout_constraintEnd_toEndOf</a:t>
            </a:r>
            <a:r>
              <a:rPr lang="en" sz="700">
                <a:solidFill>
                  <a:srgbClr val="067D17"/>
                </a:solidFill>
                <a:highlight>
                  <a:srgbClr val="FFFFFF"/>
                </a:highlight>
                <a:latin typeface="Courier New"/>
                <a:ea typeface="Courier New"/>
                <a:cs typeface="Courier New"/>
                <a:sym typeface="Courier New"/>
              </a:rPr>
              <a:t>="parent"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:layout_constraintStart_toStartOf</a:t>
            </a:r>
            <a:r>
              <a:rPr lang="en" sz="700">
                <a:solidFill>
                  <a:srgbClr val="067D17"/>
                </a:solidFill>
                <a:highlight>
                  <a:srgbClr val="FFFFFF"/>
                </a:highlight>
                <a:latin typeface="Courier New"/>
                <a:ea typeface="Courier New"/>
                <a:cs typeface="Courier New"/>
                <a:sym typeface="Courier New"/>
              </a:rPr>
              <a:t>="parent"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:layout_constraintTop_toTopOf</a:t>
            </a:r>
            <a:r>
              <a:rPr lang="en" sz="700">
                <a:solidFill>
                  <a:srgbClr val="067D17"/>
                </a:solidFill>
                <a:highlight>
                  <a:srgbClr val="FFFFFF"/>
                </a:highlight>
                <a:latin typeface="Courier New"/>
                <a:ea typeface="Courier New"/>
                <a:cs typeface="Courier New"/>
                <a:sym typeface="Courier New"/>
              </a:rPr>
              <a:t>="parent" </a:t>
            </a:r>
            <a:r>
              <a:rPr lang="en" sz="700">
                <a:solidFill>
                  <a:srgbClr val="080808"/>
                </a:solidFill>
                <a:highlight>
                  <a:srgbClr val="FFFFFF"/>
                </a:highlight>
                <a:latin typeface="Courier New"/>
                <a:ea typeface="Courier New"/>
                <a:cs typeface="Courier New"/>
                <a:sym typeface="Courier New"/>
              </a:rPr>
              <a:t>/&gt;</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80808"/>
                </a:solidFill>
                <a:highlight>
                  <a:srgbClr val="FFFFFF"/>
                </a:highlight>
                <a:latin typeface="Courier New"/>
                <a:ea typeface="Courier New"/>
                <a:cs typeface="Courier New"/>
                <a:sym typeface="Courier New"/>
              </a:rPr>
              <a:t>   &lt;</a:t>
            </a:r>
            <a:r>
              <a:rPr lang="en" sz="700">
                <a:solidFill>
                  <a:srgbClr val="0033B3"/>
                </a:solidFill>
                <a:highlight>
                  <a:srgbClr val="FFFFFF"/>
                </a:highlight>
                <a:latin typeface="Courier New"/>
                <a:ea typeface="Courier New"/>
                <a:cs typeface="Courier New"/>
                <a:sym typeface="Courier New"/>
              </a:rPr>
              <a:t>TextView</a:t>
            </a:r>
            <a:endParaRPr sz="7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033B3"/>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:id</a:t>
            </a:r>
            <a:r>
              <a:rPr lang="en" sz="700">
                <a:solidFill>
                  <a:srgbClr val="067D17"/>
                </a:solidFill>
                <a:highlight>
                  <a:srgbClr val="FFFFFF"/>
                </a:highlight>
                <a:latin typeface="Courier New"/>
                <a:ea typeface="Courier New"/>
                <a:cs typeface="Courier New"/>
                <a:sym typeface="Courier New"/>
              </a:rPr>
              <a:t>="@+id/tx_numberClicks"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:layout_width</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:layout_height</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:text</a:t>
            </a:r>
            <a:r>
              <a:rPr lang="en" sz="700">
                <a:solidFill>
                  <a:srgbClr val="067D17"/>
                </a:solidFill>
                <a:highlight>
                  <a:srgbClr val="FFFFFF"/>
                </a:highlight>
                <a:latin typeface="Courier New"/>
                <a:ea typeface="Courier New"/>
                <a:cs typeface="Courier New"/>
                <a:sym typeface="Courier New"/>
              </a:rPr>
              <a:t>="TextView"</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:gravity</a:t>
            </a:r>
            <a:r>
              <a:rPr lang="en" sz="700">
                <a:solidFill>
                  <a:srgbClr val="067D17"/>
                </a:solidFill>
                <a:highlight>
                  <a:srgbClr val="FFFFFF"/>
                </a:highlight>
                <a:latin typeface="Courier New"/>
                <a:ea typeface="Courier New"/>
                <a:cs typeface="Courier New"/>
                <a:sym typeface="Courier New"/>
              </a:rPr>
              <a:t>="center"</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:layout_constraintStart_toStartOf</a:t>
            </a:r>
            <a:r>
              <a:rPr lang="en" sz="700">
                <a:solidFill>
                  <a:srgbClr val="067D17"/>
                </a:solidFill>
                <a:highlight>
                  <a:srgbClr val="FFFFFF"/>
                </a:highlight>
                <a:latin typeface="Courier New"/>
                <a:ea typeface="Courier New"/>
                <a:cs typeface="Courier New"/>
                <a:sym typeface="Courier New"/>
              </a:rPr>
              <a:t>="@+id/tx_youClicked"</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:layout_constraintEnd_toEndOf</a:t>
            </a:r>
            <a:r>
              <a:rPr lang="en" sz="700">
                <a:solidFill>
                  <a:srgbClr val="067D17"/>
                </a:solidFill>
                <a:highlight>
                  <a:srgbClr val="FFFFFF"/>
                </a:highlight>
                <a:latin typeface="Courier New"/>
                <a:ea typeface="Courier New"/>
                <a:cs typeface="Courier New"/>
                <a:sym typeface="Courier New"/>
              </a:rPr>
              <a:t>="@+id/tx_youClicked"</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:layout_constraintTop_toBottomOf</a:t>
            </a:r>
            <a:r>
              <a:rPr lang="en" sz="700">
                <a:solidFill>
                  <a:srgbClr val="067D17"/>
                </a:solidFill>
                <a:highlight>
                  <a:srgbClr val="FFFFFF"/>
                </a:highlight>
                <a:latin typeface="Courier New"/>
                <a:ea typeface="Courier New"/>
                <a:cs typeface="Courier New"/>
                <a:sym typeface="Courier New"/>
              </a:rPr>
              <a:t>="@+id/tx_youClicked"</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:layout_marginTop</a:t>
            </a:r>
            <a:r>
              <a:rPr lang="en" sz="700">
                <a:solidFill>
                  <a:srgbClr val="067D17"/>
                </a:solidFill>
                <a:highlight>
                  <a:srgbClr val="FFFFFF"/>
                </a:highlight>
                <a:latin typeface="Courier New"/>
                <a:ea typeface="Courier New"/>
                <a:cs typeface="Courier New"/>
                <a:sym typeface="Courier New"/>
              </a:rPr>
              <a:t>="50dp"</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080808"/>
                </a:solidFill>
                <a:highlight>
                  <a:srgbClr val="FFFFFF"/>
                </a:highlight>
                <a:latin typeface="Courier New"/>
                <a:ea typeface="Courier New"/>
                <a:cs typeface="Courier New"/>
                <a:sym typeface="Courier New"/>
              </a:rPr>
              <a:t>/&gt;</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80808"/>
                </a:solidFill>
                <a:highlight>
                  <a:srgbClr val="FFFFFF"/>
                </a:highlight>
                <a:latin typeface="Courier New"/>
                <a:ea typeface="Courier New"/>
                <a:cs typeface="Courier New"/>
                <a:sym typeface="Courier New"/>
              </a:rPr>
              <a:t>   &lt;</a:t>
            </a:r>
            <a:r>
              <a:rPr lang="en" sz="700">
                <a:solidFill>
                  <a:srgbClr val="0033B3"/>
                </a:solidFill>
                <a:highlight>
                  <a:srgbClr val="FFFFFF"/>
                </a:highlight>
                <a:latin typeface="Courier New"/>
                <a:ea typeface="Courier New"/>
                <a:cs typeface="Courier New"/>
                <a:sym typeface="Courier New"/>
              </a:rPr>
              <a:t>Button</a:t>
            </a:r>
            <a:endParaRPr sz="7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033B3"/>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:id</a:t>
            </a:r>
            <a:r>
              <a:rPr lang="en" sz="700">
                <a:solidFill>
                  <a:srgbClr val="067D17"/>
                </a:solidFill>
                <a:highlight>
                  <a:srgbClr val="FFFFFF"/>
                </a:highlight>
                <a:latin typeface="Courier New"/>
                <a:ea typeface="Courier New"/>
                <a:cs typeface="Courier New"/>
                <a:sym typeface="Courier New"/>
              </a:rPr>
              <a:t>="@+id/bt_clickme"</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:layout_width</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:layout_height</a:t>
            </a:r>
            <a:r>
              <a:rPr lang="en" sz="700">
                <a:solidFill>
                  <a:srgbClr val="067D17"/>
                </a:solidFill>
                <a:highlight>
                  <a:srgbClr val="FFFFFF"/>
                </a:highlight>
                <a:latin typeface="Courier New"/>
                <a:ea typeface="Courier New"/>
                <a:cs typeface="Courier New"/>
                <a:sym typeface="Courier New"/>
              </a:rPr>
              <a:t>="wrap_content"</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:text</a:t>
            </a:r>
            <a:r>
              <a:rPr lang="en" sz="700">
                <a:solidFill>
                  <a:srgbClr val="067D17"/>
                </a:solidFill>
                <a:highlight>
                  <a:srgbClr val="FFFFFF"/>
                </a:highlight>
                <a:latin typeface="Courier New"/>
                <a:ea typeface="Courier New"/>
                <a:cs typeface="Courier New"/>
                <a:sym typeface="Courier New"/>
              </a:rPr>
              <a:t>="Button"</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:gravity</a:t>
            </a:r>
            <a:r>
              <a:rPr lang="en" sz="700">
                <a:solidFill>
                  <a:srgbClr val="067D17"/>
                </a:solidFill>
                <a:highlight>
                  <a:srgbClr val="FFFFFF"/>
                </a:highlight>
                <a:latin typeface="Courier New"/>
                <a:ea typeface="Courier New"/>
                <a:cs typeface="Courier New"/>
                <a:sym typeface="Courier New"/>
              </a:rPr>
              <a:t>="center"</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android</a:t>
            </a:r>
            <a:r>
              <a:rPr lang="en" sz="700">
                <a:solidFill>
                  <a:srgbClr val="174AD4"/>
                </a:solidFill>
                <a:highlight>
                  <a:srgbClr val="FFFFFF"/>
                </a:highlight>
                <a:latin typeface="Courier New"/>
                <a:ea typeface="Courier New"/>
                <a:cs typeface="Courier New"/>
                <a:sym typeface="Courier New"/>
              </a:rPr>
              <a:t>:layout_marginTop</a:t>
            </a:r>
            <a:r>
              <a:rPr lang="en" sz="700">
                <a:solidFill>
                  <a:srgbClr val="067D17"/>
                </a:solidFill>
                <a:highlight>
                  <a:srgbClr val="FFFFFF"/>
                </a:highlight>
                <a:latin typeface="Courier New"/>
                <a:ea typeface="Courier New"/>
                <a:cs typeface="Courier New"/>
                <a:sym typeface="Courier New"/>
              </a:rPr>
              <a:t>="50dp"</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:layout_constraintStart_toStartOf</a:t>
            </a:r>
            <a:r>
              <a:rPr lang="en" sz="700">
                <a:solidFill>
                  <a:srgbClr val="067D17"/>
                </a:solidFill>
                <a:highlight>
                  <a:srgbClr val="FFFFFF"/>
                </a:highlight>
                <a:latin typeface="Courier New"/>
                <a:ea typeface="Courier New"/>
                <a:cs typeface="Courier New"/>
                <a:sym typeface="Courier New"/>
              </a:rPr>
              <a:t>="@+id/tx_numberClicks"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:layout_constraintEnd_toEndOf</a:t>
            </a:r>
            <a:r>
              <a:rPr lang="en" sz="700">
                <a:solidFill>
                  <a:srgbClr val="067D17"/>
                </a:solidFill>
                <a:highlight>
                  <a:srgbClr val="FFFFFF"/>
                </a:highlight>
                <a:latin typeface="Courier New"/>
                <a:ea typeface="Courier New"/>
                <a:cs typeface="Courier New"/>
                <a:sym typeface="Courier New"/>
              </a:rPr>
              <a:t>="@+id/tx_numberClicks"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871094"/>
                </a:solidFill>
                <a:highlight>
                  <a:srgbClr val="FFFFFF"/>
                </a:highlight>
                <a:latin typeface="Courier New"/>
                <a:ea typeface="Courier New"/>
                <a:cs typeface="Courier New"/>
                <a:sym typeface="Courier New"/>
              </a:rPr>
              <a:t>app</a:t>
            </a:r>
            <a:r>
              <a:rPr lang="en" sz="700">
                <a:solidFill>
                  <a:srgbClr val="174AD4"/>
                </a:solidFill>
                <a:highlight>
                  <a:srgbClr val="FFFFFF"/>
                </a:highlight>
                <a:latin typeface="Courier New"/>
                <a:ea typeface="Courier New"/>
                <a:cs typeface="Courier New"/>
                <a:sym typeface="Courier New"/>
              </a:rPr>
              <a:t>:layout_constraintTop_toBottomOf</a:t>
            </a:r>
            <a:r>
              <a:rPr lang="en" sz="700">
                <a:solidFill>
                  <a:srgbClr val="067D17"/>
                </a:solidFill>
                <a:highlight>
                  <a:srgbClr val="FFFFFF"/>
                </a:highlight>
                <a:latin typeface="Courier New"/>
                <a:ea typeface="Courier New"/>
                <a:cs typeface="Courier New"/>
                <a:sym typeface="Courier New"/>
              </a:rPr>
              <a:t>="@+id/tx_numberClicks"</a:t>
            </a:r>
            <a:endParaRPr sz="7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67D17"/>
                </a:solidFill>
                <a:highlight>
                  <a:srgbClr val="FFFFFF"/>
                </a:highlight>
                <a:latin typeface="Courier New"/>
                <a:ea typeface="Courier New"/>
                <a:cs typeface="Courier New"/>
                <a:sym typeface="Courier New"/>
              </a:rPr>
              <a:t>       </a:t>
            </a:r>
            <a:r>
              <a:rPr lang="en" sz="700">
                <a:solidFill>
                  <a:srgbClr val="080808"/>
                </a:solidFill>
                <a:highlight>
                  <a:srgbClr val="FFFFFF"/>
                </a:highlight>
                <a:latin typeface="Courier New"/>
                <a:ea typeface="Courier New"/>
                <a:cs typeface="Courier New"/>
                <a:sym typeface="Courier New"/>
              </a:rPr>
              <a:t>/&gt;</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a:solidFill>
                  <a:srgbClr val="080808"/>
                </a:solidFill>
                <a:highlight>
                  <a:srgbClr val="FFFFFF"/>
                </a:highlight>
                <a:latin typeface="Courier New"/>
                <a:ea typeface="Courier New"/>
                <a:cs typeface="Courier New"/>
                <a:sym typeface="Courier New"/>
              </a:rPr>
              <a:t>&lt;/</a:t>
            </a:r>
            <a:r>
              <a:rPr lang="en" sz="700">
                <a:solidFill>
                  <a:srgbClr val="0033B3"/>
                </a:solidFill>
                <a:highlight>
                  <a:srgbClr val="FFFFFF"/>
                </a:highlight>
                <a:latin typeface="Courier New"/>
                <a:ea typeface="Courier New"/>
                <a:cs typeface="Courier New"/>
                <a:sym typeface="Courier New"/>
              </a:rPr>
              <a:t>androidx.constraintlayout.widget.ConstraintLayout</a:t>
            </a:r>
            <a:r>
              <a:rPr lang="en" sz="700">
                <a:solidFill>
                  <a:srgbClr val="080808"/>
                </a:solidFill>
                <a:highlight>
                  <a:srgbClr val="FFFFFF"/>
                </a:highlight>
                <a:latin typeface="Courier New"/>
                <a:ea typeface="Courier New"/>
                <a:cs typeface="Courier New"/>
                <a:sym typeface="Courier New"/>
              </a:rPr>
              <a:t>&gt;</a:t>
            </a:r>
            <a:endParaRPr sz="7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
        <p:nvSpPr>
          <p:cNvPr id="835" name="Google Shape;83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6" name="Google Shape;836;p80"/>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3</a:t>
            </a:r>
            <a:endParaRPr sz="10800">
              <a:solidFill>
                <a:srgbClr val="F668B9"/>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42" name="Google Shape;842;p81"/>
          <p:cNvSpPr txBox="1"/>
          <p:nvPr>
            <p:ph idx="2" type="subTitle"/>
          </p:nvPr>
        </p:nvSpPr>
        <p:spPr>
          <a:xfrm>
            <a:off x="1745500" y="1705325"/>
            <a:ext cx="7246200" cy="877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Creating the Event for Click Actions</a:t>
            </a:r>
            <a:endParaRPr b="1" sz="1800"/>
          </a:p>
          <a:p>
            <a:pPr indent="-342900" lvl="1" marL="914400" marR="0" rtl="0" algn="l">
              <a:lnSpc>
                <a:spcPct val="150000"/>
              </a:lnSpc>
              <a:spcBef>
                <a:spcPts val="0"/>
              </a:spcBef>
              <a:spcAft>
                <a:spcPts val="0"/>
              </a:spcAft>
              <a:buSzPts val="1800"/>
              <a:buChar char="○"/>
            </a:pPr>
            <a:r>
              <a:rPr lang="en" sz="1800"/>
              <a:t>Inside the  main activity kotlin code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43" name="Google Shape;843;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4" name="Google Shape;844;p81"/>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4</a:t>
            </a:r>
            <a:endParaRPr sz="10800">
              <a:solidFill>
                <a:srgbClr val="F668B9"/>
              </a:solidFill>
              <a:latin typeface="Raleway"/>
              <a:ea typeface="Raleway"/>
              <a:cs typeface="Raleway"/>
              <a:sym typeface="Raleway"/>
            </a:endParaRPr>
          </a:p>
        </p:txBody>
      </p:sp>
      <p:sp>
        <p:nvSpPr>
          <p:cNvPr id="845" name="Google Shape;845;p81"/>
          <p:cNvSpPr txBox="1"/>
          <p:nvPr/>
        </p:nvSpPr>
        <p:spPr>
          <a:xfrm>
            <a:off x="1955125" y="2732700"/>
            <a:ext cx="7053600" cy="221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0033B3"/>
                </a:solidFill>
                <a:highlight>
                  <a:srgbClr val="FFFFFF"/>
                </a:highlight>
                <a:latin typeface="Courier New"/>
                <a:ea typeface="Courier New"/>
                <a:cs typeface="Courier New"/>
                <a:sym typeface="Courier New"/>
              </a:rPr>
              <a:t>class </a:t>
            </a:r>
            <a:r>
              <a:rPr lang="en" sz="1200">
                <a:solidFill>
                  <a:schemeClr val="dk1"/>
                </a:solidFill>
                <a:highlight>
                  <a:srgbClr val="FFFFFF"/>
                </a:highlight>
                <a:latin typeface="Courier New"/>
                <a:ea typeface="Courier New"/>
                <a:cs typeface="Courier New"/>
                <a:sym typeface="Courier New"/>
              </a:rPr>
              <a:t>MainActivity </a:t>
            </a:r>
            <a:r>
              <a:rPr lang="en" sz="1200">
                <a:solidFill>
                  <a:srgbClr val="080808"/>
                </a:solidFill>
                <a:highlight>
                  <a:srgbClr val="FFFFFF"/>
                </a:highlight>
                <a:latin typeface="Courier New"/>
                <a:ea typeface="Courier New"/>
                <a:cs typeface="Courier New"/>
                <a:sym typeface="Courier New"/>
              </a:rPr>
              <a:t>: AppCompatActivity()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override fun </a:t>
            </a:r>
            <a:r>
              <a:rPr lang="en" sz="1200">
                <a:solidFill>
                  <a:srgbClr val="00627A"/>
                </a:solidFill>
                <a:highlight>
                  <a:srgbClr val="FFFFFF"/>
                </a:highlight>
                <a:latin typeface="Courier New"/>
                <a:ea typeface="Courier New"/>
                <a:cs typeface="Courier New"/>
                <a:sym typeface="Courier New"/>
              </a:rPr>
              <a:t>onCreate</a:t>
            </a:r>
            <a:r>
              <a:rPr lang="en" sz="1200">
                <a:solidFill>
                  <a:srgbClr val="080808"/>
                </a:solidFill>
                <a:highlight>
                  <a:srgbClr val="FFFFFF"/>
                </a:highlight>
                <a:latin typeface="Courier New"/>
                <a:ea typeface="Courier New"/>
                <a:cs typeface="Courier New"/>
                <a:sym typeface="Courier New"/>
              </a:rPr>
              <a:t>(savedInstanceState: </a:t>
            </a:r>
            <a:r>
              <a:rPr lang="en" sz="1200">
                <a:solidFill>
                  <a:schemeClr val="dk1"/>
                </a:solidFill>
                <a:highlight>
                  <a:srgbClr val="FFFFFF"/>
                </a:highlight>
                <a:latin typeface="Courier New"/>
                <a:ea typeface="Courier New"/>
                <a:cs typeface="Courier New"/>
                <a:sym typeface="Courier New"/>
              </a:rPr>
              <a:t>Bundle</a:t>
            </a: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super</a:t>
            </a:r>
            <a:r>
              <a:rPr lang="en" sz="1200">
                <a:solidFill>
                  <a:srgbClr val="080808"/>
                </a:solidFill>
                <a:highlight>
                  <a:srgbClr val="FFFFFF"/>
                </a:highlight>
                <a:latin typeface="Courier New"/>
                <a:ea typeface="Courier New"/>
                <a:cs typeface="Courier New"/>
                <a:sym typeface="Courier New"/>
              </a:rPr>
              <a:t>.onCreate(savedInstanceState)</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setContentView(</a:t>
            </a:r>
            <a:r>
              <a:rPr lang="en" sz="1200">
                <a:solidFill>
                  <a:schemeClr val="dk1"/>
                </a:solidFill>
                <a:highlight>
                  <a:srgbClr val="FFFFFF"/>
                </a:highlight>
                <a:latin typeface="Courier New"/>
                <a:ea typeface="Courier New"/>
                <a:cs typeface="Courier New"/>
                <a:sym typeface="Courier New"/>
              </a:rPr>
              <a:t>R</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layout</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activity_main</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var </a:t>
            </a:r>
            <a:r>
              <a:rPr lang="en" sz="1200">
                <a:solidFill>
                  <a:schemeClr val="dk1"/>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=findViewById&lt;</a:t>
            </a:r>
            <a:r>
              <a:rPr lang="en" sz="1200">
                <a:solidFill>
                  <a:schemeClr val="dk1"/>
                </a:solidFill>
                <a:highlight>
                  <a:srgbClr val="FFFFFF"/>
                </a:highlight>
                <a:latin typeface="Courier New"/>
                <a:ea typeface="Courier New"/>
                <a:cs typeface="Courier New"/>
                <a:sym typeface="Courier New"/>
              </a:rPr>
              <a:t>Button</a:t>
            </a:r>
            <a:r>
              <a:rPr lang="en" sz="1200">
                <a:solidFill>
                  <a:srgbClr val="080808"/>
                </a:solidFill>
                <a:highlight>
                  <a:srgbClr val="FFFFFF"/>
                </a:highlight>
                <a:latin typeface="Courier New"/>
                <a:ea typeface="Courier New"/>
                <a:cs typeface="Courier New"/>
                <a:sym typeface="Courier New"/>
              </a:rPr>
              <a:t>&gt;(</a:t>
            </a:r>
            <a:r>
              <a:rPr lang="en" sz="1200">
                <a:solidFill>
                  <a:schemeClr val="dk1"/>
                </a:solidFill>
                <a:highlight>
                  <a:srgbClr val="FFFFFF"/>
                </a:highlight>
                <a:latin typeface="Courier New"/>
                <a:ea typeface="Courier New"/>
                <a:cs typeface="Courier New"/>
                <a:sym typeface="Courier New"/>
              </a:rPr>
              <a:t>R</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id</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.setOnClickListener </a:t>
            </a:r>
            <a:r>
              <a:rPr b="1" lang="en" sz="1200">
                <a:solidFill>
                  <a:srgbClr val="080808"/>
                </a:solidFill>
                <a:highlight>
                  <a:srgbClr val="FFFFFF"/>
                </a:highlight>
                <a:latin typeface="Courier New"/>
                <a:ea typeface="Courier New"/>
                <a:cs typeface="Courier New"/>
                <a:sym typeface="Courier New"/>
              </a:rPr>
              <a:t>{ </a:t>
            </a:r>
            <a:r>
              <a:rPr i="1" lang="en" sz="1200">
                <a:solidFill>
                  <a:srgbClr val="00627A"/>
                </a:solidFill>
                <a:highlight>
                  <a:srgbClr val="FFFFFF"/>
                </a:highlight>
                <a:latin typeface="Courier New"/>
                <a:ea typeface="Courier New"/>
                <a:cs typeface="Courier New"/>
                <a:sym typeface="Courier New"/>
              </a:rPr>
              <a:t>println</a:t>
            </a:r>
            <a:r>
              <a:rPr lang="en" sz="1200">
                <a:solidFill>
                  <a:srgbClr val="080808"/>
                </a:solidFill>
                <a:highlight>
                  <a:srgbClr val="FFFFFF"/>
                </a:highlight>
                <a:latin typeface="Courier New"/>
                <a:ea typeface="Courier New"/>
                <a:cs typeface="Courier New"/>
                <a:sym typeface="Courier New"/>
              </a:rPr>
              <a:t>(</a:t>
            </a:r>
            <a:r>
              <a:rPr lang="en" sz="1200">
                <a:solidFill>
                  <a:srgbClr val="067D17"/>
                </a:solidFill>
                <a:highlight>
                  <a:srgbClr val="FFFFFF"/>
                </a:highlight>
                <a:latin typeface="Courier New"/>
                <a:ea typeface="Courier New"/>
                <a:cs typeface="Courier New"/>
                <a:sym typeface="Courier New"/>
              </a:rPr>
              <a:t>"Clicked..."</a:t>
            </a:r>
            <a:r>
              <a:rPr lang="en" sz="1200">
                <a:solidFill>
                  <a:srgbClr val="080808"/>
                </a:solidFill>
                <a:highlight>
                  <a:srgbClr val="FFFFFF"/>
                </a:highlight>
                <a:latin typeface="Courier New"/>
                <a:ea typeface="Courier New"/>
                <a:cs typeface="Courier New"/>
                <a:sym typeface="Courier New"/>
              </a:rPr>
              <a:t>) </a:t>
            </a:r>
            <a:r>
              <a:rPr b="1" lang="en" sz="1200">
                <a:solidFill>
                  <a:srgbClr val="080808"/>
                </a:solidFill>
                <a:highlight>
                  <a:srgbClr val="FFFFFF"/>
                </a:highlight>
                <a:latin typeface="Courier New"/>
                <a:ea typeface="Courier New"/>
                <a:cs typeface="Courier New"/>
                <a:sym typeface="Courier New"/>
              </a:rPr>
              <a:t>}</a:t>
            </a:r>
            <a:endParaRPr b="1"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highlight>
                  <a:srgbClr val="FFFFFF"/>
                </a:highlight>
                <a:latin typeface="Courier New"/>
                <a:ea typeface="Courier New"/>
                <a:cs typeface="Courier New"/>
                <a:sym typeface="Courier New"/>
              </a:rPr>
              <a:t>   </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8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51" name="Google Shape;851;p82"/>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Creating the Event for Click Actions</a:t>
            </a:r>
            <a:endParaRPr b="1" sz="1800"/>
          </a:p>
          <a:p>
            <a:pPr indent="-342900" lvl="1" marL="914400" marR="0" rtl="0" algn="l">
              <a:lnSpc>
                <a:spcPct val="150000"/>
              </a:lnSpc>
              <a:spcBef>
                <a:spcPts val="0"/>
              </a:spcBef>
              <a:spcAft>
                <a:spcPts val="0"/>
              </a:spcAft>
              <a:buSzPts val="1800"/>
              <a:buChar char="○"/>
            </a:pPr>
            <a:r>
              <a:rPr lang="en" sz="1800"/>
              <a:t>Using the Designer or XML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52" name="Google Shape;852;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3" name="Google Shape;853;p82"/>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4</a:t>
            </a:r>
            <a:endParaRPr sz="10800">
              <a:solidFill>
                <a:srgbClr val="F668B9"/>
              </a:solidFill>
              <a:latin typeface="Raleway"/>
              <a:ea typeface="Raleway"/>
              <a:cs typeface="Raleway"/>
              <a:sym typeface="Raleway"/>
            </a:endParaRPr>
          </a:p>
        </p:txBody>
      </p:sp>
      <p:sp>
        <p:nvSpPr>
          <p:cNvPr id="854" name="Google Shape;854;p82"/>
          <p:cNvSpPr/>
          <p:nvPr/>
        </p:nvSpPr>
        <p:spPr>
          <a:xfrm>
            <a:off x="1166050" y="1967275"/>
            <a:ext cx="6667200" cy="22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aleway"/>
                <a:ea typeface="Raleway"/>
                <a:cs typeface="Raleway"/>
                <a:sym typeface="Raleway"/>
              </a:rPr>
              <a:t>Important :</a:t>
            </a:r>
            <a:br>
              <a:rPr b="1" lang="en" sz="1800">
                <a:latin typeface="Raleway"/>
                <a:ea typeface="Raleway"/>
                <a:cs typeface="Raleway"/>
                <a:sym typeface="Raleway"/>
              </a:rPr>
            </a:br>
            <a:br>
              <a:rPr b="1" lang="en" sz="1800">
                <a:latin typeface="Raleway"/>
                <a:ea typeface="Raleway"/>
                <a:cs typeface="Raleway"/>
                <a:sym typeface="Raleway"/>
              </a:rPr>
            </a:br>
            <a:r>
              <a:rPr b="1" lang="en" sz="1800">
                <a:latin typeface="Raleway"/>
                <a:ea typeface="Raleway"/>
                <a:cs typeface="Raleway"/>
                <a:sym typeface="Raleway"/>
              </a:rPr>
              <a:t>Run your project from time to time, don’t let it grow complex without testing how it look like</a:t>
            </a:r>
            <a:endParaRPr b="1" sz="18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60" name="Google Shape;860;p83"/>
          <p:cNvSpPr txBox="1"/>
          <p:nvPr>
            <p:ph idx="2" type="subTitle"/>
          </p:nvPr>
        </p:nvSpPr>
        <p:spPr>
          <a:xfrm>
            <a:off x="1745500" y="1705325"/>
            <a:ext cx="7246200" cy="5409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Adding Business Logic for Click Event: </a:t>
            </a:r>
            <a:endParaRPr sz="1800"/>
          </a:p>
          <a:p>
            <a:pPr indent="0" lvl="0" marL="0" marR="0" rtl="0" algn="l">
              <a:lnSpc>
                <a:spcPct val="150000"/>
              </a:lnSpc>
              <a:spcBef>
                <a:spcPts val="1600"/>
              </a:spcBef>
              <a:spcAft>
                <a:spcPts val="1600"/>
              </a:spcAft>
              <a:buNone/>
            </a:pPr>
            <a:r>
              <a:t/>
            </a:r>
            <a:endParaRPr sz="1800"/>
          </a:p>
        </p:txBody>
      </p:sp>
      <p:sp>
        <p:nvSpPr>
          <p:cNvPr id="861" name="Google Shape;86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83"/>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5</a:t>
            </a:r>
            <a:endParaRPr sz="10800">
              <a:solidFill>
                <a:srgbClr val="F668B9"/>
              </a:solidFill>
              <a:latin typeface="Raleway"/>
              <a:ea typeface="Raleway"/>
              <a:cs typeface="Raleway"/>
              <a:sym typeface="Raleway"/>
            </a:endParaRPr>
          </a:p>
        </p:txBody>
      </p:sp>
      <p:sp>
        <p:nvSpPr>
          <p:cNvPr id="863" name="Google Shape;863;p83"/>
          <p:cNvSpPr txBox="1"/>
          <p:nvPr/>
        </p:nvSpPr>
        <p:spPr>
          <a:xfrm>
            <a:off x="2053125" y="2348650"/>
            <a:ext cx="6273900" cy="240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0033B3"/>
                </a:solidFill>
                <a:highlight>
                  <a:srgbClr val="FFFFFF"/>
                </a:highlight>
                <a:latin typeface="Courier New"/>
                <a:ea typeface="Courier New"/>
                <a:cs typeface="Courier New"/>
                <a:sym typeface="Courier New"/>
              </a:rPr>
              <a:t>override fun </a:t>
            </a:r>
            <a:r>
              <a:rPr lang="en" sz="1200">
                <a:solidFill>
                  <a:srgbClr val="00627A"/>
                </a:solidFill>
                <a:highlight>
                  <a:srgbClr val="FFFFFF"/>
                </a:highlight>
                <a:latin typeface="Courier New"/>
                <a:ea typeface="Courier New"/>
                <a:cs typeface="Courier New"/>
                <a:sym typeface="Courier New"/>
              </a:rPr>
              <a:t>onCreate</a:t>
            </a:r>
            <a:r>
              <a:rPr lang="en" sz="1200">
                <a:solidFill>
                  <a:srgbClr val="080808"/>
                </a:solidFill>
                <a:highlight>
                  <a:srgbClr val="FFFFFF"/>
                </a:highlight>
                <a:latin typeface="Courier New"/>
                <a:ea typeface="Courier New"/>
                <a:cs typeface="Courier New"/>
                <a:sym typeface="Courier New"/>
              </a:rPr>
              <a:t>(savedInstanceState: </a:t>
            </a:r>
            <a:r>
              <a:rPr lang="en" sz="1200">
                <a:solidFill>
                  <a:schemeClr val="dk1"/>
                </a:solidFill>
                <a:highlight>
                  <a:srgbClr val="FFFFFF"/>
                </a:highlight>
                <a:latin typeface="Courier New"/>
                <a:ea typeface="Courier New"/>
                <a:cs typeface="Courier New"/>
                <a:sym typeface="Courier New"/>
              </a:rPr>
              <a:t>Bundle</a:t>
            </a: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super</a:t>
            </a:r>
            <a:r>
              <a:rPr lang="en" sz="1200">
                <a:solidFill>
                  <a:srgbClr val="080808"/>
                </a:solidFill>
                <a:highlight>
                  <a:srgbClr val="FFFFFF"/>
                </a:highlight>
                <a:latin typeface="Courier New"/>
                <a:ea typeface="Courier New"/>
                <a:cs typeface="Courier New"/>
                <a:sym typeface="Courier New"/>
              </a:rPr>
              <a:t>.onCreate(savedInstanceState)</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setContentView(</a:t>
            </a:r>
            <a:r>
              <a:rPr lang="en" sz="1200">
                <a:solidFill>
                  <a:schemeClr val="dk1"/>
                </a:solidFill>
                <a:highlight>
                  <a:srgbClr val="FFFFFF"/>
                </a:highlight>
                <a:latin typeface="Courier New"/>
                <a:ea typeface="Courier New"/>
                <a:cs typeface="Courier New"/>
                <a:sym typeface="Courier New"/>
              </a:rPr>
              <a:t>R</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layout</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activity_main</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var </a:t>
            </a:r>
            <a:r>
              <a:rPr lang="en" sz="1200">
                <a:solidFill>
                  <a:schemeClr val="dk1"/>
                </a:solidFill>
                <a:highlight>
                  <a:srgbClr val="FFFFFF"/>
                </a:highlight>
                <a:latin typeface="Courier New"/>
                <a:ea typeface="Courier New"/>
                <a:cs typeface="Courier New"/>
                <a:sym typeface="Courier New"/>
              </a:rPr>
              <a:t>increment</a:t>
            </a:r>
            <a:r>
              <a:rPr lang="en" sz="1200">
                <a:solidFill>
                  <a:srgbClr val="080808"/>
                </a:solidFill>
                <a:highlight>
                  <a:srgbClr val="FFFFFF"/>
                </a:highlight>
                <a:latin typeface="Courier New"/>
                <a:ea typeface="Courier New"/>
                <a:cs typeface="Courier New"/>
                <a:sym typeface="Courier New"/>
              </a:rPr>
              <a:t>=</a:t>
            </a:r>
            <a:r>
              <a:rPr lang="en" sz="1200">
                <a:solidFill>
                  <a:srgbClr val="1750EB"/>
                </a:solidFill>
                <a:highlight>
                  <a:srgbClr val="FFFFFF"/>
                </a:highlight>
                <a:latin typeface="Courier New"/>
                <a:ea typeface="Courier New"/>
                <a:cs typeface="Courier New"/>
                <a:sym typeface="Courier New"/>
              </a:rPr>
              <a:t>0</a:t>
            </a:r>
            <a:endParaRPr sz="12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1750EB"/>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var </a:t>
            </a:r>
            <a:r>
              <a:rPr lang="en" sz="1200">
                <a:solidFill>
                  <a:schemeClr val="dk1"/>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=findViewById&lt;</a:t>
            </a:r>
            <a:r>
              <a:rPr lang="en" sz="1200">
                <a:solidFill>
                  <a:schemeClr val="dk1"/>
                </a:solidFill>
                <a:highlight>
                  <a:srgbClr val="FFFFFF"/>
                </a:highlight>
                <a:latin typeface="Courier New"/>
                <a:ea typeface="Courier New"/>
                <a:cs typeface="Courier New"/>
                <a:sym typeface="Courier New"/>
              </a:rPr>
              <a:t>Button</a:t>
            </a:r>
            <a:r>
              <a:rPr lang="en" sz="1200">
                <a:solidFill>
                  <a:srgbClr val="080808"/>
                </a:solidFill>
                <a:highlight>
                  <a:srgbClr val="FFFFFF"/>
                </a:highlight>
                <a:latin typeface="Courier New"/>
                <a:ea typeface="Courier New"/>
                <a:cs typeface="Courier New"/>
                <a:sym typeface="Courier New"/>
              </a:rPr>
              <a:t>&gt;(</a:t>
            </a:r>
            <a:r>
              <a:rPr lang="en" sz="1200">
                <a:solidFill>
                  <a:schemeClr val="dk1"/>
                </a:solidFill>
                <a:highlight>
                  <a:srgbClr val="FFFFFF"/>
                </a:highlight>
                <a:latin typeface="Courier New"/>
                <a:ea typeface="Courier New"/>
                <a:cs typeface="Courier New"/>
                <a:sym typeface="Courier New"/>
              </a:rPr>
              <a:t>R</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id</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var </a:t>
            </a:r>
            <a:r>
              <a:rPr lang="en" sz="1200">
                <a:solidFill>
                  <a:schemeClr val="dk1"/>
                </a:solidFill>
                <a:highlight>
                  <a:srgbClr val="FFFFFF"/>
                </a:highlight>
                <a:latin typeface="Courier New"/>
                <a:ea typeface="Courier New"/>
                <a:cs typeface="Courier New"/>
                <a:sym typeface="Courier New"/>
              </a:rPr>
              <a:t>tx_result</a:t>
            </a:r>
            <a:r>
              <a:rPr lang="en" sz="1200">
                <a:solidFill>
                  <a:srgbClr val="080808"/>
                </a:solidFill>
                <a:highlight>
                  <a:srgbClr val="FFFFFF"/>
                </a:highlight>
                <a:latin typeface="Courier New"/>
                <a:ea typeface="Courier New"/>
                <a:cs typeface="Courier New"/>
                <a:sym typeface="Courier New"/>
              </a:rPr>
              <a:t>=findViewById&lt;</a:t>
            </a:r>
            <a:r>
              <a:rPr lang="en" sz="1200">
                <a:solidFill>
                  <a:schemeClr val="dk1"/>
                </a:solidFill>
                <a:highlight>
                  <a:srgbClr val="FFFFFF"/>
                </a:highlight>
                <a:latin typeface="Courier New"/>
                <a:ea typeface="Courier New"/>
                <a:cs typeface="Courier New"/>
                <a:sym typeface="Courier New"/>
              </a:rPr>
              <a:t>TextView</a:t>
            </a:r>
            <a:r>
              <a:rPr lang="en" sz="1200">
                <a:solidFill>
                  <a:srgbClr val="080808"/>
                </a:solidFill>
                <a:highlight>
                  <a:srgbClr val="FFFFFF"/>
                </a:highlight>
                <a:latin typeface="Courier New"/>
                <a:ea typeface="Courier New"/>
                <a:cs typeface="Courier New"/>
                <a:sym typeface="Courier New"/>
              </a:rPr>
              <a:t>&gt;(</a:t>
            </a:r>
            <a:r>
              <a:rPr lang="en" sz="1200">
                <a:solidFill>
                  <a:schemeClr val="dk1"/>
                </a:solidFill>
                <a:highlight>
                  <a:srgbClr val="FFFFFF"/>
                </a:highlight>
                <a:latin typeface="Courier New"/>
                <a:ea typeface="Courier New"/>
                <a:cs typeface="Courier New"/>
                <a:sym typeface="Courier New"/>
              </a:rPr>
              <a:t>R</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id</a:t>
            </a:r>
            <a:r>
              <a:rPr lang="en" sz="1200">
                <a:solidFill>
                  <a:srgbClr val="080808"/>
                </a:solidFill>
                <a:highlight>
                  <a:srgbClr val="FFFFFF"/>
                </a:highlight>
                <a:latin typeface="Courier New"/>
                <a:ea typeface="Courier New"/>
                <a:cs typeface="Courier New"/>
                <a:sym typeface="Courier New"/>
              </a:rPr>
              <a:t>.</a:t>
            </a:r>
            <a:r>
              <a:rPr i="1" lang="en" sz="1200">
                <a:solidFill>
                  <a:srgbClr val="871094"/>
                </a:solidFill>
                <a:highlight>
                  <a:srgbClr val="FFFFFF"/>
                </a:highlight>
                <a:latin typeface="Courier New"/>
                <a:ea typeface="Courier New"/>
                <a:cs typeface="Courier New"/>
                <a:sym typeface="Courier New"/>
              </a:rPr>
              <a:t>tx_numberClicks</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bt_clickme</a:t>
            </a:r>
            <a:r>
              <a:rPr lang="en" sz="1200">
                <a:solidFill>
                  <a:srgbClr val="080808"/>
                </a:solidFill>
                <a:highlight>
                  <a:srgbClr val="FFFFFF"/>
                </a:highlight>
                <a:latin typeface="Courier New"/>
                <a:ea typeface="Courier New"/>
                <a:cs typeface="Courier New"/>
                <a:sym typeface="Courier New"/>
              </a:rPr>
              <a:t>.setOnClickListener </a:t>
            </a:r>
            <a:r>
              <a:rPr b="1" lang="en" sz="1200">
                <a:solidFill>
                  <a:srgbClr val="080808"/>
                </a:solidFill>
                <a:highlight>
                  <a:srgbClr val="FFFFFF"/>
                </a:highlight>
                <a:latin typeface="Courier New"/>
                <a:ea typeface="Courier New"/>
                <a:cs typeface="Courier New"/>
                <a:sym typeface="Courier New"/>
              </a:rPr>
              <a:t>{</a:t>
            </a:r>
            <a:endParaRPr b="1"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increment</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increment</a:t>
            </a:r>
            <a:r>
              <a:rPr lang="en" sz="1200">
                <a:solidFill>
                  <a:srgbClr val="080808"/>
                </a:solidFill>
                <a:highlight>
                  <a:srgbClr val="FFFFFF"/>
                </a:highlight>
                <a:latin typeface="Courier New"/>
                <a:ea typeface="Courier New"/>
                <a:cs typeface="Courier New"/>
                <a:sym typeface="Courier New"/>
              </a:rPr>
              <a:t>+</a:t>
            </a:r>
            <a:r>
              <a:rPr lang="en" sz="1200">
                <a:solidFill>
                  <a:srgbClr val="1750EB"/>
                </a:solidFill>
                <a:highlight>
                  <a:srgbClr val="FFFFFF"/>
                </a:highlight>
                <a:latin typeface="Courier New"/>
                <a:ea typeface="Courier New"/>
                <a:cs typeface="Courier New"/>
                <a:sym typeface="Courier New"/>
              </a:rPr>
              <a:t>1</a:t>
            </a:r>
            <a:endParaRPr sz="12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1750EB"/>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tx_result</a:t>
            </a:r>
            <a:r>
              <a:rPr lang="en" sz="1200">
                <a:solidFill>
                  <a:srgbClr val="080808"/>
                </a:solidFill>
                <a:highlight>
                  <a:srgbClr val="FFFFFF"/>
                </a:highlight>
                <a:latin typeface="Courier New"/>
                <a:ea typeface="Courier New"/>
                <a:cs typeface="Courier New"/>
                <a:sym typeface="Courier New"/>
              </a:rPr>
              <a:t>.setText(</a:t>
            </a:r>
            <a:r>
              <a:rPr lang="en" sz="1200">
                <a:solidFill>
                  <a:srgbClr val="067D17"/>
                </a:solidFill>
                <a:highlight>
                  <a:srgbClr val="FFFFFF"/>
                </a:highlight>
                <a:latin typeface="Courier New"/>
                <a:ea typeface="Courier New"/>
                <a:cs typeface="Courier New"/>
                <a:sym typeface="Courier New"/>
              </a:rPr>
              <a:t>""</a:t>
            </a:r>
            <a:r>
              <a:rPr lang="en" sz="1200">
                <a:solidFill>
                  <a:srgbClr val="080808"/>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increment</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b="1" lang="en" sz="1200">
                <a:solidFill>
                  <a:srgbClr val="080808"/>
                </a:solidFill>
                <a:highlight>
                  <a:srgbClr val="FFFFFF"/>
                </a:highlight>
                <a:latin typeface="Courier New"/>
                <a:ea typeface="Courier New"/>
                <a:cs typeface="Courier New"/>
                <a:sym typeface="Courier New"/>
              </a:rPr>
              <a:t>}</a:t>
            </a:r>
            <a:endParaRPr b="1"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8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69" name="Google Shape;869;p84"/>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Run the application</a:t>
            </a:r>
            <a:endParaRPr b="1" sz="1800"/>
          </a:p>
          <a:p>
            <a:pPr indent="-342900" lvl="1" marL="914400" marR="0" rtl="0" algn="l">
              <a:lnSpc>
                <a:spcPct val="150000"/>
              </a:lnSpc>
              <a:spcBef>
                <a:spcPts val="0"/>
              </a:spcBef>
              <a:spcAft>
                <a:spcPts val="0"/>
              </a:spcAft>
              <a:buSzPts val="1800"/>
              <a:buChar char="○"/>
            </a:pPr>
            <a:r>
              <a:rPr lang="en" sz="1800"/>
              <a:t>You can create a new Emulator if you don’t have one</a:t>
            </a:r>
            <a:br>
              <a:rPr lang="en" sz="1800"/>
            </a:br>
            <a:br>
              <a:rPr lang="en" sz="1800"/>
            </a:br>
            <a:endParaRPr sz="1800"/>
          </a:p>
          <a:p>
            <a:pPr indent="-342900" lvl="1" marL="914400" marR="0" rtl="0" algn="l">
              <a:lnSpc>
                <a:spcPct val="150000"/>
              </a:lnSpc>
              <a:spcBef>
                <a:spcPts val="0"/>
              </a:spcBef>
              <a:spcAft>
                <a:spcPts val="0"/>
              </a:spcAft>
              <a:buSzPts val="1800"/>
              <a:buChar char="○"/>
            </a:pPr>
            <a:r>
              <a:rPr lang="en" sz="1800"/>
              <a:t>To run the app :</a:t>
            </a:r>
            <a:br>
              <a:rPr lang="en" sz="1800"/>
            </a:b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70" name="Google Shape;870;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1" name="Google Shape;871;p84"/>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6</a:t>
            </a:r>
            <a:endParaRPr sz="10800">
              <a:solidFill>
                <a:srgbClr val="F668B9"/>
              </a:solidFill>
              <a:latin typeface="Raleway"/>
              <a:ea typeface="Raleway"/>
              <a:cs typeface="Raleway"/>
              <a:sym typeface="Raleway"/>
            </a:endParaRPr>
          </a:p>
        </p:txBody>
      </p:sp>
      <p:pic>
        <p:nvPicPr>
          <p:cNvPr id="872" name="Google Shape;872;p84"/>
          <p:cNvPicPr preferRelativeResize="0"/>
          <p:nvPr/>
        </p:nvPicPr>
        <p:blipFill>
          <a:blip r:embed="rId3">
            <a:alphaModFix/>
          </a:blip>
          <a:stretch>
            <a:fillRect/>
          </a:stretch>
        </p:blipFill>
        <p:spPr>
          <a:xfrm>
            <a:off x="1571450" y="4408300"/>
            <a:ext cx="5772150" cy="647700"/>
          </a:xfrm>
          <a:prstGeom prst="rect">
            <a:avLst/>
          </a:prstGeom>
          <a:noFill/>
          <a:ln>
            <a:noFill/>
          </a:ln>
        </p:spPr>
      </p:pic>
      <p:pic>
        <p:nvPicPr>
          <p:cNvPr id="873" name="Google Shape;873;p84"/>
          <p:cNvPicPr preferRelativeResize="0"/>
          <p:nvPr/>
        </p:nvPicPr>
        <p:blipFill>
          <a:blip r:embed="rId4">
            <a:alphaModFix/>
          </a:blip>
          <a:stretch>
            <a:fillRect/>
          </a:stretch>
        </p:blipFill>
        <p:spPr>
          <a:xfrm>
            <a:off x="5413698" y="2520250"/>
            <a:ext cx="3435427" cy="18415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8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79" name="Google Shape;879;p85"/>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Run the application</a:t>
            </a:r>
            <a:endParaRPr b="1" sz="1800"/>
          </a:p>
          <a:p>
            <a:pPr indent="-342900" lvl="1" marL="914400" marR="0" rtl="0" algn="l">
              <a:lnSpc>
                <a:spcPct val="150000"/>
              </a:lnSpc>
              <a:spcBef>
                <a:spcPts val="0"/>
              </a:spcBef>
              <a:spcAft>
                <a:spcPts val="0"/>
              </a:spcAft>
              <a:buSzPts val="1800"/>
              <a:buChar char="○"/>
            </a:pPr>
            <a:r>
              <a:rPr lang="en" sz="1800"/>
              <a:t>You can create a new Emulator if you don’t have one</a:t>
            </a:r>
            <a:endParaRPr sz="1800"/>
          </a:p>
          <a:p>
            <a:pPr indent="-342900" lvl="1" marL="914400" marR="0" rtl="0" algn="l">
              <a:lnSpc>
                <a:spcPct val="150000"/>
              </a:lnSpc>
              <a:spcBef>
                <a:spcPts val="0"/>
              </a:spcBef>
              <a:spcAft>
                <a:spcPts val="0"/>
              </a:spcAft>
              <a:buSzPts val="1800"/>
              <a:buChar char="○"/>
            </a:pPr>
            <a:r>
              <a:rPr lang="en" sz="1800"/>
              <a:t>Or run it on your phone</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80" name="Google Shape;880;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1" name="Google Shape;881;p85"/>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6</a:t>
            </a:r>
            <a:endParaRPr sz="10800">
              <a:solidFill>
                <a:srgbClr val="F668B9"/>
              </a:solidFill>
              <a:latin typeface="Raleway"/>
              <a:ea typeface="Raleway"/>
              <a:cs typeface="Raleway"/>
              <a:sym typeface="Raleway"/>
            </a:endParaRPr>
          </a:p>
        </p:txBody>
      </p:sp>
      <p:sp>
        <p:nvSpPr>
          <p:cNvPr id="882" name="Google Shape;882;p85"/>
          <p:cNvSpPr/>
          <p:nvPr/>
        </p:nvSpPr>
        <p:spPr>
          <a:xfrm>
            <a:off x="565150" y="1529425"/>
            <a:ext cx="5157900" cy="3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aleway"/>
              <a:buChar char="●"/>
            </a:pPr>
            <a:r>
              <a:rPr lang="en" sz="1800">
                <a:solidFill>
                  <a:schemeClr val="dk1"/>
                </a:solidFill>
                <a:latin typeface="Raleway"/>
                <a:ea typeface="Raleway"/>
                <a:cs typeface="Raleway"/>
                <a:sym typeface="Raleway"/>
              </a:rPr>
              <a:t>To detach the emulator from Android Studio : </a:t>
            </a:r>
            <a:br>
              <a:rPr lang="en" sz="1800">
                <a:solidFill>
                  <a:schemeClr val="dk1"/>
                </a:solidFill>
                <a:latin typeface="Raleway"/>
                <a:ea typeface="Raleway"/>
                <a:cs typeface="Raleway"/>
                <a:sym typeface="Raleway"/>
              </a:rPr>
            </a:br>
            <a:r>
              <a:rPr lang="en" sz="1800">
                <a:solidFill>
                  <a:schemeClr val="dk1"/>
                </a:solidFill>
                <a:latin typeface="Raleway"/>
                <a:ea typeface="Raleway"/>
                <a:cs typeface="Raleway"/>
                <a:sym typeface="Raleway"/>
              </a:rPr>
              <a:t>File →  Settings → Tools → Emulator (Android Studio &gt; and deselect Launch in a tool window.</a:t>
            </a:r>
            <a:endParaRPr>
              <a:latin typeface="Raleway"/>
              <a:ea typeface="Raleway"/>
              <a:cs typeface="Raleway"/>
              <a:sym typeface="Raleway"/>
            </a:endParaRPr>
          </a:p>
        </p:txBody>
      </p:sp>
      <p:pic>
        <p:nvPicPr>
          <p:cNvPr id="883" name="Google Shape;883;p85"/>
          <p:cNvPicPr preferRelativeResize="0"/>
          <p:nvPr/>
        </p:nvPicPr>
        <p:blipFill>
          <a:blip r:embed="rId3">
            <a:alphaModFix/>
          </a:blip>
          <a:stretch>
            <a:fillRect/>
          </a:stretch>
        </p:blipFill>
        <p:spPr>
          <a:xfrm>
            <a:off x="6051526" y="-85850"/>
            <a:ext cx="2778198" cy="51435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8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89" name="Google Shape;889;p86"/>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Run the application</a:t>
            </a:r>
            <a:endParaRPr b="1" sz="1800"/>
          </a:p>
          <a:p>
            <a:pPr indent="-342900" lvl="1" marL="914400" marR="0" rtl="0" algn="l">
              <a:lnSpc>
                <a:spcPct val="150000"/>
              </a:lnSpc>
              <a:spcBef>
                <a:spcPts val="0"/>
              </a:spcBef>
              <a:spcAft>
                <a:spcPts val="0"/>
              </a:spcAft>
              <a:buSzPts val="1800"/>
              <a:buChar char="○"/>
            </a:pPr>
            <a:r>
              <a:rPr lang="en" sz="1800"/>
              <a:t>You can run the App on your phone, provided that :</a:t>
            </a:r>
            <a:endParaRPr sz="1800"/>
          </a:p>
          <a:p>
            <a:pPr indent="-342900" lvl="2" marL="1371600" marR="0" rtl="0" algn="l">
              <a:lnSpc>
                <a:spcPct val="150000"/>
              </a:lnSpc>
              <a:spcBef>
                <a:spcPts val="0"/>
              </a:spcBef>
              <a:spcAft>
                <a:spcPts val="0"/>
              </a:spcAft>
              <a:buSzPts val="1800"/>
              <a:buChar char="■"/>
            </a:pPr>
            <a:r>
              <a:rPr lang="en" sz="1800"/>
              <a:t>You need to enable USB debugging from the developers options on your phone.</a:t>
            </a:r>
            <a:endParaRPr sz="1800"/>
          </a:p>
          <a:p>
            <a:pPr indent="-342900" lvl="2" marL="1371600" marR="0" rtl="0" algn="l">
              <a:lnSpc>
                <a:spcPct val="150000"/>
              </a:lnSpc>
              <a:spcBef>
                <a:spcPts val="0"/>
              </a:spcBef>
              <a:spcAft>
                <a:spcPts val="0"/>
              </a:spcAft>
              <a:buSzPts val="1800"/>
              <a:buChar char="■"/>
            </a:pPr>
            <a:r>
              <a:rPr lang="en" sz="1800"/>
              <a:t>Authorize the pairing on your phone to your pc when asked just after you connect your phone to your PC</a:t>
            </a:r>
            <a:endParaRPr sz="1800"/>
          </a:p>
          <a:p>
            <a:pPr indent="-342900" lvl="2" marL="1371600" marR="0" rtl="0" algn="l">
              <a:lnSpc>
                <a:spcPct val="150000"/>
              </a:lnSpc>
              <a:spcBef>
                <a:spcPts val="0"/>
              </a:spcBef>
              <a:spcAft>
                <a:spcPts val="0"/>
              </a:spcAft>
              <a:buSzPts val="1800"/>
              <a:buChar char="■"/>
            </a:pPr>
            <a:r>
              <a:rPr lang="en" sz="1800"/>
              <a:t>Recommended always to run on your physical phone from time to time</a:t>
            </a:r>
            <a:br>
              <a:rPr lang="en" sz="1800"/>
            </a:b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90" name="Google Shape;890;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1" name="Google Shape;891;p86"/>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6</a:t>
            </a:r>
            <a:endParaRPr sz="10800">
              <a:solidFill>
                <a:srgbClr val="F668B9"/>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1"/>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 1</a:t>
            </a:r>
            <a:endParaRPr/>
          </a:p>
        </p:txBody>
      </p:sp>
      <p:sp>
        <p:nvSpPr>
          <p:cNvPr id="596" name="Google Shape;59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51"/>
          <p:cNvSpPr txBox="1"/>
          <p:nvPr>
            <p:ph idx="1" type="subTitle"/>
          </p:nvPr>
        </p:nvSpPr>
        <p:spPr>
          <a:xfrm>
            <a:off x="2461200" y="2249377"/>
            <a:ext cx="38517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Android Development</a:t>
            </a:r>
            <a:endParaRPr b="1" sz="2700">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8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897" name="Google Shape;897;p87"/>
          <p:cNvSpPr txBox="1"/>
          <p:nvPr>
            <p:ph idx="2" type="subTitle"/>
          </p:nvPr>
        </p:nvSpPr>
        <p:spPr>
          <a:xfrm>
            <a:off x="1745500" y="1705325"/>
            <a:ext cx="7246200" cy="12420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Coloring and Styles</a:t>
            </a:r>
            <a:endParaRPr b="1" sz="1800"/>
          </a:p>
          <a:p>
            <a:pPr indent="-342900" lvl="1" marL="914400" marR="0" rtl="0" algn="l">
              <a:lnSpc>
                <a:spcPct val="150000"/>
              </a:lnSpc>
              <a:spcBef>
                <a:spcPts val="0"/>
              </a:spcBef>
              <a:spcAft>
                <a:spcPts val="0"/>
              </a:spcAft>
              <a:buSzPts val="1800"/>
              <a:buChar char="○"/>
            </a:pPr>
            <a:r>
              <a:rPr lang="en" sz="1800"/>
              <a:t>You can directly type the instructions in the XML file or use the attributes palette.</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98" name="Google Shape;898;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9" name="Google Shape;899;p87"/>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7</a:t>
            </a:r>
            <a:endParaRPr sz="10800">
              <a:solidFill>
                <a:srgbClr val="F668B9"/>
              </a:solidFill>
              <a:latin typeface="Raleway"/>
              <a:ea typeface="Raleway"/>
              <a:cs typeface="Raleway"/>
              <a:sym typeface="Raleway"/>
            </a:endParaRPr>
          </a:p>
        </p:txBody>
      </p:sp>
      <p:sp>
        <p:nvSpPr>
          <p:cNvPr id="900" name="Google Shape;900;p87"/>
          <p:cNvSpPr txBox="1"/>
          <p:nvPr/>
        </p:nvSpPr>
        <p:spPr>
          <a:xfrm>
            <a:off x="1931475" y="2947325"/>
            <a:ext cx="6330900" cy="17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&lt;</a:t>
            </a:r>
            <a:r>
              <a:rPr lang="en" sz="1200">
                <a:solidFill>
                  <a:srgbClr val="0033B3"/>
                </a:solidFill>
                <a:highlight>
                  <a:srgbClr val="FFFFFF"/>
                </a:highlight>
                <a:latin typeface="Courier New"/>
                <a:ea typeface="Courier New"/>
                <a:cs typeface="Courier New"/>
                <a:sym typeface="Courier New"/>
              </a:rPr>
              <a:t>Button</a:t>
            </a:r>
            <a:endParaRPr sz="12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33B3"/>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:id</a:t>
            </a:r>
            <a:r>
              <a:rPr lang="en" sz="1200">
                <a:solidFill>
                  <a:srgbClr val="067D17"/>
                </a:solidFill>
                <a:highlight>
                  <a:srgbClr val="FFFFFF"/>
                </a:highlight>
                <a:latin typeface="Courier New"/>
                <a:ea typeface="Courier New"/>
                <a:cs typeface="Courier New"/>
                <a:sym typeface="Courier New"/>
              </a:rPr>
              <a:t>="@+id/bt_clickme"</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:layout_width</a:t>
            </a:r>
            <a:r>
              <a:rPr lang="en" sz="1200">
                <a:solidFill>
                  <a:srgbClr val="067D17"/>
                </a:solidFill>
                <a:highlight>
                  <a:srgbClr val="FFFFFF"/>
                </a:highlight>
                <a:latin typeface="Courier New"/>
                <a:ea typeface="Courier New"/>
                <a:cs typeface="Courier New"/>
                <a:sym typeface="Courier New"/>
              </a:rPr>
              <a:t>="wrap_content"</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:layout_height</a:t>
            </a:r>
            <a:r>
              <a:rPr lang="en" sz="1200">
                <a:solidFill>
                  <a:srgbClr val="067D17"/>
                </a:solidFill>
                <a:highlight>
                  <a:srgbClr val="FFFFFF"/>
                </a:highlight>
                <a:latin typeface="Courier New"/>
                <a:ea typeface="Courier New"/>
                <a:cs typeface="Courier New"/>
                <a:sym typeface="Courier New"/>
              </a:rPr>
              <a:t>="wrap_content"</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:layout_marginTop</a:t>
            </a:r>
            <a:r>
              <a:rPr lang="en" sz="1200">
                <a:solidFill>
                  <a:srgbClr val="067D17"/>
                </a:solidFill>
                <a:highlight>
                  <a:srgbClr val="FFFFFF"/>
                </a:highlight>
                <a:latin typeface="Courier New"/>
                <a:ea typeface="Courier New"/>
                <a:cs typeface="Courier New"/>
                <a:sym typeface="Courier New"/>
              </a:rPr>
              <a:t>="50dp"</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67D17"/>
                </a:solidFill>
                <a:highlight>
                  <a:srgbClr val="FFFFFF"/>
                </a:highlight>
                <a:latin typeface="Courier New"/>
                <a:ea typeface="Courier New"/>
                <a:cs typeface="Courier New"/>
                <a:sym typeface="Courier New"/>
              </a:rPr>
              <a:t>   </a:t>
            </a:r>
            <a:r>
              <a:rPr b="1" lang="en" sz="1200">
                <a:solidFill>
                  <a:srgbClr val="871094"/>
                </a:solidFill>
                <a:highlight>
                  <a:srgbClr val="FFFFFF"/>
                </a:highlight>
                <a:latin typeface="Courier New"/>
                <a:ea typeface="Courier New"/>
                <a:cs typeface="Courier New"/>
                <a:sym typeface="Courier New"/>
              </a:rPr>
              <a:t>android</a:t>
            </a:r>
            <a:r>
              <a:rPr b="1" lang="en" sz="1200">
                <a:solidFill>
                  <a:srgbClr val="174AD4"/>
                </a:solidFill>
                <a:highlight>
                  <a:srgbClr val="FFFFFF"/>
                </a:highlight>
                <a:latin typeface="Courier New"/>
                <a:ea typeface="Courier New"/>
                <a:cs typeface="Courier New"/>
                <a:sym typeface="Courier New"/>
              </a:rPr>
              <a:t>:background</a:t>
            </a:r>
            <a:r>
              <a:rPr b="1" lang="en" sz="1200">
                <a:solidFill>
                  <a:srgbClr val="067D17"/>
                </a:solidFill>
                <a:highlight>
                  <a:srgbClr val="FFFFFF"/>
                </a:highlight>
                <a:latin typeface="Courier New"/>
                <a:ea typeface="Courier New"/>
                <a:cs typeface="Courier New"/>
                <a:sym typeface="Courier New"/>
              </a:rPr>
              <a:t>="#3F51B5"</a:t>
            </a:r>
            <a:endParaRPr b="1"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:gravity</a:t>
            </a:r>
            <a:r>
              <a:rPr lang="en" sz="1200">
                <a:solidFill>
                  <a:srgbClr val="067D17"/>
                </a:solidFill>
                <a:highlight>
                  <a:srgbClr val="FFFFFF"/>
                </a:highlight>
                <a:latin typeface="Courier New"/>
                <a:ea typeface="Courier New"/>
                <a:cs typeface="Courier New"/>
                <a:sym typeface="Courier New"/>
              </a:rPr>
              <a:t>="center"</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android</a:t>
            </a:r>
            <a:r>
              <a:rPr lang="en" sz="1200">
                <a:solidFill>
                  <a:srgbClr val="174AD4"/>
                </a:solidFill>
                <a:highlight>
                  <a:srgbClr val="FFFFFF"/>
                </a:highlight>
                <a:latin typeface="Courier New"/>
                <a:ea typeface="Courier New"/>
                <a:cs typeface="Courier New"/>
                <a:sym typeface="Courier New"/>
              </a:rPr>
              <a:t>:text</a:t>
            </a:r>
            <a:r>
              <a:rPr lang="en" sz="1200">
                <a:solidFill>
                  <a:srgbClr val="067D17"/>
                </a:solidFill>
                <a:highlight>
                  <a:srgbClr val="FFFFFF"/>
                </a:highlight>
                <a:latin typeface="Courier New"/>
                <a:ea typeface="Courier New"/>
                <a:cs typeface="Courier New"/>
                <a:sym typeface="Courier New"/>
              </a:rPr>
              <a:t>="Click me"</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app</a:t>
            </a:r>
            <a:r>
              <a:rPr lang="en" sz="1200">
                <a:solidFill>
                  <a:srgbClr val="174AD4"/>
                </a:solidFill>
                <a:highlight>
                  <a:srgbClr val="FFFFFF"/>
                </a:highlight>
                <a:latin typeface="Courier New"/>
                <a:ea typeface="Courier New"/>
                <a:cs typeface="Courier New"/>
                <a:sym typeface="Courier New"/>
              </a:rPr>
              <a:t>:layout_constraintEnd_toEndOf</a:t>
            </a:r>
            <a:r>
              <a:rPr lang="en" sz="1200">
                <a:solidFill>
                  <a:srgbClr val="067D17"/>
                </a:solidFill>
                <a:highlight>
                  <a:srgbClr val="FFFFFF"/>
                </a:highlight>
                <a:latin typeface="Courier New"/>
                <a:ea typeface="Courier New"/>
                <a:cs typeface="Courier New"/>
                <a:sym typeface="Courier New"/>
              </a:rPr>
              <a:t>="@+id/tx_numberClicks"</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app</a:t>
            </a:r>
            <a:r>
              <a:rPr lang="en" sz="1200">
                <a:solidFill>
                  <a:srgbClr val="174AD4"/>
                </a:solidFill>
                <a:highlight>
                  <a:srgbClr val="FFFFFF"/>
                </a:highlight>
                <a:latin typeface="Courier New"/>
                <a:ea typeface="Courier New"/>
                <a:cs typeface="Courier New"/>
                <a:sym typeface="Courier New"/>
              </a:rPr>
              <a:t>:layout_constraintStart_toStartOf</a:t>
            </a:r>
            <a:r>
              <a:rPr lang="en" sz="1200">
                <a:solidFill>
                  <a:srgbClr val="067D17"/>
                </a:solidFill>
                <a:highlight>
                  <a:srgbClr val="FFFFFF"/>
                </a:highlight>
                <a:latin typeface="Courier New"/>
                <a:ea typeface="Courier New"/>
                <a:cs typeface="Courier New"/>
                <a:sym typeface="Courier New"/>
              </a:rPr>
              <a:t>="@+id/tx_numberClicks"</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871094"/>
                </a:solidFill>
                <a:highlight>
                  <a:srgbClr val="FFFFFF"/>
                </a:highlight>
                <a:latin typeface="Courier New"/>
                <a:ea typeface="Courier New"/>
                <a:cs typeface="Courier New"/>
                <a:sym typeface="Courier New"/>
              </a:rPr>
              <a:t>app</a:t>
            </a:r>
            <a:r>
              <a:rPr lang="en" sz="1200">
                <a:solidFill>
                  <a:srgbClr val="174AD4"/>
                </a:solidFill>
                <a:highlight>
                  <a:srgbClr val="FFFFFF"/>
                </a:highlight>
                <a:latin typeface="Courier New"/>
                <a:ea typeface="Courier New"/>
                <a:cs typeface="Courier New"/>
                <a:sym typeface="Courier New"/>
              </a:rPr>
              <a:t>:layout_constraintTop_toBottomOf</a:t>
            </a:r>
            <a:r>
              <a:rPr lang="en" sz="1200">
                <a:solidFill>
                  <a:srgbClr val="067D17"/>
                </a:solidFill>
                <a:highlight>
                  <a:srgbClr val="FFFFFF"/>
                </a:highlight>
                <a:latin typeface="Courier New"/>
                <a:ea typeface="Courier New"/>
                <a:cs typeface="Courier New"/>
                <a:sym typeface="Courier New"/>
              </a:rPr>
              <a:t>="@+id/tx_numberClicks" </a:t>
            </a:r>
            <a:r>
              <a:rPr lang="en" sz="1200">
                <a:solidFill>
                  <a:srgbClr val="080808"/>
                </a:solidFill>
                <a:highlight>
                  <a:srgbClr val="FFFFFF"/>
                </a:highlight>
                <a:latin typeface="Courier New"/>
                <a:ea typeface="Courier New"/>
                <a:cs typeface="Courier New"/>
                <a:sym typeface="Courier New"/>
              </a:rPr>
              <a:t>/&gt;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8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06" name="Google Shape;906;p88"/>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Coloring and Styles</a:t>
            </a:r>
            <a:endParaRPr b="1"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07" name="Google Shape;907;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8" name="Google Shape;908;p88"/>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7</a:t>
            </a:r>
            <a:endParaRPr sz="10800">
              <a:solidFill>
                <a:srgbClr val="F668B9"/>
              </a:solidFill>
              <a:latin typeface="Raleway"/>
              <a:ea typeface="Raleway"/>
              <a:cs typeface="Raleway"/>
              <a:sym typeface="Raleway"/>
            </a:endParaRPr>
          </a:p>
        </p:txBody>
      </p:sp>
      <p:pic>
        <p:nvPicPr>
          <p:cNvPr id="909" name="Google Shape;909;p88"/>
          <p:cNvPicPr preferRelativeResize="0"/>
          <p:nvPr/>
        </p:nvPicPr>
        <p:blipFill>
          <a:blip r:embed="rId3">
            <a:alphaModFix/>
          </a:blip>
          <a:stretch>
            <a:fillRect/>
          </a:stretch>
        </p:blipFill>
        <p:spPr>
          <a:xfrm>
            <a:off x="659900" y="414900"/>
            <a:ext cx="8331799" cy="4462575"/>
          </a:xfrm>
          <a:prstGeom prst="rect">
            <a:avLst/>
          </a:prstGeom>
          <a:noFill/>
          <a:ln>
            <a:noFill/>
          </a:ln>
        </p:spPr>
      </p:pic>
      <p:sp>
        <p:nvSpPr>
          <p:cNvPr id="910" name="Google Shape;910;p88"/>
          <p:cNvSpPr/>
          <p:nvPr/>
        </p:nvSpPr>
        <p:spPr>
          <a:xfrm>
            <a:off x="178825" y="186000"/>
            <a:ext cx="6667200" cy="10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aleway"/>
                <a:ea typeface="Raleway"/>
                <a:cs typeface="Raleway"/>
                <a:sym typeface="Raleway"/>
              </a:rPr>
              <a:t>You can make use of the attribute panel to customize the design of your UI </a:t>
            </a:r>
            <a:r>
              <a:rPr b="1" lang="en" sz="1800">
                <a:latin typeface="Raleway"/>
                <a:ea typeface="Raleway"/>
                <a:cs typeface="Raleway"/>
                <a:sym typeface="Raleway"/>
              </a:rPr>
              <a:t>components</a:t>
            </a:r>
            <a:endParaRPr b="1" sz="1800">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8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16" name="Google Shape;916;p89"/>
          <p:cNvSpPr txBox="1"/>
          <p:nvPr>
            <p:ph idx="2" type="subTitle"/>
          </p:nvPr>
        </p:nvSpPr>
        <p:spPr>
          <a:xfrm>
            <a:off x="11359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name of the App, to change it:</a:t>
            </a:r>
            <a:endParaRPr sz="1800"/>
          </a:p>
          <a:p>
            <a:pPr indent="-342900" lvl="2" marL="1371600" marR="0" rtl="0" algn="l">
              <a:lnSpc>
                <a:spcPct val="150000"/>
              </a:lnSpc>
              <a:spcBef>
                <a:spcPts val="0"/>
              </a:spcBef>
              <a:spcAft>
                <a:spcPts val="0"/>
              </a:spcAft>
              <a:buSzPts val="1800"/>
              <a:buChar char="■"/>
            </a:pPr>
            <a:r>
              <a:rPr lang="en" sz="1800"/>
              <a:t>Open </a:t>
            </a:r>
            <a:r>
              <a:rPr b="1" lang="en" sz="1800"/>
              <a:t>manifest.xml</a:t>
            </a:r>
            <a:endParaRPr b="1" sz="1800"/>
          </a:p>
          <a:p>
            <a:pPr indent="-342900" lvl="3" marL="1828800" marR="0" rtl="0" algn="l">
              <a:lnSpc>
                <a:spcPct val="150000"/>
              </a:lnSpc>
              <a:spcBef>
                <a:spcPts val="0"/>
              </a:spcBef>
              <a:spcAft>
                <a:spcPts val="0"/>
              </a:spcAft>
              <a:buSzPts val="1800"/>
              <a:buChar char="●"/>
            </a:pPr>
            <a:r>
              <a:rPr lang="en" sz="1800"/>
              <a:t>Click on the android:label </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17" name="Google Shape;917;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8" name="Google Shape;918;p89"/>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pic>
        <p:nvPicPr>
          <p:cNvPr id="919" name="Google Shape;919;p89"/>
          <p:cNvPicPr preferRelativeResize="0"/>
          <p:nvPr/>
        </p:nvPicPr>
        <p:blipFill>
          <a:blip r:embed="rId3">
            <a:alphaModFix/>
          </a:blip>
          <a:stretch>
            <a:fillRect/>
          </a:stretch>
        </p:blipFill>
        <p:spPr>
          <a:xfrm>
            <a:off x="6653250" y="193150"/>
            <a:ext cx="2412875" cy="4950349"/>
          </a:xfrm>
          <a:prstGeom prst="rect">
            <a:avLst/>
          </a:prstGeom>
          <a:noFill/>
          <a:ln>
            <a:noFill/>
          </a:ln>
        </p:spPr>
      </p:pic>
      <p:sp>
        <p:nvSpPr>
          <p:cNvPr id="920" name="Google Shape;920;p89"/>
          <p:cNvSpPr/>
          <p:nvPr/>
        </p:nvSpPr>
        <p:spPr>
          <a:xfrm>
            <a:off x="7275300" y="2153250"/>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921" name="Google Shape;921;p89"/>
          <p:cNvPicPr preferRelativeResize="0"/>
          <p:nvPr/>
        </p:nvPicPr>
        <p:blipFill>
          <a:blip r:embed="rId4">
            <a:alphaModFix/>
          </a:blip>
          <a:stretch>
            <a:fillRect/>
          </a:stretch>
        </p:blipFill>
        <p:spPr>
          <a:xfrm>
            <a:off x="2807675" y="3405149"/>
            <a:ext cx="3243300" cy="1610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9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27" name="Google Shape;927;p90"/>
          <p:cNvSpPr txBox="1"/>
          <p:nvPr>
            <p:ph idx="2" type="subTitle"/>
          </p:nvPr>
        </p:nvSpPr>
        <p:spPr>
          <a:xfrm>
            <a:off x="11359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name of the App, to change it:</a:t>
            </a:r>
            <a:endParaRPr sz="1800"/>
          </a:p>
          <a:p>
            <a:pPr indent="-342900" lvl="2" marL="1371600" marR="0" rtl="0" algn="l">
              <a:lnSpc>
                <a:spcPct val="150000"/>
              </a:lnSpc>
              <a:spcBef>
                <a:spcPts val="0"/>
              </a:spcBef>
              <a:spcAft>
                <a:spcPts val="0"/>
              </a:spcAft>
              <a:buSzPts val="1800"/>
              <a:buChar char="■"/>
            </a:pPr>
            <a:r>
              <a:rPr lang="en" sz="1800"/>
              <a:t>This is a variable string to be change</a:t>
            </a:r>
            <a:br>
              <a:rPr lang="en" sz="1800"/>
            </a:br>
            <a:r>
              <a:rPr lang="en" sz="1800"/>
              <a:t>From the strings resource:</a:t>
            </a:r>
            <a:endParaRPr sz="1800"/>
          </a:p>
          <a:p>
            <a:pPr indent="-342900" lvl="3" marL="1828800" marR="0" rtl="0" algn="l">
              <a:lnSpc>
                <a:spcPct val="150000"/>
              </a:lnSpc>
              <a:spcBef>
                <a:spcPts val="0"/>
              </a:spcBef>
              <a:spcAft>
                <a:spcPts val="0"/>
              </a:spcAft>
              <a:buSzPts val="1800"/>
              <a:buChar char="●"/>
            </a:pPr>
            <a:r>
              <a:rPr lang="en" sz="1800"/>
              <a:t>src →main → res →values →</a:t>
            </a:r>
            <a:br>
              <a:rPr lang="en" sz="1800"/>
            </a:br>
            <a:r>
              <a:rPr lang="en" sz="1800"/>
              <a:t>strings.xml</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28" name="Google Shape;928;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9" name="Google Shape;929;p90"/>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pic>
        <p:nvPicPr>
          <p:cNvPr id="930" name="Google Shape;930;p90"/>
          <p:cNvPicPr preferRelativeResize="0"/>
          <p:nvPr/>
        </p:nvPicPr>
        <p:blipFill>
          <a:blip r:embed="rId3">
            <a:alphaModFix/>
          </a:blip>
          <a:stretch>
            <a:fillRect/>
          </a:stretch>
        </p:blipFill>
        <p:spPr>
          <a:xfrm>
            <a:off x="6653250" y="193150"/>
            <a:ext cx="2412875" cy="4950349"/>
          </a:xfrm>
          <a:prstGeom prst="rect">
            <a:avLst/>
          </a:prstGeom>
          <a:noFill/>
          <a:ln>
            <a:noFill/>
          </a:ln>
        </p:spPr>
      </p:pic>
      <p:sp>
        <p:nvSpPr>
          <p:cNvPr id="931" name="Google Shape;931;p90"/>
          <p:cNvSpPr/>
          <p:nvPr/>
        </p:nvSpPr>
        <p:spPr>
          <a:xfrm>
            <a:off x="7275300" y="2153250"/>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9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37" name="Google Shape;937;p91"/>
          <p:cNvSpPr txBox="1"/>
          <p:nvPr>
            <p:ph idx="2" type="subTitle"/>
          </p:nvPr>
        </p:nvSpPr>
        <p:spPr>
          <a:xfrm>
            <a:off x="11359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name of the App, to change it:</a:t>
            </a:r>
            <a:endParaRPr sz="1800"/>
          </a:p>
          <a:p>
            <a:pPr indent="-342900" lvl="2" marL="1371600" marR="0" rtl="0" algn="l">
              <a:lnSpc>
                <a:spcPct val="150000"/>
              </a:lnSpc>
              <a:spcBef>
                <a:spcPts val="0"/>
              </a:spcBef>
              <a:spcAft>
                <a:spcPts val="0"/>
              </a:spcAft>
              <a:buSzPts val="1800"/>
              <a:buChar char="■"/>
            </a:pPr>
            <a:r>
              <a:rPr lang="en" sz="1800"/>
              <a:t>This is a variable string to be change</a:t>
            </a:r>
            <a:br>
              <a:rPr lang="en" sz="1800"/>
            </a:br>
            <a:r>
              <a:rPr lang="en" sz="1800"/>
              <a:t>From the strings resource:</a:t>
            </a:r>
            <a:endParaRPr sz="1800"/>
          </a:p>
          <a:p>
            <a:pPr indent="-342900" lvl="3" marL="1828800" marR="0" rtl="0" algn="l">
              <a:lnSpc>
                <a:spcPct val="150000"/>
              </a:lnSpc>
              <a:spcBef>
                <a:spcPts val="0"/>
              </a:spcBef>
              <a:spcAft>
                <a:spcPts val="0"/>
              </a:spcAft>
              <a:buSzPts val="1800"/>
              <a:buChar char="●"/>
            </a:pPr>
            <a:r>
              <a:rPr lang="en" sz="1800"/>
              <a:t>src →main → res →values →</a:t>
            </a:r>
            <a:br>
              <a:rPr lang="en" sz="1800"/>
            </a:br>
            <a:r>
              <a:rPr lang="en" sz="1800"/>
              <a:t>strings.xml</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38" name="Google Shape;93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91"/>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pic>
        <p:nvPicPr>
          <p:cNvPr id="940" name="Google Shape;940;p91"/>
          <p:cNvPicPr preferRelativeResize="0"/>
          <p:nvPr/>
        </p:nvPicPr>
        <p:blipFill>
          <a:blip r:embed="rId3">
            <a:alphaModFix/>
          </a:blip>
          <a:stretch>
            <a:fillRect/>
          </a:stretch>
        </p:blipFill>
        <p:spPr>
          <a:xfrm>
            <a:off x="6653250" y="193150"/>
            <a:ext cx="2412875" cy="4950349"/>
          </a:xfrm>
          <a:prstGeom prst="rect">
            <a:avLst/>
          </a:prstGeom>
          <a:noFill/>
          <a:ln>
            <a:noFill/>
          </a:ln>
        </p:spPr>
      </p:pic>
      <p:sp>
        <p:nvSpPr>
          <p:cNvPr id="941" name="Google Shape;941;p91"/>
          <p:cNvSpPr/>
          <p:nvPr/>
        </p:nvSpPr>
        <p:spPr>
          <a:xfrm>
            <a:off x="7275300" y="2153250"/>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942" name="Google Shape;942;p91"/>
          <p:cNvPicPr preferRelativeResize="0"/>
          <p:nvPr/>
        </p:nvPicPr>
        <p:blipFill>
          <a:blip r:embed="rId4">
            <a:alphaModFix/>
          </a:blip>
          <a:stretch>
            <a:fillRect/>
          </a:stretch>
        </p:blipFill>
        <p:spPr>
          <a:xfrm>
            <a:off x="328450" y="335351"/>
            <a:ext cx="8299875" cy="4533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pic>
        <p:nvPicPr>
          <p:cNvPr id="947" name="Google Shape;947;p92"/>
          <p:cNvPicPr preferRelativeResize="0"/>
          <p:nvPr/>
        </p:nvPicPr>
        <p:blipFill>
          <a:blip r:embed="rId3">
            <a:alphaModFix/>
          </a:blip>
          <a:stretch>
            <a:fillRect/>
          </a:stretch>
        </p:blipFill>
        <p:spPr>
          <a:xfrm>
            <a:off x="6741387" y="147225"/>
            <a:ext cx="2364088" cy="4917575"/>
          </a:xfrm>
          <a:prstGeom prst="rect">
            <a:avLst/>
          </a:prstGeom>
          <a:noFill/>
          <a:ln>
            <a:noFill/>
          </a:ln>
        </p:spPr>
      </p:pic>
      <p:sp>
        <p:nvSpPr>
          <p:cNvPr id="948" name="Google Shape;948;p9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49" name="Google Shape;949;p92"/>
          <p:cNvSpPr txBox="1"/>
          <p:nvPr>
            <p:ph idx="2" type="subTitle"/>
          </p:nvPr>
        </p:nvSpPr>
        <p:spPr>
          <a:xfrm>
            <a:off x="11359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icon</a:t>
            </a:r>
            <a:endParaRPr sz="1800"/>
          </a:p>
          <a:p>
            <a:pPr indent="-323850" lvl="2" marL="1371600" marR="0" rtl="0" algn="l">
              <a:lnSpc>
                <a:spcPct val="150000"/>
              </a:lnSpc>
              <a:spcBef>
                <a:spcPts val="0"/>
              </a:spcBef>
              <a:spcAft>
                <a:spcPts val="0"/>
              </a:spcAft>
              <a:buSzPts val="1500"/>
              <a:buChar char="■"/>
            </a:pPr>
            <a:r>
              <a:rPr lang="en" sz="1500"/>
              <a:t>Design an Icon, Or you can use your logo</a:t>
            </a:r>
            <a:endParaRPr sz="1500"/>
          </a:p>
          <a:p>
            <a:pPr indent="-323850" lvl="2" marL="1371600" marR="0" rtl="0" algn="l">
              <a:lnSpc>
                <a:spcPct val="150000"/>
              </a:lnSpc>
              <a:spcBef>
                <a:spcPts val="0"/>
              </a:spcBef>
              <a:spcAft>
                <a:spcPts val="0"/>
              </a:spcAft>
              <a:buSzPts val="1500"/>
              <a:buChar char="■"/>
            </a:pPr>
            <a:r>
              <a:rPr lang="en" sz="1500"/>
              <a:t>Visit any online web services to generate</a:t>
            </a:r>
            <a:br>
              <a:rPr lang="en" sz="1500"/>
            </a:br>
            <a:r>
              <a:rPr lang="en" sz="1500"/>
              <a:t>t</a:t>
            </a:r>
            <a:r>
              <a:rPr lang="en" sz="1500"/>
              <a:t>he icon files from your image</a:t>
            </a:r>
            <a:br>
              <a:rPr lang="en" sz="1500"/>
            </a:br>
            <a:r>
              <a:rPr lang="en" sz="1500"/>
              <a:t>Example : </a:t>
            </a:r>
            <a:r>
              <a:rPr lang="en" sz="1500" u="sng">
                <a:solidFill>
                  <a:schemeClr val="hlink"/>
                </a:solidFill>
                <a:hlinkClick r:id="rId4"/>
              </a:rPr>
              <a:t>https://icon.kitchen/</a:t>
            </a:r>
            <a:r>
              <a:rPr lang="en" sz="1500"/>
              <a:t> ….</a:t>
            </a:r>
            <a:endParaRPr sz="1500"/>
          </a:p>
          <a:p>
            <a:pPr indent="-323850" lvl="2" marL="1371600" marR="0" rtl="0" algn="l">
              <a:lnSpc>
                <a:spcPct val="150000"/>
              </a:lnSpc>
              <a:spcBef>
                <a:spcPts val="0"/>
              </a:spcBef>
              <a:spcAft>
                <a:spcPts val="0"/>
              </a:spcAft>
              <a:buSzPts val="1500"/>
              <a:buChar char="■"/>
            </a:pPr>
            <a:r>
              <a:rPr lang="en" sz="1500"/>
              <a:t>Download the ZIP file containing the  images.</a:t>
            </a:r>
            <a:endParaRPr sz="1500"/>
          </a:p>
          <a:p>
            <a:pPr indent="-323850" lvl="2" marL="1371600" marR="0" rtl="0" algn="l">
              <a:lnSpc>
                <a:spcPct val="150000"/>
              </a:lnSpc>
              <a:spcBef>
                <a:spcPts val="0"/>
              </a:spcBef>
              <a:spcAft>
                <a:spcPts val="0"/>
              </a:spcAft>
              <a:buSzPts val="1500"/>
              <a:buChar char="■"/>
            </a:pPr>
            <a:r>
              <a:rPr lang="en" sz="1500"/>
              <a:t>Unzip and place the files inside your PC</a:t>
            </a:r>
            <a:endParaRPr sz="1500"/>
          </a:p>
          <a:p>
            <a:pPr indent="0" lvl="0" marL="0" marR="0" rtl="0" algn="l">
              <a:lnSpc>
                <a:spcPct val="150000"/>
              </a:lnSpc>
              <a:spcBef>
                <a:spcPts val="1600"/>
              </a:spcBef>
              <a:spcAft>
                <a:spcPts val="0"/>
              </a:spcAft>
              <a:buNone/>
            </a:pPr>
            <a:r>
              <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50" name="Google Shape;950;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1" name="Google Shape;951;p92"/>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sp>
        <p:nvSpPr>
          <p:cNvPr id="952" name="Google Shape;952;p92"/>
          <p:cNvSpPr/>
          <p:nvPr/>
        </p:nvSpPr>
        <p:spPr>
          <a:xfrm>
            <a:off x="7339675" y="2074554"/>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pic>
        <p:nvPicPr>
          <p:cNvPr id="957" name="Google Shape;957;p93"/>
          <p:cNvPicPr preferRelativeResize="0"/>
          <p:nvPr/>
        </p:nvPicPr>
        <p:blipFill>
          <a:blip r:embed="rId3">
            <a:alphaModFix/>
          </a:blip>
          <a:stretch>
            <a:fillRect/>
          </a:stretch>
        </p:blipFill>
        <p:spPr>
          <a:xfrm>
            <a:off x="6741387" y="147225"/>
            <a:ext cx="2364088" cy="4917575"/>
          </a:xfrm>
          <a:prstGeom prst="rect">
            <a:avLst/>
          </a:prstGeom>
          <a:noFill/>
          <a:ln>
            <a:noFill/>
          </a:ln>
        </p:spPr>
      </p:pic>
      <p:sp>
        <p:nvSpPr>
          <p:cNvPr id="958" name="Google Shape;958;p9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59" name="Google Shape;959;p93"/>
          <p:cNvSpPr txBox="1"/>
          <p:nvPr>
            <p:ph idx="2" type="subTitle"/>
          </p:nvPr>
        </p:nvSpPr>
        <p:spPr>
          <a:xfrm>
            <a:off x="11359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icon</a:t>
            </a:r>
            <a:endParaRPr sz="1800"/>
          </a:p>
          <a:p>
            <a:pPr indent="-323850" lvl="2" marL="1371600" marR="0" rtl="0" algn="l">
              <a:lnSpc>
                <a:spcPct val="150000"/>
              </a:lnSpc>
              <a:spcBef>
                <a:spcPts val="0"/>
              </a:spcBef>
              <a:spcAft>
                <a:spcPts val="0"/>
              </a:spcAft>
              <a:buSzPts val="1500"/>
              <a:buChar char="■"/>
            </a:pPr>
            <a:r>
              <a:rPr lang="en" sz="1500"/>
              <a:t>files</a:t>
            </a:r>
            <a:endParaRPr sz="1500"/>
          </a:p>
          <a:p>
            <a:pPr indent="0" lvl="0" marL="0" marR="0" rtl="0" algn="l">
              <a:lnSpc>
                <a:spcPct val="150000"/>
              </a:lnSpc>
              <a:spcBef>
                <a:spcPts val="1600"/>
              </a:spcBef>
              <a:spcAft>
                <a:spcPts val="0"/>
              </a:spcAft>
              <a:buNone/>
            </a:pPr>
            <a:r>
              <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60" name="Google Shape;960;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1" name="Google Shape;961;p93"/>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sp>
        <p:nvSpPr>
          <p:cNvPr id="962" name="Google Shape;962;p93"/>
          <p:cNvSpPr/>
          <p:nvPr/>
        </p:nvSpPr>
        <p:spPr>
          <a:xfrm>
            <a:off x="7339675" y="2074554"/>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963" name="Google Shape;963;p93"/>
          <p:cNvPicPr preferRelativeResize="0"/>
          <p:nvPr/>
        </p:nvPicPr>
        <p:blipFill>
          <a:blip r:embed="rId4">
            <a:alphaModFix/>
          </a:blip>
          <a:stretch>
            <a:fillRect/>
          </a:stretch>
        </p:blipFill>
        <p:spPr>
          <a:xfrm>
            <a:off x="2126850" y="1705325"/>
            <a:ext cx="3559875" cy="339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pic>
        <p:nvPicPr>
          <p:cNvPr id="968" name="Google Shape;968;p94"/>
          <p:cNvPicPr preferRelativeResize="0"/>
          <p:nvPr/>
        </p:nvPicPr>
        <p:blipFill>
          <a:blip r:embed="rId3">
            <a:alphaModFix/>
          </a:blip>
          <a:stretch>
            <a:fillRect/>
          </a:stretch>
        </p:blipFill>
        <p:spPr>
          <a:xfrm>
            <a:off x="6389468" y="-64375"/>
            <a:ext cx="2431364" cy="5143500"/>
          </a:xfrm>
          <a:prstGeom prst="rect">
            <a:avLst/>
          </a:prstGeom>
          <a:noFill/>
          <a:ln>
            <a:noFill/>
          </a:ln>
        </p:spPr>
      </p:pic>
      <p:sp>
        <p:nvSpPr>
          <p:cNvPr id="969" name="Google Shape;969;p9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70" name="Google Shape;970;p94"/>
          <p:cNvSpPr txBox="1"/>
          <p:nvPr>
            <p:ph idx="2" type="subTitle"/>
          </p:nvPr>
        </p:nvSpPr>
        <p:spPr>
          <a:xfrm>
            <a:off x="6787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Polish more the Application : Icons and Name</a:t>
            </a:r>
            <a:endParaRPr b="1" sz="1800"/>
          </a:p>
          <a:p>
            <a:pPr indent="-342900" lvl="1" marL="914400" marR="0" rtl="0" algn="l">
              <a:lnSpc>
                <a:spcPct val="150000"/>
              </a:lnSpc>
              <a:spcBef>
                <a:spcPts val="0"/>
              </a:spcBef>
              <a:spcAft>
                <a:spcPts val="0"/>
              </a:spcAft>
              <a:buSzPts val="1800"/>
              <a:buChar char="○"/>
            </a:pPr>
            <a:r>
              <a:rPr lang="en" sz="1800"/>
              <a:t>For the icon</a:t>
            </a:r>
            <a:endParaRPr sz="1800"/>
          </a:p>
          <a:p>
            <a:pPr indent="-323850" lvl="2" marL="1371600" marR="0" rtl="0" algn="l">
              <a:lnSpc>
                <a:spcPct val="150000"/>
              </a:lnSpc>
              <a:spcBef>
                <a:spcPts val="0"/>
              </a:spcBef>
              <a:spcAft>
                <a:spcPts val="0"/>
              </a:spcAft>
              <a:buSzPts val="1500"/>
              <a:buChar char="■"/>
            </a:pPr>
            <a:r>
              <a:rPr lang="en" sz="1500"/>
              <a:t>Carefully, </a:t>
            </a:r>
            <a:endParaRPr sz="1500"/>
          </a:p>
          <a:p>
            <a:pPr indent="-323850" lvl="3" marL="1828800" marR="0" rtl="0" algn="l">
              <a:lnSpc>
                <a:spcPct val="150000"/>
              </a:lnSpc>
              <a:spcBef>
                <a:spcPts val="0"/>
              </a:spcBef>
              <a:spcAft>
                <a:spcPts val="0"/>
              </a:spcAft>
              <a:buSzPts val="1500"/>
              <a:buChar char="●"/>
            </a:pPr>
            <a:r>
              <a:rPr lang="en" sz="1500"/>
              <a:t>Backup the folder : </a:t>
            </a:r>
            <a:br>
              <a:rPr lang="en" sz="1500"/>
            </a:br>
            <a:r>
              <a:rPr b="1" lang="en" sz="1500"/>
              <a:t> src/main/res</a:t>
            </a:r>
            <a:endParaRPr b="1" sz="1500"/>
          </a:p>
          <a:p>
            <a:pPr indent="-323850" lvl="3" marL="1828800" marR="0" rtl="0" algn="l">
              <a:lnSpc>
                <a:spcPct val="150000"/>
              </a:lnSpc>
              <a:spcBef>
                <a:spcPts val="0"/>
              </a:spcBef>
              <a:spcAft>
                <a:spcPts val="0"/>
              </a:spcAft>
              <a:buSzPts val="1500"/>
              <a:buChar char="●"/>
            </a:pPr>
            <a:r>
              <a:rPr lang="en" sz="1500"/>
              <a:t>For each folder generated for the icon,</a:t>
            </a:r>
            <a:br>
              <a:rPr lang="en" sz="1500"/>
            </a:br>
            <a:r>
              <a:rPr lang="en" sz="1500"/>
              <a:t>Before you copy it to the </a:t>
            </a:r>
            <a:r>
              <a:rPr b="1" lang="en" sz="1500"/>
              <a:t>res</a:t>
            </a:r>
            <a:br>
              <a:rPr lang="en" sz="1500"/>
            </a:br>
            <a:r>
              <a:rPr b="1" lang="en" sz="1500"/>
              <a:t>Remove </a:t>
            </a:r>
            <a:r>
              <a:rPr lang="en" sz="1500"/>
              <a:t>the one in </a:t>
            </a:r>
            <a:r>
              <a:rPr b="1" lang="en" sz="1500"/>
              <a:t>res </a:t>
            </a:r>
            <a:r>
              <a:rPr lang="en" sz="1500"/>
              <a:t>within the project</a:t>
            </a:r>
            <a:br>
              <a:rPr lang="en" sz="1500"/>
            </a:br>
            <a:endParaRPr sz="1500"/>
          </a:p>
          <a:p>
            <a:pPr indent="0" lvl="0" marL="1828800" marR="0" rtl="0" algn="l">
              <a:lnSpc>
                <a:spcPct val="150000"/>
              </a:lnSpc>
              <a:spcBef>
                <a:spcPts val="1600"/>
              </a:spcBef>
              <a:spcAft>
                <a:spcPts val="0"/>
              </a:spcAft>
              <a:buNone/>
            </a:pPr>
            <a:r>
              <a:t/>
            </a:r>
            <a:endParaRPr sz="1500"/>
          </a:p>
          <a:p>
            <a:pPr indent="0" lvl="0" marL="0" marR="0" rtl="0" algn="l">
              <a:lnSpc>
                <a:spcPct val="150000"/>
              </a:lnSpc>
              <a:spcBef>
                <a:spcPts val="1600"/>
              </a:spcBef>
              <a:spcAft>
                <a:spcPts val="0"/>
              </a:spcAft>
              <a:buNone/>
            </a:pPr>
            <a:r>
              <a:t/>
            </a:r>
            <a:endParaRPr sz="1800"/>
          </a:p>
          <a:p>
            <a:pPr indent="0" lvl="0" marL="18288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71" name="Google Shape;971;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2" name="Google Shape;972;p94"/>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8</a:t>
            </a:r>
            <a:endParaRPr sz="10800">
              <a:solidFill>
                <a:srgbClr val="F668B9"/>
              </a:solidFill>
              <a:latin typeface="Raleway"/>
              <a:ea typeface="Raleway"/>
              <a:cs typeface="Raleway"/>
              <a:sym typeface="Raleway"/>
            </a:endParaRPr>
          </a:p>
        </p:txBody>
      </p:sp>
      <p:sp>
        <p:nvSpPr>
          <p:cNvPr id="973" name="Google Shape;973;p94"/>
          <p:cNvSpPr/>
          <p:nvPr/>
        </p:nvSpPr>
        <p:spPr>
          <a:xfrm>
            <a:off x="7032075" y="1988704"/>
            <a:ext cx="701100" cy="665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9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79" name="Google Shape;979;p95"/>
          <p:cNvSpPr txBox="1"/>
          <p:nvPr>
            <p:ph idx="2" type="subTitle"/>
          </p:nvPr>
        </p:nvSpPr>
        <p:spPr>
          <a:xfrm>
            <a:off x="1745500" y="1705325"/>
            <a:ext cx="7246200" cy="12276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Use and Test the App as much as possible:</a:t>
            </a:r>
            <a:endParaRPr b="1" sz="1800"/>
          </a:p>
          <a:p>
            <a:pPr indent="-342900" lvl="0" marL="457200" marR="0" rtl="0" algn="l">
              <a:lnSpc>
                <a:spcPct val="150000"/>
              </a:lnSpc>
              <a:spcBef>
                <a:spcPts val="0"/>
              </a:spcBef>
              <a:spcAft>
                <a:spcPts val="0"/>
              </a:spcAft>
              <a:buSzPts val="1800"/>
              <a:buChar char="●"/>
            </a:pPr>
            <a:r>
              <a:rPr b="1" lang="en" sz="1800"/>
              <a:t>Logcat :</a:t>
            </a:r>
            <a:r>
              <a:rPr lang="en" sz="1800"/>
              <a:t> Although, println can be used to show debug messages, you can also use the android.util.log class: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80" name="Google Shape;980;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p95"/>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9</a:t>
            </a:r>
            <a:endParaRPr sz="10800">
              <a:solidFill>
                <a:srgbClr val="F668B9"/>
              </a:solidFill>
              <a:latin typeface="Raleway"/>
              <a:ea typeface="Raleway"/>
              <a:cs typeface="Raleway"/>
              <a:sym typeface="Raleway"/>
            </a:endParaRPr>
          </a:p>
        </p:txBody>
      </p:sp>
      <p:sp>
        <p:nvSpPr>
          <p:cNvPr id="982" name="Google Shape;982;p95"/>
          <p:cNvSpPr txBox="1"/>
          <p:nvPr/>
        </p:nvSpPr>
        <p:spPr>
          <a:xfrm>
            <a:off x="1716875" y="2890075"/>
            <a:ext cx="7682700" cy="261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0033B3"/>
                </a:solidFill>
                <a:highlight>
                  <a:srgbClr val="FFFFFF"/>
                </a:highlight>
                <a:latin typeface="Courier New"/>
                <a:ea typeface="Courier New"/>
                <a:cs typeface="Courier New"/>
                <a:sym typeface="Courier New"/>
              </a:rPr>
              <a:t>import </a:t>
            </a:r>
            <a:r>
              <a:rPr lang="en" sz="1200">
                <a:solidFill>
                  <a:srgbClr val="080808"/>
                </a:solidFill>
                <a:highlight>
                  <a:srgbClr val="FFFFFF"/>
                </a:highlight>
                <a:latin typeface="Courier New"/>
                <a:ea typeface="Courier New"/>
                <a:cs typeface="Courier New"/>
                <a:sym typeface="Courier New"/>
              </a:rPr>
              <a:t>android.util.</a:t>
            </a:r>
            <a:r>
              <a:rPr lang="en" sz="1200">
                <a:solidFill>
                  <a:schemeClr val="dk1"/>
                </a:solidFill>
                <a:highlight>
                  <a:srgbClr val="FFFFFF"/>
                </a:highlight>
                <a:latin typeface="Courier New"/>
                <a:ea typeface="Courier New"/>
                <a:cs typeface="Courier New"/>
                <a:sym typeface="Courier New"/>
              </a:rPr>
              <a:t>Log</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033B3"/>
                </a:solidFill>
                <a:highlight>
                  <a:srgbClr val="FFFFFF"/>
                </a:highlight>
                <a:latin typeface="Courier New"/>
                <a:ea typeface="Courier New"/>
                <a:cs typeface="Courier New"/>
                <a:sym typeface="Courier New"/>
              </a:rPr>
              <a:t>class </a:t>
            </a:r>
            <a:r>
              <a:rPr lang="en" sz="1200">
                <a:solidFill>
                  <a:schemeClr val="dk1"/>
                </a:solidFill>
                <a:highlight>
                  <a:srgbClr val="FFFFFF"/>
                </a:highlight>
                <a:latin typeface="Courier New"/>
                <a:ea typeface="Courier New"/>
                <a:cs typeface="Courier New"/>
                <a:sym typeface="Courier New"/>
              </a:rPr>
              <a:t>MainActivity </a:t>
            </a:r>
            <a:r>
              <a:rPr lang="en" sz="1200">
                <a:solidFill>
                  <a:srgbClr val="080808"/>
                </a:solidFill>
                <a:highlight>
                  <a:srgbClr val="FFFFFF"/>
                </a:highlight>
                <a:latin typeface="Courier New"/>
                <a:ea typeface="Courier New"/>
                <a:cs typeface="Courier New"/>
                <a:sym typeface="Courier New"/>
              </a:rPr>
              <a:t>: AppCompatActivity()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private val </a:t>
            </a:r>
            <a:r>
              <a:rPr lang="en" sz="1200">
                <a:solidFill>
                  <a:srgbClr val="871094"/>
                </a:solidFill>
                <a:highlight>
                  <a:srgbClr val="FFFFFF"/>
                </a:highlight>
                <a:latin typeface="Courier New"/>
                <a:ea typeface="Courier New"/>
                <a:cs typeface="Courier New"/>
                <a:sym typeface="Courier New"/>
              </a:rPr>
              <a:t>TAG </a:t>
            </a:r>
            <a:r>
              <a:rPr lang="en" sz="1200">
                <a:solidFill>
                  <a:srgbClr val="080808"/>
                </a:solidFill>
                <a:highlight>
                  <a:srgbClr val="FFFFFF"/>
                </a:highlight>
                <a:latin typeface="Courier New"/>
                <a:ea typeface="Courier New"/>
                <a:cs typeface="Courier New"/>
                <a:sym typeface="Courier New"/>
              </a:rPr>
              <a:t>= </a:t>
            </a:r>
            <a:r>
              <a:rPr lang="en" sz="1200">
                <a:solidFill>
                  <a:srgbClr val="067D17"/>
                </a:solidFill>
                <a:highlight>
                  <a:srgbClr val="FFFFFF"/>
                </a:highlight>
                <a:latin typeface="Courier New"/>
                <a:ea typeface="Courier New"/>
                <a:cs typeface="Courier New"/>
                <a:sym typeface="Courier New"/>
              </a:rPr>
              <a:t>"AppIncrementer"</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67D17"/>
                </a:solidFill>
                <a:highlight>
                  <a:srgbClr val="FFFFFF"/>
                </a:highlight>
                <a:latin typeface="Courier New"/>
                <a:ea typeface="Courier New"/>
                <a:cs typeface="Courier New"/>
                <a:sym typeface="Courier New"/>
              </a:rPr>
              <a:t>   </a:t>
            </a:r>
            <a:r>
              <a:rPr lang="en" sz="1200">
                <a:solidFill>
                  <a:srgbClr val="0033B3"/>
                </a:solidFill>
                <a:highlight>
                  <a:srgbClr val="FFFFFF"/>
                </a:highlight>
                <a:latin typeface="Courier New"/>
                <a:ea typeface="Courier New"/>
                <a:cs typeface="Courier New"/>
                <a:sym typeface="Courier New"/>
              </a:rPr>
              <a:t>override fun </a:t>
            </a:r>
            <a:r>
              <a:rPr lang="en" sz="1200">
                <a:solidFill>
                  <a:srgbClr val="00627A"/>
                </a:solidFill>
                <a:highlight>
                  <a:srgbClr val="FFFFFF"/>
                </a:highlight>
                <a:latin typeface="Courier New"/>
                <a:ea typeface="Courier New"/>
                <a:cs typeface="Courier New"/>
                <a:sym typeface="Courier New"/>
              </a:rPr>
              <a:t>onCreate</a:t>
            </a:r>
            <a:r>
              <a:rPr lang="en" sz="1200">
                <a:solidFill>
                  <a:srgbClr val="080808"/>
                </a:solidFill>
                <a:highlight>
                  <a:srgbClr val="FFFFFF"/>
                </a:highlight>
                <a:latin typeface="Courier New"/>
                <a:ea typeface="Courier New"/>
                <a:cs typeface="Courier New"/>
                <a:sym typeface="Courier New"/>
              </a:rPr>
              <a:t>(savedInstanceState: </a:t>
            </a:r>
            <a:r>
              <a:rPr lang="en" sz="1200">
                <a:solidFill>
                  <a:schemeClr val="dk1"/>
                </a:solidFill>
                <a:highlight>
                  <a:srgbClr val="FFFFFF"/>
                </a:highlight>
                <a:latin typeface="Courier New"/>
                <a:ea typeface="Courier New"/>
                <a:cs typeface="Courier New"/>
                <a:sym typeface="Courier New"/>
              </a:rPr>
              <a:t>Bundle</a:t>
            </a:r>
            <a:r>
              <a:rPr lang="en" sz="1200">
                <a:solidFill>
                  <a:srgbClr val="080808"/>
                </a:solidFill>
                <a:highlight>
                  <a:srgbClr val="FFFFFF"/>
                </a:highlight>
                <a:latin typeface="Courier New"/>
                <a:ea typeface="Courier New"/>
                <a:cs typeface="Courier New"/>
                <a:sym typeface="Courier New"/>
              </a:rPr>
              <a:t>?) {</a:t>
            </a:r>
            <a:endParaRPr sz="120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Log</a:t>
            </a:r>
            <a:r>
              <a:rPr lang="en" sz="1200">
                <a:solidFill>
                  <a:srgbClr val="080808"/>
                </a:solidFill>
                <a:highlight>
                  <a:srgbClr val="FFFFFF"/>
                </a:highlight>
                <a:latin typeface="Courier New"/>
                <a:ea typeface="Courier New"/>
                <a:cs typeface="Courier New"/>
                <a:sym typeface="Courier New"/>
              </a:rPr>
              <a:t>.v(</a:t>
            </a:r>
            <a:r>
              <a:rPr lang="en" sz="1200">
                <a:solidFill>
                  <a:srgbClr val="871094"/>
                </a:solidFill>
                <a:highlight>
                  <a:srgbClr val="FFFFFF"/>
                </a:highlight>
                <a:latin typeface="Courier New"/>
                <a:ea typeface="Courier New"/>
                <a:cs typeface="Courier New"/>
                <a:sym typeface="Courier New"/>
              </a:rPr>
              <a:t>TAG</a:t>
            </a:r>
            <a:r>
              <a:rPr lang="en" sz="1200">
                <a:solidFill>
                  <a:srgbClr val="080808"/>
                </a:solidFill>
                <a:highlight>
                  <a:srgbClr val="FFFFFF"/>
                </a:highlight>
                <a:latin typeface="Courier New"/>
                <a:ea typeface="Courier New"/>
                <a:cs typeface="Courier New"/>
                <a:sym typeface="Courier New"/>
              </a:rPr>
              <a:t>, </a:t>
            </a:r>
            <a:r>
              <a:rPr lang="en" sz="1200">
                <a:solidFill>
                  <a:srgbClr val="067D17"/>
                </a:solidFill>
                <a:highlight>
                  <a:srgbClr val="FFFFFF"/>
                </a:highlight>
                <a:latin typeface="Courier New"/>
                <a:ea typeface="Courier New"/>
                <a:cs typeface="Courier New"/>
                <a:sym typeface="Courier New"/>
              </a:rPr>
              <a:t>"Button Clicked , incremeting result to " </a:t>
            </a:r>
            <a:r>
              <a:rPr lang="en" sz="1200">
                <a:solidFill>
                  <a:srgbClr val="080808"/>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increment</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67D17"/>
                </a:solidFill>
                <a:highlight>
                  <a:srgbClr val="FFFFFF"/>
                </a:highlight>
                <a:latin typeface="Courier New"/>
                <a:ea typeface="Courier New"/>
                <a:cs typeface="Courier New"/>
                <a:sym typeface="Courier New"/>
              </a:rPr>
              <a:t>		…</a:t>
            </a:r>
            <a:endParaRPr sz="12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highlight>
                  <a:srgbClr val="FFFFFF"/>
                </a:highlight>
                <a:latin typeface="Courier New"/>
                <a:ea typeface="Courier New"/>
                <a:cs typeface="Courier New"/>
                <a:sym typeface="Courier New"/>
              </a:rPr>
              <a:t>   </a:t>
            </a:r>
            <a:r>
              <a:rPr lang="en" sz="1200">
                <a:solidFill>
                  <a:srgbClr val="080808"/>
                </a:solidFill>
                <a:highlight>
                  <a:srgbClr val="FFFFFF"/>
                </a:highlight>
                <a:latin typeface="Courier New"/>
                <a:ea typeface="Courier New"/>
                <a:cs typeface="Courier New"/>
                <a:sym typeface="Courier New"/>
              </a:rPr>
              <a:t>}</a:t>
            </a:r>
            <a:endParaRPr sz="12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9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88" name="Google Shape;988;p96"/>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Use and Test the App as much as possible:</a:t>
            </a:r>
            <a:endParaRPr b="1" sz="1800"/>
          </a:p>
          <a:p>
            <a:pPr indent="-342900" lvl="0" marL="457200" marR="0" rtl="0" algn="l">
              <a:lnSpc>
                <a:spcPct val="150000"/>
              </a:lnSpc>
              <a:spcBef>
                <a:spcPts val="0"/>
              </a:spcBef>
              <a:spcAft>
                <a:spcPts val="0"/>
              </a:spcAft>
              <a:buSzPts val="1800"/>
              <a:buChar char="●"/>
            </a:pPr>
            <a:r>
              <a:rPr b="1" lang="en" sz="1800"/>
              <a:t>Logcat : </a:t>
            </a:r>
            <a:endParaRPr sz="1800"/>
          </a:p>
          <a:p>
            <a:pPr indent="-342900" lvl="1" marL="914400" marR="0" rtl="0" algn="l">
              <a:lnSpc>
                <a:spcPct val="150000"/>
              </a:lnSpc>
              <a:spcBef>
                <a:spcPts val="0"/>
              </a:spcBef>
              <a:spcAft>
                <a:spcPts val="0"/>
              </a:spcAft>
              <a:buSzPts val="1800"/>
              <a:buChar char="○"/>
            </a:pPr>
            <a:r>
              <a:rPr lang="en" sz="1800"/>
              <a:t>You can use the following methods:</a:t>
            </a:r>
            <a:endParaRPr sz="1800"/>
          </a:p>
          <a:p>
            <a:pPr indent="-342900" lvl="1" marL="914400" marR="0" rtl="0" algn="l">
              <a:lnSpc>
                <a:spcPct val="150000"/>
              </a:lnSpc>
              <a:spcBef>
                <a:spcPts val="0"/>
              </a:spcBef>
              <a:spcAft>
                <a:spcPts val="0"/>
              </a:spcAft>
              <a:buSzPts val="1800"/>
              <a:buChar char="○"/>
            </a:pPr>
            <a:r>
              <a:rPr lang="en" sz="1800"/>
              <a:t>Log.v(), Log.d(), Log.i(), Log.w(), and Log.e() for ( verbose, debug, information, warning, error respectively)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989" name="Google Shape;98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0" name="Google Shape;990;p96"/>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9</a:t>
            </a:r>
            <a:endParaRPr sz="10800">
              <a:solidFill>
                <a:srgbClr val="F668B9"/>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03" name="Google Shape;603;p5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is :</a:t>
            </a:r>
            <a:endParaRPr b="1" sz="1800"/>
          </a:p>
          <a:p>
            <a:pPr indent="-342900" lvl="1" marL="914400" rtl="0" algn="l">
              <a:lnSpc>
                <a:spcPct val="150000"/>
              </a:lnSpc>
              <a:spcBef>
                <a:spcPts val="0"/>
              </a:spcBef>
              <a:spcAft>
                <a:spcPts val="0"/>
              </a:spcAft>
              <a:buSzPts val="1800"/>
              <a:buChar char="○"/>
            </a:pPr>
            <a:r>
              <a:rPr lang="en" sz="1800"/>
              <a:t>Mobile operating system based on </a:t>
            </a:r>
            <a:r>
              <a:rPr lang="en" sz="1800">
                <a:uFill>
                  <a:noFill/>
                </a:uFill>
                <a:hlinkClick r:id="rId3"/>
              </a:rPr>
              <a:t>Linux kernel</a:t>
            </a:r>
            <a:endParaRPr sz="1800"/>
          </a:p>
          <a:p>
            <a:pPr indent="-342900" lvl="1" marL="914400" marR="0" rtl="0" algn="l">
              <a:lnSpc>
                <a:spcPct val="150000"/>
              </a:lnSpc>
              <a:spcBef>
                <a:spcPts val="0"/>
              </a:spcBef>
              <a:spcAft>
                <a:spcPts val="0"/>
              </a:spcAft>
              <a:buSzPts val="1800"/>
              <a:buChar char="○"/>
            </a:pPr>
            <a:r>
              <a:rPr lang="en" sz="1800"/>
              <a:t>Can be considered as a software stack that includes an operating system, middleware, and key applications for mobile and embedded devices</a:t>
            </a:r>
            <a:endParaRPr sz="1800"/>
          </a:p>
          <a:p>
            <a:pPr indent="-342900" lvl="0" marL="457200" marR="0" rtl="0" algn="l">
              <a:lnSpc>
                <a:spcPct val="150000"/>
              </a:lnSpc>
              <a:spcBef>
                <a:spcPts val="0"/>
              </a:spcBef>
              <a:spcAft>
                <a:spcPts val="0"/>
              </a:spcAft>
              <a:buSzPts val="1800"/>
              <a:buChar char="●"/>
            </a:pPr>
            <a:r>
              <a:rPr lang="en" sz="1800"/>
              <a:t>It includes user Interfaces for touch screens</a:t>
            </a:r>
            <a:endParaRPr sz="1800"/>
          </a:p>
          <a:p>
            <a:pPr indent="-342900" lvl="0" marL="457200" marR="0" rtl="0" algn="l">
              <a:lnSpc>
                <a:spcPct val="150000"/>
              </a:lnSpc>
              <a:spcBef>
                <a:spcPts val="0"/>
              </a:spcBef>
              <a:spcAft>
                <a:spcPts val="0"/>
              </a:spcAft>
              <a:buSzPts val="1800"/>
              <a:buChar char="●"/>
            </a:pPr>
            <a:r>
              <a:rPr lang="en" sz="1800"/>
              <a:t>Highly customizable for devices / by vendors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604" name="Google Shape;60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9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996" name="Google Shape;996;p97"/>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Use and Test the App as much as possible:</a:t>
            </a:r>
            <a:endParaRPr b="1" sz="1800"/>
          </a:p>
          <a:p>
            <a:pPr indent="-342900" lvl="0" marL="457200" marR="0" rtl="0" algn="l">
              <a:lnSpc>
                <a:spcPct val="150000"/>
              </a:lnSpc>
              <a:spcBef>
                <a:spcPts val="0"/>
              </a:spcBef>
              <a:spcAft>
                <a:spcPts val="0"/>
              </a:spcAft>
              <a:buSzPts val="1800"/>
              <a:buChar char="●"/>
            </a:pPr>
            <a:r>
              <a:rPr b="1" lang="en" sz="1800"/>
              <a:t>Logcat : </a:t>
            </a:r>
            <a:endParaRPr b="1" sz="1800"/>
          </a:p>
        </p:txBody>
      </p:sp>
      <p:sp>
        <p:nvSpPr>
          <p:cNvPr id="997" name="Google Shape;997;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97"/>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9</a:t>
            </a:r>
            <a:endParaRPr sz="10800">
              <a:solidFill>
                <a:srgbClr val="F668B9"/>
              </a:solidFill>
              <a:latin typeface="Raleway"/>
              <a:ea typeface="Raleway"/>
              <a:cs typeface="Raleway"/>
              <a:sym typeface="Raleway"/>
            </a:endParaRPr>
          </a:p>
        </p:txBody>
      </p:sp>
      <p:pic>
        <p:nvPicPr>
          <p:cNvPr id="999" name="Google Shape;999;p97"/>
          <p:cNvPicPr preferRelativeResize="0"/>
          <p:nvPr/>
        </p:nvPicPr>
        <p:blipFill>
          <a:blip r:embed="rId3">
            <a:alphaModFix/>
          </a:blip>
          <a:stretch>
            <a:fillRect/>
          </a:stretch>
        </p:blipFill>
        <p:spPr>
          <a:xfrm>
            <a:off x="279000" y="2585631"/>
            <a:ext cx="9144002" cy="239018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9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05" name="Google Shape;1005;p98"/>
          <p:cNvSpPr txBox="1"/>
          <p:nvPr>
            <p:ph idx="2" type="subTitle"/>
          </p:nvPr>
        </p:nvSpPr>
        <p:spPr>
          <a:xfrm>
            <a:off x="1745500" y="1705325"/>
            <a:ext cx="72462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Use and Test the App as much as possible:</a:t>
            </a:r>
            <a:endParaRPr b="1" sz="1800"/>
          </a:p>
          <a:p>
            <a:pPr indent="-342900" lvl="0" marL="457200" marR="0" rtl="0" algn="l">
              <a:lnSpc>
                <a:spcPct val="150000"/>
              </a:lnSpc>
              <a:spcBef>
                <a:spcPts val="0"/>
              </a:spcBef>
              <a:spcAft>
                <a:spcPts val="0"/>
              </a:spcAft>
              <a:buSzPts val="1800"/>
              <a:buChar char="●"/>
            </a:pPr>
            <a:r>
              <a:rPr lang="en" sz="1800"/>
              <a:t>Using Logcat</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06" name="Google Shape;1006;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7" name="Google Shape;1007;p98"/>
          <p:cNvSpPr txBox="1"/>
          <p:nvPr/>
        </p:nvSpPr>
        <p:spPr>
          <a:xfrm>
            <a:off x="62150" y="2175125"/>
            <a:ext cx="1747800" cy="208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800">
                <a:solidFill>
                  <a:srgbClr val="F668B9"/>
                </a:solidFill>
                <a:latin typeface="Raleway"/>
                <a:ea typeface="Raleway"/>
                <a:cs typeface="Raleway"/>
                <a:sym typeface="Raleway"/>
              </a:rPr>
              <a:t>9</a:t>
            </a:r>
            <a:endParaRPr sz="10800">
              <a:solidFill>
                <a:srgbClr val="F668B9"/>
              </a:solidFill>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9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13" name="Google Shape;1013;p99"/>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Project Structure : </a:t>
            </a:r>
            <a:endParaRPr b="1" sz="1800"/>
          </a:p>
          <a:p>
            <a:pPr indent="-342900" lvl="1" marL="914400" marR="0" rtl="0" algn="l">
              <a:lnSpc>
                <a:spcPct val="150000"/>
              </a:lnSpc>
              <a:spcBef>
                <a:spcPts val="0"/>
              </a:spcBef>
              <a:spcAft>
                <a:spcPts val="0"/>
              </a:spcAft>
              <a:buSzPts val="1800"/>
              <a:buChar char="○"/>
            </a:pPr>
            <a:r>
              <a:rPr lang="en" sz="1800"/>
              <a:t>Android Manifest file : </a:t>
            </a:r>
            <a:endParaRPr sz="1800"/>
          </a:p>
          <a:p>
            <a:pPr indent="-342900" lvl="2" marL="1371600" marR="0" rtl="0" algn="l">
              <a:lnSpc>
                <a:spcPct val="150000"/>
              </a:lnSpc>
              <a:spcBef>
                <a:spcPts val="0"/>
              </a:spcBef>
              <a:spcAft>
                <a:spcPts val="0"/>
              </a:spcAft>
              <a:buSzPts val="1800"/>
              <a:buChar char="■"/>
            </a:pPr>
            <a:r>
              <a:rPr lang="en" sz="1800"/>
              <a:t>Description of app read by the Android runtime </a:t>
            </a:r>
            <a:endParaRPr sz="1800"/>
          </a:p>
          <a:p>
            <a:pPr indent="-342900" lvl="1" marL="914400" marR="0" rtl="0" algn="l">
              <a:lnSpc>
                <a:spcPct val="150000"/>
              </a:lnSpc>
              <a:spcBef>
                <a:spcPts val="0"/>
              </a:spcBef>
              <a:spcAft>
                <a:spcPts val="0"/>
              </a:spcAft>
              <a:buSzPts val="1800"/>
              <a:buChar char="○"/>
            </a:pPr>
            <a:r>
              <a:rPr lang="en" sz="1800"/>
              <a:t>Src/Main:</a:t>
            </a:r>
            <a:endParaRPr sz="1800"/>
          </a:p>
          <a:p>
            <a:pPr indent="-342900" lvl="2" marL="1371600" marR="0" rtl="0" algn="l">
              <a:lnSpc>
                <a:spcPct val="150000"/>
              </a:lnSpc>
              <a:spcBef>
                <a:spcPts val="0"/>
              </a:spcBef>
              <a:spcAft>
                <a:spcPts val="0"/>
              </a:spcAft>
              <a:buSzPts val="1800"/>
              <a:buChar char="■"/>
            </a:pPr>
            <a:r>
              <a:rPr lang="en" sz="1800"/>
              <a:t>Java : Java/Kotlin source code packages</a:t>
            </a:r>
            <a:endParaRPr sz="1800"/>
          </a:p>
          <a:p>
            <a:pPr indent="-342900" lvl="2" marL="1371600" marR="0" rtl="0" algn="l">
              <a:lnSpc>
                <a:spcPct val="150000"/>
              </a:lnSpc>
              <a:spcBef>
                <a:spcPts val="0"/>
              </a:spcBef>
              <a:spcAft>
                <a:spcPts val="0"/>
              </a:spcAft>
              <a:buSzPts val="1800"/>
              <a:buChar char="■"/>
            </a:pPr>
            <a:r>
              <a:rPr lang="en" sz="1800"/>
              <a:t>Res : Resources (XML) - layout, strings, images, dimensions, colors...</a:t>
            </a:r>
            <a:endParaRPr sz="1800"/>
          </a:p>
          <a:p>
            <a:pPr indent="-342900" lvl="1" marL="914400" marR="0" rtl="0" algn="l">
              <a:lnSpc>
                <a:spcPct val="150000"/>
              </a:lnSpc>
              <a:spcBef>
                <a:spcPts val="0"/>
              </a:spcBef>
              <a:spcAft>
                <a:spcPts val="0"/>
              </a:spcAft>
              <a:buSzPts val="1800"/>
              <a:buChar char="○"/>
            </a:pPr>
            <a:r>
              <a:rPr lang="en" sz="1800"/>
              <a:t>build.gradle—Gradle build files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14" name="Google Shape;1014;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20" name="Google Shape;1020;p100"/>
          <p:cNvSpPr txBox="1"/>
          <p:nvPr>
            <p:ph idx="2" type="subTitle"/>
          </p:nvPr>
        </p:nvSpPr>
        <p:spPr>
          <a:xfrm>
            <a:off x="237700" y="16291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XML Manifest File : </a:t>
            </a:r>
            <a:r>
              <a:rPr b="1" lang="en" sz="1800"/>
              <a:t>AndroidManifest.xml</a:t>
            </a:r>
            <a:endParaRPr b="1" sz="1800"/>
          </a:p>
          <a:p>
            <a:pPr indent="-323850" lvl="1" marL="914400" marR="0" rtl="0" algn="l">
              <a:lnSpc>
                <a:spcPct val="150000"/>
              </a:lnSpc>
              <a:spcBef>
                <a:spcPts val="0"/>
              </a:spcBef>
              <a:spcAft>
                <a:spcPts val="0"/>
              </a:spcAft>
              <a:buSzPts val="1500"/>
              <a:buChar char="○"/>
            </a:pPr>
            <a:r>
              <a:rPr lang="en" sz="1500"/>
              <a:t>Located Inside : app/manifests folder</a:t>
            </a:r>
            <a:endParaRPr sz="1500"/>
          </a:p>
          <a:p>
            <a:pPr indent="-323850" lvl="1" marL="914400" marR="0" rtl="0" algn="l">
              <a:lnSpc>
                <a:spcPct val="150000"/>
              </a:lnSpc>
              <a:spcBef>
                <a:spcPts val="0"/>
              </a:spcBef>
              <a:spcAft>
                <a:spcPts val="0"/>
              </a:spcAft>
              <a:buSzPts val="1500"/>
              <a:buChar char="○"/>
            </a:pPr>
            <a:r>
              <a:rPr lang="en" sz="1500"/>
              <a:t>The manifest defines the structure and metadata of your application, its components, and its requirements.</a:t>
            </a:r>
            <a:endParaRPr sz="1500"/>
          </a:p>
          <a:p>
            <a:pPr indent="-323850" lvl="1" marL="914400" marR="0" rtl="0" algn="l">
              <a:lnSpc>
                <a:spcPct val="150000"/>
              </a:lnSpc>
              <a:spcBef>
                <a:spcPts val="0"/>
              </a:spcBef>
              <a:spcAft>
                <a:spcPts val="0"/>
              </a:spcAft>
              <a:buSzPts val="1500"/>
              <a:buChar char="○"/>
            </a:pPr>
            <a:r>
              <a:rPr lang="en" sz="1500"/>
              <a:t>The components of the app, including all activities, services, broadcast receivers, and content providers. Each component must define basic properties, such as the name of its Kotlin or Java class. </a:t>
            </a:r>
            <a:endParaRPr sz="1500"/>
          </a:p>
          <a:p>
            <a:pPr indent="-323850" lvl="1" marL="914400" marR="0" rtl="0" algn="l">
              <a:lnSpc>
                <a:spcPct val="150000"/>
              </a:lnSpc>
              <a:spcBef>
                <a:spcPts val="0"/>
              </a:spcBef>
              <a:spcAft>
                <a:spcPts val="0"/>
              </a:spcAft>
              <a:buSzPts val="1500"/>
              <a:buChar char="○"/>
            </a:pPr>
            <a:r>
              <a:rPr lang="en" sz="1500"/>
              <a:t>The permissions that the app needs in order to access protected parts of the system or other apps. </a:t>
            </a:r>
            <a:endParaRPr sz="1500"/>
          </a:p>
          <a:p>
            <a:pPr indent="-323850" lvl="1" marL="914400" marR="0" rtl="0" algn="l">
              <a:lnSpc>
                <a:spcPct val="150000"/>
              </a:lnSpc>
              <a:spcBef>
                <a:spcPts val="0"/>
              </a:spcBef>
              <a:spcAft>
                <a:spcPts val="0"/>
              </a:spcAft>
              <a:buSzPts val="1500"/>
              <a:buChar char="○"/>
            </a:pPr>
            <a:r>
              <a:rPr lang="en" sz="1500"/>
              <a:t>The hardware and software features the app requires</a:t>
            </a:r>
            <a:endParaRPr sz="15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21" name="Google Shape;1021;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0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27" name="Google Shape;1027;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8" name="Google Shape;1028;p101"/>
          <p:cNvSpPr txBox="1"/>
          <p:nvPr>
            <p:ph idx="2" type="subTitle"/>
          </p:nvPr>
        </p:nvSpPr>
        <p:spPr>
          <a:xfrm>
            <a:off x="190900" y="114050"/>
            <a:ext cx="8064300" cy="4850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&lt;?xml version="1.0" encoding="utf-8"?&gt;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&lt;manifest xmlns:android="http://schemas.android.com/apk/res/android"</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package="com.tweet_learning"&gt;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&lt;uses-permission android:name="android.permission.INTERNET"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&lt;uses-permission android:name="android.permission.ACCESS_NETWORK_STATE"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&lt;application</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android:allowBackup="true"</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android:icon="@mipmap/ic_launcher"</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android:label="@string/app_name"</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android:roundIcon="@mipmap/ic_launcher_round"</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android:supportsRtl="true"</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android:usesCleartextTraffic="true"</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android:theme="@style/AppTheme.NoActionBar"&gt;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&lt;service</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android:name="com.tweet_learning.SyncDataIntent"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android:exported="false"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&lt;activity</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android:name="com.tweet_learning.ViewResults"</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android:label="@string/title_activity_view_results"</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android:theme="@style/AppTheme.NoActionBar"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&lt;activity android:name="com.tweet_learning.MainActivity"&gt;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&lt;intent-filter&gt;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&lt;action android:name="android.intent.action.MAIN"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&lt;category android:name="android.intent.category.LAUNCHER" /&gt;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&lt;/intent-filter&gt;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&lt;/activity&gt;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&lt;/application&gt;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&lt;/manifest&gt;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033B3"/>
              </a:solidFill>
              <a:highlight>
                <a:srgbClr val="FFFFFF"/>
              </a:highlight>
              <a:latin typeface="Courier New"/>
              <a:ea typeface="Courier New"/>
              <a:cs typeface="Courier New"/>
              <a:sym typeface="Courier New"/>
            </a:endParaRPr>
          </a:p>
        </p:txBody>
      </p:sp>
      <p:sp>
        <p:nvSpPr>
          <p:cNvPr id="1029" name="Google Shape;1029;p101"/>
          <p:cNvSpPr/>
          <p:nvPr/>
        </p:nvSpPr>
        <p:spPr>
          <a:xfrm>
            <a:off x="3512450" y="4049000"/>
            <a:ext cx="5478600" cy="9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900">
                <a:latin typeface="Raleway"/>
                <a:ea typeface="Raleway"/>
                <a:cs typeface="Raleway"/>
                <a:sym typeface="Raleway"/>
              </a:rPr>
              <a:t>Example for an Android Manifest XML File</a:t>
            </a:r>
            <a:endParaRPr b="1" sz="1900">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0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35" name="Google Shape;1035;p102"/>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Gradle File</a:t>
            </a:r>
            <a:r>
              <a:rPr lang="en" sz="1800"/>
              <a:t> </a:t>
            </a:r>
            <a:endParaRPr sz="1800"/>
          </a:p>
          <a:p>
            <a:pPr indent="-342900" lvl="1" marL="914400" marR="0" rtl="0" algn="l">
              <a:lnSpc>
                <a:spcPct val="150000"/>
              </a:lnSpc>
              <a:spcBef>
                <a:spcPts val="0"/>
              </a:spcBef>
              <a:spcAft>
                <a:spcPts val="0"/>
              </a:spcAft>
              <a:buSzPts val="1800"/>
              <a:buChar char="○"/>
            </a:pPr>
            <a:r>
              <a:rPr lang="en" sz="1800"/>
              <a:t>Gradle is a build automation tool used primarily for building, compiling, and packaging software projects.</a:t>
            </a:r>
            <a:endParaRPr sz="1800"/>
          </a:p>
          <a:p>
            <a:pPr indent="-342900" lvl="1" marL="914400" marR="0" rtl="0" algn="l">
              <a:lnSpc>
                <a:spcPct val="150000"/>
              </a:lnSpc>
              <a:spcBef>
                <a:spcPts val="0"/>
              </a:spcBef>
              <a:spcAft>
                <a:spcPts val="0"/>
              </a:spcAft>
              <a:buSzPts val="1800"/>
              <a:buChar char="○"/>
            </a:pPr>
            <a:r>
              <a:rPr lang="en" sz="1800"/>
              <a:t>Same as Maven</a:t>
            </a:r>
            <a:endParaRPr sz="1800"/>
          </a:p>
          <a:p>
            <a:pPr indent="-342900" lvl="1" marL="914400" marR="0" rtl="0" algn="l">
              <a:lnSpc>
                <a:spcPct val="150000"/>
              </a:lnSpc>
              <a:spcBef>
                <a:spcPts val="0"/>
              </a:spcBef>
              <a:spcAft>
                <a:spcPts val="0"/>
              </a:spcAft>
              <a:buSzPts val="1800"/>
              <a:buChar char="○"/>
            </a:pPr>
            <a:r>
              <a:rPr lang="en" sz="1800"/>
              <a:t>Does not use XML but uses domain specific language (DSL)</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36" name="Google Shape;1036;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0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Getting Started : Hello World App</a:t>
            </a:r>
            <a:endParaRPr sz="3400"/>
          </a:p>
        </p:txBody>
      </p:sp>
      <p:sp>
        <p:nvSpPr>
          <p:cNvPr id="1042" name="Google Shape;1042;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3" name="Google Shape;1043;p103"/>
          <p:cNvPicPr preferRelativeResize="0"/>
          <p:nvPr/>
        </p:nvPicPr>
        <p:blipFill>
          <a:blip r:embed="rId3">
            <a:alphaModFix/>
          </a:blip>
          <a:stretch>
            <a:fillRect/>
          </a:stretch>
        </p:blipFill>
        <p:spPr>
          <a:xfrm>
            <a:off x="693800" y="80850"/>
            <a:ext cx="7169678" cy="5062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0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Activities</a:t>
            </a:r>
            <a:endParaRPr sz="3400"/>
          </a:p>
        </p:txBody>
      </p:sp>
      <p:sp>
        <p:nvSpPr>
          <p:cNvPr id="1049" name="Google Shape;1049;p104"/>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Activity :</a:t>
            </a:r>
            <a:endParaRPr b="1" sz="1800"/>
          </a:p>
          <a:p>
            <a:pPr indent="-342900" lvl="1" marL="914400" marR="0" rtl="0" algn="l">
              <a:lnSpc>
                <a:spcPct val="150000"/>
              </a:lnSpc>
              <a:spcBef>
                <a:spcPts val="0"/>
              </a:spcBef>
              <a:spcAft>
                <a:spcPts val="0"/>
              </a:spcAft>
              <a:buSzPts val="1800"/>
              <a:buChar char="○"/>
            </a:pPr>
            <a:r>
              <a:rPr lang="en" sz="1800"/>
              <a:t>According to Google:</a:t>
            </a:r>
            <a:endParaRPr sz="1800"/>
          </a:p>
          <a:p>
            <a:pPr indent="-342900" lvl="2" marL="1371600" marR="0" rtl="0" algn="l">
              <a:lnSpc>
                <a:spcPct val="150000"/>
              </a:lnSpc>
              <a:spcBef>
                <a:spcPts val="0"/>
              </a:spcBef>
              <a:spcAft>
                <a:spcPts val="0"/>
              </a:spcAft>
              <a:buSzPts val="1800"/>
              <a:buChar char="■"/>
            </a:pPr>
            <a:r>
              <a:rPr i="1" lang="en" sz="1800"/>
              <a:t>An Activity is an application component that provides a screen with which users can interact in order to do something.</a:t>
            </a:r>
            <a:endParaRPr i="1" sz="1800"/>
          </a:p>
          <a:p>
            <a:pPr indent="-342900" lvl="1" marL="914400" marR="0" rtl="0" algn="l">
              <a:lnSpc>
                <a:spcPct val="150000"/>
              </a:lnSpc>
              <a:spcBef>
                <a:spcPts val="0"/>
              </a:spcBef>
              <a:spcAft>
                <a:spcPts val="0"/>
              </a:spcAft>
              <a:buSzPts val="1800"/>
              <a:buChar char="○"/>
            </a:pPr>
            <a:r>
              <a:rPr lang="en" sz="1800"/>
              <a:t>It is a just a single screen within your mobile app.</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50" name="Google Shape;1050;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5"/>
          <p:cNvSpPr/>
          <p:nvPr/>
        </p:nvSpPr>
        <p:spPr>
          <a:xfrm>
            <a:off x="5315200" y="207450"/>
            <a:ext cx="3790200" cy="493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56" name="Google Shape;1056;p10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Activities</a:t>
            </a:r>
            <a:endParaRPr sz="3400"/>
          </a:p>
        </p:txBody>
      </p:sp>
      <p:sp>
        <p:nvSpPr>
          <p:cNvPr id="1057" name="Google Shape;1057;p105"/>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Activity Life Cycle:</a:t>
            </a:r>
            <a:endParaRPr b="1"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58" name="Google Shape;1058;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9" name="Google Shape;1059;p105"/>
          <p:cNvPicPr preferRelativeResize="0"/>
          <p:nvPr/>
        </p:nvPicPr>
        <p:blipFill>
          <a:blip r:embed="rId3">
            <a:alphaModFix/>
          </a:blip>
          <a:stretch>
            <a:fillRect/>
          </a:stretch>
        </p:blipFill>
        <p:spPr>
          <a:xfrm>
            <a:off x="5422500" y="364850"/>
            <a:ext cx="3526751" cy="4557976"/>
          </a:xfrm>
          <a:prstGeom prst="rect">
            <a:avLst/>
          </a:prstGeom>
          <a:noFill/>
          <a:ln>
            <a:noFill/>
          </a:ln>
        </p:spPr>
      </p:pic>
      <p:sp>
        <p:nvSpPr>
          <p:cNvPr id="1060" name="Google Shape;1060;p105"/>
          <p:cNvSpPr txBox="1"/>
          <p:nvPr/>
        </p:nvSpPr>
        <p:spPr>
          <a:xfrm>
            <a:off x="135925" y="4728125"/>
            <a:ext cx="412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aleway"/>
                <a:ea typeface="Raleway"/>
                <a:cs typeface="Raleway"/>
                <a:sym typeface="Raleway"/>
              </a:rPr>
              <a:t>https://info448.github.io/activities.html#making-activities</a:t>
            </a:r>
            <a:endParaRPr sz="1100">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0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UI Widgets</a:t>
            </a:r>
            <a:endParaRPr sz="3400"/>
          </a:p>
        </p:txBody>
      </p:sp>
      <p:sp>
        <p:nvSpPr>
          <p:cNvPr id="1066" name="Google Shape;1066;p106"/>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Android UI Components can</a:t>
            </a:r>
            <a:br>
              <a:rPr lang="en" sz="1800"/>
            </a:br>
            <a:r>
              <a:rPr lang="en" sz="1800"/>
              <a:t>b</a:t>
            </a:r>
            <a:r>
              <a:rPr lang="en" sz="1800"/>
              <a:t>e tested via experimenting</a:t>
            </a:r>
            <a:br>
              <a:rPr lang="en" sz="1800"/>
            </a:br>
            <a:r>
              <a:rPr lang="en" sz="1800"/>
              <a:t>the design utility.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67" name="Google Shape;1067;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8" name="Google Shape;1068;p106"/>
          <p:cNvPicPr preferRelativeResize="0"/>
          <p:nvPr/>
        </p:nvPicPr>
        <p:blipFill>
          <a:blip r:embed="rId3">
            <a:alphaModFix/>
          </a:blip>
          <a:stretch>
            <a:fillRect/>
          </a:stretch>
        </p:blipFill>
        <p:spPr>
          <a:xfrm>
            <a:off x="4943197" y="1529422"/>
            <a:ext cx="4010474" cy="348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10" name="Google Shape;610;p53"/>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Why develop for Android OS:</a:t>
            </a:r>
            <a:endParaRPr b="1" sz="1800"/>
          </a:p>
          <a:p>
            <a:pPr indent="-342900" lvl="1" marL="914400" marR="0" rtl="0" algn="l">
              <a:lnSpc>
                <a:spcPct val="150000"/>
              </a:lnSpc>
              <a:spcBef>
                <a:spcPts val="0"/>
              </a:spcBef>
              <a:spcAft>
                <a:spcPts val="0"/>
              </a:spcAft>
              <a:buSzPts val="1800"/>
              <a:buChar char="○"/>
            </a:pPr>
            <a:r>
              <a:rPr lang="en" sz="1800"/>
              <a:t>Used on </a:t>
            </a:r>
            <a:r>
              <a:rPr lang="en" sz="1800">
                <a:uFill>
                  <a:noFill/>
                </a:uFill>
                <a:hlinkClick r:id="rId3"/>
              </a:rPr>
              <a:t>over 80%</a:t>
            </a:r>
            <a:r>
              <a:rPr lang="en" sz="1800"/>
              <a:t> of all smartphones</a:t>
            </a:r>
            <a:endParaRPr sz="1800"/>
          </a:p>
          <a:p>
            <a:pPr indent="-342900" lvl="1" marL="914400" marR="0" rtl="0" algn="l">
              <a:lnSpc>
                <a:spcPct val="150000"/>
              </a:lnSpc>
              <a:spcBef>
                <a:spcPts val="0"/>
              </a:spcBef>
              <a:spcAft>
                <a:spcPts val="0"/>
              </a:spcAft>
              <a:buSzPts val="1800"/>
              <a:buChar char="○"/>
            </a:pPr>
            <a:r>
              <a:rPr lang="en" sz="1800"/>
              <a:t>S</a:t>
            </a:r>
            <a:r>
              <a:rPr lang="en" sz="1800"/>
              <a:t>imple, powerful, and open SDK, no licensing fees, excellent documentation.</a:t>
            </a:r>
            <a:endParaRPr sz="1800"/>
          </a:p>
          <a:p>
            <a:pPr indent="-342900" lvl="1" marL="914400" rtl="0" algn="l">
              <a:lnSpc>
                <a:spcPct val="150000"/>
              </a:lnSpc>
              <a:spcBef>
                <a:spcPts val="0"/>
              </a:spcBef>
              <a:spcAft>
                <a:spcPts val="0"/>
              </a:spcAft>
              <a:buSzPts val="1800"/>
              <a:buChar char="○"/>
            </a:pPr>
            <a:r>
              <a:rPr lang="en" sz="1800">
                <a:solidFill>
                  <a:schemeClr val="dk1"/>
                </a:solidFill>
              </a:rPr>
              <a:t>Powers devices such as watches, TVs, and cars</a:t>
            </a:r>
            <a:endParaRPr sz="1800"/>
          </a:p>
          <a:p>
            <a:pPr indent="-342900" lvl="1" marL="914400" marR="0" rtl="0" algn="l">
              <a:lnSpc>
                <a:spcPct val="150000"/>
              </a:lnSpc>
              <a:spcBef>
                <a:spcPts val="0"/>
              </a:spcBef>
              <a:spcAft>
                <a:spcPts val="0"/>
              </a:spcAft>
              <a:buSzPts val="1800"/>
              <a:buChar char="○"/>
            </a:pPr>
            <a:r>
              <a:rPr lang="en" sz="1800"/>
              <a:t>Billions of users  having Android Mobile Phones</a:t>
            </a:r>
            <a:endParaRPr sz="1800"/>
          </a:p>
          <a:p>
            <a:pPr indent="-342900" lvl="1" marL="914400" marR="0" rtl="0" algn="l">
              <a:lnSpc>
                <a:spcPct val="150000"/>
              </a:lnSpc>
              <a:spcBef>
                <a:spcPts val="0"/>
              </a:spcBef>
              <a:spcAft>
                <a:spcPts val="0"/>
              </a:spcAft>
              <a:buSzPts val="1800"/>
              <a:buChar char="○"/>
            </a:pPr>
            <a:r>
              <a:rPr lang="en" sz="1800"/>
              <a:t>Android runs on different platforms created by numerous manufacturers including : Samsung, LG ( Exiting the market ), Xiaomi, Motorola, Nokia…</a:t>
            </a:r>
            <a:endParaRPr sz="1800"/>
          </a:p>
        </p:txBody>
      </p:sp>
      <p:sp>
        <p:nvSpPr>
          <p:cNvPr id="611" name="Google Shape;61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0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Layouts</a:t>
            </a:r>
            <a:endParaRPr sz="3400"/>
          </a:p>
        </p:txBody>
      </p:sp>
      <p:sp>
        <p:nvSpPr>
          <p:cNvPr id="1074" name="Google Shape;1074;p107"/>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The activity screen includes many Views contained within one or more nested layouts. </a:t>
            </a:r>
            <a:endParaRPr sz="1800"/>
          </a:p>
          <a:p>
            <a:pPr indent="-342900" lvl="0" marL="457200" marR="0" rtl="0" algn="l">
              <a:lnSpc>
                <a:spcPct val="150000"/>
              </a:lnSpc>
              <a:spcBef>
                <a:spcPts val="0"/>
              </a:spcBef>
              <a:spcAft>
                <a:spcPts val="0"/>
              </a:spcAft>
              <a:buSzPts val="1800"/>
              <a:buChar char="●"/>
            </a:pPr>
            <a:r>
              <a:rPr lang="en" sz="1800"/>
              <a:t>By combining different layouts and Views, you can create arbitrarily complex UIs.</a:t>
            </a:r>
            <a:endParaRPr sz="1800"/>
          </a:p>
          <a:p>
            <a:pPr indent="-342900" lvl="0" marL="457200" marR="0" rtl="0" algn="l">
              <a:lnSpc>
                <a:spcPct val="150000"/>
              </a:lnSpc>
              <a:spcBef>
                <a:spcPts val="0"/>
              </a:spcBef>
              <a:spcAft>
                <a:spcPts val="0"/>
              </a:spcAft>
              <a:buSzPts val="1800"/>
              <a:buChar char="●"/>
            </a:pPr>
            <a:r>
              <a:rPr lang="en" sz="1800"/>
              <a:t> Android SDK includes many layout including : LinearLayout, TableLayout, RelativeLayout, ConstrainedLayout…</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075" name="Google Shape;1075;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0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Layouts</a:t>
            </a:r>
            <a:endParaRPr sz="3400"/>
          </a:p>
        </p:txBody>
      </p:sp>
      <p:sp>
        <p:nvSpPr>
          <p:cNvPr id="1081" name="Google Shape;1081;p108"/>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b="1" lang="en" sz="1600"/>
              <a:t>ConstraintLayout</a:t>
            </a:r>
            <a:r>
              <a:rPr lang="en" sz="1600"/>
              <a:t> :  Using constraints, edges, and guidelines to control how the elements are positioned relative to other elements in the layout. ConstraintLayout was designed to make it easy to click and drag View elements in the layout editor.</a:t>
            </a:r>
            <a:endParaRPr sz="1600"/>
          </a:p>
          <a:p>
            <a:pPr indent="-330200" lvl="0" marL="457200" marR="0" rtl="0" algn="l">
              <a:lnSpc>
                <a:spcPct val="150000"/>
              </a:lnSpc>
              <a:spcBef>
                <a:spcPts val="0"/>
              </a:spcBef>
              <a:spcAft>
                <a:spcPts val="0"/>
              </a:spcAft>
              <a:buSzPts val="1600"/>
              <a:buChar char="●"/>
            </a:pPr>
            <a:r>
              <a:rPr b="1" lang="en" sz="1600"/>
              <a:t>LinearLayout </a:t>
            </a:r>
            <a:r>
              <a:rPr lang="en" sz="1600"/>
              <a:t>: Elements positioned and aligned horizontally or vertically.</a:t>
            </a:r>
            <a:endParaRPr sz="1600"/>
          </a:p>
          <a:p>
            <a:pPr indent="-330200" lvl="0" marL="457200" marR="0" rtl="0" algn="l">
              <a:lnSpc>
                <a:spcPct val="150000"/>
              </a:lnSpc>
              <a:spcBef>
                <a:spcPts val="0"/>
              </a:spcBef>
              <a:spcAft>
                <a:spcPts val="0"/>
              </a:spcAft>
              <a:buSzPts val="1600"/>
              <a:buChar char="●"/>
            </a:pPr>
            <a:r>
              <a:rPr b="1" lang="en" sz="1600"/>
              <a:t>RelativeLayout </a:t>
            </a:r>
            <a:r>
              <a:rPr lang="en" sz="1600"/>
              <a:t>: Each element is positioned and aligned relative to other elements within the ViewGroup. In other words, the positions of the child View elements can be described in relation to each other or to the </a:t>
            </a:r>
            <a:r>
              <a:rPr b="1" lang="en" sz="1600"/>
              <a:t>parent</a:t>
            </a:r>
            <a:r>
              <a:rPr lang="en" sz="1600"/>
              <a:t> ViewGroup.</a:t>
            </a:r>
            <a:endParaRPr sz="1600"/>
          </a:p>
          <a:p>
            <a:pPr indent="-330200" lvl="0" marL="457200" marR="0" rtl="0" algn="l">
              <a:lnSpc>
                <a:spcPct val="150000"/>
              </a:lnSpc>
              <a:spcBef>
                <a:spcPts val="0"/>
              </a:spcBef>
              <a:spcAft>
                <a:spcPts val="0"/>
              </a:spcAft>
              <a:buSzPts val="1600"/>
              <a:buChar char="●"/>
            </a:pPr>
            <a:r>
              <a:rPr b="1" lang="en" sz="1600"/>
              <a:t>TableLayout</a:t>
            </a:r>
            <a:r>
              <a:rPr lang="en" sz="1600"/>
              <a:t> : Elements arranged into rows and columns.</a:t>
            </a:r>
            <a:endParaRPr sz="1600"/>
          </a:p>
          <a:p>
            <a:pPr indent="-330200" lvl="0" marL="457200" marR="0" rtl="0" algn="l">
              <a:lnSpc>
                <a:spcPct val="150000"/>
              </a:lnSpc>
              <a:spcBef>
                <a:spcPts val="0"/>
              </a:spcBef>
              <a:spcAft>
                <a:spcPts val="0"/>
              </a:spcAft>
              <a:buSzPts val="1600"/>
              <a:buChar char="●"/>
            </a:pPr>
            <a:r>
              <a:rPr lang="en" sz="1600"/>
              <a:t>GridLayout, FrameLayout..</a:t>
            </a:r>
            <a:endParaRPr sz="1600"/>
          </a:p>
        </p:txBody>
      </p:sp>
      <p:sp>
        <p:nvSpPr>
          <p:cNvPr id="1082" name="Google Shape;1082;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Android App Components : </a:t>
            </a:r>
            <a:br>
              <a:rPr lang="en" sz="3400"/>
            </a:br>
            <a:r>
              <a:rPr lang="en" sz="3400"/>
              <a:t>Layouts</a:t>
            </a:r>
            <a:endParaRPr sz="3400"/>
          </a:p>
        </p:txBody>
      </p:sp>
      <p:sp>
        <p:nvSpPr>
          <p:cNvPr id="1088" name="Google Shape;1088;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9" name="Google Shape;1089;p109"/>
          <p:cNvPicPr preferRelativeResize="0"/>
          <p:nvPr/>
        </p:nvPicPr>
        <p:blipFill>
          <a:blip r:embed="rId3">
            <a:alphaModFix/>
          </a:blip>
          <a:stretch>
            <a:fillRect/>
          </a:stretch>
        </p:blipFill>
        <p:spPr>
          <a:xfrm>
            <a:off x="347650" y="2196663"/>
            <a:ext cx="8448675" cy="18859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10"/>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a:t>
            </a:r>
            <a:r>
              <a:rPr lang="en"/>
              <a:t> 2</a:t>
            </a:r>
            <a:endParaRPr/>
          </a:p>
        </p:txBody>
      </p:sp>
      <p:sp>
        <p:nvSpPr>
          <p:cNvPr id="1095" name="Google Shape;1095;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110"/>
          <p:cNvSpPr txBox="1"/>
          <p:nvPr>
            <p:ph idx="1" type="subTitle"/>
          </p:nvPr>
        </p:nvSpPr>
        <p:spPr>
          <a:xfrm>
            <a:off x="2179125" y="2249375"/>
            <a:ext cx="41337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Example</a:t>
            </a:r>
            <a:r>
              <a:rPr b="1" lang="en" sz="2700">
                <a:latin typeface="Raleway"/>
                <a:ea typeface="Raleway"/>
                <a:cs typeface="Raleway"/>
                <a:sym typeface="Raleway"/>
              </a:rPr>
              <a:t> : Tic Tac Toe</a:t>
            </a:r>
            <a:endParaRPr b="1" sz="2700">
              <a:latin typeface="Raleway"/>
              <a:ea typeface="Raleway"/>
              <a:cs typeface="Raleway"/>
              <a:sym typeface="Raleway"/>
            </a:endParaRPr>
          </a:p>
        </p:txBody>
      </p:sp>
      <p:pic>
        <p:nvPicPr>
          <p:cNvPr id="1097" name="Google Shape;1097;p110"/>
          <p:cNvPicPr preferRelativeResize="0"/>
          <p:nvPr/>
        </p:nvPicPr>
        <p:blipFill>
          <a:blip r:embed="rId3">
            <a:alphaModFix/>
          </a:blip>
          <a:stretch>
            <a:fillRect/>
          </a:stretch>
        </p:blipFill>
        <p:spPr>
          <a:xfrm>
            <a:off x="3161923" y="2762100"/>
            <a:ext cx="2271750" cy="2271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Mobile App Example</a:t>
            </a:r>
            <a:r>
              <a:rPr lang="en" sz="3400"/>
              <a:t> : </a:t>
            </a:r>
            <a:br>
              <a:rPr lang="en" sz="3400"/>
            </a:br>
            <a:r>
              <a:rPr lang="en" sz="3400"/>
              <a:t>Tic Tac Toe Game</a:t>
            </a:r>
            <a:endParaRPr sz="3400"/>
          </a:p>
        </p:txBody>
      </p:sp>
      <p:sp>
        <p:nvSpPr>
          <p:cNvPr id="1103" name="Google Shape;1103;p111"/>
          <p:cNvSpPr txBox="1"/>
          <p:nvPr>
            <p:ph idx="2" type="subTitle"/>
          </p:nvPr>
        </p:nvSpPr>
        <p:spPr>
          <a:xfrm>
            <a:off x="237700" y="1705325"/>
            <a:ext cx="4641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Wireframe of the App : </a:t>
            </a:r>
            <a:endParaRPr b="1" sz="1800"/>
          </a:p>
          <a:p>
            <a:pPr indent="-342900" lvl="1" marL="914400" marR="0" rtl="0" algn="l">
              <a:lnSpc>
                <a:spcPct val="150000"/>
              </a:lnSpc>
              <a:spcBef>
                <a:spcPts val="0"/>
              </a:spcBef>
              <a:spcAft>
                <a:spcPts val="0"/>
              </a:spcAft>
              <a:buSzPts val="1800"/>
              <a:buChar char="○"/>
            </a:pPr>
            <a:r>
              <a:rPr lang="en" sz="1800"/>
              <a:t>Only one screen is needed</a:t>
            </a:r>
            <a:endParaRPr sz="1800"/>
          </a:p>
          <a:p>
            <a:pPr indent="-342900" lvl="2" marL="1371600" marR="0" rtl="0" algn="l">
              <a:lnSpc>
                <a:spcPct val="150000"/>
              </a:lnSpc>
              <a:spcBef>
                <a:spcPts val="0"/>
              </a:spcBef>
              <a:spcAft>
                <a:spcPts val="0"/>
              </a:spcAft>
              <a:buSzPts val="1800"/>
              <a:buChar char="■"/>
            </a:pPr>
            <a:r>
              <a:rPr lang="en" sz="1800"/>
              <a:t>Therefore, one activity</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104" name="Google Shape;1104;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5" name="Google Shape;1105;p111"/>
          <p:cNvPicPr preferRelativeResize="0"/>
          <p:nvPr/>
        </p:nvPicPr>
        <p:blipFill>
          <a:blip r:embed="rId3">
            <a:alphaModFix/>
          </a:blip>
          <a:stretch>
            <a:fillRect/>
          </a:stretch>
        </p:blipFill>
        <p:spPr>
          <a:xfrm>
            <a:off x="6288275" y="225925"/>
            <a:ext cx="2268500" cy="4796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1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Mobile App Example : </a:t>
            </a:r>
            <a:br>
              <a:rPr lang="en" sz="3400"/>
            </a:br>
            <a:r>
              <a:rPr lang="en" sz="3400"/>
              <a:t>Tic Tac Toe Game</a:t>
            </a:r>
            <a:endParaRPr sz="3400"/>
          </a:p>
        </p:txBody>
      </p:sp>
      <p:sp>
        <p:nvSpPr>
          <p:cNvPr id="1111" name="Google Shape;1111;p112"/>
          <p:cNvSpPr txBox="1"/>
          <p:nvPr>
            <p:ph idx="2" type="subTitle"/>
          </p:nvPr>
        </p:nvSpPr>
        <p:spPr>
          <a:xfrm>
            <a:off x="237700" y="1705325"/>
            <a:ext cx="8319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SIMPLE Steps to get started :</a:t>
            </a:r>
            <a:endParaRPr b="1" sz="1800"/>
          </a:p>
          <a:p>
            <a:pPr indent="-342900" lvl="1" marL="914400" marR="0" rtl="0" algn="l">
              <a:lnSpc>
                <a:spcPct val="150000"/>
              </a:lnSpc>
              <a:spcBef>
                <a:spcPts val="0"/>
              </a:spcBef>
              <a:spcAft>
                <a:spcPts val="0"/>
              </a:spcAft>
              <a:buSzPts val="1800"/>
              <a:buChar char="○"/>
            </a:pPr>
            <a:r>
              <a:rPr lang="en" sz="1800"/>
              <a:t>Create the View on the XML File</a:t>
            </a:r>
            <a:endParaRPr sz="1800"/>
          </a:p>
          <a:p>
            <a:pPr indent="-342900" lvl="2" marL="1371600" marR="0" rtl="0" algn="l">
              <a:lnSpc>
                <a:spcPct val="150000"/>
              </a:lnSpc>
              <a:spcBef>
                <a:spcPts val="0"/>
              </a:spcBef>
              <a:spcAft>
                <a:spcPts val="0"/>
              </a:spcAft>
              <a:buSzPts val="1800"/>
              <a:buChar char="■"/>
            </a:pPr>
            <a:r>
              <a:rPr lang="en" sz="1800"/>
              <a:t>LinearLayout is used</a:t>
            </a:r>
            <a:endParaRPr sz="1800"/>
          </a:p>
          <a:p>
            <a:pPr indent="-342900" lvl="2" marL="1371600" marR="0" rtl="0" algn="l">
              <a:lnSpc>
                <a:spcPct val="150000"/>
              </a:lnSpc>
              <a:spcBef>
                <a:spcPts val="0"/>
              </a:spcBef>
              <a:spcAft>
                <a:spcPts val="0"/>
              </a:spcAft>
              <a:buSzPts val="1800"/>
              <a:buChar char="■"/>
            </a:pPr>
            <a:r>
              <a:rPr lang="en" sz="1800"/>
              <a:t>TableLayout is used for the grid</a:t>
            </a:r>
            <a:endParaRPr sz="1800"/>
          </a:p>
          <a:p>
            <a:pPr indent="-342900" lvl="3" marL="1828800" marR="0" rtl="0" algn="l">
              <a:lnSpc>
                <a:spcPct val="150000"/>
              </a:lnSpc>
              <a:spcBef>
                <a:spcPts val="0"/>
              </a:spcBef>
              <a:spcAft>
                <a:spcPts val="0"/>
              </a:spcAft>
              <a:buSzPts val="1800"/>
              <a:buChar char="●"/>
            </a:pPr>
            <a:r>
              <a:rPr lang="en" sz="1800"/>
              <a:t>TextViews are used to fill each cell</a:t>
            </a:r>
            <a:endParaRPr sz="1800"/>
          </a:p>
          <a:p>
            <a:pPr indent="-342900" lvl="2" marL="1371600" marR="0" rtl="0" algn="l">
              <a:lnSpc>
                <a:spcPct val="150000"/>
              </a:lnSpc>
              <a:spcBef>
                <a:spcPts val="0"/>
              </a:spcBef>
              <a:spcAft>
                <a:spcPts val="0"/>
              </a:spcAft>
              <a:buSzPts val="1800"/>
              <a:buChar char="■"/>
            </a:pPr>
            <a:r>
              <a:rPr lang="en" sz="1800"/>
              <a:t>TextView is shown at the bottom to show the turn</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112" name="Google Shape;1112;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8" name="Google Shape;1118;p113"/>
          <p:cNvSpPr txBox="1"/>
          <p:nvPr>
            <p:ph idx="1" type="subTitle"/>
          </p:nvPr>
        </p:nvSpPr>
        <p:spPr>
          <a:xfrm>
            <a:off x="190900" y="114050"/>
            <a:ext cx="47166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800">
                <a:solidFill>
                  <a:srgbClr val="080808"/>
                </a:solidFill>
                <a:highlight>
                  <a:srgbClr val="FFFFFF"/>
                </a:highlight>
                <a:latin typeface="Courier New"/>
                <a:ea typeface="Courier New"/>
                <a:cs typeface="Courier New"/>
                <a:sym typeface="Courier New"/>
              </a:rPr>
              <a:t>&lt;?</a:t>
            </a:r>
            <a:r>
              <a:rPr lang="en" sz="800">
                <a:solidFill>
                  <a:srgbClr val="174AD4"/>
                </a:solidFill>
                <a:highlight>
                  <a:srgbClr val="FFFFFF"/>
                </a:highlight>
                <a:latin typeface="Courier New"/>
                <a:ea typeface="Courier New"/>
                <a:cs typeface="Courier New"/>
                <a:sym typeface="Courier New"/>
              </a:rPr>
              <a:t>xml version</a:t>
            </a:r>
            <a:r>
              <a:rPr lang="en" sz="800">
                <a:solidFill>
                  <a:srgbClr val="067D17"/>
                </a:solidFill>
                <a:highlight>
                  <a:srgbClr val="FFFFFF"/>
                </a:highlight>
                <a:latin typeface="Courier New"/>
                <a:ea typeface="Courier New"/>
                <a:cs typeface="Courier New"/>
                <a:sym typeface="Courier New"/>
              </a:rPr>
              <a:t>="1.0" </a:t>
            </a:r>
            <a:r>
              <a:rPr lang="en" sz="800">
                <a:solidFill>
                  <a:srgbClr val="174AD4"/>
                </a:solidFill>
                <a:highlight>
                  <a:srgbClr val="FFFFFF"/>
                </a:highlight>
                <a:latin typeface="Courier New"/>
                <a:ea typeface="Courier New"/>
                <a:cs typeface="Courier New"/>
                <a:sym typeface="Courier New"/>
              </a:rPr>
              <a:t>encoding</a:t>
            </a:r>
            <a:r>
              <a:rPr lang="en" sz="800">
                <a:solidFill>
                  <a:srgbClr val="067D17"/>
                </a:solidFill>
                <a:highlight>
                  <a:srgbClr val="FFFFFF"/>
                </a:highlight>
                <a:latin typeface="Courier New"/>
                <a:ea typeface="Courier New"/>
                <a:cs typeface="Courier New"/>
                <a:sym typeface="Courier New"/>
              </a:rPr>
              <a:t>="utf-8"</a:t>
            </a:r>
            <a:r>
              <a:rPr i="1" lang="en" sz="800">
                <a:solidFill>
                  <a:srgbClr val="080808"/>
                </a:solidFill>
                <a:highlight>
                  <a:srgbClr val="FFFFFF"/>
                </a:highlight>
                <a:latin typeface="Courier New"/>
                <a:ea typeface="Courier New"/>
                <a:cs typeface="Courier New"/>
                <a:sym typeface="Courier New"/>
              </a:rPr>
              <a:t>?&gt;</a:t>
            </a:r>
            <a:endParaRPr i="1"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80808"/>
                </a:solidFill>
                <a:highlight>
                  <a:srgbClr val="FFFFFF"/>
                </a:highlight>
                <a:latin typeface="Courier New"/>
                <a:ea typeface="Courier New"/>
                <a:cs typeface="Courier New"/>
                <a:sym typeface="Courier New"/>
              </a:rPr>
              <a:t>&lt;</a:t>
            </a:r>
            <a:r>
              <a:rPr lang="en" sz="800">
                <a:solidFill>
                  <a:srgbClr val="0033B3"/>
                </a:solidFill>
                <a:highlight>
                  <a:srgbClr val="FFFFFF"/>
                </a:highlight>
                <a:latin typeface="Courier New"/>
                <a:ea typeface="Courier New"/>
                <a:cs typeface="Courier New"/>
                <a:sym typeface="Courier New"/>
              </a:rPr>
              <a:t>LinearLayout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android</a:t>
            </a:r>
            <a:r>
              <a:rPr lang="en" sz="800">
                <a:solidFill>
                  <a:srgbClr val="067D17"/>
                </a:solidFill>
                <a:highlight>
                  <a:srgbClr val="FFFFFF"/>
                </a:highlight>
                <a:latin typeface="Courier New"/>
                <a:ea typeface="Courier New"/>
                <a:cs typeface="Courier New"/>
                <a:sym typeface="Courier New"/>
              </a:rPr>
              <a:t>="http://schemas.android.com/apk/res/android"</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app</a:t>
            </a:r>
            <a:r>
              <a:rPr lang="en" sz="800">
                <a:solidFill>
                  <a:srgbClr val="067D17"/>
                </a:solidFill>
                <a:highlight>
                  <a:srgbClr val="FFFFFF"/>
                </a:highlight>
                <a:latin typeface="Courier New"/>
                <a:ea typeface="Courier New"/>
                <a:cs typeface="Courier New"/>
                <a:sym typeface="Courier New"/>
              </a:rPr>
              <a:t>="http://schemas.android.com/apk/res-auto"</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tools</a:t>
            </a:r>
            <a:r>
              <a:rPr lang="en" sz="800">
                <a:solidFill>
                  <a:srgbClr val="067D17"/>
                </a:solidFill>
                <a:highlight>
                  <a:srgbClr val="FFFFFF"/>
                </a:highlight>
                <a:latin typeface="Courier New"/>
                <a:ea typeface="Courier New"/>
                <a:cs typeface="Courier New"/>
                <a:sym typeface="Courier New"/>
              </a:rPr>
              <a:t>="http://schemas.android.com/tools"</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:paddingTop</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:paddingRight</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:paddingLeft</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:orientation</a:t>
            </a:r>
            <a:r>
              <a:rPr lang="en" sz="800">
                <a:solidFill>
                  <a:srgbClr val="067D17"/>
                </a:solidFill>
                <a:highlight>
                  <a:srgbClr val="FFFFFF"/>
                </a:highlight>
                <a:latin typeface="Courier New"/>
                <a:ea typeface="Courier New"/>
                <a:cs typeface="Courier New"/>
                <a:sym typeface="Courier New"/>
              </a:rPr>
              <a:t>="vertical"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tools</a:t>
            </a:r>
            <a:r>
              <a:rPr lang="en" sz="800">
                <a:solidFill>
                  <a:srgbClr val="174AD4"/>
                </a:solidFill>
                <a:highlight>
                  <a:srgbClr val="FFFFFF"/>
                </a:highlight>
                <a:latin typeface="Courier New"/>
                <a:ea typeface="Courier New"/>
                <a:cs typeface="Courier New"/>
                <a:sym typeface="Courier New"/>
              </a:rPr>
              <a:t>:context</a:t>
            </a:r>
            <a:r>
              <a:rPr lang="en" sz="800">
                <a:solidFill>
                  <a:srgbClr val="067D17"/>
                </a:solidFill>
                <a:highlight>
                  <a:srgbClr val="FFFFFF"/>
                </a:highlight>
                <a:latin typeface="Courier New"/>
                <a:ea typeface="Courier New"/>
                <a:cs typeface="Courier New"/>
                <a:sym typeface="Courier New"/>
              </a:rPr>
              <a:t>=".MainActivity"</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TableLayout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="@+id/mainBoard"</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:layout_gravity</a:t>
            </a:r>
            <a:r>
              <a:rPr lang="en" sz="800">
                <a:solidFill>
                  <a:srgbClr val="067D17"/>
                </a:solidFill>
                <a:highlight>
                  <a:srgbClr val="FFFFFF"/>
                </a:highlight>
                <a:latin typeface="Courier New"/>
                <a:ea typeface="Courier New"/>
                <a:cs typeface="Courier New"/>
                <a:sym typeface="Courier New"/>
              </a:rPr>
              <a:t>="top|center"</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:clickable</a:t>
            </a:r>
            <a:r>
              <a:rPr lang="en" sz="800">
                <a:solidFill>
                  <a:srgbClr val="067D17"/>
                </a:solidFill>
                <a:highlight>
                  <a:srgbClr val="FFFFFF"/>
                </a:highlight>
                <a:latin typeface="Courier New"/>
                <a:ea typeface="Courier New"/>
                <a:cs typeface="Courier New"/>
                <a:sym typeface="Courier New"/>
              </a:rPr>
              <a:t>="true"</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:gravity</a:t>
            </a:r>
            <a:r>
              <a:rPr lang="en" sz="800">
                <a:solidFill>
                  <a:srgbClr val="067D17"/>
                </a:solidFill>
                <a:highlight>
                  <a:srgbClr val="FFFFFF"/>
                </a:highlight>
                <a:latin typeface="Courier New"/>
                <a:ea typeface="Courier New"/>
                <a:cs typeface="Courier New"/>
                <a:sym typeface="Courier New"/>
              </a:rPr>
              <a:t>="center"</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:layout_marginTop</a:t>
            </a:r>
            <a:r>
              <a:rPr lang="en" sz="800">
                <a:solidFill>
                  <a:srgbClr val="067D17"/>
                </a:solidFill>
                <a:highlight>
                  <a:srgbClr val="FFFFFF"/>
                </a:highlight>
                <a:latin typeface="Courier New"/>
                <a:ea typeface="Courier New"/>
                <a:cs typeface="Courier New"/>
                <a:sym typeface="Courier New"/>
              </a:rPr>
              <a:t>="100dp"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:nestedScrollingEnabled</a:t>
            </a:r>
            <a:r>
              <a:rPr lang="en" sz="800">
                <a:solidFill>
                  <a:srgbClr val="067D17"/>
                </a:solidFill>
                <a:highlight>
                  <a:srgbClr val="FFFFFF"/>
                </a:highlight>
                <a:latin typeface="Courier New"/>
                <a:ea typeface="Courier New"/>
                <a:cs typeface="Courier New"/>
                <a:sym typeface="Courier New"/>
              </a:rPr>
              <a:t>="false"</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a:t>
            </a:r>
            <a:r>
              <a:rPr lang="en" sz="800">
                <a:solidFill>
                  <a:srgbClr val="067D17"/>
                </a:solidFill>
                <a:highlight>
                  <a:srgbClr val="FFFFFF"/>
                </a:highlight>
                <a:latin typeface="Courier New"/>
                <a:ea typeface="Courier New"/>
                <a:cs typeface="Courier New"/>
                <a:sym typeface="Courier New"/>
              </a:rPr>
              <a:t>="10dp"</a:t>
            </a:r>
            <a:r>
              <a:rPr lang="en" sz="800">
                <a:solidFill>
                  <a:srgbClr val="080808"/>
                </a:solidFill>
                <a:highlight>
                  <a:srgbClr val="FFFFFF"/>
                </a:highlight>
                <a:latin typeface="Courier New"/>
                <a:ea typeface="Courier New"/>
                <a:cs typeface="Courier New"/>
                <a:sym typeface="Courier New"/>
              </a:rPr>
              <a:t>&gt;</a:t>
            </a:r>
            <a:br>
              <a:rPr lang="en" sz="800">
                <a:solidFill>
                  <a:srgbClr val="080808"/>
                </a:solidFill>
                <a:highlight>
                  <a:srgbClr val="FFFFFF"/>
                </a:highlight>
                <a:latin typeface="Courier New"/>
                <a:ea typeface="Courier New"/>
                <a:cs typeface="Courier New"/>
                <a:sym typeface="Courier New"/>
              </a:rPr>
            </a:b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="@+id/row0"</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="@style/TableRow"</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="match_parent"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="@+id/tx_a1"</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="@style/LeftCell"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="0"</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
        <p:nvSpPr>
          <p:cNvPr id="1119" name="Google Shape;1119;p113"/>
          <p:cNvSpPr txBox="1"/>
          <p:nvPr>
            <p:ph idx="1" type="subTitle"/>
          </p:nvPr>
        </p:nvSpPr>
        <p:spPr>
          <a:xfrm>
            <a:off x="4256350" y="667075"/>
            <a:ext cx="4716600" cy="4404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="@+id/tx_a2"</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="@style/MiddleCell"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="1"</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="@+id/tx_a3"</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="@style/RightCell"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="2"</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TableLayout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="fill_parent"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="@+id/tx_turn"</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:layout_marginTop</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:gravity</a:t>
            </a:r>
            <a:r>
              <a:rPr lang="en" sz="800">
                <a:solidFill>
                  <a:srgbClr val="067D17"/>
                </a:solidFill>
                <a:highlight>
                  <a:srgbClr val="FFFFFF"/>
                </a:highlight>
                <a:latin typeface="Courier New"/>
                <a:ea typeface="Courier New"/>
                <a:cs typeface="Courier New"/>
                <a:sym typeface="Courier New"/>
              </a:rPr>
              <a:t>="left"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:textColor</a:t>
            </a:r>
            <a:r>
              <a:rPr lang="en" sz="800">
                <a:solidFill>
                  <a:srgbClr val="067D17"/>
                </a:solidFill>
                <a:highlight>
                  <a:srgbClr val="FFFFFF"/>
                </a:highlight>
                <a:latin typeface="Courier New"/>
                <a:ea typeface="Courier New"/>
                <a:cs typeface="Courier New"/>
                <a:sym typeface="Courier New"/>
              </a:rPr>
              <a:t>="@color/black"</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:fontFamily</a:t>
            </a:r>
            <a:r>
              <a:rPr lang="en" sz="800">
                <a:solidFill>
                  <a:srgbClr val="067D17"/>
                </a:solidFill>
                <a:highlight>
                  <a:srgbClr val="FFFFFF"/>
                </a:highlight>
                <a:latin typeface="Courier New"/>
                <a:ea typeface="Courier New"/>
                <a:cs typeface="Courier New"/>
                <a:sym typeface="Courier New"/>
              </a:rPr>
              <a:t>="sans-serif-medium"</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:textSize</a:t>
            </a:r>
            <a:r>
              <a:rPr lang="en" sz="800">
                <a:solidFill>
                  <a:srgbClr val="067D17"/>
                </a:solidFill>
                <a:highlight>
                  <a:srgbClr val="FFFFFF"/>
                </a:highlight>
                <a:latin typeface="Courier New"/>
                <a:ea typeface="Courier New"/>
                <a:cs typeface="Courier New"/>
                <a:sym typeface="Courier New"/>
              </a:rPr>
              <a:t>="24dp"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a:t>
            </a:r>
            <a:r>
              <a:rPr lang="en" sz="800">
                <a:solidFill>
                  <a:srgbClr val="067D17"/>
                </a:solidFill>
                <a:highlight>
                  <a:srgbClr val="FFFFFF"/>
                </a:highlight>
                <a:latin typeface="Courier New"/>
                <a:ea typeface="Courier New"/>
                <a:cs typeface="Courier New"/>
                <a:sym typeface="Courier New"/>
              </a:rPr>
              <a:t>="Turn of Player : 1 "</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&lt;/</a:t>
            </a:r>
            <a:r>
              <a:rPr lang="en" sz="800">
                <a:solidFill>
                  <a:srgbClr val="0033B3"/>
                </a:solidFill>
                <a:highlight>
                  <a:srgbClr val="FFFFFF"/>
                </a:highlight>
                <a:latin typeface="Courier New"/>
                <a:ea typeface="Courier New"/>
                <a:cs typeface="Courier New"/>
                <a:sym typeface="Courier New"/>
              </a:rPr>
              <a:t>LinearLayout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5" name="Google Shape;1125;p114"/>
          <p:cNvSpPr txBox="1"/>
          <p:nvPr>
            <p:ph idx="1" type="subTitle"/>
          </p:nvPr>
        </p:nvSpPr>
        <p:spPr>
          <a:xfrm>
            <a:off x="190900" y="114050"/>
            <a:ext cx="47166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rgbClr val="080808"/>
                </a:solidFill>
                <a:highlight>
                  <a:srgbClr val="FFFFFF"/>
                </a:highlight>
                <a:latin typeface="Courier New"/>
                <a:ea typeface="Courier New"/>
                <a:cs typeface="Courier New"/>
                <a:sym typeface="Courier New"/>
              </a:rPr>
              <a:t>&lt;?</a:t>
            </a:r>
            <a:r>
              <a:rPr lang="en" sz="800">
                <a:solidFill>
                  <a:srgbClr val="174AD4"/>
                </a:solidFill>
                <a:highlight>
                  <a:srgbClr val="FFFFFF"/>
                </a:highlight>
                <a:latin typeface="Courier New"/>
                <a:ea typeface="Courier New"/>
                <a:cs typeface="Courier New"/>
                <a:sym typeface="Courier New"/>
              </a:rPr>
              <a:t>xml version</a:t>
            </a:r>
            <a:r>
              <a:rPr lang="en" sz="800">
                <a:solidFill>
                  <a:srgbClr val="067D17"/>
                </a:solidFill>
                <a:highlight>
                  <a:srgbClr val="FFFFFF"/>
                </a:highlight>
                <a:latin typeface="Courier New"/>
                <a:ea typeface="Courier New"/>
                <a:cs typeface="Courier New"/>
                <a:sym typeface="Courier New"/>
              </a:rPr>
              <a:t>="1.0" </a:t>
            </a:r>
            <a:r>
              <a:rPr lang="en" sz="800">
                <a:solidFill>
                  <a:srgbClr val="174AD4"/>
                </a:solidFill>
                <a:highlight>
                  <a:srgbClr val="FFFFFF"/>
                </a:highlight>
                <a:latin typeface="Courier New"/>
                <a:ea typeface="Courier New"/>
                <a:cs typeface="Courier New"/>
                <a:sym typeface="Courier New"/>
              </a:rPr>
              <a:t>encoding</a:t>
            </a:r>
            <a:r>
              <a:rPr lang="en" sz="800">
                <a:solidFill>
                  <a:srgbClr val="067D17"/>
                </a:solidFill>
                <a:highlight>
                  <a:srgbClr val="FFFFFF"/>
                </a:highlight>
                <a:latin typeface="Courier New"/>
                <a:ea typeface="Courier New"/>
                <a:cs typeface="Courier New"/>
                <a:sym typeface="Courier New"/>
              </a:rPr>
              <a:t>="utf-8"</a:t>
            </a:r>
            <a:r>
              <a:rPr i="1" lang="en" sz="800">
                <a:solidFill>
                  <a:srgbClr val="080808"/>
                </a:solidFill>
                <a:highlight>
                  <a:srgbClr val="FFFFFF"/>
                </a:highlight>
                <a:latin typeface="Courier New"/>
                <a:ea typeface="Courier New"/>
                <a:cs typeface="Courier New"/>
                <a:sym typeface="Courier New"/>
              </a:rPr>
              <a:t>?&gt;</a:t>
            </a:r>
            <a:endParaRPr i="1"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&lt;</a:t>
            </a:r>
            <a:r>
              <a:rPr lang="en" sz="800">
                <a:solidFill>
                  <a:srgbClr val="0033B3"/>
                </a:solidFill>
                <a:highlight>
                  <a:srgbClr val="FFFFFF"/>
                </a:highlight>
                <a:latin typeface="Courier New"/>
                <a:ea typeface="Courier New"/>
                <a:cs typeface="Courier New"/>
                <a:sym typeface="Courier New"/>
              </a:rPr>
              <a:t>LinearLayout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android</a:t>
            </a:r>
            <a:r>
              <a:rPr lang="en" sz="800">
                <a:solidFill>
                  <a:srgbClr val="067D17"/>
                </a:solidFill>
                <a:highlight>
                  <a:srgbClr val="FFFFFF"/>
                </a:highlight>
                <a:latin typeface="Courier New"/>
                <a:ea typeface="Courier New"/>
                <a:cs typeface="Courier New"/>
                <a:sym typeface="Courier New"/>
              </a:rPr>
              <a:t>="http://schemas.android.com/apk/res/android"</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app</a:t>
            </a:r>
            <a:r>
              <a:rPr lang="en" sz="800">
                <a:solidFill>
                  <a:srgbClr val="067D17"/>
                </a:solidFill>
                <a:highlight>
                  <a:srgbClr val="FFFFFF"/>
                </a:highlight>
                <a:latin typeface="Courier New"/>
                <a:ea typeface="Courier New"/>
                <a:cs typeface="Courier New"/>
                <a:sym typeface="Courier New"/>
              </a:rPr>
              <a:t>="http://schemas.android.com/apk/res-auto"</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xmlns:</a:t>
            </a:r>
            <a:r>
              <a:rPr lang="en" sz="800">
                <a:solidFill>
                  <a:srgbClr val="871094"/>
                </a:solidFill>
                <a:highlight>
                  <a:srgbClr val="FFFFFF"/>
                </a:highlight>
                <a:latin typeface="Courier New"/>
                <a:ea typeface="Courier New"/>
                <a:cs typeface="Courier New"/>
                <a:sym typeface="Courier New"/>
              </a:rPr>
              <a:t>tools</a:t>
            </a:r>
            <a:r>
              <a:rPr lang="en" sz="800">
                <a:solidFill>
                  <a:srgbClr val="067D17"/>
                </a:solidFill>
                <a:highlight>
                  <a:srgbClr val="FFFFFF"/>
                </a:highlight>
                <a:latin typeface="Courier New"/>
                <a:ea typeface="Courier New"/>
                <a:cs typeface="Courier New"/>
                <a:sym typeface="Courier New"/>
              </a:rPr>
              <a:t>="http://schemas.android.com/tools"</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:paddingTop</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:paddingRight</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:paddingLeft</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:orientation</a:t>
            </a:r>
            <a:r>
              <a:rPr lang="en" sz="800">
                <a:solidFill>
                  <a:srgbClr val="067D17"/>
                </a:solidFill>
                <a:highlight>
                  <a:srgbClr val="FFFFFF"/>
                </a:highlight>
                <a:latin typeface="Courier New"/>
                <a:ea typeface="Courier New"/>
                <a:cs typeface="Courier New"/>
                <a:sym typeface="Courier New"/>
              </a:rPr>
              <a:t>="vertical"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tools</a:t>
            </a:r>
            <a:r>
              <a:rPr lang="en" sz="800">
                <a:solidFill>
                  <a:srgbClr val="174AD4"/>
                </a:solidFill>
                <a:highlight>
                  <a:srgbClr val="FFFFFF"/>
                </a:highlight>
                <a:latin typeface="Courier New"/>
                <a:ea typeface="Courier New"/>
                <a:cs typeface="Courier New"/>
                <a:sym typeface="Courier New"/>
              </a:rPr>
              <a:t>:context</a:t>
            </a:r>
            <a:r>
              <a:rPr lang="en" sz="800">
                <a:solidFill>
                  <a:srgbClr val="067D17"/>
                </a:solidFill>
                <a:highlight>
                  <a:srgbClr val="FFFFFF"/>
                </a:highlight>
                <a:latin typeface="Courier New"/>
                <a:ea typeface="Courier New"/>
                <a:cs typeface="Courier New"/>
                <a:sym typeface="Courier New"/>
              </a:rPr>
              <a:t>=".MainActivity"</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TableLayout</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="@+id/mainBoard"</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:layout_gravity</a:t>
            </a:r>
            <a:r>
              <a:rPr lang="en" sz="800">
                <a:solidFill>
                  <a:srgbClr val="067D17"/>
                </a:solidFill>
                <a:highlight>
                  <a:srgbClr val="FFFFFF"/>
                </a:highlight>
                <a:latin typeface="Courier New"/>
                <a:ea typeface="Courier New"/>
                <a:cs typeface="Courier New"/>
                <a:sym typeface="Courier New"/>
              </a:rPr>
              <a:t>="top|center"</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:clickable</a:t>
            </a:r>
            <a:r>
              <a:rPr lang="en" sz="800">
                <a:solidFill>
                  <a:srgbClr val="067D17"/>
                </a:solidFill>
                <a:highlight>
                  <a:srgbClr val="FFFFFF"/>
                </a:highlight>
                <a:latin typeface="Courier New"/>
                <a:ea typeface="Courier New"/>
                <a:cs typeface="Courier New"/>
                <a:sym typeface="Courier New"/>
              </a:rPr>
              <a:t>="true"</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:gravity</a:t>
            </a:r>
            <a:r>
              <a:rPr lang="en" sz="800">
                <a:solidFill>
                  <a:srgbClr val="067D17"/>
                </a:solidFill>
                <a:highlight>
                  <a:srgbClr val="FFFFFF"/>
                </a:highlight>
                <a:latin typeface="Courier New"/>
                <a:ea typeface="Courier New"/>
                <a:cs typeface="Courier New"/>
                <a:sym typeface="Courier New"/>
              </a:rPr>
              <a:t>="center"</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:layout_marginTop</a:t>
            </a:r>
            <a:r>
              <a:rPr lang="en" sz="800">
                <a:solidFill>
                  <a:srgbClr val="067D17"/>
                </a:solidFill>
                <a:highlight>
                  <a:srgbClr val="FFFFFF"/>
                </a:highlight>
                <a:latin typeface="Courier New"/>
                <a:ea typeface="Courier New"/>
                <a:cs typeface="Courier New"/>
                <a:sym typeface="Courier New"/>
              </a:rPr>
              <a:t>="100dp"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:nestedScrollingEnabled</a:t>
            </a:r>
            <a:r>
              <a:rPr lang="en" sz="800">
                <a:solidFill>
                  <a:srgbClr val="067D17"/>
                </a:solidFill>
                <a:highlight>
                  <a:srgbClr val="FFFFFF"/>
                </a:highlight>
                <a:latin typeface="Courier New"/>
                <a:ea typeface="Courier New"/>
                <a:cs typeface="Courier New"/>
                <a:sym typeface="Courier New"/>
              </a:rPr>
              <a:t>="false"</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a:t>
            </a:r>
            <a:r>
              <a:rPr lang="en" sz="800">
                <a:solidFill>
                  <a:srgbClr val="067D17"/>
                </a:solidFill>
                <a:highlight>
                  <a:srgbClr val="FFFFFF"/>
                </a:highlight>
                <a:latin typeface="Courier New"/>
                <a:ea typeface="Courier New"/>
                <a:cs typeface="Courier New"/>
                <a:sym typeface="Courier New"/>
              </a:rPr>
              <a:t>="10dp"</a:t>
            </a:r>
            <a:r>
              <a:rPr lang="en" sz="800">
                <a:solidFill>
                  <a:srgbClr val="080808"/>
                </a:solidFill>
                <a:highlight>
                  <a:srgbClr val="FFFFFF"/>
                </a:highlight>
                <a:latin typeface="Courier New"/>
                <a:ea typeface="Courier New"/>
                <a:cs typeface="Courier New"/>
                <a:sym typeface="Courier New"/>
              </a:rPr>
              <a:t>&gt;</a:t>
            </a:r>
            <a:br>
              <a:rPr lang="en" sz="800">
                <a:solidFill>
                  <a:srgbClr val="080808"/>
                </a:solidFill>
                <a:highlight>
                  <a:srgbClr val="FFFFFF"/>
                </a:highlight>
                <a:latin typeface="Courier New"/>
                <a:ea typeface="Courier New"/>
                <a:cs typeface="Courier New"/>
                <a:sym typeface="Courier New"/>
              </a:rPr>
            </a:b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="@+id/row0"</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="@style/TableRow"</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="match_parent"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="match_parent"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="@+id/tx_a1"</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="@style/LeftCell"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="0"</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
        <p:nvSpPr>
          <p:cNvPr id="1126" name="Google Shape;1126;p114"/>
          <p:cNvSpPr txBox="1"/>
          <p:nvPr>
            <p:ph idx="1" type="subTitle"/>
          </p:nvPr>
        </p:nvSpPr>
        <p:spPr>
          <a:xfrm>
            <a:off x="4256350" y="667075"/>
            <a:ext cx="4716600" cy="4404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="@+id/tx_a2"</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="@style/MiddleCell"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="1"</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a:t>
            </a:r>
            <a:endParaRPr sz="8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033B3"/>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="@+id/tx_a3"</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174AD4"/>
                </a:solidFill>
                <a:highlight>
                  <a:srgbClr val="FFFFFF"/>
                </a:highlight>
                <a:latin typeface="Courier New"/>
                <a:ea typeface="Courier New"/>
                <a:cs typeface="Courier New"/>
                <a:sym typeface="Courier New"/>
              </a:rPr>
              <a:t>style</a:t>
            </a:r>
            <a:r>
              <a:rPr lang="en" sz="800">
                <a:solidFill>
                  <a:srgbClr val="067D17"/>
                </a:solidFill>
                <a:highlight>
                  <a:srgbClr val="FFFFFF"/>
                </a:highlight>
                <a:latin typeface="Courier New"/>
                <a:ea typeface="Courier New"/>
                <a:cs typeface="Courier New"/>
                <a:sym typeface="Courier New"/>
              </a:rPr>
              <a:t>="@style/RightCell"</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:width</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:layout_column</a:t>
            </a:r>
            <a:r>
              <a:rPr lang="en" sz="800">
                <a:solidFill>
                  <a:srgbClr val="067D17"/>
                </a:solidFill>
                <a:highlight>
                  <a:srgbClr val="FFFFFF"/>
                </a:highlight>
                <a:latin typeface="Courier New"/>
                <a:ea typeface="Courier New"/>
                <a:cs typeface="Courier New"/>
                <a:sym typeface="Courier New"/>
              </a:rPr>
              <a:t>="2"</a:t>
            </a:r>
            <a:r>
              <a:rPr lang="en" sz="800">
                <a:solidFill>
                  <a:srgbClr val="080808"/>
                </a:solidFill>
                <a:highlight>
                  <a:srgbClr val="FFFFFF"/>
                </a:highlight>
                <a:latin typeface="Courier New"/>
                <a:ea typeface="Courier New"/>
                <a:cs typeface="Courier New"/>
                <a:sym typeface="Courier New"/>
              </a:rPr>
              <a:t>&gt;&lt;/</a:t>
            </a:r>
            <a:r>
              <a:rPr lang="en" sz="800">
                <a:solidFill>
                  <a:srgbClr val="0033B3"/>
                </a:solidFill>
                <a:highlight>
                  <a:srgbClr val="FFFFFF"/>
                </a:highlight>
                <a:latin typeface="Courier New"/>
                <a:ea typeface="Courier New"/>
                <a:cs typeface="Courier New"/>
                <a:sym typeface="Courier New"/>
              </a:rPr>
              <a:t>TextView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TableRow</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TableLayout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   &lt;</a:t>
            </a:r>
            <a:r>
              <a:rPr lang="en" sz="800">
                <a:solidFill>
                  <a:srgbClr val="0033B3"/>
                </a:solidFill>
                <a:highlight>
                  <a:srgbClr val="FFFFFF"/>
                </a:highlight>
                <a:latin typeface="Courier New"/>
                <a:ea typeface="Courier New"/>
                <a:cs typeface="Courier New"/>
                <a:sym typeface="Courier New"/>
              </a:rPr>
              <a:t>TextView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:layout_height</a:t>
            </a:r>
            <a:r>
              <a:rPr lang="en" sz="800">
                <a:solidFill>
                  <a:srgbClr val="067D17"/>
                </a:solidFill>
                <a:highlight>
                  <a:srgbClr val="FFFFFF"/>
                </a:highlight>
                <a:latin typeface="Courier New"/>
                <a:ea typeface="Courier New"/>
                <a:cs typeface="Courier New"/>
                <a:sym typeface="Courier New"/>
              </a:rPr>
              <a:t>="wrap_content"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:layout_width</a:t>
            </a:r>
            <a:r>
              <a:rPr lang="en" sz="800">
                <a:solidFill>
                  <a:srgbClr val="067D17"/>
                </a:solidFill>
                <a:highlight>
                  <a:srgbClr val="FFFFFF"/>
                </a:highlight>
                <a:latin typeface="Courier New"/>
                <a:ea typeface="Courier New"/>
                <a:cs typeface="Courier New"/>
                <a:sym typeface="Courier New"/>
              </a:rPr>
              <a:t>="fill_parent"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:id</a:t>
            </a:r>
            <a:r>
              <a:rPr lang="en" sz="800">
                <a:solidFill>
                  <a:srgbClr val="067D17"/>
                </a:solidFill>
                <a:highlight>
                  <a:srgbClr val="FFFFFF"/>
                </a:highlight>
                <a:latin typeface="Courier New"/>
                <a:ea typeface="Courier New"/>
                <a:cs typeface="Courier New"/>
                <a:sym typeface="Courier New"/>
              </a:rPr>
              <a:t>="@+id/tx_turn"</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:padding</a:t>
            </a:r>
            <a:r>
              <a:rPr lang="en" sz="800">
                <a:solidFill>
                  <a:srgbClr val="067D17"/>
                </a:solidFill>
                <a:highlight>
                  <a:srgbClr val="FFFFFF"/>
                </a:highlight>
                <a:latin typeface="Courier New"/>
                <a:ea typeface="Courier New"/>
                <a:cs typeface="Courier New"/>
                <a:sym typeface="Courier New"/>
              </a:rPr>
              <a:t>="10dp"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:layout_marginTop</a:t>
            </a:r>
            <a:r>
              <a:rPr lang="en" sz="800">
                <a:solidFill>
                  <a:srgbClr val="067D17"/>
                </a:solidFill>
                <a:highlight>
                  <a:srgbClr val="FFFFFF"/>
                </a:highlight>
                <a:latin typeface="Courier New"/>
                <a:ea typeface="Courier New"/>
                <a:cs typeface="Courier New"/>
                <a:sym typeface="Courier New"/>
              </a:rPr>
              <a:t>="50dp"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:gravity</a:t>
            </a:r>
            <a:r>
              <a:rPr lang="en" sz="800">
                <a:solidFill>
                  <a:srgbClr val="067D17"/>
                </a:solidFill>
                <a:highlight>
                  <a:srgbClr val="FFFFFF"/>
                </a:highlight>
                <a:latin typeface="Courier New"/>
                <a:ea typeface="Courier New"/>
                <a:cs typeface="Courier New"/>
                <a:sym typeface="Courier New"/>
              </a:rPr>
              <a:t>="left"</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:textColor</a:t>
            </a:r>
            <a:r>
              <a:rPr lang="en" sz="800">
                <a:solidFill>
                  <a:srgbClr val="067D17"/>
                </a:solidFill>
                <a:highlight>
                  <a:srgbClr val="FFFFFF"/>
                </a:highlight>
                <a:latin typeface="Courier New"/>
                <a:ea typeface="Courier New"/>
                <a:cs typeface="Courier New"/>
                <a:sym typeface="Courier New"/>
              </a:rPr>
              <a:t>="@color/black"</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:fontFamily</a:t>
            </a:r>
            <a:r>
              <a:rPr lang="en" sz="800">
                <a:solidFill>
                  <a:srgbClr val="067D17"/>
                </a:solidFill>
                <a:highlight>
                  <a:srgbClr val="FFFFFF"/>
                </a:highlight>
                <a:latin typeface="Courier New"/>
                <a:ea typeface="Courier New"/>
                <a:cs typeface="Courier New"/>
                <a:sym typeface="Courier New"/>
              </a:rPr>
              <a:t>="sans-serif-medium"</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:textSize</a:t>
            </a:r>
            <a:r>
              <a:rPr lang="en" sz="800">
                <a:solidFill>
                  <a:srgbClr val="067D17"/>
                </a:solidFill>
                <a:highlight>
                  <a:srgbClr val="FFFFFF"/>
                </a:highlight>
                <a:latin typeface="Courier New"/>
                <a:ea typeface="Courier New"/>
                <a:cs typeface="Courier New"/>
                <a:sym typeface="Courier New"/>
              </a:rPr>
              <a:t>="24dp"</a:t>
            </a:r>
            <a:endParaRPr sz="8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67D17"/>
                </a:solidFill>
                <a:highlight>
                  <a:srgbClr val="FFFFFF"/>
                </a:highlight>
                <a:latin typeface="Courier New"/>
                <a:ea typeface="Courier New"/>
                <a:cs typeface="Courier New"/>
                <a:sym typeface="Courier New"/>
              </a:rPr>
              <a:t>       </a:t>
            </a:r>
            <a:r>
              <a:rPr lang="en" sz="800">
                <a:solidFill>
                  <a:srgbClr val="871094"/>
                </a:solidFill>
                <a:highlight>
                  <a:srgbClr val="FFFFFF"/>
                </a:highlight>
                <a:latin typeface="Courier New"/>
                <a:ea typeface="Courier New"/>
                <a:cs typeface="Courier New"/>
                <a:sym typeface="Courier New"/>
              </a:rPr>
              <a:t>android</a:t>
            </a:r>
            <a:r>
              <a:rPr lang="en" sz="800">
                <a:solidFill>
                  <a:srgbClr val="174AD4"/>
                </a:solidFill>
                <a:highlight>
                  <a:srgbClr val="FFFFFF"/>
                </a:highlight>
                <a:latin typeface="Courier New"/>
                <a:ea typeface="Courier New"/>
                <a:cs typeface="Courier New"/>
                <a:sym typeface="Courier New"/>
              </a:rPr>
              <a:t>:text</a:t>
            </a:r>
            <a:r>
              <a:rPr lang="en" sz="800">
                <a:solidFill>
                  <a:srgbClr val="067D17"/>
                </a:solidFill>
                <a:highlight>
                  <a:srgbClr val="FFFFFF"/>
                </a:highlight>
                <a:latin typeface="Courier New"/>
                <a:ea typeface="Courier New"/>
                <a:cs typeface="Courier New"/>
                <a:sym typeface="Courier New"/>
              </a:rPr>
              <a:t>="Turn of Player : 1 "</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080808"/>
                </a:solidFill>
                <a:highlight>
                  <a:srgbClr val="FFFFFF"/>
                </a:highlight>
                <a:latin typeface="Courier New"/>
                <a:ea typeface="Courier New"/>
                <a:cs typeface="Courier New"/>
                <a:sym typeface="Courier New"/>
              </a:rPr>
              <a:t>&lt;/</a:t>
            </a:r>
            <a:r>
              <a:rPr lang="en" sz="800">
                <a:solidFill>
                  <a:srgbClr val="0033B3"/>
                </a:solidFill>
                <a:highlight>
                  <a:srgbClr val="FFFFFF"/>
                </a:highlight>
                <a:latin typeface="Courier New"/>
                <a:ea typeface="Courier New"/>
                <a:cs typeface="Courier New"/>
                <a:sym typeface="Courier New"/>
              </a:rPr>
              <a:t>LinearLayout</a:t>
            </a:r>
            <a:r>
              <a:rPr lang="en" sz="800">
                <a:solidFill>
                  <a:srgbClr val="080808"/>
                </a:solidFill>
                <a:highlight>
                  <a:srgbClr val="FFFFFF"/>
                </a:highlight>
                <a:latin typeface="Courier New"/>
                <a:ea typeface="Courier New"/>
                <a:cs typeface="Courier New"/>
                <a:sym typeface="Courier New"/>
              </a:rPr>
              <a:t>&gt;</a:t>
            </a:r>
            <a:endParaRPr sz="8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
        <p:nvSpPr>
          <p:cNvPr id="1127" name="Google Shape;1127;p114"/>
          <p:cNvSpPr/>
          <p:nvPr/>
        </p:nvSpPr>
        <p:spPr>
          <a:xfrm>
            <a:off x="3605450" y="2274850"/>
            <a:ext cx="5237400" cy="16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900">
                <a:latin typeface="Raleway"/>
                <a:ea typeface="Raleway"/>
                <a:cs typeface="Raleway"/>
                <a:sym typeface="Raleway"/>
              </a:rPr>
              <a:t>Another better choice to use is  : 3 Horizontal LinearLayouts inside Vertical LinearLayout</a:t>
            </a:r>
            <a:endParaRPr b="1" sz="1900">
              <a:latin typeface="Raleway"/>
              <a:ea typeface="Raleway"/>
              <a:cs typeface="Raleway"/>
              <a:sym typeface="Raleway"/>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Mobile App Example : </a:t>
            </a:r>
            <a:br>
              <a:rPr lang="en" sz="3400"/>
            </a:br>
            <a:r>
              <a:rPr lang="en" sz="3400"/>
              <a:t>Tic Tac Toe Game</a:t>
            </a:r>
            <a:endParaRPr sz="3400"/>
          </a:p>
        </p:txBody>
      </p:sp>
      <p:sp>
        <p:nvSpPr>
          <p:cNvPr id="1133" name="Google Shape;1133;p115"/>
          <p:cNvSpPr txBox="1"/>
          <p:nvPr>
            <p:ph idx="2" type="subTitle"/>
          </p:nvPr>
        </p:nvSpPr>
        <p:spPr>
          <a:xfrm>
            <a:off x="237700" y="1705325"/>
            <a:ext cx="8319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SIMPLE Steps to get started :</a:t>
            </a:r>
            <a:endParaRPr b="1" sz="1800"/>
          </a:p>
          <a:p>
            <a:pPr indent="-342900" lvl="1" marL="914400" marR="0" rtl="0" algn="l">
              <a:lnSpc>
                <a:spcPct val="150000"/>
              </a:lnSpc>
              <a:spcBef>
                <a:spcPts val="0"/>
              </a:spcBef>
              <a:spcAft>
                <a:spcPts val="0"/>
              </a:spcAft>
              <a:buSzPts val="1800"/>
              <a:buChar char="○"/>
            </a:pPr>
            <a:r>
              <a:rPr lang="en" sz="1800"/>
              <a:t>Write the Kotlin Code:</a:t>
            </a:r>
            <a:endParaRPr sz="1800"/>
          </a:p>
          <a:p>
            <a:pPr indent="-342900" lvl="2" marL="1371600" marR="0" rtl="0" algn="l">
              <a:lnSpc>
                <a:spcPct val="150000"/>
              </a:lnSpc>
              <a:spcBef>
                <a:spcPts val="0"/>
              </a:spcBef>
              <a:spcAft>
                <a:spcPts val="0"/>
              </a:spcAft>
              <a:buSzPts val="1800"/>
              <a:buChar char="■"/>
            </a:pPr>
            <a:r>
              <a:rPr lang="en" sz="1800"/>
              <a:t>Possible Easy Algorithm:</a:t>
            </a:r>
            <a:endParaRPr sz="1800"/>
          </a:p>
          <a:p>
            <a:pPr indent="-342900" lvl="3" marL="1828800" marR="0" rtl="0" algn="l">
              <a:lnSpc>
                <a:spcPct val="150000"/>
              </a:lnSpc>
              <a:spcBef>
                <a:spcPts val="0"/>
              </a:spcBef>
              <a:spcAft>
                <a:spcPts val="0"/>
              </a:spcAft>
              <a:buSzPts val="1800"/>
              <a:buChar char="●"/>
            </a:pPr>
            <a:r>
              <a:rPr lang="en" sz="1800"/>
              <a:t>For a given cell, register a </a:t>
            </a:r>
            <a:r>
              <a:rPr lang="en" sz="1800"/>
              <a:t>Click Listener</a:t>
            </a:r>
            <a:endParaRPr sz="1800"/>
          </a:p>
          <a:p>
            <a:pPr indent="-342900" lvl="3" marL="1828800" marR="0" rtl="0" algn="l">
              <a:lnSpc>
                <a:spcPct val="150000"/>
              </a:lnSpc>
              <a:spcBef>
                <a:spcPts val="0"/>
              </a:spcBef>
              <a:spcAft>
                <a:spcPts val="0"/>
              </a:spcAft>
              <a:buSzPts val="1800"/>
              <a:buChar char="●"/>
            </a:pPr>
            <a:r>
              <a:rPr lang="en" sz="1800"/>
              <a:t>With the Event Handler :</a:t>
            </a:r>
            <a:endParaRPr sz="1800"/>
          </a:p>
          <a:p>
            <a:pPr indent="-323850" lvl="4" marL="2286000" marR="0" rtl="0" algn="l">
              <a:lnSpc>
                <a:spcPct val="150000"/>
              </a:lnSpc>
              <a:spcBef>
                <a:spcPts val="0"/>
              </a:spcBef>
              <a:spcAft>
                <a:spcPts val="0"/>
              </a:spcAft>
              <a:buSzPts val="1500"/>
              <a:buChar char="○"/>
            </a:pPr>
            <a:r>
              <a:rPr lang="en" sz="1500"/>
              <a:t>If the Cell contains Text, do nothing</a:t>
            </a:r>
            <a:endParaRPr sz="1500"/>
          </a:p>
          <a:p>
            <a:pPr indent="-323850" lvl="4" marL="2286000" marR="0" rtl="0" algn="l">
              <a:lnSpc>
                <a:spcPct val="150000"/>
              </a:lnSpc>
              <a:spcBef>
                <a:spcPts val="0"/>
              </a:spcBef>
              <a:spcAft>
                <a:spcPts val="0"/>
              </a:spcAft>
              <a:buSzPts val="1500"/>
              <a:buChar char="○"/>
            </a:pPr>
            <a:r>
              <a:rPr lang="en" sz="1500"/>
              <a:t>If the </a:t>
            </a:r>
            <a:r>
              <a:rPr b="1" lang="en" sz="1500"/>
              <a:t>turn</a:t>
            </a:r>
            <a:r>
              <a:rPr lang="en" sz="1500"/>
              <a:t> is 1, make it X otherwise, set it to O</a:t>
            </a:r>
            <a:endParaRPr sz="1500"/>
          </a:p>
          <a:p>
            <a:pPr indent="-323850" lvl="4" marL="2286000" marR="0" rtl="0" algn="l">
              <a:lnSpc>
                <a:spcPct val="150000"/>
              </a:lnSpc>
              <a:spcBef>
                <a:spcPts val="0"/>
              </a:spcBef>
              <a:spcAft>
                <a:spcPts val="0"/>
              </a:spcAft>
              <a:buSzPts val="1500"/>
              <a:buChar char="○"/>
            </a:pPr>
            <a:r>
              <a:rPr lang="en" sz="1500"/>
              <a:t>Change the </a:t>
            </a:r>
            <a:r>
              <a:rPr b="1" lang="en" sz="1500"/>
              <a:t>turn</a:t>
            </a:r>
            <a:r>
              <a:rPr lang="en" sz="1500"/>
              <a:t> variable.</a:t>
            </a:r>
            <a:endParaRPr sz="1500"/>
          </a:p>
          <a:p>
            <a:pPr indent="-323850" lvl="4" marL="2286000" marR="0" rtl="0" algn="l">
              <a:lnSpc>
                <a:spcPct val="150000"/>
              </a:lnSpc>
              <a:spcBef>
                <a:spcPts val="0"/>
              </a:spcBef>
              <a:spcAft>
                <a:spcPts val="0"/>
              </a:spcAft>
              <a:buSzPts val="1500"/>
              <a:buChar char="○"/>
            </a:pPr>
            <a:r>
              <a:rPr lang="en" sz="1500"/>
              <a:t>Check if there is a win</a:t>
            </a:r>
            <a:endParaRPr sz="15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134" name="Google Shape;1134;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0" name="Google Shape;1140;p116"/>
          <p:cNvSpPr txBox="1"/>
          <p:nvPr>
            <p:ph idx="1" type="subTitle"/>
          </p:nvPr>
        </p:nvSpPr>
        <p:spPr>
          <a:xfrm>
            <a:off x="190900" y="114050"/>
            <a:ext cx="80643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0033B3"/>
                </a:solidFill>
                <a:highlight>
                  <a:srgbClr val="FFFFFF"/>
                </a:highlight>
                <a:latin typeface="Courier New"/>
                <a:ea typeface="Courier New"/>
                <a:cs typeface="Courier New"/>
                <a:sym typeface="Courier New"/>
              </a:rPr>
              <a:t>class </a:t>
            </a:r>
            <a:r>
              <a:rPr lang="en" sz="1100">
                <a:solidFill>
                  <a:schemeClr val="dk1"/>
                </a:solidFill>
                <a:highlight>
                  <a:srgbClr val="FFFFFF"/>
                </a:highlight>
                <a:latin typeface="Courier New"/>
                <a:ea typeface="Courier New"/>
                <a:cs typeface="Courier New"/>
                <a:sym typeface="Courier New"/>
              </a:rPr>
              <a:t>MainActivity </a:t>
            </a:r>
            <a:r>
              <a:rPr lang="en" sz="1100">
                <a:solidFill>
                  <a:srgbClr val="080808"/>
                </a:solidFill>
                <a:highlight>
                  <a:srgbClr val="FFFFFF"/>
                </a:highlight>
                <a:latin typeface="Courier New"/>
                <a:ea typeface="Courier New"/>
                <a:cs typeface="Courier New"/>
                <a:sym typeface="Courier New"/>
              </a:rPr>
              <a:t>: AppCompatActivity()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rgbClr val="871094"/>
                </a:solidFill>
                <a:highlight>
                  <a:srgbClr val="FFFFFF"/>
                </a:highlight>
                <a:latin typeface="Courier New"/>
                <a:ea typeface="Courier New"/>
                <a:cs typeface="Courier New"/>
                <a:sym typeface="Courier New"/>
              </a:rPr>
              <a:t>turn </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1750EB"/>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override fun </a:t>
            </a:r>
            <a:r>
              <a:rPr lang="en" sz="1100">
                <a:solidFill>
                  <a:srgbClr val="00627A"/>
                </a:solidFill>
                <a:highlight>
                  <a:srgbClr val="FFFFFF"/>
                </a:highlight>
                <a:latin typeface="Courier New"/>
                <a:ea typeface="Courier New"/>
                <a:cs typeface="Courier New"/>
                <a:sym typeface="Courier New"/>
              </a:rPr>
              <a:t>onCreate</a:t>
            </a:r>
            <a:r>
              <a:rPr lang="en" sz="1100">
                <a:solidFill>
                  <a:srgbClr val="080808"/>
                </a:solidFill>
                <a:highlight>
                  <a:srgbClr val="FFFFFF"/>
                </a:highlight>
                <a:latin typeface="Courier New"/>
                <a:ea typeface="Courier New"/>
                <a:cs typeface="Courier New"/>
                <a:sym typeface="Courier New"/>
              </a:rPr>
              <a:t>(savedInstanceState: </a:t>
            </a:r>
            <a:r>
              <a:rPr lang="en" sz="1100">
                <a:solidFill>
                  <a:schemeClr val="dk1"/>
                </a:solidFill>
                <a:highlight>
                  <a:srgbClr val="FFFFFF"/>
                </a:highlight>
                <a:latin typeface="Courier New"/>
                <a:ea typeface="Courier New"/>
                <a:cs typeface="Courier New"/>
                <a:sym typeface="Courier New"/>
              </a:rPr>
              <a:t>Bundle</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super</a:t>
            </a:r>
            <a:r>
              <a:rPr lang="en" sz="1100">
                <a:solidFill>
                  <a:srgbClr val="080808"/>
                </a:solidFill>
                <a:highlight>
                  <a:srgbClr val="FFFFFF"/>
                </a:highlight>
                <a:latin typeface="Courier New"/>
                <a:ea typeface="Courier New"/>
                <a:cs typeface="Courier New"/>
                <a:sym typeface="Courier New"/>
              </a:rPr>
              <a:t>.onCreate(savedInstanceState)</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setContentView(</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layout</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activity_main</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chemeClr val="dk1"/>
                </a:solidFill>
                <a:highlight>
                  <a:srgbClr val="FFFFFF"/>
                </a:highlight>
                <a:latin typeface="Courier New"/>
                <a:ea typeface="Courier New"/>
                <a:cs typeface="Courier New"/>
                <a:sym typeface="Courier New"/>
              </a:rPr>
              <a:t>item</a:t>
            </a:r>
            <a:r>
              <a:rPr lang="en" sz="1100">
                <a:solidFill>
                  <a:srgbClr val="080808"/>
                </a:solidFill>
                <a:highlight>
                  <a:srgbClr val="FFFFFF"/>
                </a:highlight>
                <a:latin typeface="Courier New"/>
                <a:ea typeface="Courier New"/>
                <a:cs typeface="Courier New"/>
                <a:sym typeface="Courier New"/>
              </a:rPr>
              <a:t>=findViewById&lt;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chemeClr val="dk1"/>
                </a:solidFill>
                <a:highlight>
                  <a:srgbClr val="FFFFFF"/>
                </a:highlight>
                <a:latin typeface="Courier New"/>
                <a:ea typeface="Courier New"/>
                <a:cs typeface="Courier New"/>
                <a:sym typeface="Courier New"/>
              </a:rPr>
              <a:t>item</a:t>
            </a:r>
            <a:r>
              <a:rPr lang="en" sz="1100">
                <a:solidFill>
                  <a:srgbClr val="080808"/>
                </a:solidFill>
                <a:highlight>
                  <a:srgbClr val="FFFFFF"/>
                </a:highlight>
                <a:latin typeface="Courier New"/>
                <a:ea typeface="Courier New"/>
                <a:cs typeface="Courier New"/>
                <a:sym typeface="Courier New"/>
              </a:rPr>
              <a:t>.setOnClickListener </a:t>
            </a:r>
            <a:r>
              <a:rPr b="1" lang="en" sz="1100">
                <a:solidFill>
                  <a:srgbClr val="080808"/>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processClickEvent(</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 </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fun </a:t>
            </a:r>
            <a:r>
              <a:rPr lang="en" sz="1100">
                <a:solidFill>
                  <a:srgbClr val="00627A"/>
                </a:solidFill>
                <a:highlight>
                  <a:srgbClr val="FFFFFF"/>
                </a:highlight>
                <a:latin typeface="Courier New"/>
                <a:ea typeface="Courier New"/>
                <a:cs typeface="Courier New"/>
                <a:sym typeface="Courier New"/>
              </a:rPr>
              <a:t>processClickEvent</a:t>
            </a:r>
            <a:r>
              <a:rPr lang="en" sz="1100">
                <a:solidFill>
                  <a:srgbClr val="080808"/>
                </a:solidFill>
                <a:highlight>
                  <a:srgbClr val="FFFFFF"/>
                </a:highlight>
                <a:latin typeface="Courier New"/>
                <a:ea typeface="Courier New"/>
                <a:cs typeface="Courier New"/>
                <a:sym typeface="Courier New"/>
              </a:rPr>
              <a:t>(cell: </a:t>
            </a:r>
            <a:r>
              <a:rPr lang="en" sz="1100">
                <a:solidFill>
                  <a:schemeClr val="dk1"/>
                </a:solidFill>
                <a:highlight>
                  <a:srgbClr val="FFFFFF"/>
                </a:highlight>
                <a:latin typeface="Courier New"/>
                <a:ea typeface="Courier New"/>
                <a:cs typeface="Courier New"/>
                <a:sym typeface="Courier New"/>
              </a:rPr>
              <a:t>Int</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(cell==</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chemeClr val="dk1"/>
                </a:solidFill>
                <a:highlight>
                  <a:srgbClr val="FFFFFF"/>
                </a:highlight>
                <a:latin typeface="Courier New"/>
                <a:ea typeface="Courier New"/>
                <a:cs typeface="Courier New"/>
                <a:sym typeface="Courier New"/>
              </a:rPr>
              <a:t>existingValue</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String</a:t>
            </a:r>
            <a:r>
              <a:rPr lang="en" sz="1100">
                <a:solidFill>
                  <a:srgbClr val="080808"/>
                </a:solidFill>
                <a:highlight>
                  <a:srgbClr val="FFFFFF"/>
                </a:highlight>
                <a:latin typeface="Courier New"/>
                <a:ea typeface="Courier New"/>
                <a:cs typeface="Courier New"/>
                <a:sym typeface="Courier New"/>
              </a:rPr>
              <a:t>=findViewById&lt;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text</a:t>
            </a:r>
            <a:r>
              <a:rPr lang="en" sz="1100">
                <a:solidFill>
                  <a:srgbClr val="080808"/>
                </a:solidFill>
                <a:highlight>
                  <a:srgbClr val="FFFFFF"/>
                </a:highlight>
                <a:latin typeface="Courier New"/>
                <a:ea typeface="Courier New"/>
                <a:cs typeface="Courier New"/>
                <a:sym typeface="Courier New"/>
              </a:rPr>
              <a:t>.toString()</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existingValue</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length</a:t>
            </a:r>
            <a:r>
              <a:rPr lang="en" sz="1100">
                <a:solidFill>
                  <a:srgbClr val="080808"/>
                </a:solidFill>
                <a:highlight>
                  <a:srgbClr val="FFFFFF"/>
                </a:highlight>
                <a:latin typeface="Courier New"/>
                <a:ea typeface="Courier New"/>
                <a:cs typeface="Courier New"/>
                <a:sym typeface="Courier New"/>
              </a:rPr>
              <a:t>&gt;</a:t>
            </a:r>
            <a:r>
              <a:rPr lang="en" sz="1100">
                <a:solidFill>
                  <a:srgbClr val="1750EB"/>
                </a:solidFill>
                <a:highlight>
                  <a:srgbClr val="FFFFFF"/>
                </a:highlight>
                <a:latin typeface="Courier New"/>
                <a:ea typeface="Courier New"/>
                <a:cs typeface="Courier New"/>
                <a:sym typeface="Courier New"/>
              </a:rPr>
              <a:t>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return</a:t>
            </a:r>
            <a:endParaRPr sz="11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033B3"/>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a:t>
            </a:r>
            <a:r>
              <a:rPr lang="en" sz="1100">
                <a:solidFill>
                  <a:srgbClr val="067D17"/>
                </a:solidFill>
                <a:highlight>
                  <a:srgbClr val="FFFFFF"/>
                </a:highlight>
                <a:latin typeface="Courier New"/>
                <a:ea typeface="Courier New"/>
                <a:cs typeface="Courier New"/>
                <a:sym typeface="Courier New"/>
              </a:rPr>
              <a:t>"X"</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).setTextColor(</a:t>
            </a:r>
            <a:r>
              <a:rPr lang="en" sz="1100">
                <a:solidFill>
                  <a:schemeClr val="dk1"/>
                </a:solidFill>
                <a:highlight>
                  <a:srgbClr val="FFFFFF"/>
                </a:highlight>
                <a:latin typeface="Courier New"/>
                <a:ea typeface="Courier New"/>
                <a:cs typeface="Courier New"/>
                <a:sym typeface="Courier New"/>
              </a:rPr>
              <a:t>Color</a:t>
            </a:r>
            <a:r>
              <a:rPr lang="en" sz="1100">
                <a:solidFill>
                  <a:srgbClr val="080808"/>
                </a:solidFill>
                <a:highlight>
                  <a:srgbClr val="FFFFFF"/>
                </a:highlight>
                <a:latin typeface="Courier New"/>
                <a:ea typeface="Courier New"/>
                <a:cs typeface="Courier New"/>
                <a:sym typeface="Courier New"/>
              </a:rPr>
              <a:t>.parseColor(</a:t>
            </a:r>
            <a:r>
              <a:rPr lang="en" sz="1100">
                <a:solidFill>
                  <a:srgbClr val="067D17"/>
                </a:solidFill>
                <a:highlight>
                  <a:srgbClr val="FFFFFF"/>
                </a:highlight>
                <a:latin typeface="Courier New"/>
                <a:ea typeface="Courier New"/>
                <a:cs typeface="Courier New"/>
                <a:sym typeface="Courier New"/>
              </a:rPr>
              <a:t>"#ff0000"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2</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1750EB"/>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r>
              <a:rPr lang="en" sz="1100">
                <a:solidFill>
                  <a:srgbClr val="0033B3"/>
                </a:solidFill>
                <a:highlight>
                  <a:srgbClr val="FFFFFF"/>
                </a:highlight>
                <a:latin typeface="Courier New"/>
                <a:ea typeface="Courier New"/>
                <a:cs typeface="Courier New"/>
                <a:sym typeface="Courier New"/>
              </a:rPr>
              <a:t>else</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a:t>
            </a:r>
            <a:r>
              <a:rPr lang="en" sz="1100">
                <a:solidFill>
                  <a:srgbClr val="067D17"/>
                </a:solidFill>
                <a:highlight>
                  <a:srgbClr val="FFFFFF"/>
                </a:highlight>
                <a:latin typeface="Courier New"/>
                <a:ea typeface="Courier New"/>
                <a:cs typeface="Courier New"/>
                <a:sym typeface="Courier New"/>
              </a:rPr>
              <a:t>"O"</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).setTextColor(</a:t>
            </a:r>
            <a:r>
              <a:rPr lang="en" sz="1100">
                <a:solidFill>
                  <a:schemeClr val="dk1"/>
                </a:solidFill>
                <a:highlight>
                  <a:srgbClr val="FFFFFF"/>
                </a:highlight>
                <a:latin typeface="Courier New"/>
                <a:ea typeface="Courier New"/>
                <a:cs typeface="Courier New"/>
                <a:sym typeface="Courier New"/>
              </a:rPr>
              <a:t>Color</a:t>
            </a:r>
            <a:r>
              <a:rPr lang="en" sz="1100">
                <a:solidFill>
                  <a:srgbClr val="080808"/>
                </a:solidFill>
                <a:highlight>
                  <a:srgbClr val="FFFFFF"/>
                </a:highlight>
                <a:latin typeface="Courier New"/>
                <a:ea typeface="Courier New"/>
                <a:cs typeface="Courier New"/>
                <a:sym typeface="Courier New"/>
              </a:rPr>
              <a:t>.parseColor(</a:t>
            </a:r>
            <a:r>
              <a:rPr lang="en" sz="1100">
                <a:solidFill>
                  <a:srgbClr val="067D17"/>
                </a:solidFill>
                <a:highlight>
                  <a:srgbClr val="FFFFFF"/>
                </a:highlight>
                <a:latin typeface="Courier New"/>
                <a:ea typeface="Courier New"/>
                <a:cs typeface="Courier New"/>
                <a:sym typeface="Courier New"/>
              </a:rPr>
              <a:t>"#00ff00"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1750EB"/>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br>
              <a:rPr lang="en" sz="1100">
                <a:solidFill>
                  <a:srgbClr val="080808"/>
                </a:solidFill>
                <a:highlight>
                  <a:srgbClr val="FFFFFF"/>
                </a:highlight>
                <a:latin typeface="Courier New"/>
                <a:ea typeface="Courier New"/>
                <a:cs typeface="Courier New"/>
                <a:sym typeface="Courier New"/>
              </a:rPr>
            </a:br>
            <a:r>
              <a:rPr b="1" lang="en" sz="1100">
                <a:solidFill>
                  <a:srgbClr val="080808"/>
                </a:solidFill>
                <a:highlight>
                  <a:srgbClr val="FFFFFF"/>
                </a:highlight>
                <a:latin typeface="Courier New"/>
                <a:ea typeface="Courier New"/>
                <a:cs typeface="Courier New"/>
                <a:sym typeface="Courier New"/>
              </a:rPr>
              <a:t>		//Check if there is a win ?</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7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7" name="Google Shape;617;p54"/>
          <p:cNvPicPr preferRelativeResize="0"/>
          <p:nvPr/>
        </p:nvPicPr>
        <p:blipFill>
          <a:blip r:embed="rId3">
            <a:alphaModFix/>
          </a:blip>
          <a:stretch>
            <a:fillRect/>
          </a:stretch>
        </p:blipFill>
        <p:spPr>
          <a:xfrm>
            <a:off x="4435875" y="1147000"/>
            <a:ext cx="4669599" cy="3498775"/>
          </a:xfrm>
          <a:prstGeom prst="rect">
            <a:avLst/>
          </a:prstGeom>
          <a:noFill/>
          <a:ln>
            <a:noFill/>
          </a:ln>
        </p:spPr>
      </p:pic>
      <p:sp>
        <p:nvSpPr>
          <p:cNvPr id="618" name="Google Shape;618;p54"/>
          <p:cNvSpPr txBox="1"/>
          <p:nvPr/>
        </p:nvSpPr>
        <p:spPr>
          <a:xfrm>
            <a:off x="35750" y="1465675"/>
            <a:ext cx="4599900" cy="34989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Raleway"/>
              <a:buChar char="●"/>
            </a:pPr>
            <a:r>
              <a:rPr b="1" lang="en" sz="1800">
                <a:solidFill>
                  <a:schemeClr val="dk1"/>
                </a:solidFill>
                <a:latin typeface="Raleway"/>
                <a:ea typeface="Raleway"/>
                <a:cs typeface="Raleway"/>
                <a:sym typeface="Raleway"/>
              </a:rPr>
              <a:t>Android Operating System Stack</a:t>
            </a:r>
            <a:endParaRPr b="1" sz="1800">
              <a:solidFill>
                <a:schemeClr val="dk1"/>
              </a:solidFill>
              <a:latin typeface="Raleway"/>
              <a:ea typeface="Raleway"/>
              <a:cs typeface="Raleway"/>
              <a:sym typeface="Raleway"/>
            </a:endParaRPr>
          </a:p>
          <a:p>
            <a:pPr indent="-342900" lvl="1" marL="914400" marR="0" rtl="0" algn="l">
              <a:lnSpc>
                <a:spcPct val="150000"/>
              </a:lnSpc>
              <a:spcBef>
                <a:spcPts val="0"/>
              </a:spcBef>
              <a:spcAft>
                <a:spcPts val="0"/>
              </a:spcAft>
              <a:buClr>
                <a:schemeClr val="dk2"/>
              </a:buClr>
              <a:buSzPts val="1800"/>
              <a:buFont typeface="Raleway"/>
              <a:buAutoNum type="arabicPeriod"/>
            </a:pPr>
            <a:r>
              <a:rPr lang="en" sz="1800">
                <a:solidFill>
                  <a:schemeClr val="dk2"/>
                </a:solidFill>
                <a:latin typeface="Raleway"/>
                <a:ea typeface="Raleway"/>
                <a:cs typeface="Raleway"/>
                <a:sym typeface="Raleway"/>
              </a:rPr>
              <a:t>System and user apps</a:t>
            </a:r>
            <a:endParaRPr sz="1800">
              <a:solidFill>
                <a:schemeClr val="dk2"/>
              </a:solidFill>
              <a:latin typeface="Raleway"/>
              <a:ea typeface="Raleway"/>
              <a:cs typeface="Raleway"/>
              <a:sym typeface="Raleway"/>
            </a:endParaRPr>
          </a:p>
          <a:p>
            <a:pPr indent="-342900" lvl="1" marL="914400" marR="0" rtl="0" algn="l">
              <a:lnSpc>
                <a:spcPct val="150000"/>
              </a:lnSpc>
              <a:spcBef>
                <a:spcPts val="0"/>
              </a:spcBef>
              <a:spcAft>
                <a:spcPts val="0"/>
              </a:spcAft>
              <a:buClr>
                <a:schemeClr val="dk2"/>
              </a:buClr>
              <a:buSzPts val="1800"/>
              <a:buFont typeface="Raleway"/>
              <a:buAutoNum type="arabicPeriod"/>
            </a:pPr>
            <a:r>
              <a:rPr lang="en" sz="1800">
                <a:solidFill>
                  <a:schemeClr val="dk2"/>
                </a:solidFill>
                <a:latin typeface="Raleway"/>
                <a:ea typeface="Raleway"/>
                <a:cs typeface="Raleway"/>
                <a:sym typeface="Raleway"/>
              </a:rPr>
              <a:t>Android OS API in Java framework</a:t>
            </a:r>
            <a:endParaRPr sz="1800">
              <a:solidFill>
                <a:schemeClr val="dk2"/>
              </a:solidFill>
              <a:latin typeface="Raleway"/>
              <a:ea typeface="Raleway"/>
              <a:cs typeface="Raleway"/>
              <a:sym typeface="Raleway"/>
            </a:endParaRPr>
          </a:p>
          <a:p>
            <a:pPr indent="-342900" lvl="1" marL="914400" marR="0" rtl="0" algn="l">
              <a:lnSpc>
                <a:spcPct val="150000"/>
              </a:lnSpc>
              <a:spcBef>
                <a:spcPts val="0"/>
              </a:spcBef>
              <a:spcAft>
                <a:spcPts val="0"/>
              </a:spcAft>
              <a:buClr>
                <a:schemeClr val="dk2"/>
              </a:buClr>
              <a:buSzPts val="1800"/>
              <a:buFont typeface="Raleway"/>
              <a:buAutoNum type="arabicPeriod"/>
            </a:pPr>
            <a:r>
              <a:rPr lang="en" sz="1800">
                <a:solidFill>
                  <a:schemeClr val="dk2"/>
                </a:solidFill>
                <a:latin typeface="Raleway"/>
                <a:ea typeface="Raleway"/>
                <a:cs typeface="Raleway"/>
                <a:sym typeface="Raleway"/>
              </a:rPr>
              <a:t>Expose native APIs; run apps</a:t>
            </a:r>
            <a:endParaRPr sz="1800">
              <a:solidFill>
                <a:schemeClr val="dk2"/>
              </a:solidFill>
              <a:latin typeface="Raleway"/>
              <a:ea typeface="Raleway"/>
              <a:cs typeface="Raleway"/>
              <a:sym typeface="Raleway"/>
            </a:endParaRPr>
          </a:p>
          <a:p>
            <a:pPr indent="-342900" lvl="1" marL="914400" marR="0" rtl="0" algn="l">
              <a:lnSpc>
                <a:spcPct val="150000"/>
              </a:lnSpc>
              <a:spcBef>
                <a:spcPts val="0"/>
              </a:spcBef>
              <a:spcAft>
                <a:spcPts val="0"/>
              </a:spcAft>
              <a:buClr>
                <a:schemeClr val="dk2"/>
              </a:buClr>
              <a:buSzPts val="1800"/>
              <a:buFont typeface="Raleway"/>
              <a:buAutoNum type="arabicPeriod"/>
            </a:pPr>
            <a:r>
              <a:rPr lang="en" sz="1800">
                <a:solidFill>
                  <a:schemeClr val="dk2"/>
                </a:solidFill>
                <a:latin typeface="Raleway"/>
                <a:ea typeface="Raleway"/>
                <a:cs typeface="Raleway"/>
                <a:sym typeface="Raleway"/>
              </a:rPr>
              <a:t>Expose device hardware capabilities</a:t>
            </a:r>
            <a:endParaRPr sz="1800">
              <a:solidFill>
                <a:schemeClr val="dk2"/>
              </a:solidFill>
              <a:latin typeface="Raleway"/>
              <a:ea typeface="Raleway"/>
              <a:cs typeface="Raleway"/>
              <a:sym typeface="Raleway"/>
            </a:endParaRPr>
          </a:p>
          <a:p>
            <a:pPr indent="-342900" lvl="1" marL="914400" marR="0" rtl="0" algn="l">
              <a:lnSpc>
                <a:spcPct val="150000"/>
              </a:lnSpc>
              <a:spcBef>
                <a:spcPts val="0"/>
              </a:spcBef>
              <a:spcAft>
                <a:spcPts val="0"/>
              </a:spcAft>
              <a:buClr>
                <a:schemeClr val="dk2"/>
              </a:buClr>
              <a:buSzPts val="1800"/>
              <a:buFont typeface="Raleway"/>
              <a:buAutoNum type="arabicPeriod"/>
            </a:pPr>
            <a:r>
              <a:rPr lang="en" sz="1800">
                <a:solidFill>
                  <a:schemeClr val="dk2"/>
                </a:solidFill>
                <a:latin typeface="Raleway"/>
                <a:ea typeface="Raleway"/>
                <a:cs typeface="Raleway"/>
                <a:sym typeface="Raleway"/>
              </a:rPr>
              <a:t>Linux Kernel</a:t>
            </a:r>
            <a:endParaRPr sz="1800">
              <a:solidFill>
                <a:schemeClr val="dk2"/>
              </a:solidFill>
              <a:latin typeface="Raleway"/>
              <a:ea typeface="Raleway"/>
              <a:cs typeface="Raleway"/>
              <a:sym typeface="Raleway"/>
            </a:endParaRPr>
          </a:p>
        </p:txBody>
      </p:sp>
      <p:sp>
        <p:nvSpPr>
          <p:cNvPr id="619" name="Google Shape;619;p54"/>
          <p:cNvSpPr txBox="1"/>
          <p:nvPr/>
        </p:nvSpPr>
        <p:spPr>
          <a:xfrm>
            <a:off x="107300" y="225925"/>
            <a:ext cx="5735700" cy="13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latin typeface="Raleway"/>
                <a:ea typeface="Raleway"/>
                <a:cs typeface="Raleway"/>
                <a:sym typeface="Raleway"/>
              </a:rPr>
              <a:t>Introduction to Android</a:t>
            </a:r>
            <a:endParaRPr b="1" sz="3400">
              <a:solidFill>
                <a:srgbClr val="000000"/>
              </a:solidFill>
              <a:latin typeface="Raleway"/>
              <a:ea typeface="Raleway"/>
              <a:cs typeface="Raleway"/>
              <a:sym typeface="Raleway"/>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6" name="Google Shape;1146;p117"/>
          <p:cNvSpPr txBox="1"/>
          <p:nvPr>
            <p:ph idx="1" type="subTitle"/>
          </p:nvPr>
        </p:nvSpPr>
        <p:spPr>
          <a:xfrm>
            <a:off x="190900" y="114050"/>
            <a:ext cx="80643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class </a:t>
            </a:r>
            <a:r>
              <a:rPr lang="en" sz="1100">
                <a:solidFill>
                  <a:schemeClr val="dk1"/>
                </a:solidFill>
                <a:highlight>
                  <a:srgbClr val="FFFFFF"/>
                </a:highlight>
                <a:latin typeface="Courier New"/>
                <a:ea typeface="Courier New"/>
                <a:cs typeface="Courier New"/>
                <a:sym typeface="Courier New"/>
              </a:rPr>
              <a:t>MainActivity </a:t>
            </a:r>
            <a:r>
              <a:rPr lang="en" sz="1100">
                <a:solidFill>
                  <a:srgbClr val="080808"/>
                </a:solidFill>
                <a:highlight>
                  <a:srgbClr val="FFFFFF"/>
                </a:highlight>
                <a:latin typeface="Courier New"/>
                <a:ea typeface="Courier New"/>
                <a:cs typeface="Courier New"/>
                <a:sym typeface="Courier New"/>
              </a:rPr>
              <a:t>: AppCompatActivity()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rgbClr val="871094"/>
                </a:solidFill>
                <a:highlight>
                  <a:srgbClr val="FFFFFF"/>
                </a:highlight>
                <a:latin typeface="Courier New"/>
                <a:ea typeface="Courier New"/>
                <a:cs typeface="Courier New"/>
                <a:sym typeface="Courier New"/>
              </a:rPr>
              <a:t>turn </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750EB"/>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override fun </a:t>
            </a:r>
            <a:r>
              <a:rPr lang="en" sz="1100">
                <a:solidFill>
                  <a:srgbClr val="00627A"/>
                </a:solidFill>
                <a:highlight>
                  <a:srgbClr val="FFFFFF"/>
                </a:highlight>
                <a:latin typeface="Courier New"/>
                <a:ea typeface="Courier New"/>
                <a:cs typeface="Courier New"/>
                <a:sym typeface="Courier New"/>
              </a:rPr>
              <a:t>onCreate</a:t>
            </a:r>
            <a:r>
              <a:rPr lang="en" sz="1100">
                <a:solidFill>
                  <a:srgbClr val="080808"/>
                </a:solidFill>
                <a:highlight>
                  <a:srgbClr val="FFFFFF"/>
                </a:highlight>
                <a:latin typeface="Courier New"/>
                <a:ea typeface="Courier New"/>
                <a:cs typeface="Courier New"/>
                <a:sym typeface="Courier New"/>
              </a:rPr>
              <a:t>(savedInstanceState: </a:t>
            </a:r>
            <a:r>
              <a:rPr lang="en" sz="1100">
                <a:solidFill>
                  <a:schemeClr val="dk1"/>
                </a:solidFill>
                <a:highlight>
                  <a:srgbClr val="FFFFFF"/>
                </a:highlight>
                <a:latin typeface="Courier New"/>
                <a:ea typeface="Courier New"/>
                <a:cs typeface="Courier New"/>
                <a:sym typeface="Courier New"/>
              </a:rPr>
              <a:t>Bundle</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super</a:t>
            </a:r>
            <a:r>
              <a:rPr lang="en" sz="1100">
                <a:solidFill>
                  <a:srgbClr val="080808"/>
                </a:solidFill>
                <a:highlight>
                  <a:srgbClr val="FFFFFF"/>
                </a:highlight>
                <a:latin typeface="Courier New"/>
                <a:ea typeface="Courier New"/>
                <a:cs typeface="Courier New"/>
                <a:sym typeface="Courier New"/>
              </a:rPr>
              <a:t>.onCreate(savedInstanceState)</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setContentView(</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layout</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activity_main</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chemeClr val="dk1"/>
                </a:solidFill>
                <a:highlight>
                  <a:srgbClr val="FFFFFF"/>
                </a:highlight>
                <a:latin typeface="Courier New"/>
                <a:ea typeface="Courier New"/>
                <a:cs typeface="Courier New"/>
                <a:sym typeface="Courier New"/>
              </a:rPr>
              <a:t>item</a:t>
            </a:r>
            <a:r>
              <a:rPr lang="en" sz="1100">
                <a:solidFill>
                  <a:srgbClr val="080808"/>
                </a:solidFill>
                <a:highlight>
                  <a:srgbClr val="FFFFFF"/>
                </a:highlight>
                <a:latin typeface="Courier New"/>
                <a:ea typeface="Courier New"/>
                <a:cs typeface="Courier New"/>
                <a:sym typeface="Courier New"/>
              </a:rPr>
              <a:t>=findViewById&lt;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chemeClr val="dk1"/>
                </a:solidFill>
                <a:highlight>
                  <a:srgbClr val="FFFFFF"/>
                </a:highlight>
                <a:latin typeface="Courier New"/>
                <a:ea typeface="Courier New"/>
                <a:cs typeface="Courier New"/>
                <a:sym typeface="Courier New"/>
              </a:rPr>
              <a:t>item</a:t>
            </a:r>
            <a:r>
              <a:rPr lang="en" sz="1100">
                <a:solidFill>
                  <a:srgbClr val="080808"/>
                </a:solidFill>
                <a:highlight>
                  <a:srgbClr val="FFFFFF"/>
                </a:highlight>
                <a:latin typeface="Courier New"/>
                <a:ea typeface="Courier New"/>
                <a:cs typeface="Courier New"/>
                <a:sym typeface="Courier New"/>
              </a:rPr>
              <a:t>.setOnClickListener </a:t>
            </a:r>
            <a:r>
              <a:rPr b="1" lang="en" sz="1100">
                <a:solidFill>
                  <a:srgbClr val="080808"/>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processClickEvent(</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 </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100">
                <a:solidFill>
                  <a:srgbClr val="080808"/>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fun </a:t>
            </a:r>
            <a:r>
              <a:rPr lang="en" sz="1100">
                <a:solidFill>
                  <a:srgbClr val="00627A"/>
                </a:solidFill>
                <a:highlight>
                  <a:srgbClr val="FFFFFF"/>
                </a:highlight>
                <a:latin typeface="Courier New"/>
                <a:ea typeface="Courier New"/>
                <a:cs typeface="Courier New"/>
                <a:sym typeface="Courier New"/>
              </a:rPr>
              <a:t>processClickEvent</a:t>
            </a:r>
            <a:r>
              <a:rPr lang="en" sz="1100">
                <a:solidFill>
                  <a:srgbClr val="080808"/>
                </a:solidFill>
                <a:highlight>
                  <a:srgbClr val="FFFFFF"/>
                </a:highlight>
                <a:latin typeface="Courier New"/>
                <a:ea typeface="Courier New"/>
                <a:cs typeface="Courier New"/>
                <a:sym typeface="Courier New"/>
              </a:rPr>
              <a:t>(cell: </a:t>
            </a:r>
            <a:r>
              <a:rPr lang="en" sz="1100">
                <a:solidFill>
                  <a:schemeClr val="dk1"/>
                </a:solidFill>
                <a:highlight>
                  <a:srgbClr val="FFFFFF"/>
                </a:highlight>
                <a:latin typeface="Courier New"/>
                <a:ea typeface="Courier New"/>
                <a:cs typeface="Courier New"/>
                <a:sym typeface="Courier New"/>
              </a:rPr>
              <a:t>Int</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(cell==</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var </a:t>
            </a:r>
            <a:r>
              <a:rPr lang="en" sz="1100">
                <a:solidFill>
                  <a:schemeClr val="dk1"/>
                </a:solidFill>
                <a:highlight>
                  <a:srgbClr val="FFFFFF"/>
                </a:highlight>
                <a:latin typeface="Courier New"/>
                <a:ea typeface="Courier New"/>
                <a:cs typeface="Courier New"/>
                <a:sym typeface="Courier New"/>
              </a:rPr>
              <a:t>existingValue</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String</a:t>
            </a:r>
            <a:r>
              <a:rPr lang="en" sz="1100">
                <a:solidFill>
                  <a:srgbClr val="080808"/>
                </a:solidFill>
                <a:highlight>
                  <a:srgbClr val="FFFFFF"/>
                </a:highlight>
                <a:latin typeface="Courier New"/>
                <a:ea typeface="Courier New"/>
                <a:cs typeface="Courier New"/>
                <a:sym typeface="Courier New"/>
              </a:rPr>
              <a:t>=findViewById&lt;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text</a:t>
            </a:r>
            <a:r>
              <a:rPr lang="en" sz="1100">
                <a:solidFill>
                  <a:srgbClr val="080808"/>
                </a:solidFill>
                <a:highlight>
                  <a:srgbClr val="FFFFFF"/>
                </a:highlight>
                <a:latin typeface="Courier New"/>
                <a:ea typeface="Courier New"/>
                <a:cs typeface="Courier New"/>
                <a:sym typeface="Courier New"/>
              </a:rPr>
              <a:t>.toString()</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existingValue</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length</a:t>
            </a:r>
            <a:r>
              <a:rPr lang="en" sz="1100">
                <a:solidFill>
                  <a:srgbClr val="080808"/>
                </a:solidFill>
                <a:highlight>
                  <a:srgbClr val="FFFFFF"/>
                </a:highlight>
                <a:latin typeface="Courier New"/>
                <a:ea typeface="Courier New"/>
                <a:cs typeface="Courier New"/>
                <a:sym typeface="Courier New"/>
              </a:rPr>
              <a:t>&gt;</a:t>
            </a:r>
            <a:r>
              <a:rPr lang="en" sz="1100">
                <a:solidFill>
                  <a:srgbClr val="1750EB"/>
                </a:solidFill>
                <a:highlight>
                  <a:srgbClr val="FFFFFF"/>
                </a:highlight>
                <a:latin typeface="Courier New"/>
                <a:ea typeface="Courier New"/>
                <a:cs typeface="Courier New"/>
                <a:sym typeface="Courier New"/>
              </a:rPr>
              <a:t>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return</a:t>
            </a:r>
            <a:endParaRPr sz="11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if </a:t>
            </a:r>
            <a:r>
              <a:rPr lang="en" sz="1100">
                <a:solidFill>
                  <a:srgbClr val="080808"/>
                </a:solidFill>
                <a:highlight>
                  <a:srgbClr val="FFFFFF"/>
                </a:highlight>
                <a:latin typeface="Courier New"/>
                <a:ea typeface="Courier New"/>
                <a:cs typeface="Courier New"/>
                <a:sym typeface="Courier New"/>
              </a:rPr>
              <a:t>(</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a:t>
            </a:r>
            <a:r>
              <a:rPr lang="en" sz="1100">
                <a:solidFill>
                  <a:srgbClr val="067D17"/>
                </a:solidFill>
                <a:highlight>
                  <a:srgbClr val="FFFFFF"/>
                </a:highlight>
                <a:latin typeface="Courier New"/>
                <a:ea typeface="Courier New"/>
                <a:cs typeface="Courier New"/>
                <a:sym typeface="Courier New"/>
              </a:rPr>
              <a:t>"X"</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).setTextColor(</a:t>
            </a:r>
            <a:r>
              <a:rPr lang="en" sz="1100">
                <a:solidFill>
                  <a:schemeClr val="dk1"/>
                </a:solidFill>
                <a:highlight>
                  <a:srgbClr val="FFFFFF"/>
                </a:highlight>
                <a:latin typeface="Courier New"/>
                <a:ea typeface="Courier New"/>
                <a:cs typeface="Courier New"/>
                <a:sym typeface="Courier New"/>
              </a:rPr>
              <a:t>Color</a:t>
            </a:r>
            <a:r>
              <a:rPr lang="en" sz="1100">
                <a:solidFill>
                  <a:srgbClr val="080808"/>
                </a:solidFill>
                <a:highlight>
                  <a:srgbClr val="FFFFFF"/>
                </a:highlight>
                <a:latin typeface="Courier New"/>
                <a:ea typeface="Courier New"/>
                <a:cs typeface="Courier New"/>
                <a:sym typeface="Courier New"/>
              </a:rPr>
              <a:t>.parseColor(</a:t>
            </a:r>
            <a:r>
              <a:rPr lang="en" sz="1100">
                <a:solidFill>
                  <a:srgbClr val="067D17"/>
                </a:solidFill>
                <a:highlight>
                  <a:srgbClr val="FFFFFF"/>
                </a:highlight>
                <a:latin typeface="Courier New"/>
                <a:ea typeface="Courier New"/>
                <a:cs typeface="Courier New"/>
                <a:sym typeface="Courier New"/>
              </a:rPr>
              <a:t>"#ff0000"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2</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750EB"/>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r>
              <a:rPr lang="en" sz="1100">
                <a:solidFill>
                  <a:srgbClr val="0033B3"/>
                </a:solidFill>
                <a:highlight>
                  <a:srgbClr val="FFFFFF"/>
                </a:highlight>
                <a:latin typeface="Courier New"/>
                <a:ea typeface="Courier New"/>
                <a:cs typeface="Courier New"/>
                <a:sym typeface="Courier New"/>
              </a:rPr>
              <a:t>else</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a:t>
            </a:r>
            <a:r>
              <a:rPr lang="en" sz="1100">
                <a:solidFill>
                  <a:srgbClr val="067D17"/>
                </a:solidFill>
                <a:highlight>
                  <a:srgbClr val="FFFFFF"/>
                </a:highlight>
                <a:latin typeface="Courier New"/>
                <a:ea typeface="Courier New"/>
                <a:cs typeface="Courier New"/>
                <a:sym typeface="Courier New"/>
              </a:rPr>
              <a:t>"O"</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findViewById&lt;</a:t>
            </a:r>
            <a:r>
              <a:rPr lang="en" sz="1100">
                <a:solidFill>
                  <a:schemeClr val="dk1"/>
                </a:solidFill>
                <a:highlight>
                  <a:srgbClr val="FFFFFF"/>
                </a:highlight>
                <a:latin typeface="Courier New"/>
                <a:ea typeface="Courier New"/>
                <a:cs typeface="Courier New"/>
                <a:sym typeface="Courier New"/>
              </a:rPr>
              <a:t>TextView</a:t>
            </a:r>
            <a:r>
              <a:rPr lang="en" sz="1100">
                <a:solidFill>
                  <a:srgbClr val="080808"/>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R</a:t>
            </a:r>
            <a:r>
              <a:rPr lang="en" sz="1100">
                <a:solidFill>
                  <a:srgbClr val="080808"/>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id</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tx_a1</a:t>
            </a:r>
            <a:r>
              <a:rPr lang="en" sz="1100">
                <a:solidFill>
                  <a:srgbClr val="080808"/>
                </a:solidFill>
                <a:highlight>
                  <a:srgbClr val="FFFFFF"/>
                </a:highlight>
                <a:latin typeface="Courier New"/>
                <a:ea typeface="Courier New"/>
                <a:cs typeface="Courier New"/>
                <a:sym typeface="Courier New"/>
              </a:rPr>
              <a:t>).setTextColor(</a:t>
            </a:r>
            <a:r>
              <a:rPr lang="en" sz="1100">
                <a:solidFill>
                  <a:schemeClr val="dk1"/>
                </a:solidFill>
                <a:highlight>
                  <a:srgbClr val="FFFFFF"/>
                </a:highlight>
                <a:latin typeface="Courier New"/>
                <a:ea typeface="Courier New"/>
                <a:cs typeface="Courier New"/>
                <a:sym typeface="Courier New"/>
              </a:rPr>
              <a:t>Color</a:t>
            </a:r>
            <a:r>
              <a:rPr lang="en" sz="1100">
                <a:solidFill>
                  <a:srgbClr val="080808"/>
                </a:solidFill>
                <a:highlight>
                  <a:srgbClr val="FFFFFF"/>
                </a:highlight>
                <a:latin typeface="Courier New"/>
                <a:ea typeface="Courier New"/>
                <a:cs typeface="Courier New"/>
                <a:sym typeface="Courier New"/>
              </a:rPr>
              <a:t>.parseColor(</a:t>
            </a:r>
            <a:r>
              <a:rPr lang="en" sz="1100">
                <a:solidFill>
                  <a:srgbClr val="067D17"/>
                </a:solidFill>
                <a:highlight>
                  <a:srgbClr val="FFFFFF"/>
                </a:highlight>
                <a:latin typeface="Courier New"/>
                <a:ea typeface="Courier New"/>
                <a:cs typeface="Courier New"/>
                <a:sym typeface="Courier New"/>
              </a:rPr>
              <a:t>"#00ff00"</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871094"/>
                </a:solidFill>
                <a:highlight>
                  <a:srgbClr val="FFFFFF"/>
                </a:highlight>
                <a:latin typeface="Courier New"/>
                <a:ea typeface="Courier New"/>
                <a:cs typeface="Courier New"/>
                <a:sym typeface="Courier New"/>
              </a:rPr>
              <a:t>turn</a:t>
            </a:r>
            <a:r>
              <a:rPr lang="en" sz="1100">
                <a:solidFill>
                  <a:srgbClr val="080808"/>
                </a:solidFill>
                <a:highlight>
                  <a:srgbClr val="FFFFFF"/>
                </a:highlight>
                <a:latin typeface="Courier New"/>
                <a:ea typeface="Courier New"/>
                <a:cs typeface="Courier New"/>
                <a:sym typeface="Courier New"/>
              </a:rPr>
              <a:t>=</a:t>
            </a:r>
            <a:r>
              <a:rPr lang="en" sz="1100">
                <a:solidFill>
                  <a:srgbClr val="1750EB"/>
                </a:solidFill>
                <a:highlight>
                  <a:srgbClr val="FFFFFF"/>
                </a:highlight>
                <a:latin typeface="Courier New"/>
                <a:ea typeface="Courier New"/>
                <a:cs typeface="Courier New"/>
                <a:sym typeface="Courier New"/>
              </a:rPr>
              <a:t>1</a:t>
            </a:r>
            <a:endParaRPr sz="11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750EB"/>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a:t>
            </a:r>
            <a:br>
              <a:rPr lang="en" sz="1100">
                <a:solidFill>
                  <a:srgbClr val="080808"/>
                </a:solidFill>
                <a:highlight>
                  <a:srgbClr val="FFFFFF"/>
                </a:highlight>
                <a:latin typeface="Courier New"/>
                <a:ea typeface="Courier New"/>
                <a:cs typeface="Courier New"/>
                <a:sym typeface="Courier New"/>
              </a:rPr>
            </a:br>
            <a:r>
              <a:rPr b="1" lang="en" sz="1100">
                <a:solidFill>
                  <a:srgbClr val="080808"/>
                </a:solidFill>
                <a:highlight>
                  <a:srgbClr val="FFFFFF"/>
                </a:highlight>
                <a:latin typeface="Courier New"/>
                <a:ea typeface="Courier New"/>
                <a:cs typeface="Courier New"/>
                <a:sym typeface="Courier New"/>
              </a:rPr>
              <a:t>		//Check if there is a win ?</a:t>
            </a:r>
            <a:endParaRPr b="1"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700">
              <a:solidFill>
                <a:srgbClr val="080808"/>
              </a:solidFill>
              <a:highlight>
                <a:srgbClr val="FFFFFF"/>
              </a:highlight>
              <a:latin typeface="Courier New"/>
              <a:ea typeface="Courier New"/>
              <a:cs typeface="Courier New"/>
              <a:sym typeface="Courier New"/>
            </a:endParaRPr>
          </a:p>
        </p:txBody>
      </p:sp>
      <p:sp>
        <p:nvSpPr>
          <p:cNvPr id="1147" name="Google Shape;1147;p117"/>
          <p:cNvSpPr/>
          <p:nvPr/>
        </p:nvSpPr>
        <p:spPr>
          <a:xfrm>
            <a:off x="3605450" y="2274850"/>
            <a:ext cx="5237400" cy="16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900">
                <a:latin typeface="Raleway"/>
                <a:ea typeface="Raleway"/>
                <a:cs typeface="Raleway"/>
                <a:sym typeface="Raleway"/>
              </a:rPr>
              <a:t>You have to Repeat Yourself for the other 8 cells ?</a:t>
            </a:r>
            <a:endParaRPr b="1" sz="1900">
              <a:latin typeface="Raleway"/>
              <a:ea typeface="Raleway"/>
              <a:cs typeface="Raleway"/>
              <a:sym typeface="Raleway"/>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3" name="Google Shape;1153;p118"/>
          <p:cNvSpPr txBox="1"/>
          <p:nvPr>
            <p:ph idx="1" type="subTitle"/>
          </p:nvPr>
        </p:nvSpPr>
        <p:spPr>
          <a:xfrm>
            <a:off x="157375" y="114050"/>
            <a:ext cx="89481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0033B3"/>
                </a:solidFill>
                <a:highlight>
                  <a:srgbClr val="FFFFFF"/>
                </a:highlight>
                <a:latin typeface="Courier New"/>
                <a:ea typeface="Courier New"/>
                <a:cs typeface="Courier New"/>
                <a:sym typeface="Courier New"/>
              </a:rPr>
              <a:t>class </a:t>
            </a:r>
            <a:r>
              <a:rPr lang="en" sz="1000">
                <a:solidFill>
                  <a:schemeClr val="dk1"/>
                </a:solidFill>
                <a:highlight>
                  <a:srgbClr val="FFFFFF"/>
                </a:highlight>
                <a:latin typeface="Courier New"/>
                <a:ea typeface="Courier New"/>
                <a:cs typeface="Courier New"/>
                <a:sym typeface="Courier New"/>
              </a:rPr>
              <a:t>MainActivity </a:t>
            </a:r>
            <a:r>
              <a:rPr lang="en" sz="1000">
                <a:solidFill>
                  <a:srgbClr val="080808"/>
                </a:solidFill>
                <a:highlight>
                  <a:srgbClr val="FFFFFF"/>
                </a:highlight>
                <a:latin typeface="Courier New"/>
                <a:ea typeface="Courier New"/>
                <a:cs typeface="Courier New"/>
                <a:sym typeface="Courier New"/>
              </a:rPr>
              <a:t>: AppCompatActivity()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rgbClr val="871094"/>
                </a:solidFill>
                <a:highlight>
                  <a:srgbClr val="FFFFFF"/>
                </a:highlight>
                <a:latin typeface="Courier New"/>
                <a:ea typeface="Courier New"/>
                <a:cs typeface="Courier New"/>
                <a:sym typeface="Courier New"/>
              </a:rPr>
              <a:t>turn </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1750EB"/>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override fun </a:t>
            </a:r>
            <a:r>
              <a:rPr lang="en" sz="1000">
                <a:solidFill>
                  <a:srgbClr val="00627A"/>
                </a:solidFill>
                <a:highlight>
                  <a:srgbClr val="FFFFFF"/>
                </a:highlight>
                <a:latin typeface="Courier New"/>
                <a:ea typeface="Courier New"/>
                <a:cs typeface="Courier New"/>
                <a:sym typeface="Courier New"/>
              </a:rPr>
              <a:t>onCreate</a:t>
            </a:r>
            <a:r>
              <a:rPr lang="en" sz="1000">
                <a:solidFill>
                  <a:srgbClr val="080808"/>
                </a:solidFill>
                <a:highlight>
                  <a:srgbClr val="FFFFFF"/>
                </a:highlight>
                <a:latin typeface="Courier New"/>
                <a:ea typeface="Courier New"/>
                <a:cs typeface="Courier New"/>
                <a:sym typeface="Courier New"/>
              </a:rPr>
              <a:t>(savedInstanceState: </a:t>
            </a:r>
            <a:r>
              <a:rPr lang="en" sz="1000">
                <a:solidFill>
                  <a:schemeClr val="dk1"/>
                </a:solidFill>
                <a:highlight>
                  <a:srgbClr val="FFFFFF"/>
                </a:highlight>
                <a:latin typeface="Courier New"/>
                <a:ea typeface="Courier New"/>
                <a:cs typeface="Courier New"/>
                <a:sym typeface="Courier New"/>
              </a:rPr>
              <a:t>Bundle</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super</a:t>
            </a:r>
            <a:r>
              <a:rPr lang="en" sz="1000">
                <a:solidFill>
                  <a:srgbClr val="080808"/>
                </a:solidFill>
                <a:highlight>
                  <a:srgbClr val="FFFFFF"/>
                </a:highlight>
                <a:latin typeface="Courier New"/>
                <a:ea typeface="Courier New"/>
                <a:cs typeface="Courier New"/>
                <a:sym typeface="Courier New"/>
              </a:rPr>
              <a:t>.onCreate(savedInstanceState)</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setContentView(</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layout</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activity_main</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cells</a:t>
            </a:r>
            <a:r>
              <a:rPr lang="en" sz="1000">
                <a:solidFill>
                  <a:srgbClr val="080808"/>
                </a:solidFill>
                <a:highlight>
                  <a:srgbClr val="FFFFFF"/>
                </a:highlight>
                <a:latin typeface="Courier New"/>
                <a:ea typeface="Courier New"/>
                <a:cs typeface="Courier New"/>
                <a:sym typeface="Courier New"/>
              </a:rPr>
              <a:t>= </a:t>
            </a:r>
            <a:r>
              <a:rPr i="1" lang="en" sz="1000">
                <a:solidFill>
                  <a:srgbClr val="00627A"/>
                </a:solidFill>
                <a:highlight>
                  <a:srgbClr val="FFFFFF"/>
                </a:highlight>
                <a:latin typeface="Courier New"/>
                <a:ea typeface="Courier New"/>
                <a:cs typeface="Courier New"/>
                <a:sym typeface="Courier New"/>
              </a:rPr>
              <a:t>arrayOf</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tx_a1</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tx_a2</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tx_a3</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tx_a4</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tx_a5</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tx_a6</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tx_a7</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tx_a8</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tx_a9</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for </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cell </a:t>
            </a:r>
            <a:r>
              <a:rPr lang="en" sz="1000">
                <a:solidFill>
                  <a:srgbClr val="0033B3"/>
                </a:solidFill>
                <a:highlight>
                  <a:srgbClr val="FFFFFF"/>
                </a:highlight>
                <a:latin typeface="Courier New"/>
                <a:ea typeface="Courier New"/>
                <a:cs typeface="Courier New"/>
                <a:sym typeface="Courier New"/>
              </a:rPr>
              <a:t>in </a:t>
            </a:r>
            <a:r>
              <a:rPr lang="en" sz="1000">
                <a:solidFill>
                  <a:schemeClr val="dk1"/>
                </a:solidFill>
                <a:highlight>
                  <a:srgbClr val="FFFFFF"/>
                </a:highlight>
                <a:latin typeface="Courier New"/>
                <a:ea typeface="Courier New"/>
                <a:cs typeface="Courier New"/>
                <a:sym typeface="Courier New"/>
              </a:rPr>
              <a:t>cells</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item</a:t>
            </a:r>
            <a:r>
              <a:rPr lang="en" sz="1000">
                <a:solidFill>
                  <a:srgbClr val="080808"/>
                </a:solidFill>
                <a:highlight>
                  <a:srgbClr val="FFFFFF"/>
                </a:highlight>
                <a:latin typeface="Courier New"/>
                <a:ea typeface="Courier New"/>
                <a:cs typeface="Courier New"/>
                <a:sym typeface="Courier New"/>
              </a:rPr>
              <a:t>=findViewById&lt;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a:t>
            </a:r>
            <a:r>
              <a:rPr lang="en" sz="1000">
                <a:solidFill>
                  <a:schemeClr val="dk1"/>
                </a:solidFill>
                <a:highlight>
                  <a:srgbClr val="FFFFFF"/>
                </a:highlight>
                <a:latin typeface="Courier New"/>
                <a:ea typeface="Courier New"/>
                <a:cs typeface="Courier New"/>
                <a:sym typeface="Courier New"/>
              </a:rPr>
              <a:t>cell</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item</a:t>
            </a:r>
            <a:r>
              <a:rPr lang="en" sz="1000">
                <a:solidFill>
                  <a:srgbClr val="080808"/>
                </a:solidFill>
                <a:highlight>
                  <a:srgbClr val="FFFFFF"/>
                </a:highlight>
                <a:latin typeface="Courier New"/>
                <a:ea typeface="Courier New"/>
                <a:cs typeface="Courier New"/>
                <a:sym typeface="Courier New"/>
              </a:rPr>
              <a:t>.setOnClickListener </a:t>
            </a:r>
            <a:r>
              <a:rPr b="1" lang="en" sz="1000">
                <a:solidFill>
                  <a:srgbClr val="080808"/>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processClickEvent(</a:t>
            </a:r>
            <a:r>
              <a:rPr lang="en" sz="1000">
                <a:solidFill>
                  <a:schemeClr val="dk1"/>
                </a:solidFill>
                <a:highlight>
                  <a:srgbClr val="FFFFFF"/>
                </a:highlight>
                <a:latin typeface="Courier New"/>
                <a:ea typeface="Courier New"/>
                <a:cs typeface="Courier New"/>
                <a:sym typeface="Courier New"/>
              </a:rPr>
              <a:t>cell</a:t>
            </a:r>
            <a:r>
              <a:rPr lang="en" sz="1000">
                <a:solidFill>
                  <a:srgbClr val="080808"/>
                </a:solidFill>
                <a:highlight>
                  <a:srgbClr val="FFFFFF"/>
                </a:highlight>
                <a:latin typeface="Courier New"/>
                <a:ea typeface="Courier New"/>
                <a:cs typeface="Courier New"/>
                <a:sym typeface="Courier New"/>
              </a:rPr>
              <a:t>) </a:t>
            </a:r>
            <a:r>
              <a:rPr b="1" lang="e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80808"/>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fun </a:t>
            </a:r>
            <a:r>
              <a:rPr lang="en" sz="1000">
                <a:solidFill>
                  <a:srgbClr val="00627A"/>
                </a:solidFill>
                <a:highlight>
                  <a:srgbClr val="FFFFFF"/>
                </a:highlight>
                <a:latin typeface="Courier New"/>
                <a:ea typeface="Courier New"/>
                <a:cs typeface="Courier New"/>
                <a:sym typeface="Courier New"/>
              </a:rPr>
              <a:t>processClickEvent</a:t>
            </a:r>
            <a:r>
              <a:rPr lang="en" sz="1000">
                <a:solidFill>
                  <a:srgbClr val="080808"/>
                </a:solidFill>
                <a:highlight>
                  <a:srgbClr val="FFFFFF"/>
                </a:highlight>
                <a:latin typeface="Courier New"/>
                <a:ea typeface="Courier New"/>
                <a:cs typeface="Courier New"/>
                <a:sym typeface="Courier New"/>
              </a:rPr>
              <a:t>(cellId: </a:t>
            </a:r>
            <a:r>
              <a:rPr lang="en" sz="1000">
                <a:solidFill>
                  <a:schemeClr val="dk1"/>
                </a:solidFill>
                <a:highlight>
                  <a:srgbClr val="FFFFFF"/>
                </a:highlight>
                <a:latin typeface="Courier New"/>
                <a:ea typeface="Courier New"/>
                <a:cs typeface="Courier New"/>
                <a:sym typeface="Courier New"/>
              </a:rPr>
              <a:t>Int</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existingValue</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String</a:t>
            </a:r>
            <a:r>
              <a:rPr lang="en" sz="1000">
                <a:solidFill>
                  <a:srgbClr val="080808"/>
                </a:solidFill>
                <a:highlight>
                  <a:srgbClr val="FFFFFF"/>
                </a:highlight>
                <a:latin typeface="Courier New"/>
                <a:ea typeface="Courier New"/>
                <a:cs typeface="Courier New"/>
                <a:sym typeface="Courier New"/>
              </a:rPr>
              <a:t>=findViewById&lt;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a:t>
            </a:r>
            <a:r>
              <a:rPr i="1" lang="en" sz="1000">
                <a:solidFill>
                  <a:srgbClr val="871094"/>
                </a:solidFill>
                <a:highlight>
                  <a:srgbClr val="FFFFFF"/>
                </a:highlight>
                <a:latin typeface="Courier New"/>
                <a:ea typeface="Courier New"/>
                <a:cs typeface="Courier New"/>
                <a:sym typeface="Courier New"/>
              </a:rPr>
              <a:t>text</a:t>
            </a:r>
            <a:r>
              <a:rPr lang="en" sz="1000">
                <a:solidFill>
                  <a:srgbClr val="080808"/>
                </a:solidFill>
                <a:highlight>
                  <a:srgbClr val="FFFFFF"/>
                </a:highlight>
                <a:latin typeface="Courier New"/>
                <a:ea typeface="Courier New"/>
                <a:cs typeface="Courier New"/>
                <a:sym typeface="Courier New"/>
              </a:rPr>
              <a:t>.toString()</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if </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existingValue</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length</a:t>
            </a:r>
            <a:r>
              <a:rPr lang="en" sz="1000">
                <a:solidFill>
                  <a:srgbClr val="080808"/>
                </a:solidFill>
                <a:highlight>
                  <a:srgbClr val="FFFFFF"/>
                </a:highlight>
                <a:latin typeface="Courier New"/>
                <a:ea typeface="Courier New"/>
                <a:cs typeface="Courier New"/>
                <a:sym typeface="Courier New"/>
              </a:rPr>
              <a:t>&gt;</a:t>
            </a:r>
            <a:r>
              <a:rPr lang="en" sz="1000">
                <a:solidFill>
                  <a:srgbClr val="1750EB"/>
                </a:solidFill>
                <a:highlight>
                  <a:srgbClr val="FFFFFF"/>
                </a:highlight>
                <a:latin typeface="Courier New"/>
                <a:ea typeface="Courier New"/>
                <a:cs typeface="Courier New"/>
                <a:sym typeface="Courier New"/>
              </a:rPr>
              <a:t>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return</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033B3"/>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if </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a:t>
            </a:r>
            <a:r>
              <a:rPr lang="en" sz="1000">
                <a:solidFill>
                  <a:srgbClr val="067D17"/>
                </a:solidFill>
                <a:highlight>
                  <a:srgbClr val="FFFFFF"/>
                </a:highlight>
                <a:latin typeface="Courier New"/>
                <a:ea typeface="Courier New"/>
                <a:cs typeface="Courier New"/>
                <a:sym typeface="Courier New"/>
              </a:rPr>
              <a:t>"X"</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&gt;(cellId).setTextColor(</a:t>
            </a:r>
            <a:r>
              <a:rPr lang="en" sz="1000">
                <a:solidFill>
                  <a:schemeClr val="dk1"/>
                </a:solidFill>
                <a:highlight>
                  <a:srgbClr val="FFFFFF"/>
                </a:highlight>
                <a:latin typeface="Courier New"/>
                <a:ea typeface="Courier New"/>
                <a:cs typeface="Courier New"/>
                <a:sym typeface="Courier New"/>
              </a:rPr>
              <a:t>Color</a:t>
            </a:r>
            <a:r>
              <a:rPr lang="en" sz="1000">
                <a:solidFill>
                  <a:srgbClr val="080808"/>
                </a:solidFill>
                <a:highlight>
                  <a:srgbClr val="FFFFFF"/>
                </a:highlight>
                <a:latin typeface="Courier New"/>
                <a:ea typeface="Courier New"/>
                <a:cs typeface="Courier New"/>
                <a:sym typeface="Courier New"/>
              </a:rPr>
              <a:t>.parseColor(</a:t>
            </a:r>
            <a:r>
              <a:rPr lang="en" sz="1000">
                <a:solidFill>
                  <a:srgbClr val="067D17"/>
                </a:solidFill>
                <a:highlight>
                  <a:srgbClr val="FFFFFF"/>
                </a:highlight>
                <a:latin typeface="Courier New"/>
                <a:ea typeface="Courier New"/>
                <a:cs typeface="Courier New"/>
                <a:sym typeface="Courier New"/>
              </a:rPr>
              <a:t>"#ff0000"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2</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1750EB"/>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r>
              <a:rPr lang="en" sz="1000">
                <a:solidFill>
                  <a:srgbClr val="0033B3"/>
                </a:solidFill>
                <a:highlight>
                  <a:srgbClr val="FFFFFF"/>
                </a:highlight>
                <a:latin typeface="Courier New"/>
                <a:ea typeface="Courier New"/>
                <a:cs typeface="Courier New"/>
                <a:sym typeface="Courier New"/>
              </a:rPr>
              <a:t>else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a:t>
            </a:r>
            <a:r>
              <a:rPr lang="en" sz="1000">
                <a:solidFill>
                  <a:srgbClr val="067D17"/>
                </a:solidFill>
                <a:highlight>
                  <a:srgbClr val="FFFFFF"/>
                </a:highlight>
                <a:latin typeface="Courier New"/>
                <a:ea typeface="Courier New"/>
                <a:cs typeface="Courier New"/>
                <a:sym typeface="Courier New"/>
              </a:rPr>
              <a:t>"O"</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&gt;(cellId).setTextColor(</a:t>
            </a:r>
            <a:r>
              <a:rPr lang="en" sz="1000">
                <a:solidFill>
                  <a:schemeClr val="dk1"/>
                </a:solidFill>
                <a:highlight>
                  <a:srgbClr val="FFFFFF"/>
                </a:highlight>
                <a:latin typeface="Courier New"/>
                <a:ea typeface="Courier New"/>
                <a:cs typeface="Courier New"/>
                <a:sym typeface="Courier New"/>
              </a:rPr>
              <a:t>Color</a:t>
            </a:r>
            <a:r>
              <a:rPr lang="en" sz="1000">
                <a:solidFill>
                  <a:srgbClr val="080808"/>
                </a:solidFill>
                <a:highlight>
                  <a:srgbClr val="FFFFFF"/>
                </a:highlight>
                <a:latin typeface="Courier New"/>
                <a:ea typeface="Courier New"/>
                <a:cs typeface="Courier New"/>
                <a:sym typeface="Courier New"/>
              </a:rPr>
              <a:t>.parseColor(</a:t>
            </a:r>
            <a:r>
              <a:rPr lang="en" sz="1000">
                <a:solidFill>
                  <a:srgbClr val="067D17"/>
                </a:solidFill>
                <a:highlight>
                  <a:srgbClr val="FFFFFF"/>
                </a:highlight>
                <a:latin typeface="Courier New"/>
                <a:ea typeface="Courier New"/>
                <a:cs typeface="Courier New"/>
                <a:sym typeface="Courier New"/>
              </a:rPr>
              <a:t>"#00ff00"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r>
              <a:rPr lang="en" sz="1000">
                <a:solidFill>
                  <a:srgbClr val="871094"/>
                </a:solidFill>
                <a:highlight>
                  <a:srgbClr val="FFFFFF"/>
                </a:highlight>
                <a:latin typeface="Courier New"/>
                <a:ea typeface="Courier New"/>
                <a:cs typeface="Courier New"/>
                <a:sym typeface="Courier New"/>
              </a:rPr>
              <a:t>turn </a:t>
            </a:r>
            <a:r>
              <a:rPr lang="en" sz="1000">
                <a:solidFill>
                  <a:srgbClr val="080808"/>
                </a:solidFill>
                <a:highlight>
                  <a:srgbClr val="FFFFFF"/>
                </a:highlight>
                <a:latin typeface="Courier New"/>
                <a:ea typeface="Courier New"/>
                <a:cs typeface="Courier New"/>
                <a:sym typeface="Courier New"/>
              </a:rPr>
              <a:t>= </a:t>
            </a:r>
            <a:r>
              <a:rPr lang="en" sz="1000">
                <a:solidFill>
                  <a:srgbClr val="1750EB"/>
                </a:solidFill>
                <a:highlight>
                  <a:srgbClr val="FFFFFF"/>
                </a:highlight>
                <a:latin typeface="Courier New"/>
                <a:ea typeface="Courier New"/>
                <a:cs typeface="Courier New"/>
                <a:sym typeface="Courier New"/>
              </a:rPr>
              <a:t>1</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1750EB"/>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tx_turn</a:t>
            </a:r>
            <a:r>
              <a:rPr lang="en" sz="1000">
                <a:solidFill>
                  <a:srgbClr val="080808"/>
                </a:solidFill>
                <a:highlight>
                  <a:srgbClr val="FFFFFF"/>
                </a:highlight>
                <a:latin typeface="Courier New"/>
                <a:ea typeface="Courier New"/>
                <a:cs typeface="Courier New"/>
                <a:sym typeface="Courier New"/>
              </a:rPr>
              <a:t>).setText(</a:t>
            </a:r>
            <a:r>
              <a:rPr lang="en" sz="1000">
                <a:solidFill>
                  <a:srgbClr val="067D17"/>
                </a:solidFill>
                <a:highlight>
                  <a:srgbClr val="FFFFFF"/>
                </a:highlight>
                <a:latin typeface="Courier New"/>
                <a:ea typeface="Courier New"/>
                <a:cs typeface="Courier New"/>
                <a:sym typeface="Courier New"/>
              </a:rPr>
              <a:t>"Turn of Player: "</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033B3"/>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9" name="Google Shape;1159;p119"/>
          <p:cNvSpPr txBox="1"/>
          <p:nvPr>
            <p:ph idx="1" type="subTitle"/>
          </p:nvPr>
        </p:nvSpPr>
        <p:spPr>
          <a:xfrm>
            <a:off x="190900" y="114050"/>
            <a:ext cx="86724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33B3"/>
                </a:solidFill>
                <a:highlight>
                  <a:srgbClr val="FFFFFF"/>
                </a:highlight>
                <a:latin typeface="Courier New"/>
                <a:ea typeface="Courier New"/>
                <a:cs typeface="Courier New"/>
                <a:sym typeface="Courier New"/>
              </a:rPr>
              <a:t>class </a:t>
            </a:r>
            <a:r>
              <a:rPr lang="en" sz="1000">
                <a:solidFill>
                  <a:schemeClr val="dk1"/>
                </a:solidFill>
                <a:highlight>
                  <a:srgbClr val="FFFFFF"/>
                </a:highlight>
                <a:latin typeface="Courier New"/>
                <a:ea typeface="Courier New"/>
                <a:cs typeface="Courier New"/>
                <a:sym typeface="Courier New"/>
              </a:rPr>
              <a:t>MainActivity </a:t>
            </a:r>
            <a:r>
              <a:rPr lang="en" sz="1000">
                <a:solidFill>
                  <a:srgbClr val="080808"/>
                </a:solidFill>
                <a:highlight>
                  <a:srgbClr val="FFFFFF"/>
                </a:highlight>
                <a:latin typeface="Courier New"/>
                <a:ea typeface="Courier New"/>
                <a:cs typeface="Courier New"/>
                <a:sym typeface="Courier New"/>
              </a:rPr>
              <a:t>: AppCompatActivity()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rgbClr val="871094"/>
                </a:solidFill>
                <a:highlight>
                  <a:srgbClr val="FFFFFF"/>
                </a:highlight>
                <a:latin typeface="Courier New"/>
                <a:ea typeface="Courier New"/>
                <a:cs typeface="Courier New"/>
                <a:sym typeface="Courier New"/>
              </a:rPr>
              <a:t>turn </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1750EB"/>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override fun </a:t>
            </a:r>
            <a:r>
              <a:rPr lang="en" sz="1000">
                <a:solidFill>
                  <a:srgbClr val="00627A"/>
                </a:solidFill>
                <a:highlight>
                  <a:srgbClr val="FFFFFF"/>
                </a:highlight>
                <a:latin typeface="Courier New"/>
                <a:ea typeface="Courier New"/>
                <a:cs typeface="Courier New"/>
                <a:sym typeface="Courier New"/>
              </a:rPr>
              <a:t>onCreate</a:t>
            </a:r>
            <a:r>
              <a:rPr lang="en" sz="1000">
                <a:solidFill>
                  <a:srgbClr val="080808"/>
                </a:solidFill>
                <a:highlight>
                  <a:srgbClr val="FFFFFF"/>
                </a:highlight>
                <a:latin typeface="Courier New"/>
                <a:ea typeface="Courier New"/>
                <a:cs typeface="Courier New"/>
                <a:sym typeface="Courier New"/>
              </a:rPr>
              <a:t>(savedInstanceState: </a:t>
            </a:r>
            <a:r>
              <a:rPr lang="en" sz="1000">
                <a:solidFill>
                  <a:schemeClr val="dk1"/>
                </a:solidFill>
                <a:highlight>
                  <a:srgbClr val="FFFFFF"/>
                </a:highlight>
                <a:latin typeface="Courier New"/>
                <a:ea typeface="Courier New"/>
                <a:cs typeface="Courier New"/>
                <a:sym typeface="Courier New"/>
              </a:rPr>
              <a:t>Bundle</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super</a:t>
            </a:r>
            <a:r>
              <a:rPr lang="en" sz="1000">
                <a:solidFill>
                  <a:srgbClr val="080808"/>
                </a:solidFill>
                <a:highlight>
                  <a:srgbClr val="FFFFFF"/>
                </a:highlight>
                <a:latin typeface="Courier New"/>
                <a:ea typeface="Courier New"/>
                <a:cs typeface="Courier New"/>
                <a:sym typeface="Courier New"/>
              </a:rPr>
              <a:t>.onCreate(savedInstanceState)</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setContentView(</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layout</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activity_main</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cells</a:t>
            </a:r>
            <a:r>
              <a:rPr lang="en" sz="1000">
                <a:solidFill>
                  <a:srgbClr val="080808"/>
                </a:solidFill>
                <a:highlight>
                  <a:srgbClr val="FFFFFF"/>
                </a:highlight>
                <a:latin typeface="Courier New"/>
                <a:ea typeface="Courier New"/>
                <a:cs typeface="Courier New"/>
                <a:sym typeface="Courier New"/>
              </a:rPr>
              <a:t>= </a:t>
            </a:r>
            <a:r>
              <a:rPr i="1" lang="en" sz="1000">
                <a:solidFill>
                  <a:srgbClr val="00627A"/>
                </a:solidFill>
                <a:highlight>
                  <a:srgbClr val="FFFFFF"/>
                </a:highlight>
                <a:latin typeface="Courier New"/>
                <a:ea typeface="Courier New"/>
                <a:cs typeface="Courier New"/>
                <a:sym typeface="Courier New"/>
              </a:rPr>
              <a:t>arrayOf</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tx_a1</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tx_a2</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tx_a3</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tx_a4</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tx_a5</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tx_a6</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tx_a7</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tx_a8</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tx_a9</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for </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cell </a:t>
            </a:r>
            <a:r>
              <a:rPr lang="en" sz="1000">
                <a:solidFill>
                  <a:srgbClr val="0033B3"/>
                </a:solidFill>
                <a:highlight>
                  <a:srgbClr val="FFFFFF"/>
                </a:highlight>
                <a:latin typeface="Courier New"/>
                <a:ea typeface="Courier New"/>
                <a:cs typeface="Courier New"/>
                <a:sym typeface="Courier New"/>
              </a:rPr>
              <a:t>in </a:t>
            </a:r>
            <a:r>
              <a:rPr lang="en" sz="1000">
                <a:solidFill>
                  <a:schemeClr val="dk1"/>
                </a:solidFill>
                <a:highlight>
                  <a:srgbClr val="FFFFFF"/>
                </a:highlight>
                <a:latin typeface="Courier New"/>
                <a:ea typeface="Courier New"/>
                <a:cs typeface="Courier New"/>
                <a:sym typeface="Courier New"/>
              </a:rPr>
              <a:t>cells</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item</a:t>
            </a:r>
            <a:r>
              <a:rPr lang="en" sz="1000">
                <a:solidFill>
                  <a:srgbClr val="080808"/>
                </a:solidFill>
                <a:highlight>
                  <a:srgbClr val="FFFFFF"/>
                </a:highlight>
                <a:latin typeface="Courier New"/>
                <a:ea typeface="Courier New"/>
                <a:cs typeface="Courier New"/>
                <a:sym typeface="Courier New"/>
              </a:rPr>
              <a:t>=findViewById&lt;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a:t>
            </a:r>
            <a:r>
              <a:rPr lang="en" sz="1000">
                <a:solidFill>
                  <a:schemeClr val="dk1"/>
                </a:solidFill>
                <a:highlight>
                  <a:srgbClr val="FFFFFF"/>
                </a:highlight>
                <a:latin typeface="Courier New"/>
                <a:ea typeface="Courier New"/>
                <a:cs typeface="Courier New"/>
                <a:sym typeface="Courier New"/>
              </a:rPr>
              <a:t>cell</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item</a:t>
            </a:r>
            <a:r>
              <a:rPr lang="en" sz="1000">
                <a:solidFill>
                  <a:srgbClr val="080808"/>
                </a:solidFill>
                <a:highlight>
                  <a:srgbClr val="FFFFFF"/>
                </a:highlight>
                <a:latin typeface="Courier New"/>
                <a:ea typeface="Courier New"/>
                <a:cs typeface="Courier New"/>
                <a:sym typeface="Courier New"/>
              </a:rPr>
              <a:t>.setOnClickListener </a:t>
            </a:r>
            <a:r>
              <a:rPr b="1" lang="en" sz="1000">
                <a:solidFill>
                  <a:srgbClr val="080808"/>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processClickEvent(</a:t>
            </a:r>
            <a:r>
              <a:rPr lang="en" sz="1000">
                <a:solidFill>
                  <a:schemeClr val="dk1"/>
                </a:solidFill>
                <a:highlight>
                  <a:srgbClr val="FFFFFF"/>
                </a:highlight>
                <a:latin typeface="Courier New"/>
                <a:ea typeface="Courier New"/>
                <a:cs typeface="Courier New"/>
                <a:sym typeface="Courier New"/>
              </a:rPr>
              <a:t>cell</a:t>
            </a:r>
            <a:r>
              <a:rPr lang="en" sz="1000">
                <a:solidFill>
                  <a:srgbClr val="080808"/>
                </a:solidFill>
                <a:highlight>
                  <a:srgbClr val="FFFFFF"/>
                </a:highlight>
                <a:latin typeface="Courier New"/>
                <a:ea typeface="Courier New"/>
                <a:cs typeface="Courier New"/>
                <a:sym typeface="Courier New"/>
              </a:rPr>
              <a:t>) </a:t>
            </a:r>
            <a:r>
              <a:rPr b="1" lang="e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fun </a:t>
            </a:r>
            <a:r>
              <a:rPr lang="en" sz="1000">
                <a:solidFill>
                  <a:srgbClr val="00627A"/>
                </a:solidFill>
                <a:highlight>
                  <a:srgbClr val="FFFFFF"/>
                </a:highlight>
                <a:latin typeface="Courier New"/>
                <a:ea typeface="Courier New"/>
                <a:cs typeface="Courier New"/>
                <a:sym typeface="Courier New"/>
              </a:rPr>
              <a:t>processClickEvent</a:t>
            </a:r>
            <a:r>
              <a:rPr lang="en" sz="1000">
                <a:solidFill>
                  <a:srgbClr val="080808"/>
                </a:solidFill>
                <a:highlight>
                  <a:srgbClr val="FFFFFF"/>
                </a:highlight>
                <a:latin typeface="Courier New"/>
                <a:ea typeface="Courier New"/>
                <a:cs typeface="Courier New"/>
                <a:sym typeface="Courier New"/>
              </a:rPr>
              <a:t>(cellId: </a:t>
            </a:r>
            <a:r>
              <a:rPr lang="en" sz="1000">
                <a:solidFill>
                  <a:schemeClr val="dk1"/>
                </a:solidFill>
                <a:highlight>
                  <a:srgbClr val="FFFFFF"/>
                </a:highlight>
                <a:latin typeface="Courier New"/>
                <a:ea typeface="Courier New"/>
                <a:cs typeface="Courier New"/>
                <a:sym typeface="Courier New"/>
              </a:rPr>
              <a:t>Int</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var </a:t>
            </a:r>
            <a:r>
              <a:rPr lang="en" sz="1000">
                <a:solidFill>
                  <a:schemeClr val="dk1"/>
                </a:solidFill>
                <a:highlight>
                  <a:srgbClr val="FFFFFF"/>
                </a:highlight>
                <a:latin typeface="Courier New"/>
                <a:ea typeface="Courier New"/>
                <a:cs typeface="Courier New"/>
                <a:sym typeface="Courier New"/>
              </a:rPr>
              <a:t>existingValue</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String</a:t>
            </a:r>
            <a:r>
              <a:rPr lang="en" sz="1000">
                <a:solidFill>
                  <a:srgbClr val="080808"/>
                </a:solidFill>
                <a:highlight>
                  <a:srgbClr val="FFFFFF"/>
                </a:highlight>
                <a:latin typeface="Courier New"/>
                <a:ea typeface="Courier New"/>
                <a:cs typeface="Courier New"/>
                <a:sym typeface="Courier New"/>
              </a:rPr>
              <a:t>=findViewById&lt;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a:t>
            </a:r>
            <a:r>
              <a:rPr i="1" lang="en" sz="1000">
                <a:solidFill>
                  <a:srgbClr val="871094"/>
                </a:solidFill>
                <a:highlight>
                  <a:srgbClr val="FFFFFF"/>
                </a:highlight>
                <a:latin typeface="Courier New"/>
                <a:ea typeface="Courier New"/>
                <a:cs typeface="Courier New"/>
                <a:sym typeface="Courier New"/>
              </a:rPr>
              <a:t>text</a:t>
            </a:r>
            <a:r>
              <a:rPr lang="en" sz="1000">
                <a:solidFill>
                  <a:srgbClr val="080808"/>
                </a:solidFill>
                <a:highlight>
                  <a:srgbClr val="FFFFFF"/>
                </a:highlight>
                <a:latin typeface="Courier New"/>
                <a:ea typeface="Courier New"/>
                <a:cs typeface="Courier New"/>
                <a:sym typeface="Courier New"/>
              </a:rPr>
              <a:t>.toString()</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if </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existingValue</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length</a:t>
            </a:r>
            <a:r>
              <a:rPr lang="en" sz="1000">
                <a:solidFill>
                  <a:srgbClr val="080808"/>
                </a:solidFill>
                <a:highlight>
                  <a:srgbClr val="FFFFFF"/>
                </a:highlight>
                <a:latin typeface="Courier New"/>
                <a:ea typeface="Courier New"/>
                <a:cs typeface="Courier New"/>
                <a:sym typeface="Courier New"/>
              </a:rPr>
              <a:t>&gt;</a:t>
            </a:r>
            <a:r>
              <a:rPr lang="en" sz="1000">
                <a:solidFill>
                  <a:srgbClr val="1750EB"/>
                </a:solidFill>
                <a:highlight>
                  <a:srgbClr val="FFFFFF"/>
                </a:highlight>
                <a:latin typeface="Courier New"/>
                <a:ea typeface="Courier New"/>
                <a:cs typeface="Courier New"/>
                <a:sym typeface="Courier New"/>
              </a:rPr>
              <a:t>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return</a:t>
            </a:r>
            <a:endParaRPr sz="10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033B3"/>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0033B3"/>
                </a:solidFill>
                <a:highlight>
                  <a:srgbClr val="FFFFFF"/>
                </a:highlight>
                <a:latin typeface="Courier New"/>
                <a:ea typeface="Courier New"/>
                <a:cs typeface="Courier New"/>
                <a:sym typeface="Courier New"/>
              </a:rPr>
              <a:t>if </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a:t>
            </a: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a:t>
            </a:r>
            <a:r>
              <a:rPr lang="en" sz="1000">
                <a:solidFill>
                  <a:srgbClr val="067D17"/>
                </a:solidFill>
                <a:highlight>
                  <a:srgbClr val="FFFFFF"/>
                </a:highlight>
                <a:latin typeface="Courier New"/>
                <a:ea typeface="Courier New"/>
                <a:cs typeface="Courier New"/>
                <a:sym typeface="Courier New"/>
              </a:rPr>
              <a:t>"X"</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&gt;(cellId).setTextColor(</a:t>
            </a:r>
            <a:r>
              <a:rPr lang="en" sz="1000">
                <a:solidFill>
                  <a:schemeClr val="dk1"/>
                </a:solidFill>
                <a:highlight>
                  <a:srgbClr val="FFFFFF"/>
                </a:highlight>
                <a:latin typeface="Courier New"/>
                <a:ea typeface="Courier New"/>
                <a:cs typeface="Courier New"/>
                <a:sym typeface="Courier New"/>
              </a:rPr>
              <a:t>Color</a:t>
            </a:r>
            <a:r>
              <a:rPr lang="en" sz="1000">
                <a:solidFill>
                  <a:srgbClr val="080808"/>
                </a:solidFill>
                <a:highlight>
                  <a:srgbClr val="FFFFFF"/>
                </a:highlight>
                <a:latin typeface="Courier New"/>
                <a:ea typeface="Courier New"/>
                <a:cs typeface="Courier New"/>
                <a:sym typeface="Courier New"/>
              </a:rPr>
              <a:t>.parseColor(</a:t>
            </a:r>
            <a:r>
              <a:rPr lang="en" sz="1000">
                <a:solidFill>
                  <a:srgbClr val="067D17"/>
                </a:solidFill>
                <a:highlight>
                  <a:srgbClr val="FFFFFF"/>
                </a:highlight>
                <a:latin typeface="Courier New"/>
                <a:ea typeface="Courier New"/>
                <a:cs typeface="Courier New"/>
                <a:sym typeface="Courier New"/>
              </a:rPr>
              <a:t>"#ff0000"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2</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1750EB"/>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r>
              <a:rPr lang="en" sz="1000">
                <a:solidFill>
                  <a:srgbClr val="0033B3"/>
                </a:solidFill>
                <a:highlight>
                  <a:srgbClr val="FFFFFF"/>
                </a:highlight>
                <a:latin typeface="Courier New"/>
                <a:ea typeface="Courier New"/>
                <a:cs typeface="Courier New"/>
                <a:sym typeface="Courier New"/>
              </a:rPr>
              <a:t>else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a:t>
            </a:r>
            <a:r>
              <a:rPr lang="en" sz="1000">
                <a:solidFill>
                  <a:srgbClr val="067D17"/>
                </a:solidFill>
                <a:highlight>
                  <a:srgbClr val="FFFFFF"/>
                </a:highlight>
                <a:latin typeface="Courier New"/>
                <a:ea typeface="Courier New"/>
                <a:cs typeface="Courier New"/>
                <a:sym typeface="Courier New"/>
              </a:rPr>
              <a:t>"O"</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&gt;(cellId).setTextColor(</a:t>
            </a:r>
            <a:r>
              <a:rPr lang="en" sz="1000">
                <a:solidFill>
                  <a:schemeClr val="dk1"/>
                </a:solidFill>
                <a:highlight>
                  <a:srgbClr val="FFFFFF"/>
                </a:highlight>
                <a:latin typeface="Courier New"/>
                <a:ea typeface="Courier New"/>
                <a:cs typeface="Courier New"/>
                <a:sym typeface="Courier New"/>
              </a:rPr>
              <a:t>Color</a:t>
            </a:r>
            <a:r>
              <a:rPr lang="en" sz="1000">
                <a:solidFill>
                  <a:srgbClr val="080808"/>
                </a:solidFill>
                <a:highlight>
                  <a:srgbClr val="FFFFFF"/>
                </a:highlight>
                <a:latin typeface="Courier New"/>
                <a:ea typeface="Courier New"/>
                <a:cs typeface="Courier New"/>
                <a:sym typeface="Courier New"/>
              </a:rPr>
              <a:t>.parseColor(</a:t>
            </a:r>
            <a:r>
              <a:rPr lang="en" sz="1000">
                <a:solidFill>
                  <a:srgbClr val="067D17"/>
                </a:solidFill>
                <a:highlight>
                  <a:srgbClr val="FFFFFF"/>
                </a:highlight>
                <a:latin typeface="Courier New"/>
                <a:ea typeface="Courier New"/>
                <a:cs typeface="Courier New"/>
                <a:sym typeface="Courier New"/>
              </a:rPr>
              <a:t>"#00ff00"</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r>
              <a:rPr lang="en" sz="1000">
                <a:solidFill>
                  <a:srgbClr val="871094"/>
                </a:solidFill>
                <a:highlight>
                  <a:srgbClr val="FFFFFF"/>
                </a:highlight>
                <a:latin typeface="Courier New"/>
                <a:ea typeface="Courier New"/>
                <a:cs typeface="Courier New"/>
                <a:sym typeface="Courier New"/>
              </a:rPr>
              <a:t>turn </a:t>
            </a:r>
            <a:r>
              <a:rPr lang="en" sz="1000">
                <a:solidFill>
                  <a:srgbClr val="080808"/>
                </a:solidFill>
                <a:highlight>
                  <a:srgbClr val="FFFFFF"/>
                </a:highlight>
                <a:latin typeface="Courier New"/>
                <a:ea typeface="Courier New"/>
                <a:cs typeface="Courier New"/>
                <a:sym typeface="Courier New"/>
              </a:rPr>
              <a:t>= </a:t>
            </a:r>
            <a:r>
              <a:rPr lang="en" sz="1000">
                <a:solidFill>
                  <a:srgbClr val="1750EB"/>
                </a:solidFill>
                <a:highlight>
                  <a:srgbClr val="FFFFFF"/>
                </a:highlight>
                <a:latin typeface="Courier New"/>
                <a:ea typeface="Courier New"/>
                <a:cs typeface="Courier New"/>
                <a:sym typeface="Courier New"/>
              </a:rPr>
              <a:t>1</a:t>
            </a:r>
            <a:endParaRPr sz="10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1750EB"/>
                </a:solidFill>
                <a:highlight>
                  <a:srgbClr val="FFFFFF"/>
                </a:highlight>
                <a:latin typeface="Courier New"/>
                <a:ea typeface="Courier New"/>
                <a:cs typeface="Courier New"/>
                <a:sym typeface="Courier New"/>
              </a:rPr>
              <a:t>       </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findViewById&lt;</a:t>
            </a:r>
            <a:r>
              <a:rPr lang="en" sz="1000">
                <a:solidFill>
                  <a:schemeClr val="dk1"/>
                </a:solidFill>
                <a:highlight>
                  <a:srgbClr val="FFFFFF"/>
                </a:highlight>
                <a:latin typeface="Courier New"/>
                <a:ea typeface="Courier New"/>
                <a:cs typeface="Courier New"/>
                <a:sym typeface="Courier New"/>
              </a:rPr>
              <a:t>TextView</a:t>
            </a:r>
            <a:r>
              <a:rPr lang="en" sz="1000">
                <a:solidFill>
                  <a:srgbClr val="080808"/>
                </a:solidFill>
                <a:highlight>
                  <a:srgbClr val="FFFFFF"/>
                </a:highlight>
                <a:latin typeface="Courier New"/>
                <a:ea typeface="Courier New"/>
                <a:cs typeface="Courier New"/>
                <a:sym typeface="Courier New"/>
              </a:rPr>
              <a:t>&gt;(</a:t>
            </a:r>
            <a:r>
              <a:rPr lang="en" sz="1000">
                <a:solidFill>
                  <a:schemeClr val="dk1"/>
                </a:solidFill>
                <a:highlight>
                  <a:srgbClr val="FFFFFF"/>
                </a:highlight>
                <a:latin typeface="Courier New"/>
                <a:ea typeface="Courier New"/>
                <a:cs typeface="Courier New"/>
                <a:sym typeface="Courier New"/>
              </a:rPr>
              <a:t>R</a:t>
            </a:r>
            <a:r>
              <a:rPr lang="en" sz="1000">
                <a:solidFill>
                  <a:srgbClr val="080808"/>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id</a:t>
            </a:r>
            <a:r>
              <a:rPr lang="en" sz="1000">
                <a:solidFill>
                  <a:srgbClr val="080808"/>
                </a:solidFill>
                <a:highlight>
                  <a:srgbClr val="FFFFFF"/>
                </a:highlight>
                <a:latin typeface="Courier New"/>
                <a:ea typeface="Courier New"/>
                <a:cs typeface="Courier New"/>
                <a:sym typeface="Courier New"/>
              </a:rPr>
              <a:t>.</a:t>
            </a:r>
            <a:r>
              <a:rPr i="1" lang="en" sz="1000">
                <a:solidFill>
                  <a:srgbClr val="871094"/>
                </a:solidFill>
                <a:highlight>
                  <a:srgbClr val="FFFFFF"/>
                </a:highlight>
                <a:latin typeface="Courier New"/>
                <a:ea typeface="Courier New"/>
                <a:cs typeface="Courier New"/>
                <a:sym typeface="Courier New"/>
              </a:rPr>
              <a:t>tx_turn</a:t>
            </a:r>
            <a:r>
              <a:rPr lang="en" sz="1000">
                <a:solidFill>
                  <a:srgbClr val="080808"/>
                </a:solidFill>
                <a:highlight>
                  <a:srgbClr val="FFFFFF"/>
                </a:highlight>
                <a:latin typeface="Courier New"/>
                <a:ea typeface="Courier New"/>
                <a:cs typeface="Courier New"/>
                <a:sym typeface="Courier New"/>
              </a:rPr>
              <a:t>).setText(</a:t>
            </a:r>
            <a:r>
              <a:rPr lang="en" sz="1000">
                <a:solidFill>
                  <a:srgbClr val="067D17"/>
                </a:solidFill>
                <a:highlight>
                  <a:srgbClr val="FFFFFF"/>
                </a:highlight>
                <a:latin typeface="Courier New"/>
                <a:ea typeface="Courier New"/>
                <a:cs typeface="Courier New"/>
                <a:sym typeface="Courier New"/>
              </a:rPr>
              <a:t>"Turn of Player: "</a:t>
            </a:r>
            <a:r>
              <a:rPr lang="en" sz="1000">
                <a:solidFill>
                  <a:srgbClr val="080808"/>
                </a:solidFill>
                <a:highlight>
                  <a:srgbClr val="FFFFFF"/>
                </a:highlight>
                <a:latin typeface="Courier New"/>
                <a:ea typeface="Courier New"/>
                <a:cs typeface="Courier New"/>
                <a:sym typeface="Courier New"/>
              </a:rPr>
              <a:t>+</a:t>
            </a:r>
            <a:r>
              <a:rPr lang="en" sz="1000">
                <a:solidFill>
                  <a:srgbClr val="871094"/>
                </a:solidFill>
                <a:highlight>
                  <a:srgbClr val="FFFFFF"/>
                </a:highlight>
                <a:latin typeface="Courier New"/>
                <a:ea typeface="Courier New"/>
                <a:cs typeface="Courier New"/>
                <a:sym typeface="Courier New"/>
              </a:rPr>
              <a:t>turn</a:t>
            </a: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033B3"/>
              </a:solidFill>
              <a:highlight>
                <a:srgbClr val="FFFFFF"/>
              </a:highlight>
              <a:latin typeface="Courier New"/>
              <a:ea typeface="Courier New"/>
              <a:cs typeface="Courier New"/>
              <a:sym typeface="Courier New"/>
            </a:endParaRPr>
          </a:p>
        </p:txBody>
      </p:sp>
      <p:sp>
        <p:nvSpPr>
          <p:cNvPr id="1160" name="Google Shape;1160;p119"/>
          <p:cNvSpPr/>
          <p:nvPr/>
        </p:nvSpPr>
        <p:spPr>
          <a:xfrm>
            <a:off x="3605450" y="2274850"/>
            <a:ext cx="5237400" cy="16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900">
                <a:latin typeface="Raleway"/>
                <a:ea typeface="Raleway"/>
                <a:cs typeface="Raleway"/>
                <a:sym typeface="Raleway"/>
              </a:rPr>
              <a:t>How to know there is a winner ?</a:t>
            </a:r>
            <a:endParaRPr b="1" sz="1900">
              <a:latin typeface="Raleway"/>
              <a:ea typeface="Raleway"/>
              <a:cs typeface="Raleway"/>
              <a:sym typeface="Raleway"/>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2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Mobile App Example : </a:t>
            </a:r>
            <a:br>
              <a:rPr lang="en" sz="3400"/>
            </a:br>
            <a:r>
              <a:rPr lang="en" sz="3400"/>
              <a:t>Tic Tac Toe Game</a:t>
            </a:r>
            <a:endParaRPr sz="3400"/>
          </a:p>
        </p:txBody>
      </p:sp>
      <p:sp>
        <p:nvSpPr>
          <p:cNvPr id="1166" name="Google Shape;1166;p120"/>
          <p:cNvSpPr txBox="1"/>
          <p:nvPr>
            <p:ph idx="2" type="subTitle"/>
          </p:nvPr>
        </p:nvSpPr>
        <p:spPr>
          <a:xfrm>
            <a:off x="237700" y="1705325"/>
            <a:ext cx="8319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SIMPLE Steps to get started :</a:t>
            </a:r>
            <a:endParaRPr b="1" sz="1800"/>
          </a:p>
          <a:p>
            <a:pPr indent="-342900" lvl="1" marL="914400" marR="0" rtl="0" algn="l">
              <a:lnSpc>
                <a:spcPct val="150000"/>
              </a:lnSpc>
              <a:spcBef>
                <a:spcPts val="0"/>
              </a:spcBef>
              <a:spcAft>
                <a:spcPts val="0"/>
              </a:spcAft>
              <a:buSzPts val="1800"/>
              <a:buChar char="○"/>
            </a:pPr>
            <a:r>
              <a:rPr lang="en" sz="1800"/>
              <a:t>Write the Kotlin Code:</a:t>
            </a:r>
            <a:endParaRPr sz="1800"/>
          </a:p>
          <a:p>
            <a:pPr indent="-342900" lvl="2" marL="1371600" marR="0" rtl="0" algn="l">
              <a:lnSpc>
                <a:spcPct val="150000"/>
              </a:lnSpc>
              <a:spcBef>
                <a:spcPts val="0"/>
              </a:spcBef>
              <a:spcAft>
                <a:spcPts val="0"/>
              </a:spcAft>
              <a:buSzPts val="1800"/>
              <a:buChar char="■"/>
            </a:pPr>
            <a:r>
              <a:rPr lang="en" sz="1800"/>
              <a:t>Checking if there is a winner ? Brute Force :</a:t>
            </a:r>
            <a:endParaRPr sz="1800"/>
          </a:p>
          <a:p>
            <a:pPr indent="-342900" lvl="3" marL="1828800" marR="0" rtl="0" algn="l">
              <a:lnSpc>
                <a:spcPct val="150000"/>
              </a:lnSpc>
              <a:spcBef>
                <a:spcPts val="0"/>
              </a:spcBef>
              <a:spcAft>
                <a:spcPts val="0"/>
              </a:spcAft>
              <a:buSzPts val="1800"/>
              <a:buChar char="●"/>
            </a:pPr>
            <a:r>
              <a:rPr lang="en" sz="1800"/>
              <a:t>Write down all possible solutions</a:t>
            </a:r>
            <a:endParaRPr sz="1800"/>
          </a:p>
          <a:p>
            <a:pPr indent="-342900" lvl="3" marL="1828800" marR="0" rtl="0" algn="l">
              <a:lnSpc>
                <a:spcPct val="150000"/>
              </a:lnSpc>
              <a:spcBef>
                <a:spcPts val="0"/>
              </a:spcBef>
              <a:spcAft>
                <a:spcPts val="0"/>
              </a:spcAft>
              <a:buSzPts val="1800"/>
              <a:buChar char="●"/>
            </a:pPr>
            <a:r>
              <a:rPr lang="en" sz="1800"/>
              <a:t>After each move,</a:t>
            </a:r>
            <a:endParaRPr sz="1800"/>
          </a:p>
          <a:p>
            <a:pPr indent="-342900" lvl="4" marL="2286000" marR="0" rtl="0" algn="l">
              <a:lnSpc>
                <a:spcPct val="150000"/>
              </a:lnSpc>
              <a:spcBef>
                <a:spcPts val="0"/>
              </a:spcBef>
              <a:spcAft>
                <a:spcPts val="0"/>
              </a:spcAft>
              <a:buSzPts val="1800"/>
              <a:buChar char="○"/>
            </a:pPr>
            <a:r>
              <a:rPr lang="en" sz="1800"/>
              <a:t>Loop through possible solutions,</a:t>
            </a:r>
            <a:endParaRPr sz="1800"/>
          </a:p>
          <a:p>
            <a:pPr indent="-342900" lvl="4" marL="2286000" marR="0" rtl="0" algn="l">
              <a:lnSpc>
                <a:spcPct val="150000"/>
              </a:lnSpc>
              <a:spcBef>
                <a:spcPts val="0"/>
              </a:spcBef>
              <a:spcAft>
                <a:spcPts val="0"/>
              </a:spcAft>
              <a:buSzPts val="1800"/>
              <a:buChar char="○"/>
            </a:pPr>
            <a:r>
              <a:rPr lang="en" sz="1800"/>
              <a:t>Check if the sequence of letters are the same</a:t>
            </a:r>
            <a:endParaRPr sz="1800"/>
          </a:p>
          <a:p>
            <a:pPr indent="0" lvl="0" marL="0" marR="0" rtl="0" algn="l">
              <a:lnSpc>
                <a:spcPct val="150000"/>
              </a:lnSpc>
              <a:spcBef>
                <a:spcPts val="1600"/>
              </a:spcBef>
              <a:spcAft>
                <a:spcPts val="1600"/>
              </a:spcAft>
              <a:buNone/>
            </a:pPr>
            <a:r>
              <a:t/>
            </a:r>
            <a:endParaRPr sz="1800"/>
          </a:p>
        </p:txBody>
      </p:sp>
      <p:sp>
        <p:nvSpPr>
          <p:cNvPr id="1167" name="Google Shape;1167;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3" name="Google Shape;1173;p121"/>
          <p:cNvSpPr txBox="1"/>
          <p:nvPr>
            <p:ph idx="1" type="subTitle"/>
          </p:nvPr>
        </p:nvSpPr>
        <p:spPr>
          <a:xfrm>
            <a:off x="157375" y="114050"/>
            <a:ext cx="89481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=checkWin()</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"Congrats to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gameover</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return</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1</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2 </a:t>
            </a:r>
            <a:r>
              <a:rPr lang="en" sz="900">
                <a:solidFill>
                  <a:srgbClr val="0033B3"/>
                </a:solidFill>
                <a:highlight>
                  <a:srgbClr val="FFFFFF"/>
                </a:highlight>
                <a:latin typeface="Courier New"/>
                <a:ea typeface="Courier New"/>
                <a:cs typeface="Courier New"/>
                <a:sym typeface="Courier New"/>
              </a:rPr>
              <a:t>else </a:t>
            </a:r>
            <a:r>
              <a:rPr lang="en" sz="900">
                <a:solidFill>
                  <a:srgbClr val="1750EB"/>
                </a:solidFill>
                <a:highlight>
                  <a:srgbClr val="FFFFFF"/>
                </a:highlight>
                <a:latin typeface="Courier New"/>
                <a:ea typeface="Courier New"/>
                <a:cs typeface="Courier New"/>
                <a:sym typeface="Courier New"/>
              </a:rPr>
              <a:t>1</a:t>
            </a:r>
            <a:endParaRPr sz="9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1750EB"/>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"Turn of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var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fun </a:t>
            </a:r>
            <a:r>
              <a:rPr lang="en" sz="900">
                <a:solidFill>
                  <a:srgbClr val="00627A"/>
                </a:solidFill>
                <a:highlight>
                  <a:srgbClr val="FFFFFF"/>
                </a:highlight>
                <a:latin typeface="Courier New"/>
                <a:ea typeface="Courier New"/>
                <a:cs typeface="Courier New"/>
                <a:sym typeface="Courier New"/>
              </a:rPr>
              <a:t>checkWin</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Boolean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possible </a:t>
            </a:r>
            <a:r>
              <a:rPr lang="en" sz="900">
                <a:solidFill>
                  <a:srgbClr val="0033B3"/>
                </a:solidFill>
                <a:highlight>
                  <a:srgbClr val="FFFFFF"/>
                </a:highlight>
                <a:latin typeface="Courier New"/>
                <a:ea typeface="Courier New"/>
                <a:cs typeface="Courier New"/>
                <a:sym typeface="Courier New"/>
              </a:rPr>
              <a:t>in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String</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text</a:t>
            </a:r>
            <a:r>
              <a:rPr lang="en" sz="900">
                <a:solidFill>
                  <a:srgbClr val="080808"/>
                </a:solidFill>
                <a:highlight>
                  <a:srgbClr val="FFFFFF"/>
                </a:highlight>
                <a:latin typeface="Courier New"/>
                <a:ea typeface="Courier New"/>
                <a:cs typeface="Courier New"/>
                <a:sym typeface="Courier New"/>
              </a:rPr>
              <a:t>.toString()</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length</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0</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break</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"OOO" </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"XXX"</a:t>
            </a: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).setBackgroundColor(</a:t>
            </a:r>
            <a:r>
              <a:rPr lang="en" sz="900">
                <a:solidFill>
                  <a:schemeClr val="dk1"/>
                </a:solidFill>
                <a:highlight>
                  <a:srgbClr val="FFFFFF"/>
                </a:highlight>
                <a:latin typeface="Courier New"/>
                <a:ea typeface="Courier New"/>
                <a:cs typeface="Courier New"/>
                <a:sym typeface="Courier New"/>
              </a:rPr>
              <a:t>Color</a:t>
            </a:r>
            <a:r>
              <a:rPr lang="en" sz="900">
                <a:solidFill>
                  <a:srgbClr val="080808"/>
                </a:solidFill>
                <a:highlight>
                  <a:srgbClr val="FFFFFF"/>
                </a:highlight>
                <a:latin typeface="Courier New"/>
                <a:ea typeface="Courier New"/>
                <a:cs typeface="Courier New"/>
                <a:sym typeface="Courier New"/>
              </a:rPr>
              <a:t>.parseColor(</a:t>
            </a:r>
            <a:r>
              <a:rPr lang="en" sz="900">
                <a:solidFill>
                  <a:srgbClr val="067D17"/>
                </a:solidFill>
                <a:highlight>
                  <a:srgbClr val="FFFFFF"/>
                </a:highlight>
                <a:latin typeface="Courier New"/>
                <a:ea typeface="Courier New"/>
                <a:cs typeface="Courier New"/>
                <a:sym typeface="Courier New"/>
              </a:rPr>
              <a:t>"#eeeeee"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false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033B3"/>
              </a:solidFill>
              <a:highlight>
                <a:srgbClr val="FFFFFF"/>
              </a:highlight>
              <a:latin typeface="Courier New"/>
              <a:ea typeface="Courier New"/>
              <a:cs typeface="Courier New"/>
              <a:sym typeface="Courier New"/>
            </a:endParaRPr>
          </a:p>
        </p:txBody>
      </p:sp>
      <p:pic>
        <p:nvPicPr>
          <p:cNvPr id="1174" name="Google Shape;1174;p121"/>
          <p:cNvPicPr preferRelativeResize="0"/>
          <p:nvPr/>
        </p:nvPicPr>
        <p:blipFill>
          <a:blip r:embed="rId3">
            <a:alphaModFix/>
          </a:blip>
          <a:stretch>
            <a:fillRect/>
          </a:stretch>
        </p:blipFill>
        <p:spPr>
          <a:xfrm>
            <a:off x="6718100" y="146400"/>
            <a:ext cx="2253286" cy="48507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0" name="Google Shape;1180;p122"/>
          <p:cNvSpPr txBox="1"/>
          <p:nvPr>
            <p:ph idx="1" type="subTitle"/>
          </p:nvPr>
        </p:nvSpPr>
        <p:spPr>
          <a:xfrm>
            <a:off x="157375" y="114050"/>
            <a:ext cx="89481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=checkWin()</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"Congrats to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gameover</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       return</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1</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2 </a:t>
            </a:r>
            <a:r>
              <a:rPr lang="en" sz="900">
                <a:solidFill>
                  <a:srgbClr val="0033B3"/>
                </a:solidFill>
                <a:highlight>
                  <a:srgbClr val="FFFFFF"/>
                </a:highlight>
                <a:latin typeface="Courier New"/>
                <a:ea typeface="Courier New"/>
                <a:cs typeface="Courier New"/>
                <a:sym typeface="Courier New"/>
              </a:rPr>
              <a:t>else </a:t>
            </a:r>
            <a:r>
              <a:rPr lang="en" sz="900">
                <a:solidFill>
                  <a:srgbClr val="1750EB"/>
                </a:solidFill>
                <a:highlight>
                  <a:srgbClr val="FFFFFF"/>
                </a:highlight>
                <a:latin typeface="Courier New"/>
                <a:ea typeface="Courier New"/>
                <a:cs typeface="Courier New"/>
                <a:sym typeface="Courier New"/>
              </a:rPr>
              <a:t>1</a:t>
            </a:r>
            <a:endParaRPr sz="9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1750EB"/>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"Turn of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var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fun </a:t>
            </a:r>
            <a:r>
              <a:rPr lang="en" sz="900">
                <a:solidFill>
                  <a:srgbClr val="00627A"/>
                </a:solidFill>
                <a:highlight>
                  <a:srgbClr val="FFFFFF"/>
                </a:highlight>
                <a:latin typeface="Courier New"/>
                <a:ea typeface="Courier New"/>
                <a:cs typeface="Courier New"/>
                <a:sym typeface="Courier New"/>
              </a:rPr>
              <a:t>checkWin</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Boolean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possible </a:t>
            </a:r>
            <a:r>
              <a:rPr lang="en" sz="900">
                <a:solidFill>
                  <a:srgbClr val="0033B3"/>
                </a:solidFill>
                <a:highlight>
                  <a:srgbClr val="FFFFFF"/>
                </a:highlight>
                <a:latin typeface="Courier New"/>
                <a:ea typeface="Courier New"/>
                <a:cs typeface="Courier New"/>
                <a:sym typeface="Courier New"/>
              </a:rPr>
              <a:t>in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67D17"/>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String</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text</a:t>
            </a:r>
            <a:r>
              <a:rPr lang="en" sz="900">
                <a:solidFill>
                  <a:srgbClr val="080808"/>
                </a:solidFill>
                <a:highlight>
                  <a:srgbClr val="FFFFFF"/>
                </a:highlight>
                <a:latin typeface="Courier New"/>
                <a:ea typeface="Courier New"/>
                <a:cs typeface="Courier New"/>
                <a:sym typeface="Courier New"/>
              </a:rPr>
              <a:t>.toString()</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length</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0</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break</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"OOO" </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"XXX"</a:t>
            </a: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).setBackgroundColor(</a:t>
            </a:r>
            <a:r>
              <a:rPr lang="en" sz="900">
                <a:solidFill>
                  <a:schemeClr val="dk1"/>
                </a:solidFill>
                <a:highlight>
                  <a:srgbClr val="FFFFFF"/>
                </a:highlight>
                <a:latin typeface="Courier New"/>
                <a:ea typeface="Courier New"/>
                <a:cs typeface="Courier New"/>
                <a:sym typeface="Courier New"/>
              </a:rPr>
              <a:t>Color</a:t>
            </a:r>
            <a:r>
              <a:rPr lang="en" sz="900">
                <a:solidFill>
                  <a:srgbClr val="080808"/>
                </a:solidFill>
                <a:highlight>
                  <a:srgbClr val="FFFFFF"/>
                </a:highlight>
                <a:latin typeface="Courier New"/>
                <a:ea typeface="Courier New"/>
                <a:cs typeface="Courier New"/>
                <a:sym typeface="Courier New"/>
              </a:rPr>
              <a:t>.parseColor(</a:t>
            </a:r>
            <a:r>
              <a:rPr lang="en" sz="900">
                <a:solidFill>
                  <a:srgbClr val="067D17"/>
                </a:solidFill>
                <a:highlight>
                  <a:srgbClr val="FFFFFF"/>
                </a:highlight>
                <a:latin typeface="Courier New"/>
                <a:ea typeface="Courier New"/>
                <a:cs typeface="Courier New"/>
                <a:sym typeface="Courier New"/>
              </a:rPr>
              <a:t>"#eeeeee"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false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033B3"/>
              </a:solidFill>
              <a:highlight>
                <a:srgbClr val="FFFFFF"/>
              </a:highlight>
              <a:latin typeface="Courier New"/>
              <a:ea typeface="Courier New"/>
              <a:cs typeface="Courier New"/>
              <a:sym typeface="Courier New"/>
            </a:endParaRPr>
          </a:p>
        </p:txBody>
      </p:sp>
      <p:pic>
        <p:nvPicPr>
          <p:cNvPr id="1181" name="Google Shape;1181;p122"/>
          <p:cNvPicPr preferRelativeResize="0"/>
          <p:nvPr/>
        </p:nvPicPr>
        <p:blipFill>
          <a:blip r:embed="rId3">
            <a:alphaModFix/>
          </a:blip>
          <a:stretch>
            <a:fillRect/>
          </a:stretch>
        </p:blipFill>
        <p:spPr>
          <a:xfrm>
            <a:off x="6718100" y="146400"/>
            <a:ext cx="2253286" cy="4850700"/>
          </a:xfrm>
          <a:prstGeom prst="rect">
            <a:avLst/>
          </a:prstGeom>
          <a:noFill/>
          <a:ln>
            <a:noFill/>
          </a:ln>
        </p:spPr>
      </p:pic>
      <p:sp>
        <p:nvSpPr>
          <p:cNvPr id="1182" name="Google Shape;1182;p122"/>
          <p:cNvSpPr/>
          <p:nvPr/>
        </p:nvSpPr>
        <p:spPr>
          <a:xfrm>
            <a:off x="1309125" y="1845675"/>
            <a:ext cx="6789000" cy="22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200">
                <a:latin typeface="Raleway"/>
                <a:ea typeface="Raleway"/>
                <a:cs typeface="Raleway"/>
                <a:sym typeface="Raleway"/>
              </a:rPr>
              <a:t>However, </a:t>
            </a:r>
            <a:br>
              <a:rPr b="1" lang="en" sz="2200">
                <a:latin typeface="Raleway"/>
                <a:ea typeface="Raleway"/>
                <a:cs typeface="Raleway"/>
                <a:sym typeface="Raleway"/>
              </a:rPr>
            </a:br>
            <a:r>
              <a:rPr b="1" lang="en" sz="2200">
                <a:latin typeface="Raleway"/>
                <a:ea typeface="Raleway"/>
                <a:cs typeface="Raleway"/>
                <a:sym typeface="Raleway"/>
              </a:rPr>
              <a:t>This code is a mess ! not extensible, not maintainable, not readable, not cohesive…</a:t>
            </a:r>
            <a:endParaRPr b="1" sz="2200">
              <a:latin typeface="Raleway"/>
              <a:ea typeface="Raleway"/>
              <a:cs typeface="Raleway"/>
              <a:sym typeface="Raleway"/>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23"/>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a:t>
            </a:r>
            <a:r>
              <a:rPr lang="en"/>
              <a:t> 3</a:t>
            </a:r>
            <a:endParaRPr/>
          </a:p>
        </p:txBody>
      </p:sp>
      <p:sp>
        <p:nvSpPr>
          <p:cNvPr id="1188" name="Google Shape;1188;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9" name="Google Shape;1189;p123"/>
          <p:cNvSpPr txBox="1"/>
          <p:nvPr>
            <p:ph idx="1" type="subTitle"/>
          </p:nvPr>
        </p:nvSpPr>
        <p:spPr>
          <a:xfrm>
            <a:off x="2179125" y="2249375"/>
            <a:ext cx="41337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Kotlin : Object Oriented Programming</a:t>
            </a:r>
            <a:endParaRPr b="1" sz="2700">
              <a:latin typeface="Raleway"/>
              <a:ea typeface="Raleway"/>
              <a:cs typeface="Raleway"/>
              <a:sym typeface="Raleway"/>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2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195" name="Google Shape;1195;p124"/>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Object-oriented programming has several advantages over procedural programming:</a:t>
            </a:r>
            <a:endParaRPr sz="1800"/>
          </a:p>
          <a:p>
            <a:pPr indent="-342900" lvl="1" marL="914400" marR="0" rtl="0" algn="l">
              <a:lnSpc>
                <a:spcPct val="150000"/>
              </a:lnSpc>
              <a:spcBef>
                <a:spcPts val="0"/>
              </a:spcBef>
              <a:spcAft>
                <a:spcPts val="0"/>
              </a:spcAft>
              <a:buSzPts val="1800"/>
              <a:buChar char="○"/>
            </a:pPr>
            <a:r>
              <a:rPr i="1" lang="en" sz="1800"/>
              <a:t>OOP is faster and easier to execute</a:t>
            </a:r>
            <a:endParaRPr i="1" sz="1800"/>
          </a:p>
          <a:p>
            <a:pPr indent="-342900" lvl="1" marL="914400" marR="0" rtl="0" algn="l">
              <a:lnSpc>
                <a:spcPct val="150000"/>
              </a:lnSpc>
              <a:spcBef>
                <a:spcPts val="0"/>
              </a:spcBef>
              <a:spcAft>
                <a:spcPts val="0"/>
              </a:spcAft>
              <a:buSzPts val="1800"/>
              <a:buChar char="○"/>
            </a:pPr>
            <a:r>
              <a:rPr i="1" lang="en" sz="1800"/>
              <a:t>OOP provides a clear structure for the programs</a:t>
            </a:r>
            <a:endParaRPr i="1" sz="1800"/>
          </a:p>
          <a:p>
            <a:pPr indent="-342900" lvl="1" marL="914400" marR="0" rtl="0" algn="l">
              <a:lnSpc>
                <a:spcPct val="150000"/>
              </a:lnSpc>
              <a:spcBef>
                <a:spcPts val="0"/>
              </a:spcBef>
              <a:spcAft>
                <a:spcPts val="0"/>
              </a:spcAft>
              <a:buSzPts val="1800"/>
              <a:buChar char="○"/>
            </a:pPr>
            <a:r>
              <a:rPr i="1" lang="en" sz="1800"/>
              <a:t>OOP helps to keep the Kotlin code DRY "Don't Repeat Yourself", and makes the code easier to maintain, modify and debug</a:t>
            </a:r>
            <a:endParaRPr i="1" sz="1800"/>
          </a:p>
          <a:p>
            <a:pPr indent="-342900" lvl="1" marL="914400" marR="0" rtl="0" algn="l">
              <a:lnSpc>
                <a:spcPct val="150000"/>
              </a:lnSpc>
              <a:spcBef>
                <a:spcPts val="0"/>
              </a:spcBef>
              <a:spcAft>
                <a:spcPts val="0"/>
              </a:spcAft>
              <a:buSzPts val="1800"/>
              <a:buChar char="○"/>
            </a:pPr>
            <a:r>
              <a:rPr i="1" lang="en" sz="1800"/>
              <a:t>OOP makes it possible to create full reusable applications with less code and shorter development time</a:t>
            </a:r>
            <a:endParaRPr i="1"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196" name="Google Shape;1196;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7" name="Google Shape;1197;p124"/>
          <p:cNvSpPr txBox="1"/>
          <p:nvPr/>
        </p:nvSpPr>
        <p:spPr>
          <a:xfrm>
            <a:off x="4801675" y="4853500"/>
            <a:ext cx="515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Copied from https://www.w3schools.com/KOTLIN/kotlin_oop.php</a:t>
            </a:r>
            <a:endParaRPr sz="1000">
              <a:latin typeface="Raleway"/>
              <a:ea typeface="Raleway"/>
              <a:cs typeface="Raleway"/>
              <a:sym typeface="Raleway"/>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2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03" name="Google Shape;1203;p125"/>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Create a class :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204" name="Google Shape;1204;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5" name="Google Shape;1205;p125"/>
          <p:cNvSpPr txBox="1"/>
          <p:nvPr/>
        </p:nvSpPr>
        <p:spPr>
          <a:xfrm>
            <a:off x="894225" y="2375025"/>
            <a:ext cx="3855900" cy="154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br>
              <a:rPr lang="en" sz="1150">
                <a:solidFill>
                  <a:srgbClr val="0077AA"/>
                </a:solidFill>
                <a:highlight>
                  <a:srgbClr val="FFFFFF"/>
                </a:highlight>
                <a:latin typeface="Courier New"/>
                <a:ea typeface="Courier New"/>
                <a:cs typeface="Courier New"/>
                <a:sym typeface="Courier New"/>
              </a:rPr>
            </a:br>
            <a:r>
              <a:rPr lang="en" sz="1150">
                <a:solidFill>
                  <a:srgbClr val="0077AA"/>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Car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brand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model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year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0</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0"/>
              </a:spcAft>
              <a:buClr>
                <a:schemeClr val="dk1"/>
              </a:buClr>
              <a:buSzPts val="1100"/>
              <a:buFont typeface="Arial"/>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a:latin typeface="Raleway"/>
              <a:ea typeface="Raleway"/>
              <a:cs typeface="Raleway"/>
              <a:sym typeface="Raleway"/>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2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11" name="Google Shape;1211;p126"/>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Create an object  : </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212" name="Google Shape;1212;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3" name="Google Shape;1213;p126"/>
          <p:cNvSpPr txBox="1"/>
          <p:nvPr/>
        </p:nvSpPr>
        <p:spPr>
          <a:xfrm>
            <a:off x="3269250" y="1917200"/>
            <a:ext cx="4492500" cy="263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708090"/>
                </a:solidFill>
                <a:highlight>
                  <a:srgbClr val="FFFFFF"/>
                </a:highlight>
                <a:latin typeface="Courier New"/>
                <a:ea typeface="Courier New"/>
                <a:cs typeface="Courier New"/>
                <a:sym typeface="Courier New"/>
              </a:rPr>
              <a:t>// Create a c1 object of the Car class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val</a:t>
            </a:r>
            <a:r>
              <a:rPr lang="en" sz="1150">
                <a:solidFill>
                  <a:schemeClr val="dk1"/>
                </a:solidFill>
                <a:highlight>
                  <a:srgbClr val="FFFFFF"/>
                </a:highlight>
                <a:latin typeface="Courier New"/>
                <a:ea typeface="Courier New"/>
                <a:cs typeface="Courier New"/>
                <a:sym typeface="Courier New"/>
              </a:rPr>
              <a:t> c1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708090"/>
                </a:solidFill>
                <a:highlight>
                  <a:srgbClr val="FFFFFF"/>
                </a:highlight>
                <a:latin typeface="Courier New"/>
                <a:ea typeface="Courier New"/>
                <a:cs typeface="Courier New"/>
                <a:sym typeface="Courier New"/>
              </a:rPr>
              <a:t>// Access the properties and add some values to it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brand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"Ford"</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model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"Mustang"</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year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1969</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DD4A68"/>
                </a:solidFill>
                <a:highlight>
                  <a:srgbClr val="FFFFFF"/>
                </a:highlight>
                <a:latin typeface="Courier New"/>
                <a:ea typeface="Courier New"/>
                <a:cs typeface="Courier New"/>
                <a:sym typeface="Courier New"/>
              </a:rPr>
              <a:t>println</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brand</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Outputs Ford</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DD4A68"/>
                </a:solidFill>
                <a:highlight>
                  <a:srgbClr val="FFFFFF"/>
                </a:highlight>
                <a:latin typeface="Courier New"/>
                <a:ea typeface="Courier New"/>
                <a:cs typeface="Courier New"/>
                <a:sym typeface="Courier New"/>
              </a:rPr>
              <a:t>println</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model</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Outputs Mustang</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0"/>
              </a:spcAft>
              <a:buClr>
                <a:schemeClr val="dk1"/>
              </a:buClr>
              <a:buSzPts val="1100"/>
              <a:buFont typeface="Arial"/>
              <a:buNone/>
            </a:pPr>
            <a:r>
              <a:rPr lang="en" sz="1150">
                <a:solidFill>
                  <a:srgbClr val="DD4A68"/>
                </a:solidFill>
                <a:highlight>
                  <a:srgbClr val="FFFFFF"/>
                </a:highlight>
                <a:latin typeface="Courier New"/>
                <a:ea typeface="Courier New"/>
                <a:cs typeface="Courier New"/>
                <a:sym typeface="Courier New"/>
              </a:rPr>
              <a:t>println</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c1</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year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Outputs 1969</a:t>
            </a:r>
            <a:endParaRPr sz="1150">
              <a:solidFill>
                <a:srgbClr val="70809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0077AA"/>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25" name="Google Shape;625;p55"/>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0" lvl="0" marL="0" marR="0" rtl="0" algn="l">
              <a:lnSpc>
                <a:spcPct val="150000"/>
              </a:lnSpc>
              <a:spcBef>
                <a:spcPts val="1600"/>
              </a:spcBef>
              <a:spcAft>
                <a:spcPts val="1600"/>
              </a:spcAft>
              <a:buNone/>
            </a:pPr>
            <a:r>
              <a:t/>
            </a:r>
            <a:endParaRPr sz="1800"/>
          </a:p>
        </p:txBody>
      </p:sp>
      <p:sp>
        <p:nvSpPr>
          <p:cNvPr id="626" name="Google Shape;626;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7" name="Google Shape;627;p55"/>
          <p:cNvPicPr preferRelativeResize="0"/>
          <p:nvPr/>
        </p:nvPicPr>
        <p:blipFill>
          <a:blip r:embed="rId3">
            <a:alphaModFix/>
          </a:blip>
          <a:stretch>
            <a:fillRect/>
          </a:stretch>
        </p:blipFill>
        <p:spPr>
          <a:xfrm>
            <a:off x="568725" y="2189025"/>
            <a:ext cx="3607850" cy="2703250"/>
          </a:xfrm>
          <a:prstGeom prst="rect">
            <a:avLst/>
          </a:prstGeom>
          <a:noFill/>
          <a:ln>
            <a:noFill/>
          </a:ln>
        </p:spPr>
      </p:pic>
      <p:pic>
        <p:nvPicPr>
          <p:cNvPr id="628" name="Google Shape;628;p55"/>
          <p:cNvPicPr preferRelativeResize="0"/>
          <p:nvPr/>
        </p:nvPicPr>
        <p:blipFill>
          <a:blip r:embed="rId4">
            <a:alphaModFix/>
          </a:blip>
          <a:stretch>
            <a:fillRect/>
          </a:stretch>
        </p:blipFill>
        <p:spPr>
          <a:xfrm>
            <a:off x="5587025" y="84563"/>
            <a:ext cx="3450350" cy="4974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2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19" name="Google Shape;1219;p127"/>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Default &amp; Concise Constructor</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220" name="Google Shape;1220;p1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1" name="Google Shape;1221;p127"/>
          <p:cNvSpPr txBox="1"/>
          <p:nvPr/>
        </p:nvSpPr>
        <p:spPr>
          <a:xfrm>
            <a:off x="407750" y="2217675"/>
            <a:ext cx="7790400" cy="263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brand</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String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model</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String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year</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Int</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fun</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main</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val</a:t>
            </a:r>
            <a:r>
              <a:rPr lang="en" sz="1150">
                <a:solidFill>
                  <a:schemeClr val="dk1"/>
                </a:solidFill>
                <a:highlight>
                  <a:srgbClr val="FFFFFF"/>
                </a:highlight>
                <a:latin typeface="Courier New"/>
                <a:ea typeface="Courier New"/>
                <a:cs typeface="Courier New"/>
                <a:sym typeface="Courier New"/>
              </a:rPr>
              <a:t> c1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"Ford"</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"Mustang"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1969</a:t>
            </a:r>
            <a:r>
              <a:rPr lang="en" sz="1150">
                <a:solidFill>
                  <a:srgbClr val="999999"/>
                </a:solidFill>
                <a:highlight>
                  <a:srgbClr val="FFFFFF"/>
                </a:highlight>
                <a:latin typeface="Courier New"/>
                <a:ea typeface="Courier New"/>
                <a:cs typeface="Courier New"/>
                <a:sym typeface="Courier New"/>
              </a:rPr>
              <a:t>) //Those values would be assigned automatically to instance variables created implicitly</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val</a:t>
            </a:r>
            <a:r>
              <a:rPr lang="en" sz="1150">
                <a:solidFill>
                  <a:schemeClr val="dk1"/>
                </a:solidFill>
                <a:highlight>
                  <a:srgbClr val="FFFFFF"/>
                </a:highlight>
                <a:latin typeface="Courier New"/>
                <a:ea typeface="Courier New"/>
                <a:cs typeface="Courier New"/>
                <a:sym typeface="Courier New"/>
              </a:rPr>
              <a:t> c2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"BMW"</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"X5"</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1999</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val</a:t>
            </a:r>
            <a:r>
              <a:rPr lang="en" sz="1150">
                <a:solidFill>
                  <a:schemeClr val="dk1"/>
                </a:solidFill>
                <a:highlight>
                  <a:srgbClr val="FFFFFF"/>
                </a:highlight>
                <a:latin typeface="Courier New"/>
                <a:ea typeface="Courier New"/>
                <a:cs typeface="Courier New"/>
                <a:sym typeface="Courier New"/>
              </a:rPr>
              <a:t> c3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"Tesla"</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"Model S"</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2020</a:t>
            </a:r>
            <a:r>
              <a:rPr lang="en" sz="1150">
                <a:solidFill>
                  <a:srgbClr val="999999"/>
                </a:solidFill>
                <a:highlight>
                  <a:srgbClr val="FFFFFF"/>
                </a:highlight>
                <a:latin typeface="Courier New"/>
                <a:ea typeface="Courier New"/>
                <a:cs typeface="Courier New"/>
                <a:sym typeface="Courier New"/>
              </a:rPr>
              <a:t>)</a:t>
            </a:r>
            <a:br>
              <a:rPr lang="en" sz="1150">
                <a:solidFill>
                  <a:srgbClr val="999999"/>
                </a:solidFill>
                <a:highlight>
                  <a:srgbClr val="FFFFFF"/>
                </a:highlight>
                <a:latin typeface="Courier New"/>
                <a:ea typeface="Courier New"/>
                <a:cs typeface="Courier New"/>
                <a:sym typeface="Courier New"/>
              </a:rPr>
            </a:br>
            <a:r>
              <a:rPr lang="en" sz="1150">
                <a:solidFill>
                  <a:srgbClr val="999999"/>
                </a:solidFill>
                <a:highlight>
                  <a:srgbClr val="FFFFFF"/>
                </a:highlight>
                <a:latin typeface="Courier New"/>
                <a:ea typeface="Courier New"/>
                <a:cs typeface="Courier New"/>
                <a:sym typeface="Courier New"/>
              </a:rPr>
              <a:t>  println(c1.brand + " " + c1.model + " " + c1.year)</a:t>
            </a:r>
            <a:endParaRPr sz="1150">
              <a:solidFill>
                <a:srgbClr val="999999"/>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 sz="1150">
                <a:solidFill>
                  <a:srgbClr val="999999"/>
                </a:solidFill>
                <a:highlight>
                  <a:srgbClr val="FFFFFF"/>
                </a:highlight>
                <a:latin typeface="Courier New"/>
                <a:ea typeface="Courier New"/>
                <a:cs typeface="Courier New"/>
                <a:sym typeface="Courier New"/>
              </a:rPr>
              <a:t>	</a:t>
            </a:r>
            <a:endParaRPr sz="1150">
              <a:solidFill>
                <a:srgbClr val="999999"/>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708090"/>
              </a:solidFill>
              <a:highlight>
                <a:srgbClr val="FFFFFF"/>
              </a:highlight>
              <a:latin typeface="Courier New"/>
              <a:ea typeface="Courier New"/>
              <a:cs typeface="Courier New"/>
              <a:sym typeface="Courier New"/>
            </a:endParaRPr>
          </a:p>
        </p:txBody>
      </p:sp>
      <p:sp>
        <p:nvSpPr>
          <p:cNvPr id="1222" name="Google Shape;1222;p127"/>
          <p:cNvSpPr/>
          <p:nvPr/>
        </p:nvSpPr>
        <p:spPr>
          <a:xfrm>
            <a:off x="1552350" y="3920225"/>
            <a:ext cx="6967800" cy="11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00">
                <a:latin typeface="Raleway"/>
                <a:ea typeface="Raleway"/>
                <a:cs typeface="Raleway"/>
                <a:sym typeface="Raleway"/>
              </a:rPr>
              <a:t>Those values will be assigned automatically to instance variables created implicitly</a:t>
            </a:r>
            <a:endParaRPr b="1" sz="1500">
              <a:latin typeface="Raleway"/>
              <a:ea typeface="Raleway"/>
              <a:cs typeface="Raleway"/>
              <a:sym typeface="Raleway"/>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28" name="Google Shape;1228;p128"/>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Default &amp; other methods</a:t>
            </a:r>
            <a:endParaRPr sz="1800"/>
          </a:p>
          <a:p>
            <a:pPr indent="0" lvl="0" marL="0" marR="0" rtl="0" algn="l">
              <a:lnSpc>
                <a:spcPct val="150000"/>
              </a:lnSpc>
              <a:spcBef>
                <a:spcPts val="1600"/>
              </a:spcBef>
              <a:spcAft>
                <a:spcPts val="1600"/>
              </a:spcAft>
              <a:buNone/>
            </a:pPr>
            <a:r>
              <a:t/>
            </a:r>
            <a:endParaRPr sz="1800"/>
          </a:p>
        </p:txBody>
      </p:sp>
      <p:sp>
        <p:nvSpPr>
          <p:cNvPr id="1229" name="Google Shape;1229;p1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0" name="Google Shape;1230;p128"/>
          <p:cNvSpPr txBox="1"/>
          <p:nvPr/>
        </p:nvSpPr>
        <p:spPr>
          <a:xfrm>
            <a:off x="407750" y="2217675"/>
            <a:ext cx="7790400" cy="285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brand</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String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model</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String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var</a:t>
            </a:r>
            <a:r>
              <a:rPr lang="en" sz="1150">
                <a:solidFill>
                  <a:schemeClr val="dk1"/>
                </a:solidFill>
                <a:highlight>
                  <a:srgbClr val="FFFFFF"/>
                </a:highlight>
                <a:latin typeface="Courier New"/>
                <a:ea typeface="Courier New"/>
                <a:cs typeface="Courier New"/>
                <a:sym typeface="Courier New"/>
              </a:rPr>
              <a:t> year</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Int</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Class function</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fun</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drive</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println</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"Wrooom!"</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Class function with parameters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fun</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speed</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maxSpeed</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Int</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println</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"Max speed is: "</a:t>
            </a:r>
            <a:r>
              <a:rPr lang="en" sz="1150">
                <a:solidFill>
                  <a:schemeClr val="dk1"/>
                </a:solidFill>
                <a:highlight>
                  <a:srgbClr val="FFFFFF"/>
                </a:highlight>
                <a:latin typeface="Courier New"/>
                <a:ea typeface="Courier New"/>
                <a:cs typeface="Courier New"/>
                <a:sym typeface="Courier New"/>
              </a:rPr>
              <a:t>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maxSpeed</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fun</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main</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val</a:t>
            </a:r>
            <a:r>
              <a:rPr lang="en" sz="1150">
                <a:solidFill>
                  <a:schemeClr val="dk1"/>
                </a:solidFill>
                <a:highlight>
                  <a:srgbClr val="FFFFFF"/>
                </a:highlight>
                <a:latin typeface="Courier New"/>
                <a:ea typeface="Courier New"/>
                <a:cs typeface="Courier New"/>
                <a:sym typeface="Courier New"/>
              </a:rPr>
              <a:t> c1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"Ford"</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"Mustang"</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0055"/>
                </a:solidFill>
                <a:highlight>
                  <a:srgbClr val="FFFFFF"/>
                </a:highlight>
                <a:latin typeface="Courier New"/>
                <a:ea typeface="Courier New"/>
                <a:cs typeface="Courier New"/>
                <a:sym typeface="Courier New"/>
              </a:rPr>
              <a:t>1969</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708090"/>
                </a:solidFill>
                <a:highlight>
                  <a:srgbClr val="FFFFFF"/>
                </a:highlight>
                <a:latin typeface="Courier New"/>
                <a:ea typeface="Courier New"/>
                <a:cs typeface="Courier New"/>
                <a:sym typeface="Courier New"/>
              </a:rPr>
              <a:t>// Call the functions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c1</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drive</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c1</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speed</a:t>
            </a:r>
            <a:r>
              <a:rPr lang="en" sz="1150">
                <a:solidFill>
                  <a:srgbClr val="999999"/>
                </a:solidFill>
                <a:highlight>
                  <a:srgbClr val="FFFFFF"/>
                </a:highlight>
                <a:latin typeface="Courier New"/>
                <a:ea typeface="Courier New"/>
                <a:cs typeface="Courier New"/>
                <a:sym typeface="Courier New"/>
              </a:rPr>
              <a:t>(</a:t>
            </a:r>
            <a:r>
              <a:rPr lang="en" sz="1150">
                <a:solidFill>
                  <a:srgbClr val="990055"/>
                </a:solidFill>
                <a:highlight>
                  <a:srgbClr val="FFFFFF"/>
                </a:highlight>
                <a:latin typeface="Courier New"/>
                <a:ea typeface="Courier New"/>
                <a:cs typeface="Courier New"/>
                <a:sym typeface="Courier New"/>
              </a:rPr>
              <a:t>200</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0"/>
              </a:spcAft>
              <a:buClr>
                <a:schemeClr val="dk1"/>
              </a:buClr>
              <a:buSzPts val="1100"/>
              <a:buFont typeface="Arial"/>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0077AA"/>
              </a:solidFill>
              <a:highlight>
                <a:srgbClr val="FFFFFF"/>
              </a:highlight>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2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36" name="Google Shape;1236;p129"/>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Inheritance</a:t>
            </a:r>
            <a:endParaRPr b="1" sz="1800"/>
          </a:p>
          <a:p>
            <a:pPr indent="-342900" lvl="1" marL="914400" marR="0" rtl="0" algn="l">
              <a:lnSpc>
                <a:spcPct val="150000"/>
              </a:lnSpc>
              <a:spcBef>
                <a:spcPts val="0"/>
              </a:spcBef>
              <a:spcAft>
                <a:spcPts val="0"/>
              </a:spcAft>
              <a:buSzPts val="1800"/>
              <a:buChar char="○"/>
            </a:pPr>
            <a:r>
              <a:rPr b="1" lang="en" sz="1800"/>
              <a:t>For parent : open</a:t>
            </a:r>
            <a:endParaRPr b="1" sz="1800"/>
          </a:p>
          <a:p>
            <a:pPr indent="-342900" lvl="1" marL="914400" marR="0" rtl="0" algn="l">
              <a:lnSpc>
                <a:spcPct val="150000"/>
              </a:lnSpc>
              <a:spcBef>
                <a:spcPts val="0"/>
              </a:spcBef>
              <a:spcAft>
                <a:spcPts val="0"/>
              </a:spcAft>
              <a:buSzPts val="1800"/>
              <a:buChar char="○"/>
            </a:pPr>
            <a:r>
              <a:rPr b="1" lang="en" sz="1800"/>
              <a:t>For child, use :</a:t>
            </a:r>
            <a:endParaRPr b="1" sz="1800"/>
          </a:p>
          <a:p>
            <a:pPr indent="0" lvl="0" marL="0" marR="0" rtl="0" algn="l">
              <a:lnSpc>
                <a:spcPct val="150000"/>
              </a:lnSpc>
              <a:spcBef>
                <a:spcPts val="1600"/>
              </a:spcBef>
              <a:spcAft>
                <a:spcPts val="1600"/>
              </a:spcAft>
              <a:buNone/>
            </a:pPr>
            <a:r>
              <a:t/>
            </a:r>
            <a:endParaRPr sz="1800"/>
          </a:p>
        </p:txBody>
      </p:sp>
      <p:sp>
        <p:nvSpPr>
          <p:cNvPr id="1237" name="Google Shape;1237;p1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8" name="Google Shape;1238;p129"/>
          <p:cNvSpPr txBox="1"/>
          <p:nvPr/>
        </p:nvSpPr>
        <p:spPr>
          <a:xfrm>
            <a:off x="3526750" y="1705325"/>
            <a:ext cx="5429700" cy="329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Clr>
                <a:schemeClr val="dk1"/>
              </a:buClr>
              <a:buSzPts val="1100"/>
              <a:buFont typeface="Arial"/>
              <a:buNone/>
            </a:pPr>
            <a:r>
              <a:rPr lang="en" sz="900">
                <a:solidFill>
                  <a:srgbClr val="008200"/>
                </a:solidFill>
                <a:highlight>
                  <a:srgbClr val="FFFFFF"/>
                </a:highlight>
                <a:latin typeface="Courier New"/>
                <a:ea typeface="Courier New"/>
                <a:cs typeface="Courier New"/>
                <a:sym typeface="Courier New"/>
              </a:rPr>
              <a:t>//base class</a:t>
            </a:r>
            <a:endParaRPr sz="9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open </a:t>
            </a:r>
            <a:r>
              <a:rPr b="1" lang="en" sz="900">
                <a:solidFill>
                  <a:srgbClr val="006699"/>
                </a:solidFill>
                <a:highlight>
                  <a:srgbClr val="FFFFFF"/>
                </a:highlight>
                <a:latin typeface="Courier New"/>
                <a:ea typeface="Courier New"/>
                <a:cs typeface="Courier New"/>
                <a:sym typeface="Courier New"/>
              </a:rPr>
              <a:t>class</a:t>
            </a: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baseClass{</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val name = </a:t>
            </a:r>
            <a:r>
              <a:rPr lang="en" sz="900">
                <a:solidFill>
                  <a:srgbClr val="0000FF"/>
                </a:solidFill>
                <a:highlight>
                  <a:srgbClr val="FFFFFF"/>
                </a:highlight>
                <a:latin typeface="Courier New"/>
                <a:ea typeface="Courier New"/>
                <a:cs typeface="Courier New"/>
                <a:sym typeface="Courier New"/>
              </a:rPr>
              <a:t>"GeeksforGeeks"</a:t>
            </a:r>
            <a:endParaRPr sz="900">
              <a:solidFill>
                <a:srgbClr val="0000FF"/>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fun A(){</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println(</a:t>
            </a:r>
            <a:r>
              <a:rPr lang="en" sz="900">
                <a:solidFill>
                  <a:srgbClr val="0000FF"/>
                </a:solidFill>
                <a:highlight>
                  <a:srgbClr val="FFFFFF"/>
                </a:highlight>
                <a:latin typeface="Courier New"/>
                <a:ea typeface="Courier New"/>
                <a:cs typeface="Courier New"/>
                <a:sym typeface="Courier New"/>
              </a:rPr>
              <a:t>"Base Class"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008200"/>
                </a:solidFill>
                <a:highlight>
                  <a:srgbClr val="FFFFFF"/>
                </a:highlight>
                <a:latin typeface="Courier New"/>
                <a:ea typeface="Courier New"/>
                <a:cs typeface="Courier New"/>
                <a:sym typeface="Courier New"/>
              </a:rPr>
              <a:t>//derived class</a:t>
            </a:r>
            <a:endParaRPr sz="9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b="1" lang="en" sz="900">
                <a:solidFill>
                  <a:srgbClr val="006699"/>
                </a:solidFill>
                <a:highlight>
                  <a:srgbClr val="FFFFFF"/>
                </a:highlight>
                <a:latin typeface="Courier New"/>
                <a:ea typeface="Courier New"/>
                <a:cs typeface="Courier New"/>
                <a:sym typeface="Courier New"/>
              </a:rPr>
              <a:t>class</a:t>
            </a: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derivedClass: baseClass() {</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fun B() {</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println(name)       	</a:t>
            </a:r>
            <a:r>
              <a:rPr lang="en" sz="900">
                <a:solidFill>
                  <a:srgbClr val="008200"/>
                </a:solidFill>
                <a:highlight>
                  <a:srgbClr val="FFFFFF"/>
                </a:highlight>
                <a:latin typeface="Courier New"/>
                <a:ea typeface="Courier New"/>
                <a:cs typeface="Courier New"/>
                <a:sym typeface="Courier New"/>
              </a:rPr>
              <a:t>//inherit name property</a:t>
            </a:r>
            <a:endParaRPr sz="9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println(</a:t>
            </a:r>
            <a:r>
              <a:rPr lang="en" sz="900">
                <a:solidFill>
                  <a:srgbClr val="0000FF"/>
                </a:solidFill>
                <a:highlight>
                  <a:srgbClr val="FFFFFF"/>
                </a:highlight>
                <a:latin typeface="Courier New"/>
                <a:ea typeface="Courier New"/>
                <a:cs typeface="Courier New"/>
                <a:sym typeface="Courier New"/>
              </a:rPr>
              <a:t>"Derived class"</a:t>
            </a: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fun main(args: Array&lt;String&gt;) {</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val derived = derivedClass()</a:t>
            </a:r>
            <a:endParaRPr sz="9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derived.A()     	</a:t>
            </a:r>
            <a:r>
              <a:rPr lang="en" sz="900">
                <a:solidFill>
                  <a:srgbClr val="008200"/>
                </a:solidFill>
                <a:highlight>
                  <a:srgbClr val="FFFFFF"/>
                </a:highlight>
                <a:latin typeface="Courier New"/>
                <a:ea typeface="Courier New"/>
                <a:cs typeface="Courier New"/>
                <a:sym typeface="Courier New"/>
              </a:rPr>
              <a:t>// inheriting the  base class function</a:t>
            </a:r>
            <a:endParaRPr sz="9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rgbClr val="273239"/>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derived.B()     	</a:t>
            </a:r>
            <a:r>
              <a:rPr lang="en" sz="900">
                <a:solidFill>
                  <a:srgbClr val="008200"/>
                </a:solidFill>
                <a:highlight>
                  <a:srgbClr val="FFFFFF"/>
                </a:highlight>
                <a:latin typeface="Courier New"/>
                <a:ea typeface="Courier New"/>
                <a:cs typeface="Courier New"/>
                <a:sym typeface="Courier New"/>
              </a:rPr>
              <a:t>// calling derived class function</a:t>
            </a:r>
            <a:endParaRPr sz="9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77AA"/>
              </a:solidFill>
              <a:highlight>
                <a:srgbClr val="FFFFFF"/>
              </a:highlight>
              <a:latin typeface="Courier New"/>
              <a:ea typeface="Courier New"/>
              <a:cs typeface="Courier New"/>
              <a:sym typeface="Courier New"/>
            </a:endParaRPr>
          </a:p>
        </p:txBody>
      </p:sp>
      <p:sp>
        <p:nvSpPr>
          <p:cNvPr id="1239" name="Google Shape;1239;p129"/>
          <p:cNvSpPr/>
          <p:nvPr/>
        </p:nvSpPr>
        <p:spPr>
          <a:xfrm>
            <a:off x="343375" y="3677000"/>
            <a:ext cx="30045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73239"/>
                </a:solidFill>
                <a:latin typeface="Courier New"/>
                <a:ea typeface="Courier New"/>
                <a:cs typeface="Courier New"/>
                <a:sym typeface="Courier New"/>
              </a:rPr>
              <a:t>Output:</a:t>
            </a:r>
            <a:br>
              <a:rPr lang="en" sz="1200">
                <a:solidFill>
                  <a:srgbClr val="273239"/>
                </a:solidFill>
                <a:latin typeface="Courier New"/>
                <a:ea typeface="Courier New"/>
                <a:cs typeface="Courier New"/>
                <a:sym typeface="Courier New"/>
              </a:rPr>
            </a:br>
            <a:r>
              <a:rPr lang="en" sz="1200">
                <a:solidFill>
                  <a:srgbClr val="273239"/>
                </a:solidFill>
                <a:latin typeface="Courier New"/>
                <a:ea typeface="Courier New"/>
                <a:cs typeface="Courier New"/>
                <a:sym typeface="Courier New"/>
              </a:rPr>
              <a:t>Base Class</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273239"/>
                </a:solidFill>
                <a:latin typeface="Courier New"/>
                <a:ea typeface="Courier New"/>
                <a:cs typeface="Courier New"/>
                <a:sym typeface="Courier New"/>
              </a:rPr>
              <a:t>G</a:t>
            </a:r>
            <a:r>
              <a:rPr lang="en" sz="1200">
                <a:solidFill>
                  <a:srgbClr val="273239"/>
                </a:solidFill>
                <a:latin typeface="Courier New"/>
                <a:ea typeface="Courier New"/>
                <a:cs typeface="Courier New"/>
                <a:sym typeface="Courier New"/>
              </a:rPr>
              <a:t>eeksforGeeks</a:t>
            </a:r>
            <a:endParaRPr sz="1200">
              <a:solidFill>
                <a:srgbClr val="273239"/>
              </a:solidFill>
              <a:latin typeface="Courier New"/>
              <a:ea typeface="Courier New"/>
              <a:cs typeface="Courier New"/>
              <a:sym typeface="Courier New"/>
            </a:endParaRPr>
          </a:p>
          <a:p>
            <a:pPr indent="0" lvl="0" marL="0" marR="190500" rtl="0" algn="l">
              <a:lnSpc>
                <a:spcPct val="115000"/>
              </a:lnSpc>
              <a:spcBef>
                <a:spcPts val="0"/>
              </a:spcBef>
              <a:spcAft>
                <a:spcPts val="800"/>
              </a:spcAft>
              <a:buNone/>
            </a:pPr>
            <a:r>
              <a:rPr lang="en" sz="1200">
                <a:solidFill>
                  <a:srgbClr val="273239"/>
                </a:solidFill>
                <a:latin typeface="Courier New"/>
                <a:ea typeface="Courier New"/>
                <a:cs typeface="Courier New"/>
                <a:sym typeface="Courier New"/>
              </a:rPr>
              <a:t>Derived class</a:t>
            </a:r>
            <a:endParaRPr>
              <a:latin typeface="Raleway"/>
              <a:ea typeface="Raleway"/>
              <a:cs typeface="Raleway"/>
              <a:sym typeface="Raleway"/>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3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45" name="Google Shape;1245;p130"/>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Overriding Functions</a:t>
            </a:r>
            <a:endParaRPr b="1" sz="1800"/>
          </a:p>
          <a:p>
            <a:pPr indent="0" lvl="0" marL="0" marR="0" rtl="0" algn="l">
              <a:lnSpc>
                <a:spcPct val="150000"/>
              </a:lnSpc>
              <a:spcBef>
                <a:spcPts val="1600"/>
              </a:spcBef>
              <a:spcAft>
                <a:spcPts val="0"/>
              </a:spcAft>
              <a:buNone/>
            </a:pPr>
            <a:r>
              <a:t/>
            </a:r>
            <a:endParaRPr b="1" sz="1800"/>
          </a:p>
          <a:p>
            <a:pPr indent="0" lvl="0" marL="0" marR="0" rtl="0" algn="l">
              <a:lnSpc>
                <a:spcPct val="150000"/>
              </a:lnSpc>
              <a:spcBef>
                <a:spcPts val="1600"/>
              </a:spcBef>
              <a:spcAft>
                <a:spcPts val="1600"/>
              </a:spcAft>
              <a:buNone/>
            </a:pPr>
            <a:r>
              <a:t/>
            </a:r>
            <a:endParaRPr sz="1800"/>
          </a:p>
        </p:txBody>
      </p:sp>
      <p:sp>
        <p:nvSpPr>
          <p:cNvPr id="1246" name="Google Shape;1246;p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7" name="Google Shape;1247;p130"/>
          <p:cNvSpPr txBox="1"/>
          <p:nvPr/>
        </p:nvSpPr>
        <p:spPr>
          <a:xfrm>
            <a:off x="3161925" y="1705325"/>
            <a:ext cx="5794500" cy="329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Clr>
                <a:schemeClr val="dk1"/>
              </a:buClr>
              <a:buSzPts val="1100"/>
              <a:buFont typeface="Arial"/>
              <a:buNone/>
            </a:pPr>
            <a:r>
              <a:rPr lang="en" sz="1000">
                <a:solidFill>
                  <a:srgbClr val="008200"/>
                </a:solidFill>
                <a:highlight>
                  <a:srgbClr val="FFFFFF"/>
                </a:highlight>
                <a:latin typeface="Courier New"/>
                <a:ea typeface="Courier New"/>
                <a:cs typeface="Courier New"/>
                <a:sym typeface="Courier New"/>
              </a:rPr>
              <a:t>// base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b="1" lang="en" sz="1000">
                <a:solidFill>
                  <a:schemeClr val="dk1"/>
                </a:solidFill>
                <a:highlight>
                  <a:srgbClr val="FFFFFF"/>
                </a:highlight>
                <a:latin typeface="Courier New"/>
                <a:ea typeface="Courier New"/>
                <a:cs typeface="Courier New"/>
                <a:sym typeface="Courier New"/>
              </a:rPr>
              <a:t>open </a:t>
            </a:r>
            <a:r>
              <a:rPr b="1" lang="en" sz="1000">
                <a:solidFill>
                  <a:srgbClr val="006699"/>
                </a:solidFill>
                <a:highlight>
                  <a:srgbClr val="FFFFFF"/>
                </a:highlight>
                <a:latin typeface="Courier New"/>
                <a:ea typeface="Courier New"/>
                <a:cs typeface="Courier New"/>
                <a:sym typeface="Courier New"/>
              </a:rPr>
              <a:t>class</a:t>
            </a: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Animal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open</a:t>
            </a:r>
            <a:r>
              <a:rPr lang="en" sz="1000">
                <a:solidFill>
                  <a:schemeClr val="dk1"/>
                </a:solidFill>
                <a:highlight>
                  <a:srgbClr val="FFFFFF"/>
                </a:highlight>
                <a:latin typeface="Courier New"/>
                <a:ea typeface="Courier New"/>
                <a:cs typeface="Courier New"/>
                <a:sym typeface="Courier New"/>
              </a:rPr>
              <a:t> fun run()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println(</a:t>
            </a:r>
            <a:r>
              <a:rPr lang="en" sz="1000">
                <a:solidFill>
                  <a:srgbClr val="0000FF"/>
                </a:solidFill>
                <a:highlight>
                  <a:srgbClr val="FFFFFF"/>
                </a:highlight>
                <a:latin typeface="Courier New"/>
                <a:ea typeface="Courier New"/>
                <a:cs typeface="Courier New"/>
                <a:sym typeface="Courier New"/>
              </a:rPr>
              <a:t>"Animals can run"</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008200"/>
                </a:solidFill>
                <a:highlight>
                  <a:srgbClr val="FFFFFF"/>
                </a:highlight>
                <a:latin typeface="Courier New"/>
                <a:ea typeface="Courier New"/>
                <a:cs typeface="Courier New"/>
                <a:sym typeface="Courier New"/>
              </a:rPr>
              <a:t>// derived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b="1" lang="en" sz="1000">
                <a:solidFill>
                  <a:srgbClr val="006699"/>
                </a:solidFill>
                <a:highlight>
                  <a:srgbClr val="FFFFFF"/>
                </a:highlight>
                <a:latin typeface="Courier New"/>
                <a:ea typeface="Courier New"/>
                <a:cs typeface="Courier New"/>
                <a:sym typeface="Courier New"/>
              </a:rPr>
              <a:t>class</a:t>
            </a: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Tiger: Animal()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override</a:t>
            </a:r>
            <a:r>
              <a:rPr lang="en" sz="1000">
                <a:solidFill>
                  <a:schemeClr val="dk1"/>
                </a:solidFill>
                <a:highlight>
                  <a:srgbClr val="FFFFFF"/>
                </a:highlight>
                <a:latin typeface="Courier New"/>
                <a:ea typeface="Courier New"/>
                <a:cs typeface="Courier New"/>
                <a:sym typeface="Courier New"/>
              </a:rPr>
              <a:t> fun run() {   	</a:t>
            </a:r>
            <a:r>
              <a:rPr lang="en" sz="1000">
                <a:solidFill>
                  <a:srgbClr val="008200"/>
                </a:solidFill>
                <a:highlight>
                  <a:srgbClr val="FFFFFF"/>
                </a:highlight>
                <a:latin typeface="Courier New"/>
                <a:ea typeface="Courier New"/>
                <a:cs typeface="Courier New"/>
                <a:sym typeface="Courier New"/>
              </a:rPr>
              <a:t>// overrides the run method of base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println(</a:t>
            </a:r>
            <a:r>
              <a:rPr lang="en" sz="1000">
                <a:solidFill>
                  <a:srgbClr val="0000FF"/>
                </a:solidFill>
                <a:highlight>
                  <a:srgbClr val="FFFFFF"/>
                </a:highlight>
                <a:latin typeface="Courier New"/>
                <a:ea typeface="Courier New"/>
                <a:cs typeface="Courier New"/>
                <a:sym typeface="Courier New"/>
              </a:rPr>
              <a:t>"Tiger can run very fast"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fun main(args: Array&lt;String&gt;)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val t = Tiger()</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t.run()</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77AA"/>
              </a:solidFill>
              <a:highlight>
                <a:srgbClr val="FFFFFF"/>
              </a:highlight>
              <a:latin typeface="Courier New"/>
              <a:ea typeface="Courier New"/>
              <a:cs typeface="Courier New"/>
              <a:sym typeface="Courier New"/>
            </a:endParaRPr>
          </a:p>
        </p:txBody>
      </p:sp>
      <p:sp>
        <p:nvSpPr>
          <p:cNvPr id="1248" name="Google Shape;1248;p130"/>
          <p:cNvSpPr/>
          <p:nvPr/>
        </p:nvSpPr>
        <p:spPr>
          <a:xfrm>
            <a:off x="343375" y="3677000"/>
            <a:ext cx="23607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73239"/>
                </a:solidFill>
                <a:latin typeface="Courier New"/>
                <a:ea typeface="Courier New"/>
                <a:cs typeface="Courier New"/>
                <a:sym typeface="Courier New"/>
              </a:rPr>
              <a:t>Output:</a:t>
            </a:r>
            <a:br>
              <a:rPr lang="en" sz="1200">
                <a:solidFill>
                  <a:srgbClr val="273239"/>
                </a:solidFill>
                <a:latin typeface="Courier New"/>
                <a:ea typeface="Courier New"/>
                <a:cs typeface="Courier New"/>
                <a:sym typeface="Courier New"/>
              </a:rPr>
            </a:br>
            <a:r>
              <a:rPr lang="en" sz="1200">
                <a:solidFill>
                  <a:srgbClr val="273239"/>
                </a:solidFill>
                <a:latin typeface="Courier New"/>
                <a:ea typeface="Courier New"/>
                <a:cs typeface="Courier New"/>
                <a:sym typeface="Courier New"/>
              </a:rPr>
              <a:t>Tiger can run very fast</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3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Kotlin : Object-Oriented Programming</a:t>
            </a:r>
            <a:endParaRPr sz="3400"/>
          </a:p>
        </p:txBody>
      </p:sp>
      <p:sp>
        <p:nvSpPr>
          <p:cNvPr id="1254" name="Google Shape;1254;p131"/>
          <p:cNvSpPr txBox="1"/>
          <p:nvPr>
            <p:ph idx="2" type="subTitle"/>
          </p:nvPr>
        </p:nvSpPr>
        <p:spPr>
          <a:xfrm>
            <a:off x="237700" y="1705325"/>
            <a:ext cx="8754000" cy="548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b="1" lang="en" sz="1800"/>
              <a:t>Overriding Functions</a:t>
            </a:r>
            <a:endParaRPr b="1" sz="1800"/>
          </a:p>
          <a:p>
            <a:pPr indent="0" lvl="0" marL="0" marR="0" rtl="0" algn="l">
              <a:lnSpc>
                <a:spcPct val="150000"/>
              </a:lnSpc>
              <a:spcBef>
                <a:spcPts val="1600"/>
              </a:spcBef>
              <a:spcAft>
                <a:spcPts val="0"/>
              </a:spcAft>
              <a:buNone/>
            </a:pPr>
            <a:r>
              <a:t/>
            </a:r>
            <a:endParaRPr b="1" sz="1800"/>
          </a:p>
          <a:p>
            <a:pPr indent="0" lvl="0" marL="0" marR="0" rtl="0" algn="l">
              <a:lnSpc>
                <a:spcPct val="150000"/>
              </a:lnSpc>
              <a:spcBef>
                <a:spcPts val="1600"/>
              </a:spcBef>
              <a:spcAft>
                <a:spcPts val="1600"/>
              </a:spcAft>
              <a:buNone/>
            </a:pPr>
            <a:r>
              <a:t/>
            </a:r>
            <a:endParaRPr sz="1800"/>
          </a:p>
        </p:txBody>
      </p:sp>
      <p:sp>
        <p:nvSpPr>
          <p:cNvPr id="1255" name="Google Shape;1255;p1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6" name="Google Shape;1256;p131"/>
          <p:cNvSpPr txBox="1"/>
          <p:nvPr/>
        </p:nvSpPr>
        <p:spPr>
          <a:xfrm>
            <a:off x="3161925" y="1705325"/>
            <a:ext cx="5794500" cy="329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None/>
            </a:pPr>
            <a:r>
              <a:rPr lang="en" sz="1000">
                <a:solidFill>
                  <a:srgbClr val="008200"/>
                </a:solidFill>
                <a:highlight>
                  <a:srgbClr val="FFFFFF"/>
                </a:highlight>
                <a:latin typeface="Courier New"/>
                <a:ea typeface="Courier New"/>
                <a:cs typeface="Courier New"/>
                <a:sym typeface="Courier New"/>
              </a:rPr>
              <a:t>// base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open </a:t>
            </a:r>
            <a:r>
              <a:rPr b="1" lang="en" sz="1000">
                <a:solidFill>
                  <a:srgbClr val="006699"/>
                </a:solidFill>
                <a:highlight>
                  <a:srgbClr val="FFFFFF"/>
                </a:highlight>
                <a:latin typeface="Courier New"/>
                <a:ea typeface="Courier New"/>
                <a:cs typeface="Courier New"/>
                <a:sym typeface="Courier New"/>
              </a:rPr>
              <a:t>class</a:t>
            </a: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Animal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open</a:t>
            </a:r>
            <a:r>
              <a:rPr lang="en" sz="1000">
                <a:solidFill>
                  <a:schemeClr val="dk1"/>
                </a:solidFill>
                <a:highlight>
                  <a:srgbClr val="FFFFFF"/>
                </a:highlight>
                <a:latin typeface="Courier New"/>
                <a:ea typeface="Courier New"/>
                <a:cs typeface="Courier New"/>
                <a:sym typeface="Courier New"/>
              </a:rPr>
              <a:t> fun run()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println(</a:t>
            </a:r>
            <a:r>
              <a:rPr lang="en" sz="1000">
                <a:solidFill>
                  <a:srgbClr val="0000FF"/>
                </a:solidFill>
                <a:highlight>
                  <a:srgbClr val="FFFFFF"/>
                </a:highlight>
                <a:latin typeface="Courier New"/>
                <a:ea typeface="Courier New"/>
                <a:cs typeface="Courier New"/>
                <a:sym typeface="Courier New"/>
              </a:rPr>
              <a:t>"Animals can run"</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008200"/>
                </a:solidFill>
                <a:highlight>
                  <a:srgbClr val="FFFFFF"/>
                </a:highlight>
                <a:latin typeface="Courier New"/>
                <a:ea typeface="Courier New"/>
                <a:cs typeface="Courier New"/>
                <a:sym typeface="Courier New"/>
              </a:rPr>
              <a:t>// derived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000">
                <a:solidFill>
                  <a:srgbClr val="006699"/>
                </a:solidFill>
                <a:highlight>
                  <a:srgbClr val="FFFFFF"/>
                </a:highlight>
                <a:latin typeface="Courier New"/>
                <a:ea typeface="Courier New"/>
                <a:cs typeface="Courier New"/>
                <a:sym typeface="Courier New"/>
              </a:rPr>
              <a:t>class</a:t>
            </a: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Tiger: Animal()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override</a:t>
            </a:r>
            <a:r>
              <a:rPr lang="en" sz="1000">
                <a:solidFill>
                  <a:schemeClr val="dk1"/>
                </a:solidFill>
                <a:highlight>
                  <a:srgbClr val="FFFFFF"/>
                </a:highlight>
                <a:latin typeface="Courier New"/>
                <a:ea typeface="Courier New"/>
                <a:cs typeface="Courier New"/>
                <a:sym typeface="Courier New"/>
              </a:rPr>
              <a:t> fun run() {   	</a:t>
            </a:r>
            <a:r>
              <a:rPr lang="en" sz="1000">
                <a:solidFill>
                  <a:srgbClr val="008200"/>
                </a:solidFill>
                <a:highlight>
                  <a:srgbClr val="FFFFFF"/>
                </a:highlight>
                <a:latin typeface="Courier New"/>
                <a:ea typeface="Courier New"/>
                <a:cs typeface="Courier New"/>
                <a:sym typeface="Courier New"/>
              </a:rPr>
              <a:t>// overrides the run method of base class</a:t>
            </a:r>
            <a:endParaRPr sz="10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println(</a:t>
            </a:r>
            <a:r>
              <a:rPr lang="en" sz="1000">
                <a:solidFill>
                  <a:srgbClr val="0000FF"/>
                </a:solidFill>
                <a:highlight>
                  <a:srgbClr val="FFFFFF"/>
                </a:highlight>
                <a:latin typeface="Courier New"/>
                <a:ea typeface="Courier New"/>
                <a:cs typeface="Courier New"/>
                <a:sym typeface="Courier New"/>
              </a:rPr>
              <a:t>"Tiger can run very fast"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fun main(args: Array&lt;String&gt;) {</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val t = Tiger()</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rgbClr val="273239"/>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t.run()</a:t>
            </a:r>
            <a:endParaRPr sz="10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77AA"/>
              </a:solidFill>
              <a:highlight>
                <a:srgbClr val="FFFFFF"/>
              </a:highlight>
              <a:latin typeface="Courier New"/>
              <a:ea typeface="Courier New"/>
              <a:cs typeface="Courier New"/>
              <a:sym typeface="Courier New"/>
            </a:endParaRPr>
          </a:p>
        </p:txBody>
      </p:sp>
      <p:sp>
        <p:nvSpPr>
          <p:cNvPr id="1257" name="Google Shape;1257;p131"/>
          <p:cNvSpPr/>
          <p:nvPr/>
        </p:nvSpPr>
        <p:spPr>
          <a:xfrm>
            <a:off x="343375" y="3677000"/>
            <a:ext cx="23607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73239"/>
                </a:solidFill>
                <a:latin typeface="Courier New"/>
                <a:ea typeface="Courier New"/>
                <a:cs typeface="Courier New"/>
                <a:sym typeface="Courier New"/>
              </a:rPr>
              <a:t>Output:</a:t>
            </a:r>
            <a:br>
              <a:rPr lang="en" sz="1200">
                <a:solidFill>
                  <a:srgbClr val="273239"/>
                </a:solidFill>
                <a:latin typeface="Courier New"/>
                <a:ea typeface="Courier New"/>
                <a:cs typeface="Courier New"/>
                <a:sym typeface="Courier New"/>
              </a:rPr>
            </a:br>
            <a:r>
              <a:rPr lang="en" sz="1200">
                <a:solidFill>
                  <a:srgbClr val="273239"/>
                </a:solidFill>
                <a:latin typeface="Courier New"/>
                <a:ea typeface="Courier New"/>
                <a:cs typeface="Courier New"/>
                <a:sym typeface="Courier New"/>
              </a:rPr>
              <a:t>Tiger can run very fast</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273239"/>
              </a:solidFill>
              <a:latin typeface="Courier New"/>
              <a:ea typeface="Courier New"/>
              <a:cs typeface="Courier New"/>
              <a:sym typeface="Courier New"/>
            </a:endParaRPr>
          </a:p>
        </p:txBody>
      </p:sp>
      <p:sp>
        <p:nvSpPr>
          <p:cNvPr id="1258" name="Google Shape;1258;p131"/>
          <p:cNvSpPr/>
          <p:nvPr/>
        </p:nvSpPr>
        <p:spPr>
          <a:xfrm>
            <a:off x="1547350" y="1705325"/>
            <a:ext cx="5499000" cy="28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273239"/>
                </a:solidFill>
                <a:latin typeface="Courier New"/>
                <a:ea typeface="Courier New"/>
                <a:cs typeface="Courier New"/>
                <a:sym typeface="Courier New"/>
              </a:rPr>
              <a:t>What’s next : </a:t>
            </a:r>
            <a:endParaRPr b="1" sz="1600">
              <a:solidFill>
                <a:srgbClr val="273239"/>
              </a:solidFill>
              <a:latin typeface="Courier New"/>
              <a:ea typeface="Courier New"/>
              <a:cs typeface="Courier New"/>
              <a:sym typeface="Courier New"/>
            </a:endParaRPr>
          </a:p>
          <a:p>
            <a:pPr indent="0" lvl="0" marL="0" rtl="0" algn="ctr">
              <a:spcBef>
                <a:spcPts val="0"/>
              </a:spcBef>
              <a:spcAft>
                <a:spcPts val="0"/>
              </a:spcAft>
              <a:buNone/>
            </a:pPr>
            <a:r>
              <a:t/>
            </a:r>
            <a:endParaRPr b="1" sz="1600">
              <a:solidFill>
                <a:srgbClr val="273239"/>
              </a:solidFill>
              <a:latin typeface="Courier New"/>
              <a:ea typeface="Courier New"/>
              <a:cs typeface="Courier New"/>
              <a:sym typeface="Courier New"/>
            </a:endParaRPr>
          </a:p>
          <a:p>
            <a:pPr indent="0" lvl="0" marL="0" rtl="0" algn="ctr">
              <a:spcBef>
                <a:spcPts val="0"/>
              </a:spcBef>
              <a:spcAft>
                <a:spcPts val="0"/>
              </a:spcAft>
              <a:buNone/>
            </a:pPr>
            <a:r>
              <a:rPr b="1" lang="en" sz="1600">
                <a:solidFill>
                  <a:srgbClr val="273239"/>
                </a:solidFill>
                <a:latin typeface="Courier New"/>
                <a:ea typeface="Courier New"/>
                <a:cs typeface="Courier New"/>
                <a:sym typeface="Courier New"/>
              </a:rPr>
              <a:t>Use OOP to improve the Tic Tac Toe Game </a:t>
            </a:r>
            <a:endParaRPr sz="1600">
              <a:solidFill>
                <a:srgbClr val="273239"/>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3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Project Source Codes</a:t>
            </a:r>
            <a:endParaRPr sz="3400"/>
          </a:p>
        </p:txBody>
      </p:sp>
      <p:sp>
        <p:nvSpPr>
          <p:cNvPr id="1264" name="Google Shape;1264;p132"/>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t>Hello World App : Incrementer : </a:t>
            </a:r>
            <a:endParaRPr sz="1800"/>
          </a:p>
          <a:p>
            <a:pPr indent="-342900" lvl="1" marL="914400" marR="0" rtl="0" algn="l">
              <a:lnSpc>
                <a:spcPct val="200000"/>
              </a:lnSpc>
              <a:spcBef>
                <a:spcPts val="0"/>
              </a:spcBef>
              <a:spcAft>
                <a:spcPts val="0"/>
              </a:spcAft>
              <a:buSzPts val="1800"/>
              <a:buChar char="○"/>
            </a:pPr>
            <a:r>
              <a:rPr lang="en" sz="1800" u="sng">
                <a:solidFill>
                  <a:schemeClr val="hlink"/>
                </a:solidFill>
                <a:hlinkClick r:id="rId3"/>
              </a:rPr>
              <a:t>https://www.dropbox.com/scl/fo/hwqzowqtdbxuxrazf33ac/h?rlkey=ggef744l0n558qyqye1idwenu&amp;dl=0</a:t>
            </a:r>
            <a:r>
              <a:rPr lang="en" sz="1800"/>
              <a:t> </a:t>
            </a:r>
            <a:endParaRPr sz="1800"/>
          </a:p>
          <a:p>
            <a:pPr indent="-342900" lvl="0" marL="457200" marR="0" rtl="0" algn="l">
              <a:lnSpc>
                <a:spcPct val="200000"/>
              </a:lnSpc>
              <a:spcBef>
                <a:spcPts val="0"/>
              </a:spcBef>
              <a:spcAft>
                <a:spcPts val="0"/>
              </a:spcAft>
              <a:buSzPts val="1800"/>
              <a:buChar char="●"/>
            </a:pPr>
            <a:r>
              <a:rPr lang="en" sz="1800"/>
              <a:t>Tic Tac Toe Game</a:t>
            </a:r>
            <a:endParaRPr sz="1800"/>
          </a:p>
          <a:p>
            <a:pPr indent="-342900" lvl="1" marL="914400" rtl="0" algn="l">
              <a:lnSpc>
                <a:spcPct val="200000"/>
              </a:lnSpc>
              <a:spcBef>
                <a:spcPts val="0"/>
              </a:spcBef>
              <a:spcAft>
                <a:spcPts val="0"/>
              </a:spcAft>
              <a:buSzPts val="1800"/>
              <a:buChar char="○"/>
            </a:pPr>
            <a:r>
              <a:rPr lang="en" sz="1800" u="sng">
                <a:solidFill>
                  <a:schemeClr val="hlink"/>
                </a:solidFill>
                <a:hlinkClick r:id="rId4"/>
              </a:rPr>
              <a:t>https://www.dropbox.com/scl/fo/dxr2luubdvtgkrtitzm76/h?rlkey=tun570wgzwrmkzs3u15vvgxh2&amp;dl=0</a:t>
            </a:r>
            <a:r>
              <a:rPr lang="en" sz="1800">
                <a:solidFill>
                  <a:schemeClr val="dk1"/>
                </a:solidFill>
              </a:rPr>
              <a:t> </a:t>
            </a:r>
            <a:endParaRPr sz="1800"/>
          </a:p>
          <a:p>
            <a:pPr indent="0" lvl="0" marL="0" marR="0" rtl="0" algn="l">
              <a:lnSpc>
                <a:spcPct val="200000"/>
              </a:lnSpc>
              <a:spcBef>
                <a:spcPts val="1600"/>
              </a:spcBef>
              <a:spcAft>
                <a:spcPts val="1600"/>
              </a:spcAft>
              <a:buNone/>
            </a:pPr>
            <a:r>
              <a:t/>
            </a:r>
            <a:endParaRPr sz="1800"/>
          </a:p>
        </p:txBody>
      </p:sp>
      <p:sp>
        <p:nvSpPr>
          <p:cNvPr id="1265" name="Google Shape;1265;p1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3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Resources</a:t>
            </a:r>
            <a:endParaRPr sz="3400"/>
          </a:p>
        </p:txBody>
      </p:sp>
      <p:sp>
        <p:nvSpPr>
          <p:cNvPr id="1271" name="Google Shape;1271;p133"/>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lang="en" sz="1600" u="sng">
                <a:solidFill>
                  <a:schemeClr val="hlink"/>
                </a:solidFill>
                <a:hlinkClick r:id="rId3"/>
              </a:rPr>
              <a:t>https://developer.android.com/courses/android-basics-kotlin/course</a:t>
            </a:r>
            <a:r>
              <a:rPr lang="en" sz="1600"/>
              <a:t> </a:t>
            </a:r>
            <a:endParaRPr sz="1600"/>
          </a:p>
          <a:p>
            <a:pPr indent="-330200" lvl="0" marL="457200" marR="0" rtl="0" algn="l">
              <a:lnSpc>
                <a:spcPct val="150000"/>
              </a:lnSpc>
              <a:spcBef>
                <a:spcPts val="0"/>
              </a:spcBef>
              <a:spcAft>
                <a:spcPts val="0"/>
              </a:spcAft>
              <a:buSzPts val="1600"/>
              <a:buChar char="●"/>
            </a:pPr>
            <a:r>
              <a:rPr lang="en" sz="1600" u="sng">
                <a:solidFill>
                  <a:schemeClr val="hlink"/>
                </a:solidFill>
                <a:hlinkClick r:id="rId4"/>
              </a:rPr>
              <a:t>https://google-developer-training.github.io/android-developer-fundamentals-course-concepts-v2/</a:t>
            </a:r>
            <a:endParaRPr sz="1600"/>
          </a:p>
          <a:p>
            <a:pPr indent="-330200" lvl="0" marL="457200" marR="0" rtl="0" algn="l">
              <a:lnSpc>
                <a:spcPct val="150000"/>
              </a:lnSpc>
              <a:spcBef>
                <a:spcPts val="0"/>
              </a:spcBef>
              <a:spcAft>
                <a:spcPts val="0"/>
              </a:spcAft>
              <a:buSzPts val="1600"/>
              <a:buChar char="●"/>
            </a:pPr>
            <a:r>
              <a:rPr lang="en" sz="1600" u="sng">
                <a:solidFill>
                  <a:schemeClr val="hlink"/>
                </a:solidFill>
                <a:hlinkClick r:id="rId5"/>
              </a:rPr>
              <a:t>https://drive.google.com/drive/folders/1eu-LXxiHocSktGYpG04PfE9Xmr_pBY5P</a:t>
            </a:r>
            <a:endParaRPr sz="1600"/>
          </a:p>
          <a:p>
            <a:pPr indent="-330200" lvl="0" marL="457200" marR="0" rtl="0" algn="l">
              <a:lnSpc>
                <a:spcPct val="150000"/>
              </a:lnSpc>
              <a:spcBef>
                <a:spcPts val="0"/>
              </a:spcBef>
              <a:spcAft>
                <a:spcPts val="0"/>
              </a:spcAft>
              <a:buSzPts val="1600"/>
              <a:buChar char="●"/>
            </a:pPr>
            <a:r>
              <a:rPr lang="en" sz="1600" u="sng">
                <a:solidFill>
                  <a:schemeClr val="hlink"/>
                </a:solidFill>
                <a:hlinkClick r:id="rId6"/>
              </a:rPr>
              <a:t>https://www.udacity.com/course/developing-android-apps-with-kotlin--ud9012</a:t>
            </a:r>
            <a:r>
              <a:rPr lang="en" sz="1600"/>
              <a:t> </a:t>
            </a:r>
            <a:endParaRPr sz="1600"/>
          </a:p>
          <a:p>
            <a:pPr indent="-330200" lvl="0" marL="457200" marR="0" rtl="0" algn="l">
              <a:lnSpc>
                <a:spcPct val="150000"/>
              </a:lnSpc>
              <a:spcBef>
                <a:spcPts val="0"/>
              </a:spcBef>
              <a:spcAft>
                <a:spcPts val="0"/>
              </a:spcAft>
              <a:buSzPts val="1600"/>
              <a:buChar char="●"/>
            </a:pPr>
            <a:r>
              <a:rPr lang="en" sz="1600" u="sng">
                <a:solidFill>
                  <a:schemeClr val="hlink"/>
                </a:solidFill>
                <a:hlinkClick r:id="rId7"/>
              </a:rPr>
              <a:t>https://developer.android.com/reference/kotlin/android/util/Log</a:t>
            </a:r>
            <a:endParaRPr sz="1600"/>
          </a:p>
          <a:p>
            <a:pPr indent="-330200" lvl="0" marL="457200" marR="0" rtl="0" algn="l">
              <a:lnSpc>
                <a:spcPct val="150000"/>
              </a:lnSpc>
              <a:spcBef>
                <a:spcPts val="0"/>
              </a:spcBef>
              <a:spcAft>
                <a:spcPts val="0"/>
              </a:spcAft>
              <a:buSzPts val="1600"/>
              <a:buChar char="●"/>
            </a:pPr>
            <a:r>
              <a:rPr lang="en" sz="1600"/>
              <a:t>Kotlin OOP: </a:t>
            </a:r>
            <a:r>
              <a:rPr lang="en" sz="1600" u="sng">
                <a:solidFill>
                  <a:schemeClr val="hlink"/>
                </a:solidFill>
                <a:hlinkClick r:id="rId8"/>
              </a:rPr>
              <a:t>https://www.geeksforgeeks.org/kotlin-inheritance/</a:t>
            </a:r>
            <a:r>
              <a:rPr lang="en" sz="1600"/>
              <a:t> </a:t>
            </a:r>
            <a:endParaRPr sz="1600"/>
          </a:p>
          <a:p>
            <a:pPr indent="-330200" lvl="0" marL="457200" marR="0" rtl="0" algn="l">
              <a:lnSpc>
                <a:spcPct val="150000"/>
              </a:lnSpc>
              <a:spcBef>
                <a:spcPts val="0"/>
              </a:spcBef>
              <a:spcAft>
                <a:spcPts val="0"/>
              </a:spcAft>
              <a:buSzPts val="1600"/>
              <a:buChar char="●"/>
            </a:pPr>
            <a:r>
              <a:rPr lang="en" sz="1600" u="sng">
                <a:solidFill>
                  <a:schemeClr val="hlink"/>
                </a:solidFill>
                <a:hlinkClick r:id="rId9"/>
              </a:rPr>
              <a:t>https://www.javatpoint.com/android-ui-widgets-tutorial</a:t>
            </a:r>
            <a:r>
              <a:rPr lang="en" sz="1600"/>
              <a:t> </a:t>
            </a:r>
            <a:endParaRPr sz="1600"/>
          </a:p>
          <a:p>
            <a:pPr indent="0" lvl="0" marL="0" marR="0" rtl="0" algn="l">
              <a:lnSpc>
                <a:spcPct val="150000"/>
              </a:lnSpc>
              <a:spcBef>
                <a:spcPts val="1600"/>
              </a:spcBef>
              <a:spcAft>
                <a:spcPts val="0"/>
              </a:spcAft>
              <a:buNone/>
            </a:pPr>
            <a:r>
              <a:t/>
            </a:r>
            <a:endParaRPr sz="1600"/>
          </a:p>
          <a:p>
            <a:pPr indent="0" lvl="0" marL="0" marR="0" rtl="0" algn="l">
              <a:lnSpc>
                <a:spcPct val="150000"/>
              </a:lnSpc>
              <a:spcBef>
                <a:spcPts val="1600"/>
              </a:spcBef>
              <a:spcAft>
                <a:spcPts val="1600"/>
              </a:spcAft>
              <a:buNone/>
            </a:pPr>
            <a:r>
              <a:t/>
            </a:r>
            <a:endParaRPr sz="1600"/>
          </a:p>
        </p:txBody>
      </p:sp>
      <p:sp>
        <p:nvSpPr>
          <p:cNvPr id="1272" name="Google Shape;1272;p1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Android</a:t>
            </a:r>
            <a:endParaRPr sz="3400"/>
          </a:p>
        </p:txBody>
      </p:sp>
      <p:sp>
        <p:nvSpPr>
          <p:cNvPr id="634" name="Google Shape;634;p56"/>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Android Operating System Stack</a:t>
            </a:r>
            <a:endParaRPr sz="1800"/>
          </a:p>
          <a:p>
            <a:pPr indent="-342900" lvl="1" marL="914400" marR="0" rtl="0" algn="l">
              <a:lnSpc>
                <a:spcPct val="150000"/>
              </a:lnSpc>
              <a:spcBef>
                <a:spcPts val="0"/>
              </a:spcBef>
              <a:spcAft>
                <a:spcPts val="0"/>
              </a:spcAft>
              <a:buSzPts val="1800"/>
              <a:buChar char="○"/>
            </a:pPr>
            <a:r>
              <a:rPr b="1" lang="en" sz="1800"/>
              <a:t>User Apps + System Apps </a:t>
            </a:r>
            <a:r>
              <a:rPr lang="en" sz="1800"/>
              <a:t>: Apps created by developers along with core system apps for email, SMS messaging, calendars, internet browsing, and contacts.</a:t>
            </a:r>
            <a:endParaRPr sz="1800"/>
          </a:p>
          <a:p>
            <a:pPr indent="-342900" lvl="1" marL="914400" marR="0" rtl="0" algn="l">
              <a:lnSpc>
                <a:spcPct val="150000"/>
              </a:lnSpc>
              <a:spcBef>
                <a:spcPts val="0"/>
              </a:spcBef>
              <a:spcAft>
                <a:spcPts val="0"/>
              </a:spcAft>
              <a:buSzPts val="1800"/>
              <a:buChar char="○"/>
            </a:pPr>
            <a:r>
              <a:rPr b="1" lang="en" sz="1800"/>
              <a:t>Java API framework </a:t>
            </a:r>
            <a:r>
              <a:rPr lang="en" sz="1800"/>
              <a:t>: All features for Android development, such as </a:t>
            </a:r>
            <a:r>
              <a:rPr lang="en" sz="1800">
                <a:uFill>
                  <a:noFill/>
                </a:uFill>
                <a:hlinkClick r:id="rId3"/>
              </a:rPr>
              <a:t>UI components</a:t>
            </a:r>
            <a:r>
              <a:rPr lang="en" sz="1800"/>
              <a:t>, </a:t>
            </a:r>
            <a:r>
              <a:rPr lang="en" sz="1800">
                <a:uFill>
                  <a:noFill/>
                </a:uFill>
                <a:hlinkClick r:id="rId4"/>
              </a:rPr>
              <a:t>resource management</a:t>
            </a:r>
            <a:r>
              <a:rPr lang="en" sz="1800"/>
              <a:t>, and </a:t>
            </a:r>
            <a:r>
              <a:rPr lang="en" sz="1800">
                <a:uFill>
                  <a:noFill/>
                </a:uFill>
                <a:hlinkClick r:id="rId5"/>
              </a:rPr>
              <a:t>lifecycle management</a:t>
            </a:r>
            <a:r>
              <a:rPr lang="en" sz="1800"/>
              <a:t>, are available through application programming interfaces (APIs).</a:t>
            </a:r>
            <a:endParaRPr sz="1800"/>
          </a:p>
          <a:p>
            <a:pPr indent="0" lvl="0" marL="0" marR="0" rtl="0" algn="l">
              <a:lnSpc>
                <a:spcPct val="150000"/>
              </a:lnSpc>
              <a:spcBef>
                <a:spcPts val="1600"/>
              </a:spcBef>
              <a:spcAft>
                <a:spcPts val="1600"/>
              </a:spcAft>
              <a:buNone/>
            </a:pPr>
            <a:r>
              <a:t/>
            </a:r>
            <a:endParaRPr sz="1800"/>
          </a:p>
        </p:txBody>
      </p:sp>
      <p:sp>
        <p:nvSpPr>
          <p:cNvPr id="635" name="Google Shape;63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6" name="Google Shape;636;p56"/>
          <p:cNvPicPr preferRelativeResize="0"/>
          <p:nvPr/>
        </p:nvPicPr>
        <p:blipFill rotWithShape="1">
          <a:blip r:embed="rId6">
            <a:alphaModFix/>
          </a:blip>
          <a:srcRect b="48551" l="0" r="0" t="0"/>
          <a:stretch/>
        </p:blipFill>
        <p:spPr>
          <a:xfrm>
            <a:off x="5454675" y="225925"/>
            <a:ext cx="3607850" cy="13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