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9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</p:sldIdLst>
  <p:sldSz cy="5143500" cx="9144000"/>
  <p:notesSz cx="6858000" cy="9144000"/>
  <p:embeddedFontLst>
    <p:embeddedFont>
      <p:font typeface="Raleway"/>
      <p:regular r:id="rId92"/>
      <p:bold r:id="rId93"/>
      <p:italic r:id="rId94"/>
      <p:boldItalic r:id="rId95"/>
    </p:embeddedFont>
    <p:embeddedFont>
      <p:font typeface="Raleway SemiBold"/>
      <p:regular r:id="rId96"/>
      <p:bold r:id="rId97"/>
      <p:italic r:id="rId98"/>
      <p:boldItalic r:id="rId99"/>
    </p:embeddedFont>
    <p:embeddedFont>
      <p:font typeface="Raleway Light"/>
      <p:regular r:id="rId100"/>
      <p:bold r:id="rId101"/>
      <p:italic r:id="rId102"/>
      <p:boldItalic r:id="rId103"/>
    </p:embeddedFont>
    <p:embeddedFont>
      <p:font typeface="Raleway Medium"/>
      <p:regular r:id="rId104"/>
      <p:bold r:id="rId105"/>
      <p:italic r:id="rId106"/>
      <p:boldItalic r:id="rId10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A32C4BF-75CA-4214-99B9-B11CD1A93D16}">
  <a:tblStyle styleId="{CA32C4BF-75CA-4214-99B9-B11CD1A93D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font" Target="fonts/RalewayMedium-boldItalic.fntdata"/><Relationship Id="rId106" Type="http://schemas.openxmlformats.org/officeDocument/2006/relationships/font" Target="fonts/RalewayMedium-italic.fntdata"/><Relationship Id="rId105" Type="http://schemas.openxmlformats.org/officeDocument/2006/relationships/font" Target="fonts/RalewayMedium-bold.fntdata"/><Relationship Id="rId104" Type="http://schemas.openxmlformats.org/officeDocument/2006/relationships/font" Target="fonts/RalewayMedium-regular.fntdata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font" Target="fonts/RalewayLight-boldItalic.fntdata"/><Relationship Id="rId102" Type="http://schemas.openxmlformats.org/officeDocument/2006/relationships/font" Target="fonts/RalewayLight-italic.fntdata"/><Relationship Id="rId101" Type="http://schemas.openxmlformats.org/officeDocument/2006/relationships/font" Target="fonts/RalewayLight-bold.fntdata"/><Relationship Id="rId100" Type="http://schemas.openxmlformats.org/officeDocument/2006/relationships/font" Target="fonts/RalewayLight-regular.fntdata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font" Target="fonts/Raleway-boldItalic.fntdata"/><Relationship Id="rId94" Type="http://schemas.openxmlformats.org/officeDocument/2006/relationships/font" Target="fonts/Raleway-italic.fntdata"/><Relationship Id="rId97" Type="http://schemas.openxmlformats.org/officeDocument/2006/relationships/font" Target="fonts/RalewaySemiBold-bold.fntdata"/><Relationship Id="rId96" Type="http://schemas.openxmlformats.org/officeDocument/2006/relationships/font" Target="fonts/RalewaySemiBold-regular.fntdata"/><Relationship Id="rId11" Type="http://schemas.openxmlformats.org/officeDocument/2006/relationships/slide" Target="slides/slide6.xml"/><Relationship Id="rId99" Type="http://schemas.openxmlformats.org/officeDocument/2006/relationships/font" Target="fonts/RalewaySemiBold-boldItalic.fntdata"/><Relationship Id="rId10" Type="http://schemas.openxmlformats.org/officeDocument/2006/relationships/slide" Target="slides/slide5.xml"/><Relationship Id="rId98" Type="http://schemas.openxmlformats.org/officeDocument/2006/relationships/font" Target="fonts/RalewaySemiBold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font" Target="fonts/Raleway-bold.fntdata"/><Relationship Id="rId92" Type="http://schemas.openxmlformats.org/officeDocument/2006/relationships/font" Target="fonts/Raleway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961ea1f884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961ea1f884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290365246e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290365246e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290365246e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290365246e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290365246e0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290365246e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290365246e0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290365246e0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290365246e0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290365246e0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290365246e0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290365246e0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290365246e0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290365246e0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290365246e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290365246e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290365246e0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290365246e0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290365246e0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290365246e0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14ebbe286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114ebbe286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290365246e0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290365246e0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290365246e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290365246e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290365246e0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290365246e0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290365246e0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290365246e0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290365246e0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290365246e0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290365246e0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290365246e0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290365246e0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290365246e0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290365246e0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290365246e0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290365246e0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290365246e0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290365246e0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290365246e0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28a5d9cdbb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28a5d9cdbb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290365246e0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290365246e0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290365246e0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290365246e0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290365246e0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290365246e0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290365246e0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290365246e0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290365246e0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290365246e0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290365246e0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290365246e0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290365246e0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290365246e0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290365246e0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290365246e0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290365246e0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290365246e0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290365246e0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290365246e0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28a1891f87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28a1891f87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290365246e0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0" name="Google Shape;1140;g290365246e0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290365246e0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290365246e0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290365246e0_0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290365246e0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g290365246e0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6" name="Google Shape;1206;g290365246e0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g290365246e0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0" name="Google Shape;1230;g290365246e0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g290365246e0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3" name="Google Shape;1253;g290365246e0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g290365246e0_0_6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6" name="Google Shape;1276;g290365246e0_0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7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g290365246e0_0_7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9" name="Google Shape;1299;g290365246e0_0_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2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290365246e0_0_7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290365246e0_0_7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290365246e0_0_8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" name="Google Shape;1348;g290365246e0_0_8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28a5d9cdbb4_0_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28a5d9cdbb4_0_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g290365246e0_0_7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4" name="Google Shape;1374;g290365246e0_0_7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g290365246e0_0_8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1" name="Google Shape;1401;g290365246e0_0_8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7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290365246e0_0_8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290365246e0_0_8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g290c497649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3" name="Google Shape;1443;g290c497649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g290c497649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8" name="Google Shape;1458;g290c497649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0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g290365246e0_0_9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2" name="Google Shape;1472;g290365246e0_0_9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5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g290365246e0_0_8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7" name="Google Shape;1487;g290365246e0_0_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0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g290365246e0_0_9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2" name="Google Shape;1502;g290365246e0_0_9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5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g290365246e0_0_9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7" name="Google Shape;1517;g290365246e0_0_9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2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g290365246e0_0_9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4" name="Google Shape;1534;g290365246e0_0_9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28fd372a5e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28fd372a5e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7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g290365246e0_0_10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9" name="Google Shape;1549;g290365246e0_0_10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g290365246e0_0_10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5" name="Google Shape;1565;g290365246e0_0_10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9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g290c8c769a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1" name="Google Shape;1581;g290c8c769a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5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g290c8c769a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7" name="Google Shape;1597;g290c8c769a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2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g290c8c769a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4" name="Google Shape;1614;g290c8c769a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9" name="Shape 1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Google Shape;1630;g290c8c769a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1" name="Google Shape;1631;g290c8c769a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7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g290c8c769a3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" name="Google Shape;1649;g290c8c769a3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4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Google Shape;1665;g290c8c769a3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6" name="Google Shape;1666;g290c8c769a3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0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g290c49764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2" name="Google Shape;1682;g290c49764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g290c497649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9" name="Google Shape;1689;g290c497649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28fd372a5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28fd372a5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5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g290c8c769a3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7" name="Google Shape;1697;g290c8c769a3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3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Google Shape;1704;g28fd372a5e8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5" name="Google Shape;1705;g28fd372a5e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1" name="Shape 1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g28fd372a5e8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3" name="Google Shape;1713;g28fd372a5e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8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g290365246e0_0_10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0" name="Google Shape;1720;g290365246e0_0_10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7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Google Shape;1728;g290365246e0_0_10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9" name="Google Shape;1729;g290365246e0_0_10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6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Google Shape;1737;g290365246e0_0_10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8" name="Google Shape;1738;g290365246e0_0_10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6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Google Shape;1747;g290365246e0_0_10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8" name="Google Shape;1748;g290365246e0_0_10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6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29070a2205a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29070a2205a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6" name="Shape 1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Google Shape;1767;g29070a2205a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8" name="Google Shape;1768;g29070a2205a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8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g290c8c769a3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0" name="Google Shape;1780;g290c8c769a3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290365246e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290365246e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9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g290c8c769a3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1" name="Google Shape;1791;g290c8c769a3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9" name="Shape 1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Google Shape;1800;g29070a2205a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1" name="Google Shape;1801;g29070a2205a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8" name="Shape 1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Google Shape;1809;g29070a2205a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0" name="Google Shape;1810;g29070a2205a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8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1819;g290c497649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0" name="Google Shape;1820;g290c497649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7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Google Shape;1828;g28a1891f8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9" name="Google Shape;1829;g28a1891f8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4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" name="Google Shape;1835;g29070a2205a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6" name="Google Shape;1836;g29070a2205a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g2911eefeb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3" name="Google Shape;1843;g2911eefeb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290365246e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290365246e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hyperlink" Target="http://bit.ly/2Tynxth" TargetMode="External"/><Relationship Id="rId5" Type="http://schemas.openxmlformats.org/officeDocument/2006/relationships/hyperlink" Target="http://bit.ly/2TyoMsr" TargetMode="External"/><Relationship Id="rId6" Type="http://schemas.openxmlformats.org/officeDocument/2006/relationships/hyperlink" Target="https://slack-redir.net/link?url=https%3A%2F%2Fwww.freepik.com%2F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20375" y="538200"/>
            <a:ext cx="4315800" cy="305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0300" y="3978900"/>
            <a:ext cx="6653400" cy="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5345423" y="225935"/>
            <a:ext cx="4153177" cy="2316420"/>
            <a:chOff x="5345423" y="225935"/>
            <a:chExt cx="4153177" cy="2316420"/>
          </a:xfrm>
        </p:grpSpPr>
        <p:sp>
          <p:nvSpPr>
            <p:cNvPr id="13" name="Google Shape;13;p2"/>
            <p:cNvSpPr/>
            <p:nvPr/>
          </p:nvSpPr>
          <p:spPr>
            <a:xfrm>
              <a:off x="5785774" y="757525"/>
              <a:ext cx="2303848" cy="199363"/>
            </a:xfrm>
            <a:custGeom>
              <a:rect b="b" l="l" r="r" t="t"/>
              <a:pathLst>
                <a:path extrusionOk="0" h="8769" w="101346">
                  <a:moveTo>
                    <a:pt x="1" y="0"/>
                  </a:moveTo>
                  <a:lnTo>
                    <a:pt x="101345" y="0"/>
                  </a:lnTo>
                  <a:lnTo>
                    <a:pt x="101345" y="8769"/>
                  </a:lnTo>
                  <a:lnTo>
                    <a:pt x="1" y="8769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225855" y="225935"/>
              <a:ext cx="1484910" cy="200909"/>
            </a:xfrm>
            <a:custGeom>
              <a:rect b="b" l="l" r="r" t="t"/>
              <a:pathLst>
                <a:path extrusionOk="0" h="8837" w="65321">
                  <a:moveTo>
                    <a:pt x="1" y="0"/>
                  </a:moveTo>
                  <a:lnTo>
                    <a:pt x="1" y="8836"/>
                  </a:lnTo>
                  <a:lnTo>
                    <a:pt x="65321" y="8836"/>
                  </a:lnTo>
                  <a:lnTo>
                    <a:pt x="65321" y="0"/>
                  </a:lnTo>
                  <a:close/>
                </a:path>
              </a:pathLst>
            </a:custGeom>
            <a:solidFill>
              <a:srgbClr val="25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345423" y="225935"/>
              <a:ext cx="1484910" cy="200909"/>
            </a:xfrm>
            <a:custGeom>
              <a:rect b="b" l="l" r="r" t="t"/>
              <a:pathLst>
                <a:path extrusionOk="0" h="8837" w="65321">
                  <a:moveTo>
                    <a:pt x="0" y="0"/>
                  </a:moveTo>
                  <a:lnTo>
                    <a:pt x="0" y="8836"/>
                  </a:lnTo>
                  <a:lnTo>
                    <a:pt x="65320" y="8836"/>
                  </a:lnTo>
                  <a:lnTo>
                    <a:pt x="65320" y="0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529283" y="2342970"/>
              <a:ext cx="1484910" cy="199386"/>
            </a:xfrm>
            <a:custGeom>
              <a:rect b="b" l="l" r="r" t="t"/>
              <a:pathLst>
                <a:path extrusionOk="0" h="8770" w="65321">
                  <a:moveTo>
                    <a:pt x="1" y="1"/>
                  </a:moveTo>
                  <a:lnTo>
                    <a:pt x="1" y="8769"/>
                  </a:lnTo>
                  <a:lnTo>
                    <a:pt x="65321" y="8769"/>
                  </a:lnTo>
                  <a:lnTo>
                    <a:pt x="65321" y="1"/>
                  </a:lnTo>
                  <a:close/>
                </a:path>
              </a:pathLst>
            </a:custGeom>
            <a:solidFill>
              <a:srgbClr val="25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774683" y="1815947"/>
              <a:ext cx="2305371" cy="200909"/>
            </a:xfrm>
            <a:custGeom>
              <a:rect b="b" l="l" r="r" t="t"/>
              <a:pathLst>
                <a:path extrusionOk="0" h="8837" w="101413">
                  <a:moveTo>
                    <a:pt x="0" y="1"/>
                  </a:moveTo>
                  <a:lnTo>
                    <a:pt x="101413" y="1"/>
                  </a:lnTo>
                  <a:lnTo>
                    <a:pt x="101413" y="8837"/>
                  </a:lnTo>
                  <a:lnTo>
                    <a:pt x="0" y="8837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482346" y="2342970"/>
              <a:ext cx="1117166" cy="199386"/>
            </a:xfrm>
            <a:custGeom>
              <a:rect b="b" l="l" r="r" t="t"/>
              <a:pathLst>
                <a:path extrusionOk="0" h="8770" w="49144">
                  <a:moveTo>
                    <a:pt x="1" y="1"/>
                  </a:moveTo>
                  <a:lnTo>
                    <a:pt x="49144" y="1"/>
                  </a:lnTo>
                  <a:lnTo>
                    <a:pt x="49144" y="8769"/>
                  </a:lnTo>
                  <a:lnTo>
                    <a:pt x="1" y="87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484185" y="1288459"/>
              <a:ext cx="1953085" cy="199363"/>
            </a:xfrm>
            <a:custGeom>
              <a:rect b="b" l="l" r="r" t="t"/>
              <a:pathLst>
                <a:path extrusionOk="0" h="8769" w="85916">
                  <a:moveTo>
                    <a:pt x="1" y="0"/>
                  </a:moveTo>
                  <a:lnTo>
                    <a:pt x="85916" y="0"/>
                  </a:lnTo>
                  <a:lnTo>
                    <a:pt x="85916" y="8769"/>
                  </a:lnTo>
                  <a:lnTo>
                    <a:pt x="1" y="8769"/>
                  </a:lnTo>
                  <a:close/>
                </a:path>
              </a:pathLst>
            </a:custGeom>
            <a:gradFill>
              <a:gsLst>
                <a:gs pos="0">
                  <a:srgbClr val="E766DB"/>
                </a:gs>
                <a:gs pos="100000">
                  <a:schemeClr val="accent3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0" name="Google Shape;20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490425" y="1388263"/>
              <a:ext cx="1210375" cy="192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288225" y="1710875"/>
              <a:ext cx="1210375" cy="192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 txBox="1"/>
          <p:nvPr>
            <p:ph hasCustomPrompt="1" type="title"/>
          </p:nvPr>
        </p:nvSpPr>
        <p:spPr>
          <a:xfrm>
            <a:off x="720300" y="515766"/>
            <a:ext cx="7703400" cy="208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0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9" name="Google Shape;109;p11"/>
          <p:cNvSpPr txBox="1"/>
          <p:nvPr>
            <p:ph idx="1" type="subTitle"/>
          </p:nvPr>
        </p:nvSpPr>
        <p:spPr>
          <a:xfrm>
            <a:off x="756875" y="3214802"/>
            <a:ext cx="3851700" cy="13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1"/>
          <p:cNvSpPr/>
          <p:nvPr/>
        </p:nvSpPr>
        <p:spPr>
          <a:xfrm>
            <a:off x="6638434" y="2878570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1"/>
          <p:cNvSpPr/>
          <p:nvPr/>
        </p:nvSpPr>
        <p:spPr>
          <a:xfrm>
            <a:off x="5780133" y="3938263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1"/>
          <p:cNvSpPr/>
          <p:nvPr/>
        </p:nvSpPr>
        <p:spPr>
          <a:xfrm>
            <a:off x="5613184" y="4463779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1"/>
          <p:cNvSpPr/>
          <p:nvPr/>
        </p:nvSpPr>
        <p:spPr>
          <a:xfrm>
            <a:off x="7247926" y="3406027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1"/>
          <p:cNvSpPr/>
          <p:nvPr/>
        </p:nvSpPr>
        <p:spPr>
          <a:xfrm>
            <a:off x="6803919" y="4995632"/>
            <a:ext cx="2348158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1"/>
          <p:cNvSpPr/>
          <p:nvPr/>
        </p:nvSpPr>
        <p:spPr>
          <a:xfrm>
            <a:off x="5676194" y="2878570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1"/>
          <p:cNvSpPr/>
          <p:nvPr/>
        </p:nvSpPr>
        <p:spPr>
          <a:xfrm>
            <a:off x="5613184" y="4864691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1"/>
          <p:cNvSpPr/>
          <p:nvPr/>
        </p:nvSpPr>
        <p:spPr>
          <a:xfrm>
            <a:off x="6493548" y="4463779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>
            <p:ph type="title"/>
          </p:nvPr>
        </p:nvSpPr>
        <p:spPr>
          <a:xfrm>
            <a:off x="4601400" y="538325"/>
            <a:ext cx="382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3" name="Google Shape;123;p13"/>
          <p:cNvSpPr/>
          <p:nvPr/>
        </p:nvSpPr>
        <p:spPr>
          <a:xfrm flipH="1">
            <a:off x="305275" y="755447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3"/>
          <p:cNvSpPr/>
          <p:nvPr/>
        </p:nvSpPr>
        <p:spPr>
          <a:xfrm flipH="1">
            <a:off x="-17663" y="653583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125" name="Google Shape;125;p13"/>
          <p:cNvSpPr/>
          <p:nvPr/>
        </p:nvSpPr>
        <p:spPr>
          <a:xfrm flipH="1">
            <a:off x="948059" y="225934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2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/>
          <p:nvPr>
            <p:ph type="title"/>
          </p:nvPr>
        </p:nvSpPr>
        <p:spPr>
          <a:xfrm>
            <a:off x="720300" y="538325"/>
            <a:ext cx="770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" name="Google Shape;129;p14"/>
          <p:cNvSpPr/>
          <p:nvPr/>
        </p:nvSpPr>
        <p:spPr>
          <a:xfrm>
            <a:off x="6862225" y="220400"/>
            <a:ext cx="2303850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4"/>
          <p:cNvSpPr/>
          <p:nvPr/>
        </p:nvSpPr>
        <p:spPr>
          <a:xfrm>
            <a:off x="8373375" y="113775"/>
            <a:ext cx="792693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131" name="Google Shape;131;p14"/>
          <p:cNvSpPr/>
          <p:nvPr/>
        </p:nvSpPr>
        <p:spPr>
          <a:xfrm>
            <a:off x="8138171" y="75751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41399" y="442770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4"/>
          <p:cNvSpPr/>
          <p:nvPr/>
        </p:nvSpPr>
        <p:spPr>
          <a:xfrm flipH="1">
            <a:off x="-95" y="4462325"/>
            <a:ext cx="62589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4"/>
          <p:cNvSpPr/>
          <p:nvPr/>
        </p:nvSpPr>
        <p:spPr>
          <a:xfrm flipH="1">
            <a:off x="196476" y="5003325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/>
          <p:nvPr/>
        </p:nvSpPr>
        <p:spPr>
          <a:xfrm flipH="1">
            <a:off x="-44145" y="3934850"/>
            <a:ext cx="1117218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"/>
          <p:cNvSpPr/>
          <p:nvPr/>
        </p:nvSpPr>
        <p:spPr>
          <a:xfrm flipH="1">
            <a:off x="10017" y="3407390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2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720300" y="538325"/>
            <a:ext cx="3358200" cy="19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0" name="Google Shape;140;p15"/>
          <p:cNvSpPr/>
          <p:nvPr/>
        </p:nvSpPr>
        <p:spPr>
          <a:xfrm flipH="1">
            <a:off x="8410245" y="228140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 flipH="1">
            <a:off x="7662178" y="1284879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 flipH="1">
            <a:off x="5558142" y="750467"/>
            <a:ext cx="2348158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 flipH="1">
            <a:off x="7756676" y="648101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 flipH="1">
            <a:off x="6211711" y="228140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57643" y="129898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1_2_1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3791975" y="538325"/>
            <a:ext cx="463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16"/>
          <p:cNvSpPr/>
          <p:nvPr/>
        </p:nvSpPr>
        <p:spPr>
          <a:xfrm flipH="1">
            <a:off x="1295707" y="225913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6"/>
          <p:cNvSpPr/>
          <p:nvPr/>
        </p:nvSpPr>
        <p:spPr>
          <a:xfrm flipH="1">
            <a:off x="305275" y="1285960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6"/>
          <p:cNvSpPr/>
          <p:nvPr/>
        </p:nvSpPr>
        <p:spPr>
          <a:xfrm flipH="1">
            <a:off x="785817" y="1815932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/>
          <p:nvPr/>
        </p:nvSpPr>
        <p:spPr>
          <a:xfrm flipH="1">
            <a:off x="-17663" y="1179333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153" name="Google Shape;153;p16"/>
          <p:cNvSpPr/>
          <p:nvPr/>
        </p:nvSpPr>
        <p:spPr>
          <a:xfrm flipH="1">
            <a:off x="948059" y="757534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1_2_1_1_1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720300" y="538325"/>
            <a:ext cx="770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7" name="Google Shape;157;p17"/>
          <p:cNvSpPr/>
          <p:nvPr/>
        </p:nvSpPr>
        <p:spPr>
          <a:xfrm flipH="1" rot="10800000">
            <a:off x="8922595" y="1816475"/>
            <a:ext cx="240438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"/>
          <p:cNvSpPr/>
          <p:nvPr/>
        </p:nvSpPr>
        <p:spPr>
          <a:xfrm flipH="1" rot="10800000">
            <a:off x="8064297" y="752025"/>
            <a:ext cx="1089076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/>
          <p:nvPr/>
        </p:nvSpPr>
        <p:spPr>
          <a:xfrm flipH="1" rot="10800000">
            <a:off x="7897344" y="220172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"/>
          <p:cNvSpPr/>
          <p:nvPr/>
        </p:nvSpPr>
        <p:spPr>
          <a:xfrm flipH="1" rot="10800000">
            <a:off x="7617030" y="1284261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7"/>
          <p:cNvSpPr/>
          <p:nvPr/>
        </p:nvSpPr>
        <p:spPr>
          <a:xfrm flipH="1" rot="10800000">
            <a:off x="7960354" y="1816480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7"/>
          <p:cNvSpPr/>
          <p:nvPr/>
        </p:nvSpPr>
        <p:spPr>
          <a:xfrm flipH="1" rot="10800000">
            <a:off x="8777707" y="220176"/>
            <a:ext cx="413841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52224" y="288022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7"/>
          <p:cNvSpPr/>
          <p:nvPr/>
        </p:nvSpPr>
        <p:spPr>
          <a:xfrm flipH="1">
            <a:off x="-47539" y="2348013"/>
            <a:ext cx="838361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7"/>
          <p:cNvSpPr/>
          <p:nvPr/>
        </p:nvSpPr>
        <p:spPr>
          <a:xfrm flipH="1">
            <a:off x="-47633" y="1806263"/>
            <a:ext cx="495131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821121" y="886792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1_2_1_1_1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720300" y="538325"/>
            <a:ext cx="770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0" name="Google Shape;170;p18"/>
          <p:cNvSpPr/>
          <p:nvPr/>
        </p:nvSpPr>
        <p:spPr>
          <a:xfrm>
            <a:off x="7313652" y="3938275"/>
            <a:ext cx="183848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6060859" y="4463779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"/>
          <p:cNvSpPr/>
          <p:nvPr/>
        </p:nvSpPr>
        <p:spPr>
          <a:xfrm>
            <a:off x="6803919" y="4995632"/>
            <a:ext cx="2348158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/>
          <p:nvPr/>
        </p:nvSpPr>
        <p:spPr>
          <a:xfrm>
            <a:off x="6941223" y="4463779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four columns">
  <p:cSld name="TITLE_ONLY_1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720300" y="538325"/>
            <a:ext cx="38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7" name="Google Shape;177;p19"/>
          <p:cNvSpPr txBox="1"/>
          <p:nvPr>
            <p:ph idx="1" type="subTitle"/>
          </p:nvPr>
        </p:nvSpPr>
        <p:spPr>
          <a:xfrm>
            <a:off x="720304" y="2021709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9"/>
          <p:cNvSpPr txBox="1"/>
          <p:nvPr>
            <p:ph idx="2" type="subTitle"/>
          </p:nvPr>
        </p:nvSpPr>
        <p:spPr>
          <a:xfrm>
            <a:off x="720292" y="2376152"/>
            <a:ext cx="1828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9"/>
          <p:cNvSpPr txBox="1"/>
          <p:nvPr>
            <p:ph idx="3" type="subTitle"/>
          </p:nvPr>
        </p:nvSpPr>
        <p:spPr>
          <a:xfrm>
            <a:off x="720303" y="3512369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9"/>
          <p:cNvSpPr txBox="1"/>
          <p:nvPr>
            <p:ph idx="4" type="subTitle"/>
          </p:nvPr>
        </p:nvSpPr>
        <p:spPr>
          <a:xfrm>
            <a:off x="720304" y="3851879"/>
            <a:ext cx="1828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9"/>
          <p:cNvSpPr txBox="1"/>
          <p:nvPr>
            <p:ph idx="5" type="subTitle"/>
          </p:nvPr>
        </p:nvSpPr>
        <p:spPr>
          <a:xfrm>
            <a:off x="6594894" y="3512369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19"/>
          <p:cNvSpPr txBox="1"/>
          <p:nvPr>
            <p:ph idx="6" type="subTitle"/>
          </p:nvPr>
        </p:nvSpPr>
        <p:spPr>
          <a:xfrm>
            <a:off x="6590960" y="3851879"/>
            <a:ext cx="1828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9"/>
          <p:cNvSpPr txBox="1"/>
          <p:nvPr>
            <p:ph idx="7" type="subTitle"/>
          </p:nvPr>
        </p:nvSpPr>
        <p:spPr>
          <a:xfrm>
            <a:off x="6592919" y="2021709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9"/>
          <p:cNvSpPr txBox="1"/>
          <p:nvPr>
            <p:ph idx="8" type="subTitle"/>
          </p:nvPr>
        </p:nvSpPr>
        <p:spPr>
          <a:xfrm>
            <a:off x="6588985" y="2372140"/>
            <a:ext cx="1828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19"/>
          <p:cNvSpPr/>
          <p:nvPr/>
        </p:nvSpPr>
        <p:spPr>
          <a:xfrm>
            <a:off x="5861974" y="75752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9"/>
          <p:cNvSpPr/>
          <p:nvPr/>
        </p:nvSpPr>
        <p:spPr>
          <a:xfrm>
            <a:off x="7302055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"/>
          <p:cNvSpPr/>
          <p:nvPr/>
        </p:nvSpPr>
        <p:spPr>
          <a:xfrm>
            <a:off x="5421623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9"/>
          <p:cNvSpPr/>
          <p:nvPr/>
        </p:nvSpPr>
        <p:spPr>
          <a:xfrm>
            <a:off x="7812928" y="1290000"/>
            <a:ext cx="1331054" cy="199341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75318" y="1393465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four columns 3">
  <p:cSld name="TITLE_ONLY_1_1_1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/>
          <p:nvPr>
            <p:ph type="title"/>
          </p:nvPr>
        </p:nvSpPr>
        <p:spPr>
          <a:xfrm>
            <a:off x="239800" y="225925"/>
            <a:ext cx="5039100" cy="13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3" name="Google Shape;193;p20"/>
          <p:cNvSpPr txBox="1"/>
          <p:nvPr>
            <p:ph idx="1" type="subTitle"/>
          </p:nvPr>
        </p:nvSpPr>
        <p:spPr>
          <a:xfrm>
            <a:off x="611993" y="1724188"/>
            <a:ext cx="5370600" cy="457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i="1" sz="21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0"/>
          <p:cNvSpPr txBox="1"/>
          <p:nvPr>
            <p:ph idx="2" type="subTitle"/>
          </p:nvPr>
        </p:nvSpPr>
        <p:spPr>
          <a:xfrm>
            <a:off x="720325" y="2376150"/>
            <a:ext cx="5851200" cy="26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5" name="Google Shape;195;p20"/>
          <p:cNvSpPr/>
          <p:nvPr/>
        </p:nvSpPr>
        <p:spPr>
          <a:xfrm>
            <a:off x="5861974" y="75752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7302055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5421623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0"/>
          <p:cNvSpPr/>
          <p:nvPr/>
        </p:nvSpPr>
        <p:spPr>
          <a:xfrm>
            <a:off x="7812928" y="1290000"/>
            <a:ext cx="1331054" cy="199341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75318" y="1393465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4601500" y="2580278"/>
            <a:ext cx="3822300" cy="14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" name="Google Shape;24;p3"/>
          <p:cNvSpPr txBox="1"/>
          <p:nvPr>
            <p:ph hasCustomPrompt="1" type="title"/>
          </p:nvPr>
        </p:nvSpPr>
        <p:spPr>
          <a:xfrm>
            <a:off x="4601500" y="1075442"/>
            <a:ext cx="3822300" cy="17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rgbClr val="F668B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25" name="Google Shape;25;p3"/>
          <p:cNvGrpSpPr/>
          <p:nvPr/>
        </p:nvGrpSpPr>
        <p:grpSpPr>
          <a:xfrm>
            <a:off x="-6325" y="2342949"/>
            <a:ext cx="3804912" cy="2430786"/>
            <a:chOff x="-6325" y="2342949"/>
            <a:chExt cx="3804912" cy="2430786"/>
          </a:xfrm>
        </p:grpSpPr>
        <p:sp>
          <p:nvSpPr>
            <p:cNvPr id="26" name="Google Shape;26;p3"/>
            <p:cNvSpPr/>
            <p:nvPr/>
          </p:nvSpPr>
          <p:spPr>
            <a:xfrm>
              <a:off x="1299232" y="2342949"/>
              <a:ext cx="2348175" cy="203175"/>
            </a:xfrm>
            <a:custGeom>
              <a:rect b="b" l="l" r="r" t="t"/>
              <a:pathLst>
                <a:path extrusionOk="0" h="12008" w="138781">
                  <a:moveTo>
                    <a:pt x="1" y="0"/>
                  </a:moveTo>
                  <a:lnTo>
                    <a:pt x="138780" y="0"/>
                  </a:lnTo>
                  <a:lnTo>
                    <a:pt x="138780" y="12007"/>
                  </a:lnTo>
                  <a:lnTo>
                    <a:pt x="1" y="12007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446931" y="3408392"/>
              <a:ext cx="2348158" cy="203175"/>
            </a:xfrm>
            <a:custGeom>
              <a:rect b="b" l="l" r="r" t="t"/>
              <a:pathLst>
                <a:path extrusionOk="0" h="12008" w="138780">
                  <a:moveTo>
                    <a:pt x="0" y="1"/>
                  </a:moveTo>
                  <a:lnTo>
                    <a:pt x="138780" y="1"/>
                  </a:lnTo>
                  <a:lnTo>
                    <a:pt x="138780" y="12008"/>
                  </a:lnTo>
                  <a:lnTo>
                    <a:pt x="0" y="12008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273981" y="3936721"/>
              <a:ext cx="672502" cy="204749"/>
            </a:xfrm>
            <a:custGeom>
              <a:rect b="b" l="l" r="r" t="t"/>
              <a:pathLst>
                <a:path extrusionOk="0" h="12101" w="39746">
                  <a:moveTo>
                    <a:pt x="1" y="1"/>
                  </a:moveTo>
                  <a:lnTo>
                    <a:pt x="39745" y="1"/>
                  </a:lnTo>
                  <a:lnTo>
                    <a:pt x="39745" y="12101"/>
                  </a:lnTo>
                  <a:lnTo>
                    <a:pt x="1" y="12101"/>
                  </a:lnTo>
                  <a:close/>
                </a:path>
              </a:pathLst>
            </a:custGeom>
            <a:gradFill>
              <a:gsLst>
                <a:gs pos="0">
                  <a:srgbClr val="E766DB"/>
                </a:gs>
                <a:gs pos="100000">
                  <a:schemeClr val="accent3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1908727" y="2872649"/>
              <a:ext cx="1515051" cy="204736"/>
            </a:xfrm>
            <a:custGeom>
              <a:rect b="b" l="l" r="r" t="t"/>
              <a:pathLst>
                <a:path extrusionOk="0" h="12008" w="89542">
                  <a:moveTo>
                    <a:pt x="0" y="1"/>
                  </a:moveTo>
                  <a:lnTo>
                    <a:pt x="0" y="12008"/>
                  </a:lnTo>
                  <a:lnTo>
                    <a:pt x="89541" y="12008"/>
                  </a:lnTo>
                  <a:lnTo>
                    <a:pt x="89541" y="1"/>
                  </a:lnTo>
                  <a:close/>
                </a:path>
              </a:pathLst>
            </a:custGeom>
            <a:solidFill>
              <a:srgbClr val="25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-6325" y="2872649"/>
              <a:ext cx="1513477" cy="204736"/>
            </a:xfrm>
            <a:custGeom>
              <a:rect b="b" l="l" r="r" t="t"/>
              <a:pathLst>
                <a:path extrusionOk="0" h="12008" w="89449">
                  <a:moveTo>
                    <a:pt x="0" y="1"/>
                  </a:moveTo>
                  <a:lnTo>
                    <a:pt x="0" y="12008"/>
                  </a:lnTo>
                  <a:lnTo>
                    <a:pt x="89448" y="12008"/>
                  </a:lnTo>
                  <a:lnTo>
                    <a:pt x="89448" y="1"/>
                  </a:lnTo>
                  <a:close/>
                </a:path>
              </a:pathLst>
            </a:custGeom>
            <a:solidFill>
              <a:srgbClr val="25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1450429" y="4568986"/>
              <a:ext cx="2348158" cy="204749"/>
            </a:xfrm>
            <a:custGeom>
              <a:rect b="b" l="l" r="r" t="t"/>
              <a:pathLst>
                <a:path extrusionOk="0" h="12101" w="138780">
                  <a:moveTo>
                    <a:pt x="0" y="1"/>
                  </a:moveTo>
                  <a:lnTo>
                    <a:pt x="138780" y="1"/>
                  </a:lnTo>
                  <a:lnTo>
                    <a:pt x="138780" y="12101"/>
                  </a:lnTo>
                  <a:lnTo>
                    <a:pt x="0" y="12101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336991" y="2342949"/>
              <a:ext cx="719726" cy="203175"/>
            </a:xfrm>
            <a:custGeom>
              <a:rect b="b" l="l" r="r" t="t"/>
              <a:pathLst>
                <a:path extrusionOk="0" h="12008" w="42537">
                  <a:moveTo>
                    <a:pt x="0" y="0"/>
                  </a:moveTo>
                  <a:lnTo>
                    <a:pt x="42537" y="0"/>
                  </a:lnTo>
                  <a:lnTo>
                    <a:pt x="42537" y="12007"/>
                  </a:lnTo>
                  <a:lnTo>
                    <a:pt x="0" y="12007"/>
                  </a:lnTo>
                  <a:close/>
                </a:path>
              </a:pathLst>
            </a:custGeom>
            <a:solidFill>
              <a:srgbClr val="FFCF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273981" y="4466620"/>
              <a:ext cx="1326071" cy="204749"/>
            </a:xfrm>
            <a:custGeom>
              <a:rect b="b" l="l" r="r" t="t"/>
              <a:pathLst>
                <a:path extrusionOk="0" h="12101" w="78373">
                  <a:moveTo>
                    <a:pt x="1" y="1"/>
                  </a:moveTo>
                  <a:lnTo>
                    <a:pt x="78373" y="1"/>
                  </a:lnTo>
                  <a:lnTo>
                    <a:pt x="78373" y="12101"/>
                  </a:lnTo>
                  <a:lnTo>
                    <a:pt x="1" y="12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1154346" y="3936721"/>
              <a:ext cx="1990672" cy="204749"/>
            </a:xfrm>
            <a:custGeom>
              <a:rect b="b" l="l" r="r" t="t"/>
              <a:pathLst>
                <a:path extrusionOk="0" h="12101" w="117652">
                  <a:moveTo>
                    <a:pt x="1" y="1"/>
                  </a:moveTo>
                  <a:lnTo>
                    <a:pt x="117651" y="1"/>
                  </a:lnTo>
                  <a:lnTo>
                    <a:pt x="117651" y="12101"/>
                  </a:lnTo>
                  <a:lnTo>
                    <a:pt x="1" y="12101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5" name="Google Shape;35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0425" y="2491653"/>
              <a:ext cx="699875" cy="204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" name="Google Shape;36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07993" y="3283246"/>
              <a:ext cx="1210375" cy="192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" name="Google Shape;3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wo columns">
  <p:cSld name="TITLE_AND_TWO_COLUMNS_2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 txBox="1"/>
          <p:nvPr>
            <p:ph type="title"/>
          </p:nvPr>
        </p:nvSpPr>
        <p:spPr>
          <a:xfrm>
            <a:off x="1607072" y="752708"/>
            <a:ext cx="266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3" name="Google Shape;203;p21"/>
          <p:cNvSpPr txBox="1"/>
          <p:nvPr>
            <p:ph idx="1" type="subTitle"/>
          </p:nvPr>
        </p:nvSpPr>
        <p:spPr>
          <a:xfrm>
            <a:off x="4608575" y="834470"/>
            <a:ext cx="36006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1"/>
          <p:cNvSpPr txBox="1"/>
          <p:nvPr>
            <p:ph idx="2" type="subTitle"/>
          </p:nvPr>
        </p:nvSpPr>
        <p:spPr>
          <a:xfrm>
            <a:off x="4608575" y="3049443"/>
            <a:ext cx="36006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1"/>
          <p:cNvSpPr txBox="1"/>
          <p:nvPr>
            <p:ph idx="3" type="title"/>
          </p:nvPr>
        </p:nvSpPr>
        <p:spPr>
          <a:xfrm>
            <a:off x="1607072" y="2962119"/>
            <a:ext cx="266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6" name="Google Shape;206;p21"/>
          <p:cNvSpPr/>
          <p:nvPr/>
        </p:nvSpPr>
        <p:spPr>
          <a:xfrm flipH="1">
            <a:off x="151" y="2343150"/>
            <a:ext cx="1525897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1"/>
          <p:cNvSpPr/>
          <p:nvPr/>
        </p:nvSpPr>
        <p:spPr>
          <a:xfrm flipH="1">
            <a:off x="36188" y="3407603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1"/>
          <p:cNvSpPr/>
          <p:nvPr/>
        </p:nvSpPr>
        <p:spPr>
          <a:xfrm flipH="1">
            <a:off x="88" y="2880125"/>
            <a:ext cx="916462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1"/>
          <p:cNvSpPr/>
          <p:nvPr/>
        </p:nvSpPr>
        <p:spPr>
          <a:xfrm flipH="1">
            <a:off x="-114" y="4566950"/>
            <a:ext cx="1374963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1"/>
          <p:cNvSpPr/>
          <p:nvPr/>
        </p:nvSpPr>
        <p:spPr>
          <a:xfrm flipH="1">
            <a:off x="1225224" y="4464592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1"/>
          <p:cNvSpPr/>
          <p:nvPr/>
        </p:nvSpPr>
        <p:spPr>
          <a:xfrm flipH="1">
            <a:off x="-27" y="3935075"/>
            <a:ext cx="1670953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175" y="2478200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143" y="3283960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AND_TWO_COLUMNS_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7" name="Google Shape;217;p22"/>
          <p:cNvSpPr txBox="1"/>
          <p:nvPr>
            <p:ph idx="1" type="subTitle"/>
          </p:nvPr>
        </p:nvSpPr>
        <p:spPr>
          <a:xfrm>
            <a:off x="855404" y="2171950"/>
            <a:ext cx="24279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2"/>
          <p:cNvSpPr txBox="1"/>
          <p:nvPr>
            <p:ph idx="2" type="subTitle"/>
          </p:nvPr>
        </p:nvSpPr>
        <p:spPr>
          <a:xfrm>
            <a:off x="855417" y="2512083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2"/>
          <p:cNvSpPr txBox="1"/>
          <p:nvPr>
            <p:ph hasCustomPrompt="1" idx="3" type="title"/>
          </p:nvPr>
        </p:nvSpPr>
        <p:spPr>
          <a:xfrm>
            <a:off x="855405" y="1806849"/>
            <a:ext cx="1524000" cy="49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0" name="Google Shape;220;p22"/>
          <p:cNvSpPr txBox="1"/>
          <p:nvPr>
            <p:ph idx="4" type="subTitle"/>
          </p:nvPr>
        </p:nvSpPr>
        <p:spPr>
          <a:xfrm>
            <a:off x="3375203" y="2171950"/>
            <a:ext cx="23958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2"/>
          <p:cNvSpPr txBox="1"/>
          <p:nvPr>
            <p:ph idx="5" type="subTitle"/>
          </p:nvPr>
        </p:nvSpPr>
        <p:spPr>
          <a:xfrm>
            <a:off x="3375204" y="2512083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2"/>
          <p:cNvSpPr txBox="1"/>
          <p:nvPr>
            <p:ph hasCustomPrompt="1" idx="6" type="title"/>
          </p:nvPr>
        </p:nvSpPr>
        <p:spPr>
          <a:xfrm>
            <a:off x="3375204" y="1806849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3" name="Google Shape;223;p22"/>
          <p:cNvSpPr txBox="1"/>
          <p:nvPr>
            <p:ph idx="7" type="subTitle"/>
          </p:nvPr>
        </p:nvSpPr>
        <p:spPr>
          <a:xfrm>
            <a:off x="5891819" y="2171950"/>
            <a:ext cx="23931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2"/>
          <p:cNvSpPr txBox="1"/>
          <p:nvPr>
            <p:ph idx="8" type="subTitle"/>
          </p:nvPr>
        </p:nvSpPr>
        <p:spPr>
          <a:xfrm>
            <a:off x="5887885" y="2512083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2"/>
          <p:cNvSpPr txBox="1"/>
          <p:nvPr>
            <p:ph hasCustomPrompt="1" idx="9" type="title"/>
          </p:nvPr>
        </p:nvSpPr>
        <p:spPr>
          <a:xfrm>
            <a:off x="5887885" y="1806849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6" name="Google Shape;226;p22"/>
          <p:cNvSpPr txBox="1"/>
          <p:nvPr>
            <p:ph idx="13" type="subTitle"/>
          </p:nvPr>
        </p:nvSpPr>
        <p:spPr>
          <a:xfrm>
            <a:off x="855396" y="3762617"/>
            <a:ext cx="23958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2"/>
          <p:cNvSpPr txBox="1"/>
          <p:nvPr>
            <p:ph idx="14" type="subTitle"/>
          </p:nvPr>
        </p:nvSpPr>
        <p:spPr>
          <a:xfrm>
            <a:off x="855396" y="4104131"/>
            <a:ext cx="1880400" cy="8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2"/>
          <p:cNvSpPr txBox="1"/>
          <p:nvPr>
            <p:ph hasCustomPrompt="1" idx="15" type="title"/>
          </p:nvPr>
        </p:nvSpPr>
        <p:spPr>
          <a:xfrm>
            <a:off x="855396" y="3397628"/>
            <a:ext cx="1524000" cy="49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9" name="Google Shape;229;p22"/>
          <p:cNvSpPr txBox="1"/>
          <p:nvPr>
            <p:ph idx="16" type="subTitle"/>
          </p:nvPr>
        </p:nvSpPr>
        <p:spPr>
          <a:xfrm>
            <a:off x="3390744" y="3762617"/>
            <a:ext cx="23958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22"/>
          <p:cNvSpPr txBox="1"/>
          <p:nvPr>
            <p:ph idx="17" type="subTitle"/>
          </p:nvPr>
        </p:nvSpPr>
        <p:spPr>
          <a:xfrm>
            <a:off x="3390744" y="4104131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22"/>
          <p:cNvSpPr txBox="1"/>
          <p:nvPr>
            <p:ph hasCustomPrompt="1" idx="18" type="title"/>
          </p:nvPr>
        </p:nvSpPr>
        <p:spPr>
          <a:xfrm>
            <a:off x="3390744" y="3399428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2" name="Google Shape;232;p22"/>
          <p:cNvSpPr txBox="1"/>
          <p:nvPr>
            <p:ph idx="19" type="subTitle"/>
          </p:nvPr>
        </p:nvSpPr>
        <p:spPr>
          <a:xfrm>
            <a:off x="5887885" y="3762617"/>
            <a:ext cx="23958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22"/>
          <p:cNvSpPr txBox="1"/>
          <p:nvPr>
            <p:ph idx="20" type="subTitle"/>
          </p:nvPr>
        </p:nvSpPr>
        <p:spPr>
          <a:xfrm>
            <a:off x="5887885" y="4104131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22"/>
          <p:cNvSpPr txBox="1"/>
          <p:nvPr>
            <p:ph hasCustomPrompt="1" idx="21" type="title"/>
          </p:nvPr>
        </p:nvSpPr>
        <p:spPr>
          <a:xfrm>
            <a:off x="5887885" y="3399428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235" name="Google Shape;235;p22"/>
          <p:cNvGrpSpPr/>
          <p:nvPr/>
        </p:nvGrpSpPr>
        <p:grpSpPr>
          <a:xfrm>
            <a:off x="5663143" y="225920"/>
            <a:ext cx="3827400" cy="1369111"/>
            <a:chOff x="5663143" y="225920"/>
            <a:chExt cx="3827400" cy="1369111"/>
          </a:xfrm>
        </p:grpSpPr>
        <p:sp>
          <p:nvSpPr>
            <p:cNvPr id="236" name="Google Shape;236;p22"/>
            <p:cNvSpPr/>
            <p:nvPr/>
          </p:nvSpPr>
          <p:spPr>
            <a:xfrm>
              <a:off x="5873324" y="225920"/>
              <a:ext cx="2303848" cy="199363"/>
            </a:xfrm>
            <a:custGeom>
              <a:rect b="b" l="l" r="r" t="t"/>
              <a:pathLst>
                <a:path extrusionOk="0" h="8769" w="101346">
                  <a:moveTo>
                    <a:pt x="1" y="0"/>
                  </a:moveTo>
                  <a:lnTo>
                    <a:pt x="101345" y="0"/>
                  </a:lnTo>
                  <a:lnTo>
                    <a:pt x="101345" y="8769"/>
                  </a:lnTo>
                  <a:lnTo>
                    <a:pt x="1" y="8769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2"/>
            <p:cNvSpPr/>
            <p:nvPr/>
          </p:nvSpPr>
          <p:spPr>
            <a:xfrm>
              <a:off x="6862233" y="1394121"/>
              <a:ext cx="2305371" cy="200909"/>
            </a:xfrm>
            <a:custGeom>
              <a:rect b="b" l="l" r="r" t="t"/>
              <a:pathLst>
                <a:path extrusionOk="0" h="8837" w="101413">
                  <a:moveTo>
                    <a:pt x="0" y="1"/>
                  </a:moveTo>
                  <a:lnTo>
                    <a:pt x="101413" y="1"/>
                  </a:lnTo>
                  <a:lnTo>
                    <a:pt x="101413" y="8837"/>
                  </a:lnTo>
                  <a:lnTo>
                    <a:pt x="0" y="8837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2"/>
            <p:cNvSpPr/>
            <p:nvPr/>
          </p:nvSpPr>
          <p:spPr>
            <a:xfrm>
              <a:off x="8373376" y="1287494"/>
              <a:ext cx="1117166" cy="200909"/>
            </a:xfrm>
            <a:custGeom>
              <a:rect b="b" l="l" r="r" t="t"/>
              <a:pathLst>
                <a:path extrusionOk="0" h="8837" w="49144">
                  <a:moveTo>
                    <a:pt x="1" y="1"/>
                  </a:moveTo>
                  <a:lnTo>
                    <a:pt x="49144" y="1"/>
                  </a:lnTo>
                  <a:lnTo>
                    <a:pt x="49144" y="8837"/>
                  </a:lnTo>
                  <a:lnTo>
                    <a:pt x="1" y="88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trike="sngStrike"/>
            </a:p>
          </p:txBody>
        </p:sp>
        <p:sp>
          <p:nvSpPr>
            <p:cNvPr id="239" name="Google Shape;239;p22"/>
            <p:cNvSpPr/>
            <p:nvPr/>
          </p:nvSpPr>
          <p:spPr>
            <a:xfrm>
              <a:off x="6571735" y="757541"/>
              <a:ext cx="1953085" cy="199363"/>
            </a:xfrm>
            <a:custGeom>
              <a:rect b="b" l="l" r="r" t="t"/>
              <a:pathLst>
                <a:path extrusionOk="0" h="8769" w="85916">
                  <a:moveTo>
                    <a:pt x="1" y="0"/>
                  </a:moveTo>
                  <a:lnTo>
                    <a:pt x="85916" y="0"/>
                  </a:lnTo>
                  <a:lnTo>
                    <a:pt x="85916" y="8769"/>
                  </a:lnTo>
                  <a:lnTo>
                    <a:pt x="1" y="8769"/>
                  </a:lnTo>
                  <a:close/>
                </a:path>
              </a:pathLst>
            </a:custGeom>
            <a:gradFill>
              <a:gsLst>
                <a:gs pos="0">
                  <a:srgbClr val="E766DB"/>
                </a:gs>
                <a:gs pos="100000">
                  <a:schemeClr val="accent3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40" name="Google Shape;240;p2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663143" y="641989"/>
              <a:ext cx="1210375" cy="192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1" name="Google Shape;241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hree columns">
  <p:cSld name="TITLE_AND_TWO_COLUMNS_1_1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"/>
          <p:cNvSpPr txBox="1"/>
          <p:nvPr>
            <p:ph type="title"/>
          </p:nvPr>
        </p:nvSpPr>
        <p:spPr>
          <a:xfrm>
            <a:off x="718300" y="538325"/>
            <a:ext cx="49095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4" name="Google Shape;244;p23"/>
          <p:cNvSpPr txBox="1"/>
          <p:nvPr>
            <p:ph idx="1" type="subTitle"/>
          </p:nvPr>
        </p:nvSpPr>
        <p:spPr>
          <a:xfrm>
            <a:off x="718305" y="1508099"/>
            <a:ext cx="24279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23"/>
          <p:cNvSpPr txBox="1"/>
          <p:nvPr>
            <p:ph idx="2" type="subTitle"/>
          </p:nvPr>
        </p:nvSpPr>
        <p:spPr>
          <a:xfrm>
            <a:off x="718339" y="1847005"/>
            <a:ext cx="24279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23"/>
          <p:cNvSpPr txBox="1"/>
          <p:nvPr>
            <p:ph idx="3" type="subTitle"/>
          </p:nvPr>
        </p:nvSpPr>
        <p:spPr>
          <a:xfrm>
            <a:off x="3385316" y="2565134"/>
            <a:ext cx="24324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23"/>
          <p:cNvSpPr txBox="1"/>
          <p:nvPr>
            <p:ph idx="4" type="subTitle"/>
          </p:nvPr>
        </p:nvSpPr>
        <p:spPr>
          <a:xfrm>
            <a:off x="3385315" y="2907069"/>
            <a:ext cx="24279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23"/>
          <p:cNvSpPr txBox="1"/>
          <p:nvPr>
            <p:ph idx="5" type="subTitle"/>
          </p:nvPr>
        </p:nvSpPr>
        <p:spPr>
          <a:xfrm>
            <a:off x="6025019" y="3626189"/>
            <a:ext cx="24324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23"/>
          <p:cNvSpPr txBox="1"/>
          <p:nvPr>
            <p:ph idx="6" type="subTitle"/>
          </p:nvPr>
        </p:nvSpPr>
        <p:spPr>
          <a:xfrm>
            <a:off x="6021075" y="3968124"/>
            <a:ext cx="24279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23"/>
          <p:cNvSpPr/>
          <p:nvPr/>
        </p:nvSpPr>
        <p:spPr>
          <a:xfrm flipH="1">
            <a:off x="36165" y="3406818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3"/>
          <p:cNvSpPr/>
          <p:nvPr/>
        </p:nvSpPr>
        <p:spPr>
          <a:xfrm flipH="1">
            <a:off x="1878770" y="3932809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3"/>
          <p:cNvSpPr/>
          <p:nvPr/>
        </p:nvSpPr>
        <p:spPr>
          <a:xfrm flipH="1">
            <a:off x="-138" y="4565513"/>
            <a:ext cx="1374963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3"/>
          <p:cNvSpPr/>
          <p:nvPr/>
        </p:nvSpPr>
        <p:spPr>
          <a:xfrm flipH="1">
            <a:off x="1225201" y="4463139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3"/>
          <p:cNvSpPr/>
          <p:nvPr/>
        </p:nvSpPr>
        <p:spPr>
          <a:xfrm flipH="1">
            <a:off x="-51" y="3932800"/>
            <a:ext cx="1670953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5" name="Google Shape;25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50218" y="327745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3"/>
          <p:cNvSpPr/>
          <p:nvPr/>
        </p:nvSpPr>
        <p:spPr>
          <a:xfrm>
            <a:off x="5785774" y="75752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3"/>
          <p:cNvSpPr/>
          <p:nvPr/>
        </p:nvSpPr>
        <p:spPr>
          <a:xfrm>
            <a:off x="7225855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3"/>
          <p:cNvSpPr/>
          <p:nvPr/>
        </p:nvSpPr>
        <p:spPr>
          <a:xfrm>
            <a:off x="5345423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3"/>
          <p:cNvSpPr/>
          <p:nvPr/>
        </p:nvSpPr>
        <p:spPr>
          <a:xfrm>
            <a:off x="6774683" y="1810073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3"/>
          <p:cNvSpPr/>
          <p:nvPr/>
        </p:nvSpPr>
        <p:spPr>
          <a:xfrm>
            <a:off x="6484185" y="128999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1" name="Google Shape;261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46568" y="1393465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">
  <p:cSld name="ONE_COLUMN_TEXT_2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4"/>
          <p:cNvSpPr txBox="1"/>
          <p:nvPr>
            <p:ph type="title"/>
          </p:nvPr>
        </p:nvSpPr>
        <p:spPr>
          <a:xfrm>
            <a:off x="720300" y="538325"/>
            <a:ext cx="3881100" cy="7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5" name="Google Shape;265;p24"/>
          <p:cNvSpPr txBox="1"/>
          <p:nvPr>
            <p:ph idx="1" type="subTitle"/>
          </p:nvPr>
        </p:nvSpPr>
        <p:spPr>
          <a:xfrm>
            <a:off x="5118562" y="3401855"/>
            <a:ext cx="3136800" cy="8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66" name="Google Shape;266;p24"/>
          <p:cNvGrpSpPr/>
          <p:nvPr/>
        </p:nvGrpSpPr>
        <p:grpSpPr>
          <a:xfrm>
            <a:off x="7242489" y="228218"/>
            <a:ext cx="1901528" cy="1263929"/>
            <a:chOff x="1666875" y="659700"/>
            <a:chExt cx="2809586" cy="1867507"/>
          </a:xfrm>
        </p:grpSpPr>
        <p:sp>
          <p:nvSpPr>
            <p:cNvPr id="267" name="Google Shape;267;p24"/>
            <p:cNvSpPr/>
            <p:nvPr/>
          </p:nvSpPr>
          <p:spPr>
            <a:xfrm>
              <a:off x="3595895" y="659705"/>
              <a:ext cx="880565" cy="300200"/>
            </a:xfrm>
            <a:custGeom>
              <a:rect b="b" l="l" r="r" t="t"/>
              <a:pathLst>
                <a:path extrusionOk="0" h="12008" w="138781">
                  <a:moveTo>
                    <a:pt x="1" y="0"/>
                  </a:moveTo>
                  <a:lnTo>
                    <a:pt x="138780" y="0"/>
                  </a:lnTo>
                  <a:lnTo>
                    <a:pt x="138780" y="12007"/>
                  </a:lnTo>
                  <a:lnTo>
                    <a:pt x="1" y="12007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2327722" y="2227007"/>
              <a:ext cx="2148661" cy="300200"/>
            </a:xfrm>
            <a:custGeom>
              <a:rect b="b" l="l" r="r" t="t"/>
              <a:pathLst>
                <a:path extrusionOk="0" h="12008" w="138780">
                  <a:moveTo>
                    <a:pt x="0" y="1"/>
                  </a:moveTo>
                  <a:lnTo>
                    <a:pt x="138780" y="1"/>
                  </a:lnTo>
                  <a:lnTo>
                    <a:pt x="138780" y="12008"/>
                  </a:lnTo>
                  <a:lnTo>
                    <a:pt x="0" y="12008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1666875" y="1448947"/>
              <a:ext cx="2236225" cy="300200"/>
            </a:xfrm>
            <a:custGeom>
              <a:rect b="b" l="l" r="r" t="t"/>
              <a:pathLst>
                <a:path extrusionOk="0" h="12008" w="89449">
                  <a:moveTo>
                    <a:pt x="0" y="1"/>
                  </a:moveTo>
                  <a:lnTo>
                    <a:pt x="0" y="12008"/>
                  </a:lnTo>
                  <a:lnTo>
                    <a:pt x="89448" y="12008"/>
                  </a:lnTo>
                  <a:lnTo>
                    <a:pt x="89448" y="1"/>
                  </a:lnTo>
                  <a:close/>
                </a:path>
              </a:pathLst>
            </a:custGeom>
            <a:solidFill>
              <a:srgbClr val="25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2174150" y="659700"/>
              <a:ext cx="1063425" cy="300200"/>
            </a:xfrm>
            <a:custGeom>
              <a:rect b="b" l="l" r="r" t="t"/>
              <a:pathLst>
                <a:path extrusionOk="0" h="12008" w="42537">
                  <a:moveTo>
                    <a:pt x="0" y="0"/>
                  </a:moveTo>
                  <a:lnTo>
                    <a:pt x="42537" y="0"/>
                  </a:lnTo>
                  <a:lnTo>
                    <a:pt x="42537" y="12007"/>
                  </a:lnTo>
                  <a:lnTo>
                    <a:pt x="0" y="12007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71" name="Google Shape;271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00150" y="373146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9993" y="118998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1">
  <p:cSld name="ONE_COLUMN_TEXT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/>
          <p:nvPr>
            <p:ph type="title"/>
          </p:nvPr>
        </p:nvSpPr>
        <p:spPr>
          <a:xfrm>
            <a:off x="4601500" y="1408419"/>
            <a:ext cx="2866200" cy="16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6" name="Google Shape;276;p25"/>
          <p:cNvSpPr txBox="1"/>
          <p:nvPr>
            <p:ph idx="1" type="subTitle"/>
          </p:nvPr>
        </p:nvSpPr>
        <p:spPr>
          <a:xfrm>
            <a:off x="4604400" y="2910735"/>
            <a:ext cx="3819300" cy="20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25"/>
          <p:cNvSpPr/>
          <p:nvPr/>
        </p:nvSpPr>
        <p:spPr>
          <a:xfrm flipH="1">
            <a:off x="-66802" y="2348150"/>
            <a:ext cx="1610900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5"/>
          <p:cNvSpPr/>
          <p:nvPr/>
        </p:nvSpPr>
        <p:spPr>
          <a:xfrm flipH="1">
            <a:off x="36188" y="3407815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5"/>
          <p:cNvSpPr/>
          <p:nvPr/>
        </p:nvSpPr>
        <p:spPr>
          <a:xfrm flipH="1">
            <a:off x="1878793" y="3938231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5"/>
          <p:cNvSpPr/>
          <p:nvPr/>
        </p:nvSpPr>
        <p:spPr>
          <a:xfrm flipH="1">
            <a:off x="-66844" y="2877425"/>
            <a:ext cx="983395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5"/>
          <p:cNvSpPr/>
          <p:nvPr/>
        </p:nvSpPr>
        <p:spPr>
          <a:xfrm flipH="1">
            <a:off x="1318131" y="2877416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5"/>
          <p:cNvSpPr/>
          <p:nvPr/>
        </p:nvSpPr>
        <p:spPr>
          <a:xfrm flipH="1">
            <a:off x="-66728" y="4566025"/>
            <a:ext cx="1441577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5"/>
          <p:cNvSpPr/>
          <p:nvPr/>
        </p:nvSpPr>
        <p:spPr>
          <a:xfrm flipH="1">
            <a:off x="1786609" y="2348147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5"/>
          <p:cNvSpPr/>
          <p:nvPr/>
        </p:nvSpPr>
        <p:spPr>
          <a:xfrm flipH="1">
            <a:off x="1225224" y="4463659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5"/>
          <p:cNvSpPr/>
          <p:nvPr/>
        </p:nvSpPr>
        <p:spPr>
          <a:xfrm flipH="1">
            <a:off x="-66794" y="3938225"/>
            <a:ext cx="1737720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225" y="2483200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143" y="3284173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TITLE_1_2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/>
          <p:nvPr>
            <p:ph type="ctrTitle"/>
          </p:nvPr>
        </p:nvSpPr>
        <p:spPr>
          <a:xfrm>
            <a:off x="4606318" y="1014003"/>
            <a:ext cx="4451700" cy="25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1" name="Google Shape;291;p26"/>
          <p:cNvSpPr txBox="1"/>
          <p:nvPr>
            <p:ph hasCustomPrompt="1" idx="2" type="title"/>
          </p:nvPr>
        </p:nvSpPr>
        <p:spPr>
          <a:xfrm>
            <a:off x="1696313" y="460266"/>
            <a:ext cx="2910000" cy="17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rgbClr val="F668B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2" name="Google Shape;292;p26"/>
          <p:cNvSpPr/>
          <p:nvPr/>
        </p:nvSpPr>
        <p:spPr>
          <a:xfrm>
            <a:off x="962228" y="3407397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6"/>
          <p:cNvSpPr/>
          <p:nvPr/>
        </p:nvSpPr>
        <p:spPr>
          <a:xfrm>
            <a:off x="280777" y="4467353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6"/>
          <p:cNvSpPr/>
          <p:nvPr/>
        </p:nvSpPr>
        <p:spPr>
          <a:xfrm>
            <a:off x="3" y="4997332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6"/>
          <p:cNvSpPr/>
          <p:nvPr/>
        </p:nvSpPr>
        <p:spPr>
          <a:xfrm>
            <a:off x="766964" y="3937366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6"/>
          <p:cNvSpPr/>
          <p:nvPr/>
        </p:nvSpPr>
        <p:spPr>
          <a:xfrm>
            <a:off x="-12" y="3407397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6"/>
          <p:cNvSpPr/>
          <p:nvPr/>
        </p:nvSpPr>
        <p:spPr>
          <a:xfrm>
            <a:off x="1084692" y="4995582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8" name="Google Shape;298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81993" y="4371326"/>
            <a:ext cx="1210375" cy="192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9" name="Google Shape;299;p26"/>
          <p:cNvGrpSpPr/>
          <p:nvPr/>
        </p:nvGrpSpPr>
        <p:grpSpPr>
          <a:xfrm>
            <a:off x="7333313" y="225922"/>
            <a:ext cx="1987326" cy="734779"/>
            <a:chOff x="2174150" y="979440"/>
            <a:chExt cx="2936357" cy="1085666"/>
          </a:xfrm>
        </p:grpSpPr>
        <p:sp>
          <p:nvSpPr>
            <p:cNvPr id="300" name="Google Shape;300;p26"/>
            <p:cNvSpPr/>
            <p:nvPr/>
          </p:nvSpPr>
          <p:spPr>
            <a:xfrm>
              <a:off x="3595895" y="979445"/>
              <a:ext cx="880565" cy="300200"/>
            </a:xfrm>
            <a:custGeom>
              <a:rect b="b" l="l" r="r" t="t"/>
              <a:pathLst>
                <a:path extrusionOk="0" h="12008" w="138781">
                  <a:moveTo>
                    <a:pt x="1" y="0"/>
                  </a:moveTo>
                  <a:lnTo>
                    <a:pt x="138780" y="0"/>
                  </a:lnTo>
                  <a:lnTo>
                    <a:pt x="138780" y="12007"/>
                  </a:lnTo>
                  <a:lnTo>
                    <a:pt x="1" y="12007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2961846" y="1764906"/>
              <a:ext cx="2148661" cy="300200"/>
            </a:xfrm>
            <a:custGeom>
              <a:rect b="b" l="l" r="r" t="t"/>
              <a:pathLst>
                <a:path extrusionOk="0" h="12008" w="138780">
                  <a:moveTo>
                    <a:pt x="0" y="1"/>
                  </a:moveTo>
                  <a:lnTo>
                    <a:pt x="138780" y="1"/>
                  </a:lnTo>
                  <a:lnTo>
                    <a:pt x="138780" y="12008"/>
                  </a:lnTo>
                  <a:lnTo>
                    <a:pt x="0" y="12008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2174150" y="979440"/>
              <a:ext cx="1063425" cy="300200"/>
            </a:xfrm>
            <a:custGeom>
              <a:rect b="b" l="l" r="r" t="t"/>
              <a:pathLst>
                <a:path extrusionOk="0" h="12008" w="42537">
                  <a:moveTo>
                    <a:pt x="0" y="0"/>
                  </a:moveTo>
                  <a:lnTo>
                    <a:pt x="42537" y="0"/>
                  </a:lnTo>
                  <a:lnTo>
                    <a:pt x="42537" y="12007"/>
                  </a:lnTo>
                  <a:lnTo>
                    <a:pt x="0" y="12007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03" name="Google Shape;30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0093" y="3841338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6"/>
          <p:cNvSpPr/>
          <p:nvPr/>
        </p:nvSpPr>
        <p:spPr>
          <a:xfrm>
            <a:off x="7437250" y="4467350"/>
            <a:ext cx="1454067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TITLE_1_2_1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7"/>
          <p:cNvSpPr txBox="1"/>
          <p:nvPr>
            <p:ph type="ctrTitle"/>
          </p:nvPr>
        </p:nvSpPr>
        <p:spPr>
          <a:xfrm>
            <a:off x="756875" y="2091406"/>
            <a:ext cx="3851700" cy="14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08" name="Google Shape;308;p27"/>
          <p:cNvSpPr txBox="1"/>
          <p:nvPr>
            <p:ph hasCustomPrompt="1" idx="2" type="title"/>
          </p:nvPr>
        </p:nvSpPr>
        <p:spPr>
          <a:xfrm>
            <a:off x="748216" y="545845"/>
            <a:ext cx="3851700" cy="17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rgbClr val="F668B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09" name="Google Shape;309;p27"/>
          <p:cNvSpPr/>
          <p:nvPr/>
        </p:nvSpPr>
        <p:spPr>
          <a:xfrm>
            <a:off x="6649878" y="3403872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7"/>
          <p:cNvSpPr/>
          <p:nvPr/>
        </p:nvSpPr>
        <p:spPr>
          <a:xfrm>
            <a:off x="5791577" y="4468328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7"/>
          <p:cNvSpPr/>
          <p:nvPr/>
        </p:nvSpPr>
        <p:spPr>
          <a:xfrm>
            <a:off x="5624628" y="5000382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7"/>
          <p:cNvSpPr/>
          <p:nvPr/>
        </p:nvSpPr>
        <p:spPr>
          <a:xfrm>
            <a:off x="7259370" y="3936091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7"/>
          <p:cNvSpPr/>
          <p:nvPr/>
        </p:nvSpPr>
        <p:spPr>
          <a:xfrm>
            <a:off x="5290764" y="3936091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7"/>
          <p:cNvSpPr/>
          <p:nvPr/>
        </p:nvSpPr>
        <p:spPr>
          <a:xfrm>
            <a:off x="5687638" y="3403872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7"/>
          <p:cNvSpPr/>
          <p:nvPr/>
        </p:nvSpPr>
        <p:spPr>
          <a:xfrm>
            <a:off x="6504992" y="5000382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TITLE_1_2_1_1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8"/>
          <p:cNvSpPr txBox="1"/>
          <p:nvPr>
            <p:ph type="ctrTitle"/>
          </p:nvPr>
        </p:nvSpPr>
        <p:spPr>
          <a:xfrm>
            <a:off x="4608575" y="1556325"/>
            <a:ext cx="3339900" cy="20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19" name="Google Shape;319;p28"/>
          <p:cNvSpPr txBox="1"/>
          <p:nvPr>
            <p:ph hasCustomPrompt="1" idx="2" type="title"/>
          </p:nvPr>
        </p:nvSpPr>
        <p:spPr>
          <a:xfrm>
            <a:off x="756875" y="540818"/>
            <a:ext cx="3851700" cy="17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0" name="Google Shape;320;p28"/>
          <p:cNvSpPr/>
          <p:nvPr/>
        </p:nvSpPr>
        <p:spPr>
          <a:xfrm>
            <a:off x="1299232" y="2877422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8"/>
          <p:cNvSpPr/>
          <p:nvPr/>
        </p:nvSpPr>
        <p:spPr>
          <a:xfrm>
            <a:off x="440931" y="3941878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8"/>
          <p:cNvSpPr/>
          <p:nvPr/>
        </p:nvSpPr>
        <p:spPr>
          <a:xfrm>
            <a:off x="273981" y="4467394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8"/>
          <p:cNvSpPr/>
          <p:nvPr/>
        </p:nvSpPr>
        <p:spPr>
          <a:xfrm>
            <a:off x="1908724" y="3409641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8"/>
          <p:cNvSpPr/>
          <p:nvPr/>
        </p:nvSpPr>
        <p:spPr>
          <a:xfrm>
            <a:off x="-6332" y="3409641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8"/>
          <p:cNvSpPr/>
          <p:nvPr/>
        </p:nvSpPr>
        <p:spPr>
          <a:xfrm>
            <a:off x="336991" y="2877422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solidFill>
            <a:srgbClr val="FFCF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8"/>
          <p:cNvSpPr/>
          <p:nvPr/>
        </p:nvSpPr>
        <p:spPr>
          <a:xfrm>
            <a:off x="1154346" y="4467394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7" name="Google Shape;327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425" y="3250425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993" y="4050556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TITLE_1_2_1_1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9"/>
          <p:cNvSpPr txBox="1"/>
          <p:nvPr>
            <p:ph type="ctrTitle"/>
          </p:nvPr>
        </p:nvSpPr>
        <p:spPr>
          <a:xfrm>
            <a:off x="4608575" y="1147932"/>
            <a:ext cx="2730000" cy="141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32" name="Google Shape;332;p29"/>
          <p:cNvSpPr txBox="1"/>
          <p:nvPr>
            <p:ph hasCustomPrompt="1" idx="2" type="title"/>
          </p:nvPr>
        </p:nvSpPr>
        <p:spPr>
          <a:xfrm>
            <a:off x="756875" y="1060574"/>
            <a:ext cx="3851700" cy="17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3" name="Google Shape;333;p29"/>
          <p:cNvSpPr/>
          <p:nvPr/>
        </p:nvSpPr>
        <p:spPr>
          <a:xfrm>
            <a:off x="6649878" y="3407397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9"/>
          <p:cNvSpPr/>
          <p:nvPr/>
        </p:nvSpPr>
        <p:spPr>
          <a:xfrm>
            <a:off x="5791577" y="4471853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9"/>
          <p:cNvSpPr/>
          <p:nvPr/>
        </p:nvSpPr>
        <p:spPr>
          <a:xfrm>
            <a:off x="5624628" y="5003907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9"/>
          <p:cNvSpPr/>
          <p:nvPr/>
        </p:nvSpPr>
        <p:spPr>
          <a:xfrm>
            <a:off x="7628945" y="3939629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9"/>
          <p:cNvSpPr/>
          <p:nvPr/>
        </p:nvSpPr>
        <p:spPr>
          <a:xfrm>
            <a:off x="5687638" y="3407397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9"/>
          <p:cNvSpPr/>
          <p:nvPr/>
        </p:nvSpPr>
        <p:spPr>
          <a:xfrm>
            <a:off x="6504992" y="5003907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9"/>
          <p:cNvSpPr/>
          <p:nvPr/>
        </p:nvSpPr>
        <p:spPr>
          <a:xfrm>
            <a:off x="440931" y="3411903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9"/>
          <p:cNvSpPr/>
          <p:nvPr/>
        </p:nvSpPr>
        <p:spPr>
          <a:xfrm>
            <a:off x="273981" y="3937419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9"/>
          <p:cNvSpPr/>
          <p:nvPr/>
        </p:nvSpPr>
        <p:spPr>
          <a:xfrm>
            <a:off x="-6321" y="4996746"/>
            <a:ext cx="2348158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9"/>
          <p:cNvSpPr/>
          <p:nvPr/>
        </p:nvSpPr>
        <p:spPr>
          <a:xfrm>
            <a:off x="273981" y="4471680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9"/>
          <p:cNvSpPr/>
          <p:nvPr/>
        </p:nvSpPr>
        <p:spPr>
          <a:xfrm>
            <a:off x="1154346" y="3937419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4" name="Google Shape;34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01993" y="3520581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ix columns">
  <p:cSld name="TITLE_AND_TWO_COLUMNS_1_2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0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8" name="Google Shape;348;p30"/>
          <p:cNvSpPr txBox="1"/>
          <p:nvPr>
            <p:ph idx="1" type="subTitle"/>
          </p:nvPr>
        </p:nvSpPr>
        <p:spPr>
          <a:xfrm>
            <a:off x="855404" y="1790950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30"/>
          <p:cNvSpPr txBox="1"/>
          <p:nvPr>
            <p:ph idx="2" type="subTitle"/>
          </p:nvPr>
        </p:nvSpPr>
        <p:spPr>
          <a:xfrm>
            <a:off x="831825" y="2131168"/>
            <a:ext cx="15171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30"/>
          <p:cNvSpPr txBox="1"/>
          <p:nvPr>
            <p:ph idx="3" type="subTitle"/>
          </p:nvPr>
        </p:nvSpPr>
        <p:spPr>
          <a:xfrm>
            <a:off x="3375203" y="1790950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30"/>
          <p:cNvSpPr txBox="1"/>
          <p:nvPr>
            <p:ph idx="4" type="subTitle"/>
          </p:nvPr>
        </p:nvSpPr>
        <p:spPr>
          <a:xfrm>
            <a:off x="3351604" y="2131161"/>
            <a:ext cx="1518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30"/>
          <p:cNvSpPr txBox="1"/>
          <p:nvPr>
            <p:ph idx="5" type="subTitle"/>
          </p:nvPr>
        </p:nvSpPr>
        <p:spPr>
          <a:xfrm>
            <a:off x="5891819" y="1790950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30"/>
          <p:cNvSpPr txBox="1"/>
          <p:nvPr>
            <p:ph idx="6" type="subTitle"/>
          </p:nvPr>
        </p:nvSpPr>
        <p:spPr>
          <a:xfrm>
            <a:off x="5887885" y="2131161"/>
            <a:ext cx="1518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30"/>
          <p:cNvSpPr txBox="1"/>
          <p:nvPr>
            <p:ph idx="7" type="subTitle"/>
          </p:nvPr>
        </p:nvSpPr>
        <p:spPr>
          <a:xfrm>
            <a:off x="855396" y="3483795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30"/>
          <p:cNvSpPr txBox="1"/>
          <p:nvPr>
            <p:ph idx="8" type="subTitle"/>
          </p:nvPr>
        </p:nvSpPr>
        <p:spPr>
          <a:xfrm>
            <a:off x="855396" y="3824158"/>
            <a:ext cx="1518000" cy="8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30"/>
          <p:cNvSpPr txBox="1"/>
          <p:nvPr>
            <p:ph idx="9" type="subTitle"/>
          </p:nvPr>
        </p:nvSpPr>
        <p:spPr>
          <a:xfrm>
            <a:off x="3390744" y="3483795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30"/>
          <p:cNvSpPr txBox="1"/>
          <p:nvPr>
            <p:ph idx="13" type="subTitle"/>
          </p:nvPr>
        </p:nvSpPr>
        <p:spPr>
          <a:xfrm>
            <a:off x="3390744" y="3826999"/>
            <a:ext cx="1518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30"/>
          <p:cNvSpPr txBox="1"/>
          <p:nvPr>
            <p:ph idx="14" type="subTitle"/>
          </p:nvPr>
        </p:nvSpPr>
        <p:spPr>
          <a:xfrm>
            <a:off x="5887894" y="3483795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30"/>
          <p:cNvSpPr txBox="1"/>
          <p:nvPr>
            <p:ph idx="15" type="subTitle"/>
          </p:nvPr>
        </p:nvSpPr>
        <p:spPr>
          <a:xfrm>
            <a:off x="5887885" y="3826999"/>
            <a:ext cx="1518000" cy="8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30"/>
          <p:cNvSpPr/>
          <p:nvPr/>
        </p:nvSpPr>
        <p:spPr>
          <a:xfrm>
            <a:off x="6862233" y="758854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0"/>
          <p:cNvSpPr/>
          <p:nvPr/>
        </p:nvSpPr>
        <p:spPr>
          <a:xfrm>
            <a:off x="7569896" y="128756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0"/>
          <p:cNvSpPr/>
          <p:nvPr/>
        </p:nvSpPr>
        <p:spPr>
          <a:xfrm>
            <a:off x="8373375" y="657000"/>
            <a:ext cx="794167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363" name="Google Shape;363;p30"/>
          <p:cNvSpPr/>
          <p:nvPr/>
        </p:nvSpPr>
        <p:spPr>
          <a:xfrm>
            <a:off x="6571735" y="22399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4" name="Google Shape;364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63143" y="33276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/>
          <p:nvPr>
            <p:ph type="title"/>
          </p:nvPr>
        </p:nvSpPr>
        <p:spPr>
          <a:xfrm>
            <a:off x="720300" y="539496"/>
            <a:ext cx="77034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4"/>
          <p:cNvSpPr/>
          <p:nvPr/>
        </p:nvSpPr>
        <p:spPr>
          <a:xfrm>
            <a:off x="8303105" y="620950"/>
            <a:ext cx="840967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7306526" y="225364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pic>
        <p:nvPicPr>
          <p:cNvPr id="42" name="Google Shape;4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05868" y="76483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4"/>
          <p:cNvSpPr txBox="1"/>
          <p:nvPr>
            <p:ph idx="1" type="subTitle"/>
          </p:nvPr>
        </p:nvSpPr>
        <p:spPr>
          <a:xfrm>
            <a:off x="720300" y="1230031"/>
            <a:ext cx="7703400" cy="3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four columns 1">
  <p:cSld name="TITLE_AND_TWO_COLUMNS_1_2_1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8" name="Google Shape;368;p31"/>
          <p:cNvSpPr txBox="1"/>
          <p:nvPr>
            <p:ph idx="1" type="subTitle"/>
          </p:nvPr>
        </p:nvSpPr>
        <p:spPr>
          <a:xfrm>
            <a:off x="936768" y="2250496"/>
            <a:ext cx="18288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31"/>
          <p:cNvSpPr txBox="1"/>
          <p:nvPr>
            <p:ph idx="2" type="subTitle"/>
          </p:nvPr>
        </p:nvSpPr>
        <p:spPr>
          <a:xfrm>
            <a:off x="936769" y="2589971"/>
            <a:ext cx="18288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31"/>
          <p:cNvSpPr txBox="1"/>
          <p:nvPr>
            <p:ph idx="3" type="subTitle"/>
          </p:nvPr>
        </p:nvSpPr>
        <p:spPr>
          <a:xfrm>
            <a:off x="6405277" y="1715661"/>
            <a:ext cx="20145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1" name="Google Shape;371;p31"/>
          <p:cNvSpPr txBox="1"/>
          <p:nvPr>
            <p:ph idx="4" type="subTitle"/>
          </p:nvPr>
        </p:nvSpPr>
        <p:spPr>
          <a:xfrm>
            <a:off x="6405277" y="2057891"/>
            <a:ext cx="1740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31"/>
          <p:cNvSpPr txBox="1"/>
          <p:nvPr>
            <p:ph idx="5" type="subTitle"/>
          </p:nvPr>
        </p:nvSpPr>
        <p:spPr>
          <a:xfrm>
            <a:off x="936761" y="3430400"/>
            <a:ext cx="20118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31"/>
          <p:cNvSpPr txBox="1"/>
          <p:nvPr>
            <p:ph idx="6" type="subTitle"/>
          </p:nvPr>
        </p:nvSpPr>
        <p:spPr>
          <a:xfrm>
            <a:off x="936761" y="3774864"/>
            <a:ext cx="1828800" cy="8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31"/>
          <p:cNvSpPr txBox="1"/>
          <p:nvPr>
            <p:ph idx="7" type="subTitle"/>
          </p:nvPr>
        </p:nvSpPr>
        <p:spPr>
          <a:xfrm>
            <a:off x="6405277" y="2883407"/>
            <a:ext cx="20118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31"/>
          <p:cNvSpPr txBox="1"/>
          <p:nvPr>
            <p:ph idx="8" type="subTitle"/>
          </p:nvPr>
        </p:nvSpPr>
        <p:spPr>
          <a:xfrm>
            <a:off x="6405277" y="3231548"/>
            <a:ext cx="18288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76" name="Google Shape;376;p31"/>
          <p:cNvGrpSpPr/>
          <p:nvPr/>
        </p:nvGrpSpPr>
        <p:grpSpPr>
          <a:xfrm>
            <a:off x="7619063" y="225922"/>
            <a:ext cx="1558318" cy="734779"/>
            <a:chOff x="2174150" y="979440"/>
            <a:chExt cx="2302479" cy="1085666"/>
          </a:xfrm>
        </p:grpSpPr>
        <p:sp>
          <p:nvSpPr>
            <p:cNvPr id="377" name="Google Shape;377;p31"/>
            <p:cNvSpPr/>
            <p:nvPr/>
          </p:nvSpPr>
          <p:spPr>
            <a:xfrm>
              <a:off x="3595895" y="979445"/>
              <a:ext cx="880565" cy="300200"/>
            </a:xfrm>
            <a:custGeom>
              <a:rect b="b" l="l" r="r" t="t"/>
              <a:pathLst>
                <a:path extrusionOk="0" h="12008" w="138781">
                  <a:moveTo>
                    <a:pt x="1" y="0"/>
                  </a:moveTo>
                  <a:lnTo>
                    <a:pt x="138780" y="0"/>
                  </a:lnTo>
                  <a:lnTo>
                    <a:pt x="138780" y="12007"/>
                  </a:lnTo>
                  <a:lnTo>
                    <a:pt x="1" y="12007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2961846" y="1764906"/>
              <a:ext cx="1514784" cy="300200"/>
            </a:xfrm>
            <a:custGeom>
              <a:rect b="b" l="l" r="r" t="t"/>
              <a:pathLst>
                <a:path extrusionOk="0" h="12008" w="138780">
                  <a:moveTo>
                    <a:pt x="0" y="1"/>
                  </a:moveTo>
                  <a:lnTo>
                    <a:pt x="138780" y="1"/>
                  </a:lnTo>
                  <a:lnTo>
                    <a:pt x="138780" y="12008"/>
                  </a:lnTo>
                  <a:lnTo>
                    <a:pt x="0" y="12008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2174150" y="979440"/>
              <a:ext cx="1063425" cy="300200"/>
            </a:xfrm>
            <a:custGeom>
              <a:rect b="b" l="l" r="r" t="t"/>
              <a:pathLst>
                <a:path extrusionOk="0" h="12008" w="42537">
                  <a:moveTo>
                    <a:pt x="0" y="0"/>
                  </a:moveTo>
                  <a:lnTo>
                    <a:pt x="42537" y="0"/>
                  </a:lnTo>
                  <a:lnTo>
                    <a:pt x="42537" y="12007"/>
                  </a:lnTo>
                  <a:lnTo>
                    <a:pt x="0" y="12007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80" name="Google Shape;380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578221" y="661492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four columns 2">
  <p:cSld name="TITLE_AND_TWO_COLUMNS_1_2_1_1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2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4" name="Google Shape;384;p32"/>
          <p:cNvSpPr txBox="1"/>
          <p:nvPr>
            <p:ph idx="1" type="subTitle"/>
          </p:nvPr>
        </p:nvSpPr>
        <p:spPr>
          <a:xfrm>
            <a:off x="720300" y="1435947"/>
            <a:ext cx="20991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32"/>
          <p:cNvSpPr txBox="1"/>
          <p:nvPr>
            <p:ph idx="2" type="subTitle"/>
          </p:nvPr>
        </p:nvSpPr>
        <p:spPr>
          <a:xfrm>
            <a:off x="1037100" y="1900444"/>
            <a:ext cx="17823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32"/>
          <p:cNvSpPr txBox="1"/>
          <p:nvPr>
            <p:ph idx="3" type="subTitle"/>
          </p:nvPr>
        </p:nvSpPr>
        <p:spPr>
          <a:xfrm>
            <a:off x="720300" y="2850783"/>
            <a:ext cx="20991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32"/>
          <p:cNvSpPr txBox="1"/>
          <p:nvPr>
            <p:ph idx="4" type="subTitle"/>
          </p:nvPr>
        </p:nvSpPr>
        <p:spPr>
          <a:xfrm>
            <a:off x="1037100" y="3309992"/>
            <a:ext cx="17823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p32"/>
          <p:cNvSpPr txBox="1"/>
          <p:nvPr>
            <p:ph idx="5" type="subTitle"/>
          </p:nvPr>
        </p:nvSpPr>
        <p:spPr>
          <a:xfrm>
            <a:off x="6324610" y="2144397"/>
            <a:ext cx="20991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32"/>
          <p:cNvSpPr txBox="1"/>
          <p:nvPr>
            <p:ph idx="6" type="subTitle"/>
          </p:nvPr>
        </p:nvSpPr>
        <p:spPr>
          <a:xfrm>
            <a:off x="6324610" y="2608894"/>
            <a:ext cx="17823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0" name="Google Shape;390;p32"/>
          <p:cNvSpPr txBox="1"/>
          <p:nvPr>
            <p:ph idx="7" type="subTitle"/>
          </p:nvPr>
        </p:nvSpPr>
        <p:spPr>
          <a:xfrm>
            <a:off x="6324607" y="3536627"/>
            <a:ext cx="20991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1" name="Google Shape;391;p32"/>
          <p:cNvSpPr txBox="1"/>
          <p:nvPr>
            <p:ph idx="8" type="subTitle"/>
          </p:nvPr>
        </p:nvSpPr>
        <p:spPr>
          <a:xfrm>
            <a:off x="6324603" y="4023638"/>
            <a:ext cx="1667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2" name="Google Shape;392;p32"/>
          <p:cNvSpPr/>
          <p:nvPr/>
        </p:nvSpPr>
        <p:spPr>
          <a:xfrm flipH="1">
            <a:off x="-28774" y="4474938"/>
            <a:ext cx="749070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2"/>
          <p:cNvSpPr/>
          <p:nvPr/>
        </p:nvSpPr>
        <p:spPr>
          <a:xfrm flipH="1">
            <a:off x="6685363" y="222815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2"/>
          <p:cNvSpPr/>
          <p:nvPr/>
        </p:nvSpPr>
        <p:spPr>
          <a:xfrm flipH="1">
            <a:off x="8527968" y="748469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2"/>
          <p:cNvSpPr/>
          <p:nvPr/>
        </p:nvSpPr>
        <p:spPr>
          <a:xfrm flipH="1">
            <a:off x="-28690" y="4997325"/>
            <a:ext cx="1394739" cy="20471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2"/>
          <p:cNvSpPr/>
          <p:nvPr/>
        </p:nvSpPr>
        <p:spPr>
          <a:xfrm flipH="1">
            <a:off x="7874399" y="1273897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2"/>
          <p:cNvSpPr/>
          <p:nvPr/>
        </p:nvSpPr>
        <p:spPr>
          <a:xfrm flipH="1">
            <a:off x="6329434" y="748469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8" name="Google Shape;398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6300" y="4864750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6318" y="94410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hree columns 2">
  <p:cSld name="TITLE_AND_TWO_COLUMNS_1_1_1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3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3" name="Google Shape;403;p33"/>
          <p:cNvSpPr txBox="1"/>
          <p:nvPr>
            <p:ph idx="1" type="subTitle"/>
          </p:nvPr>
        </p:nvSpPr>
        <p:spPr>
          <a:xfrm>
            <a:off x="703004" y="3932701"/>
            <a:ext cx="1885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33"/>
          <p:cNvSpPr txBox="1"/>
          <p:nvPr>
            <p:ph idx="2" type="subTitle"/>
          </p:nvPr>
        </p:nvSpPr>
        <p:spPr>
          <a:xfrm>
            <a:off x="703004" y="2511795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5" name="Google Shape;405;p33"/>
          <p:cNvSpPr txBox="1"/>
          <p:nvPr>
            <p:ph idx="3" type="subTitle"/>
          </p:nvPr>
        </p:nvSpPr>
        <p:spPr>
          <a:xfrm>
            <a:off x="3632152" y="3932701"/>
            <a:ext cx="1881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6" name="Google Shape;406;p33"/>
          <p:cNvSpPr txBox="1"/>
          <p:nvPr>
            <p:ph idx="4" type="subTitle"/>
          </p:nvPr>
        </p:nvSpPr>
        <p:spPr>
          <a:xfrm>
            <a:off x="3632902" y="2511795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7" name="Google Shape;407;p33"/>
          <p:cNvSpPr txBox="1"/>
          <p:nvPr>
            <p:ph idx="5" type="subTitle"/>
          </p:nvPr>
        </p:nvSpPr>
        <p:spPr>
          <a:xfrm>
            <a:off x="6517841" y="3932701"/>
            <a:ext cx="1885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8" name="Google Shape;408;p33"/>
          <p:cNvSpPr txBox="1"/>
          <p:nvPr>
            <p:ph idx="6" type="subTitle"/>
          </p:nvPr>
        </p:nvSpPr>
        <p:spPr>
          <a:xfrm>
            <a:off x="6520391" y="2511795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9" name="Google Shape;409;p33"/>
          <p:cNvSpPr/>
          <p:nvPr/>
        </p:nvSpPr>
        <p:spPr>
          <a:xfrm>
            <a:off x="5873324" y="226582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3"/>
          <p:cNvSpPr/>
          <p:nvPr/>
        </p:nvSpPr>
        <p:spPr>
          <a:xfrm>
            <a:off x="6862225" y="1290288"/>
            <a:ext cx="2303850" cy="200931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3"/>
          <p:cNvSpPr/>
          <p:nvPr/>
        </p:nvSpPr>
        <p:spPr>
          <a:xfrm>
            <a:off x="7569896" y="181746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3"/>
          <p:cNvSpPr/>
          <p:nvPr/>
        </p:nvSpPr>
        <p:spPr>
          <a:xfrm>
            <a:off x="8186822" y="1188425"/>
            <a:ext cx="979194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13" name="Google Shape;413;p33"/>
          <p:cNvSpPr/>
          <p:nvPr/>
        </p:nvSpPr>
        <p:spPr>
          <a:xfrm>
            <a:off x="6562210" y="75754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4" name="Google Shape;414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53618" y="66528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hree columns 3">
  <p:cSld name="TITLE_AND_TWO_COLUMNS_1_1_1_1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4"/>
          <p:cNvSpPr txBox="1"/>
          <p:nvPr>
            <p:ph type="title"/>
          </p:nvPr>
        </p:nvSpPr>
        <p:spPr>
          <a:xfrm>
            <a:off x="720300" y="538318"/>
            <a:ext cx="48822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8" name="Google Shape;418;p34"/>
          <p:cNvSpPr txBox="1"/>
          <p:nvPr>
            <p:ph idx="1" type="subTitle"/>
          </p:nvPr>
        </p:nvSpPr>
        <p:spPr>
          <a:xfrm>
            <a:off x="735904" y="2942601"/>
            <a:ext cx="20301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34"/>
          <p:cNvSpPr txBox="1"/>
          <p:nvPr>
            <p:ph idx="2" type="subTitle"/>
          </p:nvPr>
        </p:nvSpPr>
        <p:spPr>
          <a:xfrm>
            <a:off x="736950" y="3282487"/>
            <a:ext cx="20280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34"/>
          <p:cNvSpPr txBox="1"/>
          <p:nvPr>
            <p:ph idx="3" type="subTitle"/>
          </p:nvPr>
        </p:nvSpPr>
        <p:spPr>
          <a:xfrm>
            <a:off x="3556432" y="2942601"/>
            <a:ext cx="20301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1" name="Google Shape;421;p34"/>
          <p:cNvSpPr txBox="1"/>
          <p:nvPr>
            <p:ph idx="4" type="subTitle"/>
          </p:nvPr>
        </p:nvSpPr>
        <p:spPr>
          <a:xfrm>
            <a:off x="3556432" y="3282478"/>
            <a:ext cx="20301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2" name="Google Shape;422;p34"/>
          <p:cNvSpPr txBox="1"/>
          <p:nvPr>
            <p:ph idx="5" type="subTitle"/>
          </p:nvPr>
        </p:nvSpPr>
        <p:spPr>
          <a:xfrm>
            <a:off x="6377992" y="2939301"/>
            <a:ext cx="20301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3" name="Google Shape;423;p34"/>
          <p:cNvSpPr txBox="1"/>
          <p:nvPr>
            <p:ph idx="6" type="subTitle"/>
          </p:nvPr>
        </p:nvSpPr>
        <p:spPr>
          <a:xfrm>
            <a:off x="6377997" y="3282478"/>
            <a:ext cx="20301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34"/>
          <p:cNvSpPr/>
          <p:nvPr/>
        </p:nvSpPr>
        <p:spPr>
          <a:xfrm>
            <a:off x="5920949" y="226582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4"/>
          <p:cNvSpPr/>
          <p:nvPr/>
        </p:nvSpPr>
        <p:spPr>
          <a:xfrm>
            <a:off x="6924125" y="1288488"/>
            <a:ext cx="2219931" cy="200931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4"/>
          <p:cNvSpPr/>
          <p:nvPr/>
        </p:nvSpPr>
        <p:spPr>
          <a:xfrm>
            <a:off x="7617521" y="181746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4"/>
          <p:cNvSpPr/>
          <p:nvPr/>
        </p:nvSpPr>
        <p:spPr>
          <a:xfrm>
            <a:off x="8421000" y="1178900"/>
            <a:ext cx="723031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28" name="Google Shape;428;p34"/>
          <p:cNvSpPr/>
          <p:nvPr/>
        </p:nvSpPr>
        <p:spPr>
          <a:xfrm>
            <a:off x="6619360" y="761516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9" name="Google Shape;429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63143" y="66926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2">
  <p:cSld name="TITLE_AND_TWO_COLUMNS_1_1_1_1_2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5"/>
          <p:cNvSpPr txBox="1"/>
          <p:nvPr>
            <p:ph type="title"/>
          </p:nvPr>
        </p:nvSpPr>
        <p:spPr>
          <a:xfrm>
            <a:off x="4605338" y="1684960"/>
            <a:ext cx="2395800" cy="14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3" name="Google Shape;433;p35"/>
          <p:cNvSpPr txBox="1"/>
          <p:nvPr>
            <p:ph idx="1" type="subTitle"/>
          </p:nvPr>
        </p:nvSpPr>
        <p:spPr>
          <a:xfrm>
            <a:off x="4605338" y="3177592"/>
            <a:ext cx="38349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4" name="Google Shape;434;p35"/>
          <p:cNvSpPr/>
          <p:nvPr/>
        </p:nvSpPr>
        <p:spPr>
          <a:xfrm>
            <a:off x="6631049" y="225920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5"/>
          <p:cNvSpPr/>
          <p:nvPr/>
        </p:nvSpPr>
        <p:spPr>
          <a:xfrm>
            <a:off x="10213663" y="-1535996"/>
            <a:ext cx="1484910" cy="199363"/>
          </a:xfrm>
          <a:custGeom>
            <a:rect b="b" l="l" r="r" t="t"/>
            <a:pathLst>
              <a:path extrusionOk="0" h="8769" w="65321">
                <a:moveTo>
                  <a:pt x="0" y="0"/>
                </a:moveTo>
                <a:lnTo>
                  <a:pt x="0" y="8768"/>
                </a:lnTo>
                <a:lnTo>
                  <a:pt x="65320" y="8768"/>
                </a:lnTo>
                <a:lnTo>
                  <a:pt x="65320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5"/>
          <p:cNvSpPr/>
          <p:nvPr/>
        </p:nvSpPr>
        <p:spPr>
          <a:xfrm>
            <a:off x="6862233" y="1289292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5"/>
          <p:cNvSpPr/>
          <p:nvPr/>
        </p:nvSpPr>
        <p:spPr>
          <a:xfrm>
            <a:off x="8373375" y="1187050"/>
            <a:ext cx="794167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38" name="Google Shape;438;p35"/>
          <p:cNvSpPr/>
          <p:nvPr/>
        </p:nvSpPr>
        <p:spPr>
          <a:xfrm>
            <a:off x="7214510" y="75624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9" name="Google Shape;439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05918" y="86501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3">
  <p:cSld name="TITLE_AND_TWO_COLUMNS_1_1_1_1_2_2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6"/>
          <p:cNvSpPr txBox="1"/>
          <p:nvPr>
            <p:ph type="title"/>
          </p:nvPr>
        </p:nvSpPr>
        <p:spPr>
          <a:xfrm>
            <a:off x="720300" y="1409361"/>
            <a:ext cx="2395800" cy="13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3" name="Google Shape;443;p36"/>
          <p:cNvSpPr txBox="1"/>
          <p:nvPr>
            <p:ph idx="1" type="subTitle"/>
          </p:nvPr>
        </p:nvSpPr>
        <p:spPr>
          <a:xfrm>
            <a:off x="720300" y="2906769"/>
            <a:ext cx="3831300" cy="12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36"/>
          <p:cNvSpPr/>
          <p:nvPr/>
        </p:nvSpPr>
        <p:spPr>
          <a:xfrm flipH="1">
            <a:off x="741882" y="225913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6"/>
          <p:cNvSpPr/>
          <p:nvPr/>
        </p:nvSpPr>
        <p:spPr>
          <a:xfrm flipH="1">
            <a:off x="7638196" y="226000"/>
            <a:ext cx="1534379" cy="200931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6"/>
          <p:cNvSpPr/>
          <p:nvPr/>
        </p:nvSpPr>
        <p:spPr>
          <a:xfrm flipH="1">
            <a:off x="8026842" y="1287507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6"/>
          <p:cNvSpPr/>
          <p:nvPr/>
        </p:nvSpPr>
        <p:spPr>
          <a:xfrm flipH="1">
            <a:off x="1119187" y="660870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48" name="Google Shape;448;p36"/>
          <p:cNvSpPr/>
          <p:nvPr/>
        </p:nvSpPr>
        <p:spPr>
          <a:xfrm flipH="1">
            <a:off x="-51" y="757525"/>
            <a:ext cx="1804451" cy="199385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6"/>
          <p:cNvSpPr/>
          <p:nvPr/>
        </p:nvSpPr>
        <p:spPr>
          <a:xfrm>
            <a:off x="6776535" y="75754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0" name="Google Shape;450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67943" y="66528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4">
  <p:cSld name="TITLE_AND_TWO_COLUMNS_1_1_1_1_2_1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7"/>
          <p:cNvSpPr txBox="1"/>
          <p:nvPr>
            <p:ph type="title"/>
          </p:nvPr>
        </p:nvSpPr>
        <p:spPr>
          <a:xfrm>
            <a:off x="720300" y="1409199"/>
            <a:ext cx="23922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4" name="Google Shape;454;p37"/>
          <p:cNvSpPr txBox="1"/>
          <p:nvPr>
            <p:ph idx="1" type="subTitle"/>
          </p:nvPr>
        </p:nvSpPr>
        <p:spPr>
          <a:xfrm>
            <a:off x="720300" y="2906776"/>
            <a:ext cx="2392200" cy="19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5" name="Google Shape;455;p37"/>
          <p:cNvSpPr/>
          <p:nvPr/>
        </p:nvSpPr>
        <p:spPr>
          <a:xfrm>
            <a:off x="7629028" y="1287500"/>
            <a:ext cx="155226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7"/>
          <p:cNvSpPr/>
          <p:nvPr/>
        </p:nvSpPr>
        <p:spPr>
          <a:xfrm>
            <a:off x="6770733" y="2347456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7"/>
          <p:cNvSpPr/>
          <p:nvPr/>
        </p:nvSpPr>
        <p:spPr>
          <a:xfrm>
            <a:off x="6603784" y="2877434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7"/>
          <p:cNvSpPr/>
          <p:nvPr/>
        </p:nvSpPr>
        <p:spPr>
          <a:xfrm>
            <a:off x="8238526" y="1817475"/>
            <a:ext cx="942653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7"/>
          <p:cNvSpPr/>
          <p:nvPr/>
        </p:nvSpPr>
        <p:spPr>
          <a:xfrm>
            <a:off x="8409526" y="3937375"/>
            <a:ext cx="771852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7"/>
          <p:cNvSpPr/>
          <p:nvPr/>
        </p:nvSpPr>
        <p:spPr>
          <a:xfrm>
            <a:off x="7756403" y="3414100"/>
            <a:ext cx="1424924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7"/>
          <p:cNvSpPr/>
          <p:nvPr/>
        </p:nvSpPr>
        <p:spPr>
          <a:xfrm>
            <a:off x="6666794" y="1287500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7"/>
          <p:cNvSpPr/>
          <p:nvPr/>
        </p:nvSpPr>
        <p:spPr>
          <a:xfrm>
            <a:off x="6579959" y="3311745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7"/>
          <p:cNvSpPr/>
          <p:nvPr/>
        </p:nvSpPr>
        <p:spPr>
          <a:xfrm>
            <a:off x="7484150" y="2877425"/>
            <a:ext cx="1697130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hree columns 4">
  <p:cSld name="TITLE_AND_TWO_COLUMNS_1_1_1_1_1"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8"/>
          <p:cNvSpPr txBox="1"/>
          <p:nvPr>
            <p:ph idx="1" type="subTitle"/>
          </p:nvPr>
        </p:nvSpPr>
        <p:spPr>
          <a:xfrm>
            <a:off x="894923" y="3407960"/>
            <a:ext cx="21030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7" name="Google Shape;467;p38"/>
          <p:cNvSpPr txBox="1"/>
          <p:nvPr>
            <p:ph idx="2" type="subTitle"/>
          </p:nvPr>
        </p:nvSpPr>
        <p:spPr>
          <a:xfrm>
            <a:off x="894923" y="3761750"/>
            <a:ext cx="2103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8" name="Google Shape;468;p38"/>
          <p:cNvSpPr txBox="1"/>
          <p:nvPr>
            <p:ph idx="3" type="subTitle"/>
          </p:nvPr>
        </p:nvSpPr>
        <p:spPr>
          <a:xfrm>
            <a:off x="3696047" y="3407960"/>
            <a:ext cx="20991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9" name="Google Shape;469;p38"/>
          <p:cNvSpPr txBox="1"/>
          <p:nvPr>
            <p:ph idx="4" type="subTitle"/>
          </p:nvPr>
        </p:nvSpPr>
        <p:spPr>
          <a:xfrm>
            <a:off x="3696047" y="3761750"/>
            <a:ext cx="2103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0" name="Google Shape;470;p38"/>
          <p:cNvSpPr txBox="1"/>
          <p:nvPr>
            <p:ph idx="5" type="subTitle"/>
          </p:nvPr>
        </p:nvSpPr>
        <p:spPr>
          <a:xfrm>
            <a:off x="6480510" y="3407960"/>
            <a:ext cx="21030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1" name="Google Shape;471;p38"/>
          <p:cNvSpPr txBox="1"/>
          <p:nvPr>
            <p:ph idx="6" type="subTitle"/>
          </p:nvPr>
        </p:nvSpPr>
        <p:spPr>
          <a:xfrm>
            <a:off x="6480510" y="3761750"/>
            <a:ext cx="2103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2" name="Google Shape;472;p38"/>
          <p:cNvSpPr txBox="1"/>
          <p:nvPr>
            <p:ph type="title"/>
          </p:nvPr>
        </p:nvSpPr>
        <p:spPr>
          <a:xfrm>
            <a:off x="4572000" y="538325"/>
            <a:ext cx="38328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3" name="Google Shape;473;p38"/>
          <p:cNvSpPr/>
          <p:nvPr/>
        </p:nvSpPr>
        <p:spPr>
          <a:xfrm flipH="1">
            <a:off x="1295707" y="225913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8"/>
          <p:cNvSpPr/>
          <p:nvPr/>
        </p:nvSpPr>
        <p:spPr>
          <a:xfrm flipH="1">
            <a:off x="305275" y="1285960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8"/>
          <p:cNvSpPr/>
          <p:nvPr/>
        </p:nvSpPr>
        <p:spPr>
          <a:xfrm flipH="1">
            <a:off x="270217" y="1816920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8"/>
          <p:cNvSpPr/>
          <p:nvPr/>
        </p:nvSpPr>
        <p:spPr>
          <a:xfrm flipH="1">
            <a:off x="-17663" y="1179333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77" name="Google Shape;477;p38"/>
          <p:cNvSpPr/>
          <p:nvPr/>
        </p:nvSpPr>
        <p:spPr>
          <a:xfrm flipH="1">
            <a:off x="948059" y="753947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hree columns 5">
  <p:cSld name="TITLE_AND_TWO_COLUMNS_1_1_1_1_1_1"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9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1" name="Google Shape;481;p39"/>
          <p:cNvSpPr txBox="1"/>
          <p:nvPr>
            <p:ph idx="1" type="subTitle"/>
          </p:nvPr>
        </p:nvSpPr>
        <p:spPr>
          <a:xfrm>
            <a:off x="827900" y="2713501"/>
            <a:ext cx="2427900" cy="3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2" name="Google Shape;482;p39"/>
          <p:cNvSpPr txBox="1"/>
          <p:nvPr>
            <p:ph idx="2" type="subTitle"/>
          </p:nvPr>
        </p:nvSpPr>
        <p:spPr>
          <a:xfrm>
            <a:off x="827904" y="3055399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3" name="Google Shape;483;p39"/>
          <p:cNvSpPr/>
          <p:nvPr/>
        </p:nvSpPr>
        <p:spPr>
          <a:xfrm>
            <a:off x="5873324" y="227682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9"/>
          <p:cNvSpPr/>
          <p:nvPr/>
        </p:nvSpPr>
        <p:spPr>
          <a:xfrm>
            <a:off x="6862233" y="1289292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9"/>
          <p:cNvSpPr/>
          <p:nvPr/>
        </p:nvSpPr>
        <p:spPr>
          <a:xfrm>
            <a:off x="7569896" y="181501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9"/>
          <p:cNvSpPr/>
          <p:nvPr/>
        </p:nvSpPr>
        <p:spPr>
          <a:xfrm>
            <a:off x="8373375" y="1182675"/>
            <a:ext cx="794167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87" name="Google Shape;487;p39"/>
          <p:cNvSpPr/>
          <p:nvPr/>
        </p:nvSpPr>
        <p:spPr>
          <a:xfrm>
            <a:off x="6571735" y="75559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8" name="Google Shape;488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63143" y="86436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39"/>
          <p:cNvSpPr txBox="1"/>
          <p:nvPr>
            <p:ph idx="3" type="subTitle"/>
          </p:nvPr>
        </p:nvSpPr>
        <p:spPr>
          <a:xfrm>
            <a:off x="3744700" y="2713501"/>
            <a:ext cx="2427900" cy="3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0" name="Google Shape;490;p39"/>
          <p:cNvSpPr txBox="1"/>
          <p:nvPr>
            <p:ph idx="4" type="subTitle"/>
          </p:nvPr>
        </p:nvSpPr>
        <p:spPr>
          <a:xfrm>
            <a:off x="3744704" y="3055399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1" name="Google Shape;491;p39"/>
          <p:cNvSpPr txBox="1"/>
          <p:nvPr>
            <p:ph idx="5" type="subTitle"/>
          </p:nvPr>
        </p:nvSpPr>
        <p:spPr>
          <a:xfrm>
            <a:off x="6469750" y="2713501"/>
            <a:ext cx="2427900" cy="3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2" name="Google Shape;492;p39"/>
          <p:cNvSpPr txBox="1"/>
          <p:nvPr>
            <p:ph idx="6" type="subTitle"/>
          </p:nvPr>
        </p:nvSpPr>
        <p:spPr>
          <a:xfrm>
            <a:off x="6469767" y="3055399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3" name="Google Shape;493;p39"/>
          <p:cNvSpPr txBox="1"/>
          <p:nvPr>
            <p:ph hasCustomPrompt="1" idx="7" type="title"/>
          </p:nvPr>
        </p:nvSpPr>
        <p:spPr>
          <a:xfrm>
            <a:off x="827904" y="3649763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4" name="Google Shape;494;p39"/>
          <p:cNvSpPr txBox="1"/>
          <p:nvPr>
            <p:ph hasCustomPrompt="1" idx="8" type="title"/>
          </p:nvPr>
        </p:nvSpPr>
        <p:spPr>
          <a:xfrm>
            <a:off x="3744704" y="3629183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5" name="Google Shape;495;p39"/>
          <p:cNvSpPr txBox="1"/>
          <p:nvPr>
            <p:ph hasCustomPrompt="1" idx="9" type="title"/>
          </p:nvPr>
        </p:nvSpPr>
        <p:spPr>
          <a:xfrm>
            <a:off x="6469754" y="3649763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6" name="Google Shape;496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ONE_COLUMN_TEXT_2_1"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0"/>
          <p:cNvSpPr txBox="1"/>
          <p:nvPr>
            <p:ph type="title"/>
          </p:nvPr>
        </p:nvSpPr>
        <p:spPr>
          <a:xfrm>
            <a:off x="720300" y="566203"/>
            <a:ext cx="3881100" cy="13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8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99" name="Google Shape;499;p40"/>
          <p:cNvSpPr txBox="1"/>
          <p:nvPr>
            <p:ph idx="1" type="subTitle"/>
          </p:nvPr>
        </p:nvSpPr>
        <p:spPr>
          <a:xfrm>
            <a:off x="5879525" y="1854705"/>
            <a:ext cx="2544300" cy="1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0" name="Google Shape;500;p40"/>
          <p:cNvSpPr/>
          <p:nvPr/>
        </p:nvSpPr>
        <p:spPr>
          <a:xfrm>
            <a:off x="6649878" y="3405209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40"/>
          <p:cNvSpPr/>
          <p:nvPr/>
        </p:nvSpPr>
        <p:spPr>
          <a:xfrm>
            <a:off x="5791577" y="4468328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40"/>
          <p:cNvSpPr/>
          <p:nvPr/>
        </p:nvSpPr>
        <p:spPr>
          <a:xfrm>
            <a:off x="5624628" y="5000382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40"/>
          <p:cNvSpPr/>
          <p:nvPr/>
        </p:nvSpPr>
        <p:spPr>
          <a:xfrm>
            <a:off x="7259370" y="3931329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40"/>
          <p:cNvSpPr/>
          <p:nvPr/>
        </p:nvSpPr>
        <p:spPr>
          <a:xfrm>
            <a:off x="5344314" y="3931329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0"/>
          <p:cNvSpPr/>
          <p:nvPr/>
        </p:nvSpPr>
        <p:spPr>
          <a:xfrm>
            <a:off x="5687638" y="3405209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40"/>
          <p:cNvSpPr/>
          <p:nvPr/>
        </p:nvSpPr>
        <p:spPr>
          <a:xfrm>
            <a:off x="6504992" y="5000382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7" name="Google Shape;507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01975" y="3550138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7693" y="4339385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40"/>
          <p:cNvSpPr txBox="1"/>
          <p:nvPr/>
        </p:nvSpPr>
        <p:spPr>
          <a:xfrm>
            <a:off x="720300" y="2966887"/>
            <a:ext cx="3231300" cy="8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CREDITS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10" name="Google Shape;510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/>
          <p:nvPr>
            <p:ph type="title"/>
          </p:nvPr>
        </p:nvSpPr>
        <p:spPr>
          <a:xfrm>
            <a:off x="720300" y="936500"/>
            <a:ext cx="348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" type="subTitle"/>
          </p:nvPr>
        </p:nvSpPr>
        <p:spPr>
          <a:xfrm>
            <a:off x="720300" y="1851308"/>
            <a:ext cx="3482700" cy="1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2" type="subTitle"/>
          </p:nvPr>
        </p:nvSpPr>
        <p:spPr>
          <a:xfrm>
            <a:off x="4602749" y="3234050"/>
            <a:ext cx="3482700" cy="1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3" type="title"/>
          </p:nvPr>
        </p:nvSpPr>
        <p:spPr>
          <a:xfrm>
            <a:off x="4602749" y="2319250"/>
            <a:ext cx="348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" name="Google Shape;50;p5"/>
          <p:cNvSpPr/>
          <p:nvPr/>
        </p:nvSpPr>
        <p:spPr>
          <a:xfrm>
            <a:off x="5873324" y="229816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5"/>
          <p:cNvSpPr/>
          <p:nvPr/>
        </p:nvSpPr>
        <p:spPr>
          <a:xfrm>
            <a:off x="6862233" y="1285216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5"/>
          <p:cNvSpPr/>
          <p:nvPr/>
        </p:nvSpPr>
        <p:spPr>
          <a:xfrm>
            <a:off x="7874696" y="1814711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5"/>
          <p:cNvSpPr/>
          <p:nvPr/>
        </p:nvSpPr>
        <p:spPr>
          <a:xfrm>
            <a:off x="8373375" y="1094800"/>
            <a:ext cx="794167" cy="200931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54" name="Google Shape;54;p5"/>
          <p:cNvSpPr/>
          <p:nvPr/>
        </p:nvSpPr>
        <p:spPr>
          <a:xfrm>
            <a:off x="6571735" y="754687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_AND_TWO_COLUMNS_1_1_1_1_1_1_1"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1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3" name="Google Shape;513;p41"/>
          <p:cNvSpPr/>
          <p:nvPr/>
        </p:nvSpPr>
        <p:spPr>
          <a:xfrm>
            <a:off x="5873324" y="22644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41"/>
          <p:cNvSpPr/>
          <p:nvPr/>
        </p:nvSpPr>
        <p:spPr>
          <a:xfrm>
            <a:off x="6862233" y="1294592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41"/>
          <p:cNvSpPr/>
          <p:nvPr/>
        </p:nvSpPr>
        <p:spPr>
          <a:xfrm>
            <a:off x="7569896" y="181646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41"/>
          <p:cNvSpPr/>
          <p:nvPr/>
        </p:nvSpPr>
        <p:spPr>
          <a:xfrm>
            <a:off x="8373375" y="1187975"/>
            <a:ext cx="794167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517" name="Google Shape;517;p41"/>
          <p:cNvSpPr/>
          <p:nvPr/>
        </p:nvSpPr>
        <p:spPr>
          <a:xfrm>
            <a:off x="6571735" y="75099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8" name="Google Shape;518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63143" y="86928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list">
  <p:cSld name="TITLE_AND_TWO_COLUMNS_1_1_1_1_1_1_1_1_1"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2"/>
          <p:cNvSpPr txBox="1"/>
          <p:nvPr>
            <p:ph type="title"/>
          </p:nvPr>
        </p:nvSpPr>
        <p:spPr>
          <a:xfrm>
            <a:off x="720300" y="539496"/>
            <a:ext cx="77034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2" name="Google Shape;522;p42"/>
          <p:cNvSpPr txBox="1"/>
          <p:nvPr>
            <p:ph idx="1" type="subTitle"/>
          </p:nvPr>
        </p:nvSpPr>
        <p:spPr>
          <a:xfrm>
            <a:off x="720300" y="2190509"/>
            <a:ext cx="3578700" cy="29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9pPr>
          </a:lstStyle>
          <a:p/>
        </p:txBody>
      </p:sp>
      <p:sp>
        <p:nvSpPr>
          <p:cNvPr id="523" name="Google Shape;523;p42"/>
          <p:cNvSpPr/>
          <p:nvPr/>
        </p:nvSpPr>
        <p:spPr>
          <a:xfrm>
            <a:off x="6862233" y="334679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42"/>
          <p:cNvSpPr/>
          <p:nvPr/>
        </p:nvSpPr>
        <p:spPr>
          <a:xfrm>
            <a:off x="8373375" y="228050"/>
            <a:ext cx="827831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525" name="Google Shape;525;p42"/>
          <p:cNvSpPr/>
          <p:nvPr/>
        </p:nvSpPr>
        <p:spPr>
          <a:xfrm>
            <a:off x="8138171" y="75751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42"/>
          <p:cNvSpPr txBox="1"/>
          <p:nvPr>
            <p:ph idx="2" type="subTitle"/>
          </p:nvPr>
        </p:nvSpPr>
        <p:spPr>
          <a:xfrm>
            <a:off x="4608575" y="2190509"/>
            <a:ext cx="3578700" cy="29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9pPr>
          </a:lstStyle>
          <a:p/>
        </p:txBody>
      </p:sp>
      <p:sp>
        <p:nvSpPr>
          <p:cNvPr id="527" name="Google Shape;527;p42"/>
          <p:cNvSpPr txBox="1"/>
          <p:nvPr>
            <p:ph idx="3" type="subTitle"/>
          </p:nvPr>
        </p:nvSpPr>
        <p:spPr>
          <a:xfrm>
            <a:off x="727875" y="1658665"/>
            <a:ext cx="33285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8" name="Google Shape;528;p42"/>
          <p:cNvSpPr txBox="1"/>
          <p:nvPr>
            <p:ph idx="4" type="subTitle"/>
          </p:nvPr>
        </p:nvSpPr>
        <p:spPr>
          <a:xfrm>
            <a:off x="4608575" y="1658665"/>
            <a:ext cx="33285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9" name="Google Shape;529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list 1">
  <p:cSld name="TITLE_AND_TWO_COLUMNS_1_1_1_1_1_1_1_1_1_1"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3"/>
          <p:cNvSpPr txBox="1"/>
          <p:nvPr>
            <p:ph type="title"/>
          </p:nvPr>
        </p:nvSpPr>
        <p:spPr>
          <a:xfrm>
            <a:off x="4572000" y="539496"/>
            <a:ext cx="38517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2" name="Google Shape;532;p43"/>
          <p:cNvSpPr txBox="1"/>
          <p:nvPr>
            <p:ph idx="1" type="subTitle"/>
          </p:nvPr>
        </p:nvSpPr>
        <p:spPr>
          <a:xfrm>
            <a:off x="720300" y="2194560"/>
            <a:ext cx="3851700" cy="23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9pPr>
          </a:lstStyle>
          <a:p/>
        </p:txBody>
      </p:sp>
      <p:sp>
        <p:nvSpPr>
          <p:cNvPr id="533" name="Google Shape;533;p43"/>
          <p:cNvSpPr txBox="1"/>
          <p:nvPr>
            <p:ph idx="2" type="subTitle"/>
          </p:nvPr>
        </p:nvSpPr>
        <p:spPr>
          <a:xfrm>
            <a:off x="728450" y="1655064"/>
            <a:ext cx="38517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4" name="Google Shape;534;p43"/>
          <p:cNvSpPr/>
          <p:nvPr/>
        </p:nvSpPr>
        <p:spPr>
          <a:xfrm flipH="1">
            <a:off x="305275" y="103648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43"/>
          <p:cNvSpPr/>
          <p:nvPr/>
        </p:nvSpPr>
        <p:spPr>
          <a:xfrm flipH="1">
            <a:off x="-17717" y="564150"/>
            <a:ext cx="738020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43"/>
          <p:cNvSpPr/>
          <p:nvPr/>
        </p:nvSpPr>
        <p:spPr>
          <a:xfrm flipH="1">
            <a:off x="-17663" y="-2979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537" name="Google Shape;537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"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4"/>
          <p:cNvSpPr/>
          <p:nvPr/>
        </p:nvSpPr>
        <p:spPr>
          <a:xfrm>
            <a:off x="7629028" y="1287500"/>
            <a:ext cx="155226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44"/>
          <p:cNvSpPr/>
          <p:nvPr/>
        </p:nvSpPr>
        <p:spPr>
          <a:xfrm>
            <a:off x="6770733" y="2347456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44"/>
          <p:cNvSpPr/>
          <p:nvPr/>
        </p:nvSpPr>
        <p:spPr>
          <a:xfrm>
            <a:off x="6603784" y="2877434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44"/>
          <p:cNvSpPr/>
          <p:nvPr/>
        </p:nvSpPr>
        <p:spPr>
          <a:xfrm>
            <a:off x="8238526" y="1817475"/>
            <a:ext cx="942653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4"/>
          <p:cNvSpPr/>
          <p:nvPr/>
        </p:nvSpPr>
        <p:spPr>
          <a:xfrm>
            <a:off x="8409526" y="3937375"/>
            <a:ext cx="771852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44"/>
          <p:cNvSpPr/>
          <p:nvPr/>
        </p:nvSpPr>
        <p:spPr>
          <a:xfrm>
            <a:off x="7756403" y="3414100"/>
            <a:ext cx="1424924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44"/>
          <p:cNvSpPr/>
          <p:nvPr/>
        </p:nvSpPr>
        <p:spPr>
          <a:xfrm>
            <a:off x="6666794" y="1287500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44"/>
          <p:cNvSpPr/>
          <p:nvPr/>
        </p:nvSpPr>
        <p:spPr>
          <a:xfrm>
            <a:off x="6579959" y="3311745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44"/>
          <p:cNvSpPr/>
          <p:nvPr/>
        </p:nvSpPr>
        <p:spPr>
          <a:xfrm>
            <a:off x="7484150" y="2877425"/>
            <a:ext cx="1697130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"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5"/>
          <p:cNvSpPr/>
          <p:nvPr/>
        </p:nvSpPr>
        <p:spPr>
          <a:xfrm flipH="1">
            <a:off x="1295707" y="225913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45"/>
          <p:cNvSpPr/>
          <p:nvPr/>
        </p:nvSpPr>
        <p:spPr>
          <a:xfrm flipH="1">
            <a:off x="305275" y="1285960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45"/>
          <p:cNvSpPr/>
          <p:nvPr/>
        </p:nvSpPr>
        <p:spPr>
          <a:xfrm flipH="1">
            <a:off x="270217" y="1816920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45"/>
          <p:cNvSpPr/>
          <p:nvPr/>
        </p:nvSpPr>
        <p:spPr>
          <a:xfrm flipH="1">
            <a:off x="-17663" y="1179333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554" name="Google Shape;554;p45"/>
          <p:cNvSpPr/>
          <p:nvPr/>
        </p:nvSpPr>
        <p:spPr>
          <a:xfrm flipH="1">
            <a:off x="948059" y="753947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6"/>
          <p:cNvSpPr/>
          <p:nvPr/>
        </p:nvSpPr>
        <p:spPr>
          <a:xfrm>
            <a:off x="4572000" y="4857750"/>
            <a:ext cx="4572000" cy="285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46"/>
          <p:cNvSpPr/>
          <p:nvPr/>
        </p:nvSpPr>
        <p:spPr>
          <a:xfrm>
            <a:off x="0" y="4857750"/>
            <a:ext cx="4572000" cy="28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46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3333B2"/>
              </a:gs>
            </a:gsLst>
            <a:lin ang="10800025" scaled="0"/>
          </a:gradFill>
          <a:ln>
            <a:noFill/>
          </a:ln>
          <a:effectLst>
            <a:outerShdw blurRad="50800" rotWithShape="0" algn="tl" dir="5400000" dist="88900">
              <a:srgbClr val="000000">
                <a:alpha val="40000"/>
              </a:srgbClr>
            </a:outerShdw>
          </a:effectLst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46"/>
          <p:cNvSpPr txBox="1"/>
          <p:nvPr/>
        </p:nvSpPr>
        <p:spPr>
          <a:xfrm>
            <a:off x="1" y="4866086"/>
            <a:ext cx="45720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Imed Bouchrika</a:t>
            </a:r>
            <a:r>
              <a:rPr b="0" i="0" lang="en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     Startups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46"/>
          <p:cNvSpPr txBox="1"/>
          <p:nvPr>
            <p:ph idx="1" type="body"/>
          </p:nvPr>
        </p:nvSpPr>
        <p:spPr>
          <a:xfrm>
            <a:off x="304800" y="800101"/>
            <a:ext cx="8382000" cy="3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>
            <a:lvl1pPr indent="-3365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  <a:defRPr/>
            </a:lvl1pPr>
            <a:lvl2pPr indent="-3238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•"/>
              <a:defRPr/>
            </a:lvl2pPr>
            <a:lvl3pPr indent="-3302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indent="-3302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indent="-3302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/>
            </a:lvl5pPr>
            <a:lvl6pPr indent="-3302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indent="-3302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indent="-3302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indent="-3302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/>
        </p:txBody>
      </p:sp>
      <p:sp>
        <p:nvSpPr>
          <p:cNvPr id="562" name="Google Shape;562;p46"/>
          <p:cNvSpPr txBox="1"/>
          <p:nvPr>
            <p:ph type="title"/>
          </p:nvPr>
        </p:nvSpPr>
        <p:spPr>
          <a:xfrm>
            <a:off x="0" y="0"/>
            <a:ext cx="8915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63" name="Google Shape;563;p46"/>
          <p:cNvSpPr txBox="1"/>
          <p:nvPr>
            <p:ph idx="12" type="sldNum"/>
          </p:nvPr>
        </p:nvSpPr>
        <p:spPr>
          <a:xfrm>
            <a:off x="7929586" y="4869658"/>
            <a:ext cx="12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46"/>
          <p:cNvSpPr txBox="1"/>
          <p:nvPr/>
        </p:nvSpPr>
        <p:spPr>
          <a:xfrm>
            <a:off x="4572000" y="4875625"/>
            <a:ext cx="35721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http://www.imed.ws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bg>
      <p:bgPr>
        <a:solidFill>
          <a:srgbClr val="FFFFFF"/>
        </a:solidFill>
      </p:bgPr>
    </p:bg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8" name="Google Shape;568;p4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569" name="Google Shape;569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/>
          <p:nvPr>
            <p:ph type="title"/>
          </p:nvPr>
        </p:nvSpPr>
        <p:spPr>
          <a:xfrm>
            <a:off x="720300" y="538325"/>
            <a:ext cx="48828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6"/>
          <p:cNvSpPr/>
          <p:nvPr/>
        </p:nvSpPr>
        <p:spPr>
          <a:xfrm>
            <a:off x="6862233" y="761341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7874696" y="1290836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6"/>
          <p:cNvSpPr/>
          <p:nvPr/>
        </p:nvSpPr>
        <p:spPr>
          <a:xfrm>
            <a:off x="8373375" y="570925"/>
            <a:ext cx="794167" cy="200931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61" name="Google Shape;61;p6"/>
          <p:cNvSpPr/>
          <p:nvPr/>
        </p:nvSpPr>
        <p:spPr>
          <a:xfrm>
            <a:off x="6571735" y="230812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/>
          <p:nvPr>
            <p:ph type="title"/>
          </p:nvPr>
        </p:nvSpPr>
        <p:spPr>
          <a:xfrm>
            <a:off x="4601500" y="1410066"/>
            <a:ext cx="2862000" cy="16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7"/>
          <p:cNvSpPr txBox="1"/>
          <p:nvPr>
            <p:ph idx="1" type="subTitle"/>
          </p:nvPr>
        </p:nvSpPr>
        <p:spPr>
          <a:xfrm>
            <a:off x="4608576" y="2908717"/>
            <a:ext cx="3822300" cy="20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66" name="Google Shape;6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8132" y="3538910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7"/>
          <p:cNvSpPr/>
          <p:nvPr/>
        </p:nvSpPr>
        <p:spPr>
          <a:xfrm>
            <a:off x="1530781" y="340748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6" y="0"/>
                </a:lnTo>
                <a:lnTo>
                  <a:pt x="101346" y="8768"/>
                </a:lnTo>
                <a:lnTo>
                  <a:pt x="1" y="8768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7"/>
          <p:cNvSpPr/>
          <p:nvPr/>
        </p:nvSpPr>
        <p:spPr>
          <a:xfrm>
            <a:off x="704799" y="4469119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7"/>
          <p:cNvSpPr/>
          <p:nvPr/>
        </p:nvSpPr>
        <p:spPr>
          <a:xfrm>
            <a:off x="249873" y="3937529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7"/>
          <p:cNvSpPr/>
          <p:nvPr/>
        </p:nvSpPr>
        <p:spPr>
          <a:xfrm>
            <a:off x="586700" y="3407485"/>
            <a:ext cx="706162" cy="199363"/>
          </a:xfrm>
          <a:custGeom>
            <a:rect b="b" l="l" r="r" t="t"/>
            <a:pathLst>
              <a:path extrusionOk="0" h="8769" w="31064">
                <a:moveTo>
                  <a:pt x="1" y="0"/>
                </a:moveTo>
                <a:lnTo>
                  <a:pt x="31063" y="0"/>
                </a:lnTo>
                <a:lnTo>
                  <a:pt x="31063" y="8768"/>
                </a:lnTo>
                <a:lnTo>
                  <a:pt x="1" y="8768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7"/>
          <p:cNvSpPr/>
          <p:nvPr/>
        </p:nvSpPr>
        <p:spPr>
          <a:xfrm>
            <a:off x="2130305" y="3937529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 txBox="1"/>
          <p:nvPr>
            <p:ph type="title"/>
          </p:nvPr>
        </p:nvSpPr>
        <p:spPr>
          <a:xfrm>
            <a:off x="720300" y="526350"/>
            <a:ext cx="3851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5" name="Google Shape;75;p8"/>
          <p:cNvSpPr/>
          <p:nvPr/>
        </p:nvSpPr>
        <p:spPr>
          <a:xfrm>
            <a:off x="5785774" y="75752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8"/>
          <p:cNvSpPr/>
          <p:nvPr/>
        </p:nvSpPr>
        <p:spPr>
          <a:xfrm>
            <a:off x="7225855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8"/>
          <p:cNvSpPr/>
          <p:nvPr/>
        </p:nvSpPr>
        <p:spPr>
          <a:xfrm>
            <a:off x="5345423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8"/>
          <p:cNvSpPr/>
          <p:nvPr/>
        </p:nvSpPr>
        <p:spPr>
          <a:xfrm>
            <a:off x="5529283" y="2346770"/>
            <a:ext cx="1484910" cy="199386"/>
          </a:xfrm>
          <a:custGeom>
            <a:rect b="b" l="l" r="r" t="t"/>
            <a:pathLst>
              <a:path extrusionOk="0" h="8770" w="65321">
                <a:moveTo>
                  <a:pt x="1" y="1"/>
                </a:moveTo>
                <a:lnTo>
                  <a:pt x="1" y="8769"/>
                </a:lnTo>
                <a:lnTo>
                  <a:pt x="65321" y="8769"/>
                </a:lnTo>
                <a:lnTo>
                  <a:pt x="6532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>
            <a:off x="7482346" y="2346770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8"/>
          <p:cNvSpPr/>
          <p:nvPr/>
        </p:nvSpPr>
        <p:spPr>
          <a:xfrm>
            <a:off x="6774683" y="1810073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8"/>
          <p:cNvSpPr/>
          <p:nvPr/>
        </p:nvSpPr>
        <p:spPr>
          <a:xfrm>
            <a:off x="6484185" y="128999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46568" y="1393465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9"/>
          <p:cNvSpPr txBox="1"/>
          <p:nvPr>
            <p:ph type="ctrTitle"/>
          </p:nvPr>
        </p:nvSpPr>
        <p:spPr>
          <a:xfrm>
            <a:off x="720300" y="2726082"/>
            <a:ext cx="3851700" cy="20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6" name="Google Shape;86;p9"/>
          <p:cNvSpPr txBox="1"/>
          <p:nvPr>
            <p:ph hasCustomPrompt="1" idx="2" type="title"/>
          </p:nvPr>
        </p:nvSpPr>
        <p:spPr>
          <a:xfrm>
            <a:off x="720300" y="445123"/>
            <a:ext cx="3851700" cy="20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rgbClr val="F668B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pic>
        <p:nvPicPr>
          <p:cNvPr id="87" name="Google Shape;8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3393" y="168270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9"/>
          <p:cNvSpPr/>
          <p:nvPr/>
        </p:nvSpPr>
        <p:spPr>
          <a:xfrm>
            <a:off x="5882306" y="757686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6" y="0"/>
                </a:lnTo>
                <a:lnTo>
                  <a:pt x="101346" y="8768"/>
                </a:lnTo>
                <a:lnTo>
                  <a:pt x="1" y="8768"/>
                </a:lnTo>
                <a:close/>
              </a:path>
            </a:pathLst>
          </a:custGeom>
          <a:solidFill>
            <a:srgbClr val="F668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9"/>
          <p:cNvSpPr/>
          <p:nvPr/>
        </p:nvSpPr>
        <p:spPr>
          <a:xfrm>
            <a:off x="5041749" y="1814557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9"/>
          <p:cNvSpPr/>
          <p:nvPr/>
        </p:nvSpPr>
        <p:spPr>
          <a:xfrm>
            <a:off x="6481830" y="1287730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9"/>
          <p:cNvSpPr/>
          <p:nvPr/>
        </p:nvSpPr>
        <p:spPr>
          <a:xfrm>
            <a:off x="4601398" y="1287730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9"/>
          <p:cNvSpPr/>
          <p:nvPr/>
        </p:nvSpPr>
        <p:spPr>
          <a:xfrm>
            <a:off x="6030658" y="2883179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9"/>
          <p:cNvSpPr/>
          <p:nvPr/>
        </p:nvSpPr>
        <p:spPr>
          <a:xfrm>
            <a:off x="6738321" y="3400827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9"/>
          <p:cNvSpPr/>
          <p:nvPr/>
        </p:nvSpPr>
        <p:spPr>
          <a:xfrm>
            <a:off x="7541801" y="2776552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95" name="Google Shape;95;p9"/>
          <p:cNvSpPr/>
          <p:nvPr/>
        </p:nvSpPr>
        <p:spPr>
          <a:xfrm>
            <a:off x="5740160" y="2344879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9"/>
          <p:cNvSpPr/>
          <p:nvPr/>
        </p:nvSpPr>
        <p:spPr>
          <a:xfrm>
            <a:off x="4601398" y="754776"/>
            <a:ext cx="1117166" cy="199363"/>
          </a:xfrm>
          <a:custGeom>
            <a:rect b="b" l="l" r="r" t="t"/>
            <a:pathLst>
              <a:path extrusionOk="0" h="8769" w="49144">
                <a:moveTo>
                  <a:pt x="0" y="0"/>
                </a:moveTo>
                <a:lnTo>
                  <a:pt x="49143" y="0"/>
                </a:lnTo>
                <a:lnTo>
                  <a:pt x="49143" y="8768"/>
                </a:lnTo>
                <a:lnTo>
                  <a:pt x="0" y="8768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6786218" y="230032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"/>
          <p:cNvSpPr txBox="1"/>
          <p:nvPr>
            <p:ph type="title"/>
          </p:nvPr>
        </p:nvSpPr>
        <p:spPr>
          <a:xfrm>
            <a:off x="720300" y="538325"/>
            <a:ext cx="2875500" cy="25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0"/>
          <p:cNvSpPr/>
          <p:nvPr/>
        </p:nvSpPr>
        <p:spPr>
          <a:xfrm>
            <a:off x="460224" y="4472763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0"/>
          <p:cNvSpPr/>
          <p:nvPr/>
        </p:nvSpPr>
        <p:spPr>
          <a:xfrm>
            <a:off x="1880430" y="3939960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0"/>
          <p:cNvSpPr/>
          <p:nvPr/>
        </p:nvSpPr>
        <p:spPr>
          <a:xfrm>
            <a:off x="-2" y="3939960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0"/>
          <p:cNvSpPr/>
          <p:nvPr/>
        </p:nvSpPr>
        <p:spPr>
          <a:xfrm>
            <a:off x="2391303" y="5004025"/>
            <a:ext cx="1331054" cy="199341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53693" y="5107490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slideLayout" Target="../slideLayouts/slideLayout46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47" Type="http://schemas.openxmlformats.org/officeDocument/2006/relationships/theme" Target="../theme/theme1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Relationship Id="rId4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6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6.png"/><Relationship Id="rId4" Type="http://schemas.openxmlformats.org/officeDocument/2006/relationships/image" Target="../media/image26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3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2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4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4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4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4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4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5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5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28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29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27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32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33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31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3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31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31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31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4.xml"/><Relationship Id="rId3" Type="http://schemas.openxmlformats.org/officeDocument/2006/relationships/hyperlink" Target="https://www.dropbox.com/scl/fo/hebymwpva5d40090i5cie/h?rlkey=18rt161d8pz86pogzms9heldm&amp;dl=0" TargetMode="External"/><Relationship Id="rId4" Type="http://schemas.openxmlformats.org/officeDocument/2006/relationships/hyperlink" Target="https://www.dropbox.com/scl/fo/92u3kh2tnxcpuovy4l6aq/h?rlkey=3juzowohcivh402x8b5nwv4gq&amp;dl=0" TargetMode="External"/><Relationship Id="rId5" Type="http://schemas.openxmlformats.org/officeDocument/2006/relationships/hyperlink" Target="https://www.dropbox.com/scl/fo/jws84rvm41k8g6mlqnt4m/h?rlkey=avhr5i8rwogrkkgnolx6xy0yg&amp;dl=0" TargetMode="External"/><Relationship Id="rId6" Type="http://schemas.openxmlformats.org/officeDocument/2006/relationships/hyperlink" Target="https://www.dropbox.com/scl/fo/ecjqgaip264x3222ob11v/h?rlkey=qsv6z2xtgzzpvj9de87sfgbyf&amp;dl=0" TargetMode="Externa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5.xml"/><Relationship Id="rId3" Type="http://schemas.openxmlformats.org/officeDocument/2006/relationships/hyperlink" Target="https://developer.android.com/reference/android/os/Handler.html#postDelayed(java.lang.Runnable,%20long)" TargetMode="External"/><Relationship Id="rId4" Type="http://schemas.openxmlformats.org/officeDocument/2006/relationships/hyperlink" Target="https://www.geeksforgeeks.org/android-listview-in-kotlin/" TargetMode="External"/><Relationship Id="rId5" Type="http://schemas.openxmlformats.org/officeDocument/2006/relationships/hyperlink" Target="https://developer.android.com/codelabs/basic-android-kotlin-training-activities-intents?continue=https%3A%2F%2Fdeveloper.android.com%2Fcourses%2Fpathways%2Fandroid-basics-kotlin-unit-3-pathway-1%23codelab-https%3A%2F%2Fdeveloper.android.com%2Fcodelabs%2Fbasic-android-kotlin-training-activities-intents#0" TargetMode="Externa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6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8"/>
          <p:cNvSpPr txBox="1"/>
          <p:nvPr>
            <p:ph type="title"/>
          </p:nvPr>
        </p:nvSpPr>
        <p:spPr>
          <a:xfrm>
            <a:off x="321475" y="298225"/>
            <a:ext cx="8235300" cy="20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/>
              <a:t>Mobile Development :</a:t>
            </a:r>
            <a:endParaRPr b="1" sz="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3400"/>
            </a:br>
            <a:r>
              <a:rPr b="1" i="1" lang="en" sz="4100"/>
              <a:t>	</a:t>
            </a:r>
            <a:r>
              <a:rPr b="1" i="1" lang="en" sz="4400"/>
              <a:t>4 : Android Native Development : Part 2</a:t>
            </a:r>
            <a:br>
              <a:rPr b="1" i="1" lang="en" sz="4400"/>
            </a:br>
            <a:r>
              <a:rPr b="1" i="1" lang="en" sz="2700"/>
              <a:t>More on Layouts, Navigation, Intents, Adapters</a:t>
            </a:r>
            <a:endParaRPr b="1" i="1" sz="2700"/>
          </a:p>
        </p:txBody>
      </p:sp>
      <p:sp>
        <p:nvSpPr>
          <p:cNvPr id="575" name="Google Shape;575;p48"/>
          <p:cNvSpPr txBox="1"/>
          <p:nvPr>
            <p:ph idx="4294967295" type="title"/>
          </p:nvPr>
        </p:nvSpPr>
        <p:spPr>
          <a:xfrm>
            <a:off x="3993525" y="3281900"/>
            <a:ext cx="5018100" cy="10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Professor Imed Bouchrika</a:t>
            </a:r>
            <a:br>
              <a:rPr lang="en" sz="3000"/>
            </a:br>
            <a:r>
              <a:rPr lang="en" sz="1700"/>
              <a:t>National School of </a:t>
            </a:r>
            <a:r>
              <a:rPr lang="en" sz="1700"/>
              <a:t>Artificial</a:t>
            </a:r>
            <a:r>
              <a:rPr lang="en" sz="1700"/>
              <a:t> Intelligence</a:t>
            </a:r>
            <a:br>
              <a:rPr lang="en" sz="1700"/>
            </a:br>
            <a:r>
              <a:rPr lang="en" sz="1700"/>
              <a:t>imed.bouchrika@ensia.edu.dz</a:t>
            </a:r>
            <a:endParaRPr sz="1700"/>
          </a:p>
        </p:txBody>
      </p:sp>
      <p:sp>
        <p:nvSpPr>
          <p:cNvPr id="576" name="Google Shape;576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57"/>
          <p:cNvSpPr/>
          <p:nvPr/>
        </p:nvSpPr>
        <p:spPr>
          <a:xfrm>
            <a:off x="6345325" y="450675"/>
            <a:ext cx="2425200" cy="445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52" name="Google Shape;652;p57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Widgets for Building Android Screens</a:t>
            </a:r>
            <a:endParaRPr sz="3400"/>
          </a:p>
        </p:txBody>
      </p:sp>
      <p:sp>
        <p:nvSpPr>
          <p:cNvPr id="653" name="Google Shape;653;p57"/>
          <p:cNvSpPr txBox="1"/>
          <p:nvPr>
            <p:ph idx="2" type="subTitle"/>
          </p:nvPr>
        </p:nvSpPr>
        <p:spPr>
          <a:xfrm>
            <a:off x="237700" y="1705325"/>
            <a:ext cx="87540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How to make a grid of alternating colored cells</a:t>
            </a:r>
            <a:br>
              <a:rPr b="1" lang="en" sz="1800"/>
            </a:br>
            <a:r>
              <a:rPr b="1" lang="en" sz="1800"/>
              <a:t> dynamically : </a:t>
            </a:r>
            <a:endParaRPr b="1"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LinearLayout (Vertical)</a:t>
            </a:r>
            <a:endParaRPr sz="1800"/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TextView</a:t>
            </a:r>
            <a:endParaRPr sz="1800"/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LinearLayout ( Vertical )</a:t>
            </a:r>
            <a:endParaRPr sz="1800"/>
          </a:p>
          <a:p>
            <a: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LinearLayout ( Horizontal)</a:t>
            </a:r>
            <a:endParaRPr sz="1800"/>
          </a:p>
          <a:p>
            <a:pPr indent="-3429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TextViews or Buttons or …</a:t>
            </a:r>
            <a:endParaRPr sz="1800"/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Button</a:t>
            </a:r>
            <a:endParaRPr sz="1800"/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Button</a:t>
            </a:r>
            <a:endParaRPr sz="1800"/>
          </a:p>
        </p:txBody>
      </p:sp>
      <p:sp>
        <p:nvSpPr>
          <p:cNvPr id="654" name="Google Shape;654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5" name="Google Shape;655;p57"/>
          <p:cNvSpPr/>
          <p:nvPr/>
        </p:nvSpPr>
        <p:spPr>
          <a:xfrm>
            <a:off x="6831775" y="3376550"/>
            <a:ext cx="1509300" cy="3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4x4 Board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56" name="Google Shape;656;p57"/>
          <p:cNvSpPr/>
          <p:nvPr/>
        </p:nvSpPr>
        <p:spPr>
          <a:xfrm>
            <a:off x="6831775" y="4051175"/>
            <a:ext cx="1509300" cy="3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10x10 Board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657" name="Google Shape;65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3513" y="1066688"/>
            <a:ext cx="2028825" cy="2028825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Google Shape;658;p57"/>
          <p:cNvSpPr txBox="1"/>
          <p:nvPr/>
        </p:nvSpPr>
        <p:spPr>
          <a:xfrm>
            <a:off x="6695925" y="600925"/>
            <a:ext cx="194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Welcome to Board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58"/>
          <p:cNvSpPr/>
          <p:nvPr/>
        </p:nvSpPr>
        <p:spPr>
          <a:xfrm>
            <a:off x="6345325" y="450675"/>
            <a:ext cx="2425200" cy="445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64" name="Google Shape;664;p58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Widgets for Building Android Screens</a:t>
            </a:r>
            <a:endParaRPr sz="3400"/>
          </a:p>
        </p:txBody>
      </p:sp>
      <p:sp>
        <p:nvSpPr>
          <p:cNvPr id="665" name="Google Shape;665;p58"/>
          <p:cNvSpPr txBox="1"/>
          <p:nvPr>
            <p:ph idx="2" type="subTitle"/>
          </p:nvPr>
        </p:nvSpPr>
        <p:spPr>
          <a:xfrm>
            <a:off x="237700" y="1705325"/>
            <a:ext cx="87540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How to make a grid of alternating colored cells</a:t>
            </a:r>
            <a:br>
              <a:rPr b="1" lang="en" sz="1800"/>
            </a:br>
            <a:r>
              <a:rPr b="1" lang="en" sz="1800"/>
              <a:t> dynamically : </a:t>
            </a:r>
            <a:endParaRPr b="1"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LinearLayout (Vertical)</a:t>
            </a:r>
            <a:endParaRPr sz="1800"/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TextView</a:t>
            </a:r>
            <a:endParaRPr sz="1800"/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LinearLayout ( Vertical )</a:t>
            </a:r>
            <a:endParaRPr sz="1800"/>
          </a:p>
          <a:p>
            <a: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LinearLayout ( Horizontal)</a:t>
            </a:r>
            <a:endParaRPr sz="1800"/>
          </a:p>
          <a:p>
            <a:pPr indent="-3429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TextViews or Buttons or …</a:t>
            </a:r>
            <a:endParaRPr sz="1800"/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Button</a:t>
            </a:r>
            <a:endParaRPr sz="1800"/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Button</a:t>
            </a:r>
            <a:endParaRPr sz="1800"/>
          </a:p>
        </p:txBody>
      </p:sp>
      <p:sp>
        <p:nvSpPr>
          <p:cNvPr id="666" name="Google Shape;666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7" name="Google Shape;667;p58"/>
          <p:cNvSpPr/>
          <p:nvPr/>
        </p:nvSpPr>
        <p:spPr>
          <a:xfrm>
            <a:off x="6831775" y="3376550"/>
            <a:ext cx="1509300" cy="3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4x4 Board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68" name="Google Shape;668;p58"/>
          <p:cNvSpPr/>
          <p:nvPr/>
        </p:nvSpPr>
        <p:spPr>
          <a:xfrm>
            <a:off x="6831775" y="4051175"/>
            <a:ext cx="1509300" cy="3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10x10 Board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669" name="Google Shape;66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3513" y="1066688"/>
            <a:ext cx="2028825" cy="2028825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58"/>
          <p:cNvSpPr txBox="1"/>
          <p:nvPr/>
        </p:nvSpPr>
        <p:spPr>
          <a:xfrm>
            <a:off x="6695925" y="600925"/>
            <a:ext cx="194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Welcome to Board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71" name="Google Shape;671;p58"/>
          <p:cNvSpPr txBox="1"/>
          <p:nvPr/>
        </p:nvSpPr>
        <p:spPr>
          <a:xfrm>
            <a:off x="107300" y="-26125"/>
            <a:ext cx="5937600" cy="5371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" sz="1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xml version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="1.0" </a:t>
            </a:r>
            <a:r>
              <a:rPr lang="en" sz="1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encoding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="utf-8"</a:t>
            </a:r>
            <a:r>
              <a:rPr i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i="1"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LinearLayout </a:t>
            </a:r>
            <a:r>
              <a:rPr lang="en" sz="1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xmlns: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="http://schemas.android.com/apk/res/android"</a:t>
            </a:r>
            <a:endParaRPr sz="11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xmlns: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="http://schemas.android.com/apk/res-auto"</a:t>
            </a:r>
            <a:endParaRPr sz="11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xmlns: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tools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="http://schemas.android.com/tools"</a:t>
            </a:r>
            <a:endParaRPr sz="11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:layout_width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="match_parent"</a:t>
            </a:r>
            <a:endParaRPr sz="11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:layout_height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="match_parent"</a:t>
            </a:r>
            <a:endParaRPr sz="11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:orientation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="vertical"</a:t>
            </a:r>
            <a:endParaRPr sz="11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:gravity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="center"</a:t>
            </a:r>
            <a:endParaRPr sz="11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tools</a:t>
            </a:r>
            <a:r>
              <a:rPr lang="en" sz="1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:context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=".MainActivity"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TextView</a:t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:id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="@+id/tx_welcome"</a:t>
            </a:r>
            <a:endParaRPr sz="11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:layout_width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="wrap_content"</a:t>
            </a:r>
            <a:endParaRPr sz="11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:layout_height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="wrap_content"</a:t>
            </a:r>
            <a:endParaRPr sz="11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:text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="Welcome to Board"</a:t>
            </a:r>
            <a:endParaRPr sz="11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:layout_marginTop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="10dp"      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LinearLayout</a:t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:id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="@+id/lt_board"</a:t>
            </a:r>
            <a:endParaRPr sz="11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:layout_width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="wrap_content"</a:t>
            </a:r>
            <a:endParaRPr sz="11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:layout_height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="wrap_content"</a:t>
            </a:r>
            <a:endParaRPr sz="11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:layout_marginTop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="10dp"</a:t>
            </a:r>
            <a:endParaRPr sz="11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:orientation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="vertical"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&lt;/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LinearLayout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:id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="@+id/bt_board8"</a:t>
            </a:r>
            <a:endParaRPr sz="11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:layout_width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="wrap_content"</a:t>
            </a:r>
            <a:endParaRPr sz="11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:layout_height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="wrap_content"</a:t>
            </a:r>
            <a:endParaRPr sz="11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:text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="8x8 Board"</a:t>
            </a:r>
            <a:endParaRPr sz="11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:layout_marginTop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="10dp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LinearLayout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59"/>
          <p:cNvSpPr/>
          <p:nvPr/>
        </p:nvSpPr>
        <p:spPr>
          <a:xfrm>
            <a:off x="6345325" y="450675"/>
            <a:ext cx="2425200" cy="445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77" name="Google Shape;677;p59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Widgets for Building Android Screens</a:t>
            </a:r>
            <a:endParaRPr sz="3400"/>
          </a:p>
        </p:txBody>
      </p:sp>
      <p:sp>
        <p:nvSpPr>
          <p:cNvPr id="678" name="Google Shape;678;p59"/>
          <p:cNvSpPr txBox="1"/>
          <p:nvPr>
            <p:ph idx="2" type="subTitle"/>
          </p:nvPr>
        </p:nvSpPr>
        <p:spPr>
          <a:xfrm>
            <a:off x="237700" y="1705325"/>
            <a:ext cx="87540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sz="1800"/>
          </a:p>
        </p:txBody>
      </p:sp>
      <p:sp>
        <p:nvSpPr>
          <p:cNvPr id="679" name="Google Shape;679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0" name="Google Shape;680;p59"/>
          <p:cNvSpPr/>
          <p:nvPr/>
        </p:nvSpPr>
        <p:spPr>
          <a:xfrm>
            <a:off x="6831775" y="3376550"/>
            <a:ext cx="1509300" cy="3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4x4 Board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81" name="Google Shape;681;p59"/>
          <p:cNvSpPr/>
          <p:nvPr/>
        </p:nvSpPr>
        <p:spPr>
          <a:xfrm>
            <a:off x="6831775" y="4051175"/>
            <a:ext cx="1509300" cy="3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10x10 Board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682" name="Google Shape;68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3513" y="1066688"/>
            <a:ext cx="2028825" cy="2028825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p59"/>
          <p:cNvSpPr txBox="1"/>
          <p:nvPr/>
        </p:nvSpPr>
        <p:spPr>
          <a:xfrm>
            <a:off x="6695925" y="600925"/>
            <a:ext cx="194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Welcome to Board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84" name="Google Shape;684;p59"/>
          <p:cNvSpPr txBox="1"/>
          <p:nvPr/>
        </p:nvSpPr>
        <p:spPr>
          <a:xfrm>
            <a:off x="207450" y="848525"/>
            <a:ext cx="5937600" cy="395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MainActivity 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AppCompatActivity() {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override fun </a:t>
            </a:r>
            <a:r>
              <a:rPr lang="en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onCreate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(savedInstanceState: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Bundle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?) {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.onCreate(savedInstanceState)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setContentView(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layout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activity_main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bt_board8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=findViewById&lt;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bt_board8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bt_board8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.setOnClickListener </a:t>
            </a:r>
            <a:r>
              <a:rPr b="1"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buildGrid(</a:t>
            </a:r>
            <a:r>
              <a:rPr lang="en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fun </a:t>
            </a:r>
            <a:r>
              <a:rPr lang="en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buildGrid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(number: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"Thinking of how to create the Board ?"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5" name="Google Shape;685;p59"/>
          <p:cNvSpPr/>
          <p:nvPr/>
        </p:nvSpPr>
        <p:spPr>
          <a:xfrm>
            <a:off x="1666825" y="4051175"/>
            <a:ext cx="4842900" cy="98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aleway"/>
                <a:ea typeface="Raleway"/>
                <a:cs typeface="Raleway"/>
                <a:sym typeface="Raleway"/>
              </a:rPr>
              <a:t>Simplify : Let’s start with single colored column</a:t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60"/>
          <p:cNvSpPr/>
          <p:nvPr/>
        </p:nvSpPr>
        <p:spPr>
          <a:xfrm>
            <a:off x="6345325" y="450675"/>
            <a:ext cx="2425200" cy="445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91" name="Google Shape;691;p60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Widgets for Building Android Screens</a:t>
            </a:r>
            <a:endParaRPr sz="3400"/>
          </a:p>
        </p:txBody>
      </p:sp>
      <p:sp>
        <p:nvSpPr>
          <p:cNvPr id="692" name="Google Shape;692;p60"/>
          <p:cNvSpPr txBox="1"/>
          <p:nvPr>
            <p:ph idx="2" type="subTitle"/>
          </p:nvPr>
        </p:nvSpPr>
        <p:spPr>
          <a:xfrm>
            <a:off x="237700" y="1705325"/>
            <a:ext cx="87540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sz="1800"/>
          </a:p>
        </p:txBody>
      </p:sp>
      <p:sp>
        <p:nvSpPr>
          <p:cNvPr id="693" name="Google Shape;693;p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4" name="Google Shape;694;p60"/>
          <p:cNvSpPr/>
          <p:nvPr/>
        </p:nvSpPr>
        <p:spPr>
          <a:xfrm>
            <a:off x="6831775" y="3376550"/>
            <a:ext cx="1509300" cy="3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4x4 Board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95" name="Google Shape;695;p60"/>
          <p:cNvSpPr/>
          <p:nvPr/>
        </p:nvSpPr>
        <p:spPr>
          <a:xfrm>
            <a:off x="6831775" y="4051175"/>
            <a:ext cx="1509300" cy="3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10x10 Board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696" name="Google Shape;69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3513" y="1066688"/>
            <a:ext cx="2028825" cy="2028825"/>
          </a:xfrm>
          <a:prstGeom prst="rect">
            <a:avLst/>
          </a:prstGeom>
          <a:noFill/>
          <a:ln>
            <a:noFill/>
          </a:ln>
        </p:spPr>
      </p:pic>
      <p:sp>
        <p:nvSpPr>
          <p:cNvPr id="697" name="Google Shape;697;p60"/>
          <p:cNvSpPr txBox="1"/>
          <p:nvPr/>
        </p:nvSpPr>
        <p:spPr>
          <a:xfrm>
            <a:off x="6695925" y="600925"/>
            <a:ext cx="194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Welcome to Board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98" name="Google Shape;698;p60"/>
          <p:cNvSpPr txBox="1"/>
          <p:nvPr/>
        </p:nvSpPr>
        <p:spPr>
          <a:xfrm>
            <a:off x="237700" y="1828175"/>
            <a:ext cx="5937600" cy="152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fun </a:t>
            </a:r>
            <a:r>
              <a:rPr lang="en" sz="13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buildGrid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(number: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lt_board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=findViewById&lt;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LinearLayout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lt_board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tx_cell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=TextView(</a:t>
            </a:r>
            <a:r>
              <a:rPr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tx_cell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.setText(</a:t>
            </a:r>
            <a:r>
              <a:rPr lang="en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lt_board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.addView(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tx_cell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99" name="Google Shape;699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0626" y="68619"/>
            <a:ext cx="2090575" cy="4376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61"/>
          <p:cNvSpPr/>
          <p:nvPr/>
        </p:nvSpPr>
        <p:spPr>
          <a:xfrm>
            <a:off x="6345325" y="450675"/>
            <a:ext cx="2425200" cy="445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05" name="Google Shape;705;p61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Widgets for Building Android Screens</a:t>
            </a:r>
            <a:endParaRPr sz="3400"/>
          </a:p>
        </p:txBody>
      </p:sp>
      <p:sp>
        <p:nvSpPr>
          <p:cNvPr id="706" name="Google Shape;706;p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7" name="Google Shape;707;p61"/>
          <p:cNvSpPr/>
          <p:nvPr/>
        </p:nvSpPr>
        <p:spPr>
          <a:xfrm>
            <a:off x="6831775" y="3376550"/>
            <a:ext cx="1509300" cy="3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4x4 Board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08" name="Google Shape;708;p61"/>
          <p:cNvSpPr/>
          <p:nvPr/>
        </p:nvSpPr>
        <p:spPr>
          <a:xfrm>
            <a:off x="6831775" y="4051175"/>
            <a:ext cx="1509300" cy="3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10x10 Board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09" name="Google Shape;709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3513" y="1066688"/>
            <a:ext cx="2028825" cy="2028825"/>
          </a:xfrm>
          <a:prstGeom prst="rect">
            <a:avLst/>
          </a:prstGeom>
          <a:noFill/>
          <a:ln>
            <a:noFill/>
          </a:ln>
        </p:spPr>
      </p:pic>
      <p:sp>
        <p:nvSpPr>
          <p:cNvPr id="710" name="Google Shape;710;p61"/>
          <p:cNvSpPr txBox="1"/>
          <p:nvPr/>
        </p:nvSpPr>
        <p:spPr>
          <a:xfrm>
            <a:off x="6695925" y="600925"/>
            <a:ext cx="194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Welcome to Board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11" name="Google Shape;711;p61"/>
          <p:cNvSpPr txBox="1"/>
          <p:nvPr>
            <p:ph idx="2" type="subTitle"/>
          </p:nvPr>
        </p:nvSpPr>
        <p:spPr>
          <a:xfrm>
            <a:off x="237700" y="1705325"/>
            <a:ext cx="61077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Create a Layout File for a Colored Cell</a:t>
            </a:r>
            <a:r>
              <a:rPr b="1" lang="en" sz="1800"/>
              <a:t> using TextView : 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Right Click Layout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New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XML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Layout XML File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" sz="1800">
                <a:solidFill>
                  <a:schemeClr val="dk1"/>
                </a:solidFill>
              </a:rPr>
              <a:t>RootTag : TextView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" sz="1800">
                <a:solidFill>
                  <a:schemeClr val="dk1"/>
                </a:solidFill>
              </a:rPr>
              <a:t>Layout File name : any text in </a:t>
            </a:r>
            <a:r>
              <a:rPr b="1" lang="en" sz="1800">
                <a:solidFill>
                  <a:schemeClr val="dk1"/>
                </a:solidFill>
              </a:rPr>
              <a:t>small letters</a:t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62"/>
          <p:cNvSpPr/>
          <p:nvPr/>
        </p:nvSpPr>
        <p:spPr>
          <a:xfrm>
            <a:off x="6345325" y="450675"/>
            <a:ext cx="2425200" cy="445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17" name="Google Shape;717;p62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Widgets for Building Android Screens</a:t>
            </a:r>
            <a:endParaRPr sz="3400"/>
          </a:p>
        </p:txBody>
      </p:sp>
      <p:sp>
        <p:nvSpPr>
          <p:cNvPr id="718" name="Google Shape;718;p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9" name="Google Shape;719;p62"/>
          <p:cNvSpPr/>
          <p:nvPr/>
        </p:nvSpPr>
        <p:spPr>
          <a:xfrm>
            <a:off x="6831775" y="3376550"/>
            <a:ext cx="1509300" cy="3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4x4 Board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20" name="Google Shape;720;p62"/>
          <p:cNvSpPr/>
          <p:nvPr/>
        </p:nvSpPr>
        <p:spPr>
          <a:xfrm>
            <a:off x="6831775" y="4051175"/>
            <a:ext cx="1509300" cy="3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10x10 Board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21" name="Google Shape;72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3513" y="1066688"/>
            <a:ext cx="2028825" cy="2028825"/>
          </a:xfrm>
          <a:prstGeom prst="rect">
            <a:avLst/>
          </a:prstGeom>
          <a:noFill/>
          <a:ln>
            <a:noFill/>
          </a:ln>
        </p:spPr>
      </p:pic>
      <p:sp>
        <p:nvSpPr>
          <p:cNvPr id="722" name="Google Shape;722;p62"/>
          <p:cNvSpPr txBox="1"/>
          <p:nvPr/>
        </p:nvSpPr>
        <p:spPr>
          <a:xfrm>
            <a:off x="6695925" y="600925"/>
            <a:ext cx="194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Welcome to Board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23" name="Google Shape;723;p62"/>
          <p:cNvSpPr txBox="1"/>
          <p:nvPr>
            <p:ph idx="2" type="subTitle"/>
          </p:nvPr>
        </p:nvSpPr>
        <p:spPr>
          <a:xfrm>
            <a:off x="237700" y="1705325"/>
            <a:ext cx="61077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Create a Layout File for a Colored Cell using TextView : 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Right Click Layout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New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XML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Layout XML File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" sz="1800">
                <a:solidFill>
                  <a:schemeClr val="dk1"/>
                </a:solidFill>
              </a:rPr>
              <a:t>RootTag : TextView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" sz="1800">
                <a:solidFill>
                  <a:schemeClr val="dk1"/>
                </a:solidFill>
              </a:rPr>
              <a:t>Layout File name : any text in </a:t>
            </a:r>
            <a:r>
              <a:rPr b="1" lang="en" sz="1800">
                <a:solidFill>
                  <a:schemeClr val="dk1"/>
                </a:solidFill>
              </a:rPr>
              <a:t>small letters</a:t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t/>
            </a:r>
            <a:endParaRPr sz="1800"/>
          </a:p>
        </p:txBody>
      </p:sp>
      <p:pic>
        <p:nvPicPr>
          <p:cNvPr id="724" name="Google Shape;724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1977" y="187309"/>
            <a:ext cx="6107700" cy="4112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63"/>
          <p:cNvSpPr/>
          <p:nvPr/>
        </p:nvSpPr>
        <p:spPr>
          <a:xfrm>
            <a:off x="6345325" y="450675"/>
            <a:ext cx="2425200" cy="445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30" name="Google Shape;730;p63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Widgets for Building Android Screens</a:t>
            </a:r>
            <a:endParaRPr sz="3400"/>
          </a:p>
        </p:txBody>
      </p:sp>
      <p:sp>
        <p:nvSpPr>
          <p:cNvPr id="731" name="Google Shape;731;p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2" name="Google Shape;732;p63"/>
          <p:cNvSpPr/>
          <p:nvPr/>
        </p:nvSpPr>
        <p:spPr>
          <a:xfrm>
            <a:off x="6831775" y="3376550"/>
            <a:ext cx="1509300" cy="3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4x4 Board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33" name="Google Shape;733;p63"/>
          <p:cNvSpPr/>
          <p:nvPr/>
        </p:nvSpPr>
        <p:spPr>
          <a:xfrm>
            <a:off x="6831775" y="4051175"/>
            <a:ext cx="1509300" cy="3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10x10 Board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34" name="Google Shape;734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3513" y="1066688"/>
            <a:ext cx="2028825" cy="2028825"/>
          </a:xfrm>
          <a:prstGeom prst="rect">
            <a:avLst/>
          </a:prstGeom>
          <a:noFill/>
          <a:ln>
            <a:noFill/>
          </a:ln>
        </p:spPr>
      </p:pic>
      <p:sp>
        <p:nvSpPr>
          <p:cNvPr id="735" name="Google Shape;735;p63"/>
          <p:cNvSpPr txBox="1"/>
          <p:nvPr/>
        </p:nvSpPr>
        <p:spPr>
          <a:xfrm>
            <a:off x="6695925" y="600925"/>
            <a:ext cx="194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Welcome to Board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36" name="Google Shape;736;p63"/>
          <p:cNvSpPr txBox="1"/>
          <p:nvPr>
            <p:ph idx="2" type="subTitle"/>
          </p:nvPr>
        </p:nvSpPr>
        <p:spPr>
          <a:xfrm>
            <a:off x="237700" y="1705325"/>
            <a:ext cx="61077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Create a Layout File for a Colored Cell using TextView : </a:t>
            </a:r>
            <a:endParaRPr b="1"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Right Click Layout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New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XML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Layout XML File</a:t>
            </a:r>
            <a:endParaRPr sz="1800"/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RootTag : TextView</a:t>
            </a:r>
            <a:endParaRPr sz="1800"/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Layout File name : any text in </a:t>
            </a:r>
            <a:r>
              <a:rPr b="1" lang="en" sz="1800"/>
              <a:t>small letters</a:t>
            </a:r>
            <a:endParaRPr b="1" sz="1800"/>
          </a:p>
        </p:txBody>
      </p:sp>
      <p:pic>
        <p:nvPicPr>
          <p:cNvPr id="737" name="Google Shape;737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6525" y="814063"/>
            <a:ext cx="5810250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64"/>
          <p:cNvSpPr/>
          <p:nvPr/>
        </p:nvSpPr>
        <p:spPr>
          <a:xfrm>
            <a:off x="6345325" y="450675"/>
            <a:ext cx="2425200" cy="445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43" name="Google Shape;743;p64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Widgets for Building Android Screens</a:t>
            </a:r>
            <a:endParaRPr sz="3400"/>
          </a:p>
        </p:txBody>
      </p:sp>
      <p:sp>
        <p:nvSpPr>
          <p:cNvPr id="744" name="Google Shape;744;p64"/>
          <p:cNvSpPr txBox="1"/>
          <p:nvPr>
            <p:ph idx="2" type="subTitle"/>
          </p:nvPr>
        </p:nvSpPr>
        <p:spPr>
          <a:xfrm>
            <a:off x="237700" y="1705325"/>
            <a:ext cx="87540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How to make a grid of alternating colored cells</a:t>
            </a:r>
            <a:br>
              <a:rPr b="1" lang="en" sz="1800"/>
            </a:br>
            <a:r>
              <a:rPr b="1" lang="en" sz="1800"/>
              <a:t> dynamically : </a:t>
            </a:r>
            <a:endParaRPr b="1" sz="1800"/>
          </a:p>
          <a:p>
            <a:pPr indent="-3429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Create the XML View :</a:t>
            </a:r>
            <a:endParaRPr sz="1800"/>
          </a:p>
          <a:p>
            <a:pPr indent="-342900" lvl="2" marL="13716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?</a:t>
            </a:r>
            <a:endParaRPr sz="1800"/>
          </a:p>
        </p:txBody>
      </p:sp>
      <p:sp>
        <p:nvSpPr>
          <p:cNvPr id="745" name="Google Shape;745;p6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6" name="Google Shape;746;p64"/>
          <p:cNvSpPr/>
          <p:nvPr/>
        </p:nvSpPr>
        <p:spPr>
          <a:xfrm>
            <a:off x="6831775" y="3376550"/>
            <a:ext cx="1509300" cy="3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4x4 Board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47" name="Google Shape;747;p64"/>
          <p:cNvSpPr/>
          <p:nvPr/>
        </p:nvSpPr>
        <p:spPr>
          <a:xfrm>
            <a:off x="6831775" y="4051175"/>
            <a:ext cx="1509300" cy="3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10x10 Board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48" name="Google Shape;748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3500" y="667488"/>
            <a:ext cx="2028825" cy="2028825"/>
          </a:xfrm>
          <a:prstGeom prst="rect">
            <a:avLst/>
          </a:prstGeom>
          <a:noFill/>
          <a:ln>
            <a:noFill/>
          </a:ln>
        </p:spPr>
      </p:pic>
      <p:sp>
        <p:nvSpPr>
          <p:cNvPr id="749" name="Google Shape;749;p64"/>
          <p:cNvSpPr txBox="1"/>
          <p:nvPr/>
        </p:nvSpPr>
        <p:spPr>
          <a:xfrm>
            <a:off x="207450" y="848525"/>
            <a:ext cx="5937600" cy="3509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" sz="18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xml version</a:t>
            </a:r>
            <a:r>
              <a:rPr lang="en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="1.0" </a:t>
            </a:r>
            <a:r>
              <a:rPr lang="en" sz="18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encoding</a:t>
            </a:r>
            <a:r>
              <a:rPr lang="en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="utf-8"</a:t>
            </a:r>
            <a:r>
              <a:rPr i="1" lang="en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i="1"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TextView </a:t>
            </a:r>
            <a:r>
              <a:rPr lang="en" sz="18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xmlns:</a:t>
            </a:r>
            <a:r>
              <a:rPr lang="en" sz="18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="http://schemas.android.com/apk/res/android"</a:t>
            </a:r>
            <a:endParaRPr sz="18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8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8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:layout_width</a:t>
            </a:r>
            <a:r>
              <a:rPr lang="en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="10dp"</a:t>
            </a:r>
            <a:endParaRPr sz="18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8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8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:layout_height</a:t>
            </a:r>
            <a:r>
              <a:rPr lang="en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="10dp"</a:t>
            </a:r>
            <a:endParaRPr sz="18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8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8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:width</a:t>
            </a:r>
            <a:r>
              <a:rPr lang="en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="10dp"</a:t>
            </a:r>
            <a:endParaRPr sz="18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8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8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:height</a:t>
            </a:r>
            <a:r>
              <a:rPr lang="en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="10dp"</a:t>
            </a:r>
            <a:endParaRPr sz="18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8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8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:background</a:t>
            </a:r>
            <a:r>
              <a:rPr lang="en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="#ff0000"</a:t>
            </a:r>
            <a:endParaRPr sz="18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8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8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:lineHeight</a:t>
            </a:r>
            <a:r>
              <a:rPr lang="en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="10dp"</a:t>
            </a:r>
            <a:endParaRPr sz="18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8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8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:text</a:t>
            </a:r>
            <a:r>
              <a:rPr lang="en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 "</a:t>
            </a:r>
            <a:r>
              <a:rPr lang="en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TextView</a:t>
            </a:r>
            <a:r>
              <a:rPr lang="en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65"/>
          <p:cNvSpPr/>
          <p:nvPr/>
        </p:nvSpPr>
        <p:spPr>
          <a:xfrm>
            <a:off x="6345325" y="450675"/>
            <a:ext cx="2425200" cy="445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55" name="Google Shape;755;p65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Widgets for Building Android Screens</a:t>
            </a:r>
            <a:endParaRPr sz="3400"/>
          </a:p>
        </p:txBody>
      </p:sp>
      <p:sp>
        <p:nvSpPr>
          <p:cNvPr id="756" name="Google Shape;756;p6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7" name="Google Shape;757;p65"/>
          <p:cNvSpPr/>
          <p:nvPr/>
        </p:nvSpPr>
        <p:spPr>
          <a:xfrm>
            <a:off x="6831775" y="3376550"/>
            <a:ext cx="1509300" cy="3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4x4 Board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58" name="Google Shape;758;p65"/>
          <p:cNvSpPr/>
          <p:nvPr/>
        </p:nvSpPr>
        <p:spPr>
          <a:xfrm>
            <a:off x="6831775" y="4051175"/>
            <a:ext cx="1509300" cy="3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10x10 Board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59" name="Google Shape;759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3500" y="667488"/>
            <a:ext cx="2028825" cy="2028825"/>
          </a:xfrm>
          <a:prstGeom prst="rect">
            <a:avLst/>
          </a:prstGeom>
          <a:noFill/>
          <a:ln>
            <a:noFill/>
          </a:ln>
        </p:spPr>
      </p:pic>
      <p:sp>
        <p:nvSpPr>
          <p:cNvPr id="760" name="Google Shape;760;p65"/>
          <p:cNvSpPr txBox="1"/>
          <p:nvPr/>
        </p:nvSpPr>
        <p:spPr>
          <a:xfrm>
            <a:off x="279000" y="1993125"/>
            <a:ext cx="5937600" cy="255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fun </a:t>
            </a:r>
            <a:r>
              <a:rPr lang="en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buildGrid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(number: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lt_board 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findViewById&lt;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LinearLayout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lt_board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tx_cell </a:t>
            </a:r>
            <a:r>
              <a:rPr b="1"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1" lang="en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layoutInflater</a:t>
            </a:r>
            <a:r>
              <a:rPr b="1"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.inflate(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layout</a:t>
            </a:r>
            <a:r>
              <a:rPr b="1"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n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redcell</a:t>
            </a:r>
            <a:r>
              <a:rPr b="1"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TextView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lt_board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.addView(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tx_cell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66"/>
          <p:cNvSpPr/>
          <p:nvPr/>
        </p:nvSpPr>
        <p:spPr>
          <a:xfrm>
            <a:off x="6345325" y="450675"/>
            <a:ext cx="2425200" cy="445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66" name="Google Shape;766;p66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Widgets for Building Android Screens</a:t>
            </a:r>
            <a:endParaRPr sz="3400"/>
          </a:p>
        </p:txBody>
      </p:sp>
      <p:sp>
        <p:nvSpPr>
          <p:cNvPr id="767" name="Google Shape;767;p6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8" name="Google Shape;768;p66"/>
          <p:cNvSpPr/>
          <p:nvPr/>
        </p:nvSpPr>
        <p:spPr>
          <a:xfrm>
            <a:off x="6831775" y="3376550"/>
            <a:ext cx="1509300" cy="3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4x4 Board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69" name="Google Shape;769;p66"/>
          <p:cNvSpPr/>
          <p:nvPr/>
        </p:nvSpPr>
        <p:spPr>
          <a:xfrm>
            <a:off x="6831775" y="4051175"/>
            <a:ext cx="1509300" cy="3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10x10 Board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70" name="Google Shape;770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3500" y="667488"/>
            <a:ext cx="2028825" cy="2028825"/>
          </a:xfrm>
          <a:prstGeom prst="rect">
            <a:avLst/>
          </a:prstGeom>
          <a:noFill/>
          <a:ln>
            <a:noFill/>
          </a:ln>
        </p:spPr>
      </p:pic>
      <p:sp>
        <p:nvSpPr>
          <p:cNvPr id="771" name="Google Shape;771;p66"/>
          <p:cNvSpPr txBox="1"/>
          <p:nvPr/>
        </p:nvSpPr>
        <p:spPr>
          <a:xfrm>
            <a:off x="279000" y="1993125"/>
            <a:ext cx="5937600" cy="255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fun </a:t>
            </a:r>
            <a:r>
              <a:rPr lang="en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buildGrid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(number: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lt_board 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findViewById&lt;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LinearLayout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lt_board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tx_cell </a:t>
            </a:r>
            <a:r>
              <a:rPr b="1"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1" lang="en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layoutInflater</a:t>
            </a:r>
            <a:r>
              <a:rPr b="1"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.inflate(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layout</a:t>
            </a:r>
            <a:r>
              <a:rPr b="1"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n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redcell</a:t>
            </a:r>
            <a:r>
              <a:rPr b="1"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TextView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lt_board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.addView(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tx_cell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2" name="Google Shape;772;p66"/>
          <p:cNvSpPr/>
          <p:nvPr/>
        </p:nvSpPr>
        <p:spPr>
          <a:xfrm>
            <a:off x="2625225" y="1725550"/>
            <a:ext cx="5324100" cy="252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Raleway"/>
                <a:ea typeface="Raleway"/>
                <a:cs typeface="Raleway"/>
                <a:sym typeface="Raleway"/>
              </a:rPr>
              <a:t>How to alternate ?</a:t>
            </a:r>
            <a:endParaRPr b="1" sz="2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9"/>
          <p:cNvSpPr txBox="1"/>
          <p:nvPr>
            <p:ph type="title"/>
          </p:nvPr>
        </p:nvSpPr>
        <p:spPr>
          <a:xfrm>
            <a:off x="266675" y="585169"/>
            <a:ext cx="2866200" cy="16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Outline :</a:t>
            </a:r>
            <a:endParaRPr b="1"/>
          </a:p>
        </p:txBody>
      </p:sp>
      <p:sp>
        <p:nvSpPr>
          <p:cNvPr id="582" name="Google Shape;582;p49"/>
          <p:cNvSpPr txBox="1"/>
          <p:nvPr>
            <p:ph idx="1" type="subTitle"/>
          </p:nvPr>
        </p:nvSpPr>
        <p:spPr>
          <a:xfrm>
            <a:off x="2966375" y="-47768"/>
            <a:ext cx="5853900" cy="47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Section</a:t>
            </a:r>
            <a:r>
              <a:rPr b="1" lang="en" sz="2200"/>
              <a:t> 1 :</a:t>
            </a:r>
            <a:endParaRPr b="1" sz="2200"/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b="1" lang="en" sz="2100"/>
              <a:t>More on :</a:t>
            </a:r>
            <a:endParaRPr b="1" sz="2100"/>
          </a:p>
          <a:p>
            <a:pPr indent="-3619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b="1" lang="en" sz="2100"/>
              <a:t>Layouts and Widgets and Adapters</a:t>
            </a:r>
            <a:endParaRPr b="1" sz="2100"/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b="1" lang="en" sz="2100"/>
              <a:t>Navigations :</a:t>
            </a:r>
            <a:endParaRPr b="1" sz="2100"/>
          </a:p>
          <a:p>
            <a:pPr indent="-3619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b="1" lang="en" sz="2100"/>
              <a:t>Creating multiple Screens and Activities</a:t>
            </a:r>
            <a:endParaRPr b="1" sz="2100"/>
          </a:p>
          <a:p>
            <a:pPr indent="-3619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b="1" lang="en" sz="2100"/>
              <a:t>Intents and Callbacks</a:t>
            </a:r>
            <a:endParaRPr b="1" sz="2100"/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b="1" lang="en" sz="2100"/>
              <a:t>Threads for Android Apps</a:t>
            </a:r>
            <a:endParaRPr b="1"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 sz="2100"/>
              <a:t>Section 2 :</a:t>
            </a:r>
            <a:endParaRPr b="1" sz="2100"/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b="1" lang="en" sz="2100"/>
              <a:t>Example : Snake Game</a:t>
            </a:r>
            <a:endParaRPr b="1" sz="2600"/>
          </a:p>
        </p:txBody>
      </p:sp>
      <p:sp>
        <p:nvSpPr>
          <p:cNvPr id="583" name="Google Shape;583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67"/>
          <p:cNvSpPr/>
          <p:nvPr/>
        </p:nvSpPr>
        <p:spPr>
          <a:xfrm>
            <a:off x="6345325" y="450675"/>
            <a:ext cx="2425200" cy="445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78" name="Google Shape;778;p67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Widgets for Building Android Screens</a:t>
            </a:r>
            <a:endParaRPr sz="3400"/>
          </a:p>
        </p:txBody>
      </p:sp>
      <p:sp>
        <p:nvSpPr>
          <p:cNvPr id="779" name="Google Shape;779;p67"/>
          <p:cNvSpPr txBox="1"/>
          <p:nvPr>
            <p:ph idx="2" type="subTitle"/>
          </p:nvPr>
        </p:nvSpPr>
        <p:spPr>
          <a:xfrm>
            <a:off x="237700" y="1705325"/>
            <a:ext cx="87540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Alternating Colors of TextViews</a:t>
            </a:r>
            <a:r>
              <a:rPr b="1" lang="en" sz="1800"/>
              <a:t> : </a:t>
            </a:r>
            <a:endParaRPr b="1" sz="1800"/>
          </a:p>
          <a:p>
            <a:pPr indent="-3429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Create another Layout File for the Blue Cells</a:t>
            </a:r>
            <a:br>
              <a:rPr lang="en" sz="1800"/>
            </a:br>
            <a:r>
              <a:rPr lang="en" sz="1800"/>
              <a:t> containing</a:t>
            </a:r>
            <a:r>
              <a:rPr lang="en" sz="1800"/>
              <a:t> a TextView</a:t>
            </a:r>
            <a:endParaRPr sz="1800"/>
          </a:p>
          <a:p>
            <a:pPr indent="-3429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 code : using Mod Function</a:t>
            </a:r>
            <a:endParaRPr sz="1800"/>
          </a:p>
        </p:txBody>
      </p:sp>
      <p:sp>
        <p:nvSpPr>
          <p:cNvPr id="780" name="Google Shape;780;p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1" name="Google Shape;781;p67"/>
          <p:cNvSpPr/>
          <p:nvPr/>
        </p:nvSpPr>
        <p:spPr>
          <a:xfrm>
            <a:off x="6831775" y="3376550"/>
            <a:ext cx="1509300" cy="3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4x4 Board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82" name="Google Shape;782;p67"/>
          <p:cNvSpPr/>
          <p:nvPr/>
        </p:nvSpPr>
        <p:spPr>
          <a:xfrm>
            <a:off x="6831775" y="4051175"/>
            <a:ext cx="1509300" cy="3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10x10 Board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83" name="Google Shape;783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3500" y="667488"/>
            <a:ext cx="2028825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68"/>
          <p:cNvSpPr/>
          <p:nvPr/>
        </p:nvSpPr>
        <p:spPr>
          <a:xfrm>
            <a:off x="6345325" y="450675"/>
            <a:ext cx="2425200" cy="445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89" name="Google Shape;789;p68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Widgets for Building Android Screens</a:t>
            </a:r>
            <a:endParaRPr sz="3400"/>
          </a:p>
        </p:txBody>
      </p:sp>
      <p:sp>
        <p:nvSpPr>
          <p:cNvPr id="790" name="Google Shape;790;p6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1" name="Google Shape;791;p68"/>
          <p:cNvSpPr/>
          <p:nvPr/>
        </p:nvSpPr>
        <p:spPr>
          <a:xfrm>
            <a:off x="6831775" y="3376550"/>
            <a:ext cx="1509300" cy="3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4x4 Board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92" name="Google Shape;792;p68"/>
          <p:cNvSpPr/>
          <p:nvPr/>
        </p:nvSpPr>
        <p:spPr>
          <a:xfrm>
            <a:off x="6831775" y="4051175"/>
            <a:ext cx="1509300" cy="3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10x10 Board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93" name="Google Shape;793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3500" y="667488"/>
            <a:ext cx="2028825" cy="20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4" name="Google Shape;794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7316" y="-125350"/>
            <a:ext cx="274121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5" name="Google Shape;795;p68"/>
          <p:cNvSpPr txBox="1"/>
          <p:nvPr/>
        </p:nvSpPr>
        <p:spPr>
          <a:xfrm>
            <a:off x="237700" y="1828175"/>
            <a:ext cx="5937600" cy="2955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fun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buildGrid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(number: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lt_board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=findViewById&lt;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LinearLayout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lt_board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lt_board</a:t>
            </a: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.removeAllViews()</a:t>
            </a:r>
            <a:endParaRPr b="1"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..number-</a:t>
            </a:r>
            <a:r>
              <a:rPr lang="en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tx_cell </a:t>
            </a: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TextView</a:t>
            </a: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</a:t>
            </a:r>
            <a:endParaRPr b="1"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tx_cell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layoutInflater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.inflate(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layout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redcell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TextView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tx_cell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layoutInflater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.inflate(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layout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bluecell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TextView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lt_board</a:t>
            </a: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.addView(</a:t>
            </a: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tx_cell</a:t>
            </a: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69"/>
          <p:cNvSpPr/>
          <p:nvPr/>
        </p:nvSpPr>
        <p:spPr>
          <a:xfrm>
            <a:off x="6345325" y="450675"/>
            <a:ext cx="2425200" cy="445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01" name="Google Shape;801;p69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Widgets for Building Android Screens</a:t>
            </a:r>
            <a:endParaRPr sz="3400"/>
          </a:p>
        </p:txBody>
      </p:sp>
      <p:sp>
        <p:nvSpPr>
          <p:cNvPr id="802" name="Google Shape;802;p6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3" name="Google Shape;803;p69"/>
          <p:cNvSpPr/>
          <p:nvPr/>
        </p:nvSpPr>
        <p:spPr>
          <a:xfrm>
            <a:off x="6831775" y="3376550"/>
            <a:ext cx="1509300" cy="3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4x4 Board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04" name="Google Shape;804;p69"/>
          <p:cNvSpPr/>
          <p:nvPr/>
        </p:nvSpPr>
        <p:spPr>
          <a:xfrm>
            <a:off x="6831775" y="4051175"/>
            <a:ext cx="1509300" cy="3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10x10 Board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05" name="Google Shape;805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3500" y="667488"/>
            <a:ext cx="2028825" cy="20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6" name="Google Shape;806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7316" y="-125350"/>
            <a:ext cx="274121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7" name="Google Shape;807;p69"/>
          <p:cNvSpPr txBox="1"/>
          <p:nvPr/>
        </p:nvSpPr>
        <p:spPr>
          <a:xfrm>
            <a:off x="237700" y="1828175"/>
            <a:ext cx="5937600" cy="2955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fun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buildGrid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(number: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lt_board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=findViewById&lt;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LinearLayout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lt_board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lt_board</a:t>
            </a: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.removeAllViews()</a:t>
            </a:r>
            <a:endParaRPr b="1"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..number-</a:t>
            </a:r>
            <a:r>
              <a:rPr lang="en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tx_cell </a:t>
            </a: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TextView</a:t>
            </a: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</a:t>
            </a:r>
            <a:endParaRPr b="1"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tx_cell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layoutInflater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.inflate(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layout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redcell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TextView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tx_cell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layoutInflater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.inflate(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layout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bluecell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TextView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lt_board</a:t>
            </a: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.addView(</a:t>
            </a: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tx_cell</a:t>
            </a: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8" name="Google Shape;808;p69"/>
          <p:cNvSpPr/>
          <p:nvPr/>
        </p:nvSpPr>
        <p:spPr>
          <a:xfrm>
            <a:off x="2078000" y="2433800"/>
            <a:ext cx="4465500" cy="195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Raleway"/>
                <a:ea typeface="Raleway"/>
                <a:cs typeface="Raleway"/>
                <a:sym typeface="Raleway"/>
              </a:rPr>
              <a:t>Let’s make the Board ?</a:t>
            </a:r>
            <a:endParaRPr b="1" sz="2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70"/>
          <p:cNvSpPr/>
          <p:nvPr/>
        </p:nvSpPr>
        <p:spPr>
          <a:xfrm>
            <a:off x="6345325" y="450675"/>
            <a:ext cx="2425200" cy="445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14" name="Google Shape;814;p70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Widgets for Building Android Screens</a:t>
            </a:r>
            <a:endParaRPr sz="3400"/>
          </a:p>
        </p:txBody>
      </p:sp>
      <p:sp>
        <p:nvSpPr>
          <p:cNvPr id="815" name="Google Shape;815;p70"/>
          <p:cNvSpPr txBox="1"/>
          <p:nvPr>
            <p:ph idx="2" type="subTitle"/>
          </p:nvPr>
        </p:nvSpPr>
        <p:spPr>
          <a:xfrm>
            <a:off x="161500" y="1705325"/>
            <a:ext cx="87540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Creating the Board</a:t>
            </a:r>
            <a:r>
              <a:rPr b="1" lang="en" sz="1800"/>
              <a:t> : </a:t>
            </a:r>
            <a:endParaRPr b="1" sz="1800"/>
          </a:p>
          <a:p>
            <a:pPr indent="-3429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Creating a Layout for the Horizontal </a:t>
            </a:r>
            <a:br>
              <a:rPr lang="en" sz="1800"/>
            </a:br>
            <a:r>
              <a:rPr lang="en" sz="1800"/>
              <a:t>LinearLayout items</a:t>
            </a:r>
            <a:endParaRPr sz="1800"/>
          </a:p>
          <a:p>
            <a:pPr indent="-3429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Making two inner loops to add LinearLayout First</a:t>
            </a:r>
            <a:br>
              <a:rPr lang="en" sz="1800"/>
            </a:br>
            <a:r>
              <a:rPr lang="en" sz="1800"/>
              <a:t>And inside each LinearLayout, we add the Cells.</a:t>
            </a:r>
            <a:endParaRPr sz="1800"/>
          </a:p>
        </p:txBody>
      </p:sp>
      <p:sp>
        <p:nvSpPr>
          <p:cNvPr id="816" name="Google Shape;816;p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7" name="Google Shape;817;p70"/>
          <p:cNvSpPr/>
          <p:nvPr/>
        </p:nvSpPr>
        <p:spPr>
          <a:xfrm>
            <a:off x="6831775" y="3376550"/>
            <a:ext cx="1509300" cy="3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4x4 Board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18" name="Google Shape;818;p70"/>
          <p:cNvSpPr/>
          <p:nvPr/>
        </p:nvSpPr>
        <p:spPr>
          <a:xfrm>
            <a:off x="6831775" y="4051175"/>
            <a:ext cx="1509300" cy="3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10x10 Board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19" name="Google Shape;819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3500" y="667488"/>
            <a:ext cx="2028825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71"/>
          <p:cNvSpPr/>
          <p:nvPr/>
        </p:nvSpPr>
        <p:spPr>
          <a:xfrm>
            <a:off x="6345325" y="450675"/>
            <a:ext cx="2425200" cy="445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25" name="Google Shape;825;p71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Widgets for Building Android Screens</a:t>
            </a:r>
            <a:endParaRPr sz="3400"/>
          </a:p>
        </p:txBody>
      </p:sp>
      <p:sp>
        <p:nvSpPr>
          <p:cNvPr id="826" name="Google Shape;826;p71"/>
          <p:cNvSpPr txBox="1"/>
          <p:nvPr>
            <p:ph idx="2" type="subTitle"/>
          </p:nvPr>
        </p:nvSpPr>
        <p:spPr>
          <a:xfrm>
            <a:off x="161500" y="1705325"/>
            <a:ext cx="87540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Creating the Board : </a:t>
            </a:r>
            <a:endParaRPr b="1" sz="1800"/>
          </a:p>
          <a:p>
            <a:pPr indent="-3429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Creating a Layout for the Horizontal </a:t>
            </a:r>
            <a:br>
              <a:rPr lang="en" sz="1800"/>
            </a:br>
            <a:r>
              <a:rPr lang="en" sz="1800"/>
              <a:t>LinearLayout items</a:t>
            </a:r>
            <a:endParaRPr sz="1800"/>
          </a:p>
          <a:p>
            <a:pPr indent="-3429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Making two inner loops to add LinearLayout First</a:t>
            </a:r>
            <a:br>
              <a:rPr lang="en" sz="1800"/>
            </a:br>
            <a:r>
              <a:rPr lang="en" sz="1800"/>
              <a:t>And inside each LinearLayout, we add the Cells.</a:t>
            </a:r>
            <a:endParaRPr sz="1800"/>
          </a:p>
        </p:txBody>
      </p:sp>
      <p:sp>
        <p:nvSpPr>
          <p:cNvPr id="827" name="Google Shape;827;p7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8" name="Google Shape;828;p71"/>
          <p:cNvSpPr/>
          <p:nvPr/>
        </p:nvSpPr>
        <p:spPr>
          <a:xfrm>
            <a:off x="6831775" y="3376550"/>
            <a:ext cx="1509300" cy="3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4x4 Board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29" name="Google Shape;829;p71"/>
          <p:cNvSpPr/>
          <p:nvPr/>
        </p:nvSpPr>
        <p:spPr>
          <a:xfrm>
            <a:off x="6831775" y="4051175"/>
            <a:ext cx="1509300" cy="3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10x10 Board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30" name="Google Shape;830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3500" y="667488"/>
            <a:ext cx="2028825" cy="20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1" name="Google Shape;831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299" y="83999"/>
            <a:ext cx="5252875" cy="2655850"/>
          </a:xfrm>
          <a:prstGeom prst="rect">
            <a:avLst/>
          </a:prstGeom>
          <a:noFill/>
          <a:ln>
            <a:noFill/>
          </a:ln>
        </p:spPr>
      </p:pic>
      <p:sp>
        <p:nvSpPr>
          <p:cNvPr id="832" name="Google Shape;832;p71"/>
          <p:cNvSpPr txBox="1"/>
          <p:nvPr/>
        </p:nvSpPr>
        <p:spPr>
          <a:xfrm>
            <a:off x="2634725" y="2393700"/>
            <a:ext cx="5937600" cy="261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" sz="18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xml version</a:t>
            </a:r>
            <a:r>
              <a:rPr lang="en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="1.0" </a:t>
            </a:r>
            <a:r>
              <a:rPr lang="en" sz="18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encoding</a:t>
            </a:r>
            <a:r>
              <a:rPr lang="en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="utf-8"</a:t>
            </a:r>
            <a:r>
              <a:rPr i="1" lang="en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i="1"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LinearLayout </a:t>
            </a:r>
            <a:r>
              <a:rPr lang="en" sz="18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xmlns:</a:t>
            </a:r>
            <a:r>
              <a:rPr lang="en" sz="18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="http://schemas.android.com/apk/res/android"</a:t>
            </a:r>
            <a:endParaRPr sz="18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8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8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:layout_width</a:t>
            </a:r>
            <a:r>
              <a:rPr lang="en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="wrap_content"</a:t>
            </a:r>
            <a:endParaRPr sz="18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8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8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:orientation</a:t>
            </a:r>
            <a:r>
              <a:rPr lang="en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="horizontal"</a:t>
            </a:r>
            <a:endParaRPr sz="18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8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8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:layout_height</a:t>
            </a:r>
            <a:r>
              <a:rPr lang="en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="wrap_content"</a:t>
            </a:r>
            <a:r>
              <a:rPr lang="en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LinearLayout</a:t>
            </a:r>
            <a:r>
              <a:rPr lang="en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72"/>
          <p:cNvSpPr/>
          <p:nvPr/>
        </p:nvSpPr>
        <p:spPr>
          <a:xfrm>
            <a:off x="6345325" y="450675"/>
            <a:ext cx="2425200" cy="445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38" name="Google Shape;838;p72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Widgets for Building Android Screens</a:t>
            </a:r>
            <a:endParaRPr sz="3400"/>
          </a:p>
        </p:txBody>
      </p:sp>
      <p:sp>
        <p:nvSpPr>
          <p:cNvPr id="839" name="Google Shape;839;p72"/>
          <p:cNvSpPr txBox="1"/>
          <p:nvPr>
            <p:ph idx="2" type="subTitle"/>
          </p:nvPr>
        </p:nvSpPr>
        <p:spPr>
          <a:xfrm>
            <a:off x="161500" y="1705325"/>
            <a:ext cx="87540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Creating the Board : </a:t>
            </a:r>
            <a:endParaRPr b="1" sz="1800"/>
          </a:p>
          <a:p>
            <a:pPr indent="-3429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Creating a Layout for the Horizontal </a:t>
            </a:r>
            <a:br>
              <a:rPr lang="en" sz="1800"/>
            </a:br>
            <a:r>
              <a:rPr lang="en" sz="1800"/>
              <a:t>LinearLayout items</a:t>
            </a:r>
            <a:endParaRPr sz="1800"/>
          </a:p>
          <a:p>
            <a:pPr indent="-3429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Making two inner loops to add LinearLayout First</a:t>
            </a:r>
            <a:br>
              <a:rPr lang="en" sz="1800"/>
            </a:br>
            <a:r>
              <a:rPr lang="en" sz="1800"/>
              <a:t>And inside each LinearLayout, we add the Cells.</a:t>
            </a:r>
            <a:endParaRPr sz="1800"/>
          </a:p>
        </p:txBody>
      </p:sp>
      <p:sp>
        <p:nvSpPr>
          <p:cNvPr id="840" name="Google Shape;840;p7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1" name="Google Shape;841;p72"/>
          <p:cNvSpPr/>
          <p:nvPr/>
        </p:nvSpPr>
        <p:spPr>
          <a:xfrm>
            <a:off x="6831775" y="3376550"/>
            <a:ext cx="1509300" cy="3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4x4 Board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42" name="Google Shape;842;p72"/>
          <p:cNvSpPr/>
          <p:nvPr/>
        </p:nvSpPr>
        <p:spPr>
          <a:xfrm>
            <a:off x="6831775" y="4051175"/>
            <a:ext cx="1509300" cy="3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10x10 Board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43" name="Google Shape;843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3500" y="667488"/>
            <a:ext cx="2028825" cy="2028825"/>
          </a:xfrm>
          <a:prstGeom prst="rect">
            <a:avLst/>
          </a:prstGeom>
          <a:noFill/>
          <a:ln>
            <a:noFill/>
          </a:ln>
        </p:spPr>
      </p:pic>
      <p:sp>
        <p:nvSpPr>
          <p:cNvPr id="844" name="Google Shape;844;p72"/>
          <p:cNvSpPr txBox="1"/>
          <p:nvPr/>
        </p:nvSpPr>
        <p:spPr>
          <a:xfrm>
            <a:off x="266850" y="73525"/>
            <a:ext cx="5937600" cy="4710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fun </a:t>
            </a:r>
            <a:r>
              <a:rPr lang="en" sz="13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buildGrid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(number: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lt_board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=findViewById&lt;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LinearLayout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lt_board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lt_board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.removeAllViews()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row </a:t>
            </a:r>
            <a:r>
              <a:rPr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..number-</a:t>
            </a:r>
            <a:r>
              <a:rPr lang="en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lt_row 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en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layoutInflater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.inflate(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layout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rowofcells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LinearLayout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 </a:t>
            </a:r>
            <a:r>
              <a:rPr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..number-</a:t>
            </a:r>
            <a:r>
              <a:rPr lang="en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tx_cell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TextView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row 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% </a:t>
            </a:r>
            <a:r>
              <a:rPr lang="en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 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 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tx_cell 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en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layoutInflater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.inflate(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layout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redcell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TextView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tx_cell 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en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layoutInflater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.inflate(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layout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bluecell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TextView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lt_row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.addView(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tx_cell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lt_board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.addView(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lt_row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5" name="Google Shape;845;p72"/>
          <p:cNvSpPr/>
          <p:nvPr/>
        </p:nvSpPr>
        <p:spPr>
          <a:xfrm>
            <a:off x="1859950" y="1960100"/>
            <a:ext cx="1623900" cy="18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???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73"/>
          <p:cNvSpPr/>
          <p:nvPr/>
        </p:nvSpPr>
        <p:spPr>
          <a:xfrm>
            <a:off x="6345325" y="450675"/>
            <a:ext cx="2425200" cy="445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51" name="Google Shape;851;p73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Widgets for Building Android Screens</a:t>
            </a:r>
            <a:endParaRPr sz="3400"/>
          </a:p>
        </p:txBody>
      </p:sp>
      <p:sp>
        <p:nvSpPr>
          <p:cNvPr id="852" name="Google Shape;852;p73"/>
          <p:cNvSpPr txBox="1"/>
          <p:nvPr>
            <p:ph idx="2" type="subTitle"/>
          </p:nvPr>
        </p:nvSpPr>
        <p:spPr>
          <a:xfrm>
            <a:off x="161500" y="1705325"/>
            <a:ext cx="87540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Creating the Board : </a:t>
            </a:r>
            <a:endParaRPr b="1" sz="1800"/>
          </a:p>
          <a:p>
            <a:pPr indent="-3429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Creating a Layout for the Horizontal </a:t>
            </a:r>
            <a:br>
              <a:rPr lang="en" sz="1800"/>
            </a:br>
            <a:r>
              <a:rPr lang="en" sz="1800"/>
              <a:t>LinearLayout items</a:t>
            </a:r>
            <a:endParaRPr sz="1800"/>
          </a:p>
          <a:p>
            <a:pPr indent="-3429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Making two inner loops to add LinearLayout First</a:t>
            </a:r>
            <a:br>
              <a:rPr lang="en" sz="1800"/>
            </a:br>
            <a:r>
              <a:rPr lang="en" sz="1800"/>
              <a:t>And inside each LinearLayout, we add the Cells.</a:t>
            </a:r>
            <a:endParaRPr sz="1800"/>
          </a:p>
        </p:txBody>
      </p:sp>
      <p:sp>
        <p:nvSpPr>
          <p:cNvPr id="853" name="Google Shape;853;p7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4" name="Google Shape;854;p73"/>
          <p:cNvSpPr/>
          <p:nvPr/>
        </p:nvSpPr>
        <p:spPr>
          <a:xfrm>
            <a:off x="6831775" y="3376550"/>
            <a:ext cx="1509300" cy="3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4x4 Board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55" name="Google Shape;855;p73"/>
          <p:cNvSpPr/>
          <p:nvPr/>
        </p:nvSpPr>
        <p:spPr>
          <a:xfrm>
            <a:off x="6831775" y="4051175"/>
            <a:ext cx="1509300" cy="3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10x10 Board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56" name="Google Shape;856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3500" y="667488"/>
            <a:ext cx="2028825" cy="2028825"/>
          </a:xfrm>
          <a:prstGeom prst="rect">
            <a:avLst/>
          </a:prstGeom>
          <a:noFill/>
          <a:ln>
            <a:noFill/>
          </a:ln>
        </p:spPr>
      </p:pic>
      <p:sp>
        <p:nvSpPr>
          <p:cNvPr id="857" name="Google Shape;857;p73"/>
          <p:cNvSpPr txBox="1"/>
          <p:nvPr/>
        </p:nvSpPr>
        <p:spPr>
          <a:xfrm>
            <a:off x="266850" y="73525"/>
            <a:ext cx="5937600" cy="4710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fun </a:t>
            </a:r>
            <a:r>
              <a:rPr lang="en" sz="13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buildGrid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(number: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lt_board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=findViewById&lt;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LinearLayout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lt_board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lt_board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.removeAllViews()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row </a:t>
            </a:r>
            <a:r>
              <a:rPr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..number-</a:t>
            </a:r>
            <a:r>
              <a:rPr lang="en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lt_row 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en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layoutInflater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.inflate(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layout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rowofcells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LinearLayout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 </a:t>
            </a:r>
            <a:r>
              <a:rPr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..number-</a:t>
            </a:r>
            <a:r>
              <a:rPr lang="en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tx_cell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TextView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row 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% </a:t>
            </a:r>
            <a:r>
              <a:rPr b="1" lang="en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 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 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b="1" lang="en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tx_cell 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en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layoutInflater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.inflate(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layout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redcell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TextView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tx_cell 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en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layoutInflater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.inflate(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layout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bluecell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TextView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lt_row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.addView(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tx_cell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lt_board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.addView(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lt_row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58" name="Google Shape;858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6145" y="0"/>
            <a:ext cx="2357205" cy="50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74"/>
          <p:cNvSpPr/>
          <p:nvPr/>
        </p:nvSpPr>
        <p:spPr>
          <a:xfrm>
            <a:off x="1080200" y="2167625"/>
            <a:ext cx="2196300" cy="2923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64" name="Google Shape;864;p74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Navigation Between Screens</a:t>
            </a:r>
            <a:endParaRPr sz="3400"/>
          </a:p>
        </p:txBody>
      </p:sp>
      <p:sp>
        <p:nvSpPr>
          <p:cNvPr id="865" name="Google Shape;865;p74"/>
          <p:cNvSpPr txBox="1"/>
          <p:nvPr>
            <p:ph idx="2" type="subTitle"/>
          </p:nvPr>
        </p:nvSpPr>
        <p:spPr>
          <a:xfrm>
            <a:off x="237700" y="1705325"/>
            <a:ext cx="8754000" cy="4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How to make the following Expenses App</a:t>
            </a:r>
            <a:r>
              <a:rPr b="1" lang="en" sz="1800"/>
              <a:t> : </a:t>
            </a:r>
            <a:endParaRPr b="1" sz="1800"/>
          </a:p>
          <a:p>
            <a:pPr indent="0" lvl="0" marL="0" marR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66" name="Google Shape;866;p7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7" name="Google Shape;867;p74"/>
          <p:cNvSpPr/>
          <p:nvPr/>
        </p:nvSpPr>
        <p:spPr>
          <a:xfrm>
            <a:off x="1359125" y="3140500"/>
            <a:ext cx="1695600" cy="3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New Expense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68" name="Google Shape;868;p74"/>
          <p:cNvSpPr txBox="1"/>
          <p:nvPr/>
        </p:nvSpPr>
        <p:spPr>
          <a:xfrm>
            <a:off x="1204400" y="2343525"/>
            <a:ext cx="194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Expenses App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69" name="Google Shape;869;p74"/>
          <p:cNvSpPr/>
          <p:nvPr/>
        </p:nvSpPr>
        <p:spPr>
          <a:xfrm>
            <a:off x="1359200" y="3865200"/>
            <a:ext cx="1695600" cy="10062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List of Expenses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70" name="Google Shape;870;p74"/>
          <p:cNvSpPr/>
          <p:nvPr/>
        </p:nvSpPr>
        <p:spPr>
          <a:xfrm>
            <a:off x="5946875" y="1948050"/>
            <a:ext cx="2196300" cy="2923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71" name="Google Shape;871;p74"/>
          <p:cNvSpPr/>
          <p:nvPr/>
        </p:nvSpPr>
        <p:spPr>
          <a:xfrm>
            <a:off x="3166700" y="3280150"/>
            <a:ext cx="2668200" cy="11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72" name="Google Shape;872;p74"/>
          <p:cNvSpPr txBox="1"/>
          <p:nvPr/>
        </p:nvSpPr>
        <p:spPr>
          <a:xfrm>
            <a:off x="6065325" y="2138225"/>
            <a:ext cx="194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New Expense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73" name="Google Shape;873;p74"/>
          <p:cNvSpPr/>
          <p:nvPr/>
        </p:nvSpPr>
        <p:spPr>
          <a:xfrm>
            <a:off x="6173625" y="2659250"/>
            <a:ext cx="1731300" cy="393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Description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74" name="Google Shape;874;p74"/>
          <p:cNvSpPr/>
          <p:nvPr/>
        </p:nvSpPr>
        <p:spPr>
          <a:xfrm>
            <a:off x="6179375" y="3212850"/>
            <a:ext cx="1731300" cy="393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Amount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75" name="Google Shape;875;p74"/>
          <p:cNvSpPr/>
          <p:nvPr/>
        </p:nvSpPr>
        <p:spPr>
          <a:xfrm>
            <a:off x="6173625" y="3792725"/>
            <a:ext cx="1731300" cy="393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Date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76" name="Google Shape;876;p74"/>
          <p:cNvSpPr/>
          <p:nvPr/>
        </p:nvSpPr>
        <p:spPr>
          <a:xfrm>
            <a:off x="6179375" y="4372600"/>
            <a:ext cx="17313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Add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75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Navigation Between Screens</a:t>
            </a:r>
            <a:endParaRPr sz="3400"/>
          </a:p>
        </p:txBody>
      </p:sp>
      <p:sp>
        <p:nvSpPr>
          <p:cNvPr id="882" name="Google Shape;882;p75"/>
          <p:cNvSpPr txBox="1"/>
          <p:nvPr>
            <p:ph idx="2" type="subTitle"/>
          </p:nvPr>
        </p:nvSpPr>
        <p:spPr>
          <a:xfrm>
            <a:off x="237700" y="1705325"/>
            <a:ext cx="8754000" cy="4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How to make the following Expenses App : </a:t>
            </a:r>
            <a:endParaRPr b="1"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Create the XML Layout for the home Screen:</a:t>
            </a:r>
            <a:endParaRPr sz="1800"/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LinearLayout (Vertical)</a:t>
            </a:r>
            <a:endParaRPr sz="1800"/>
          </a:p>
          <a:p>
            <a:pPr indent="-3429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LinearLayout (Vertical):</a:t>
            </a:r>
            <a:endParaRPr sz="1800"/>
          </a:p>
          <a:p>
            <a:pPr indent="-342900" lvl="4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TextView + Button + Button </a:t>
            </a:r>
            <a:endParaRPr sz="1800"/>
          </a:p>
          <a:p>
            <a:pPr indent="-3429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LinearLayout(Vertical)</a:t>
            </a:r>
            <a:endParaRPr sz="1800"/>
          </a:p>
          <a:p>
            <a:pPr indent="-342900" lvl="4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TextView + TextField + TextField + …</a:t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83" name="Google Shape;883;p7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84" name="Google Shape;884;p75"/>
          <p:cNvGrpSpPr/>
          <p:nvPr/>
        </p:nvGrpSpPr>
        <p:grpSpPr>
          <a:xfrm>
            <a:off x="6624322" y="57237"/>
            <a:ext cx="2160264" cy="2246228"/>
            <a:chOff x="644468" y="2167637"/>
            <a:chExt cx="2631900" cy="3080400"/>
          </a:xfrm>
        </p:grpSpPr>
        <p:sp>
          <p:nvSpPr>
            <p:cNvPr id="885" name="Google Shape;885;p75"/>
            <p:cNvSpPr/>
            <p:nvPr/>
          </p:nvSpPr>
          <p:spPr>
            <a:xfrm>
              <a:off x="644468" y="2167637"/>
              <a:ext cx="2631900" cy="3080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886" name="Google Shape;886;p75"/>
            <p:cNvSpPr/>
            <p:nvPr/>
          </p:nvSpPr>
          <p:spPr>
            <a:xfrm>
              <a:off x="975642" y="3140514"/>
              <a:ext cx="2079000" cy="454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New Expense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887" name="Google Shape;887;p75"/>
            <p:cNvSpPr txBox="1"/>
            <p:nvPr/>
          </p:nvSpPr>
          <p:spPr>
            <a:xfrm>
              <a:off x="1204400" y="2343525"/>
              <a:ext cx="19479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Expenses App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888" name="Google Shape;888;p75"/>
            <p:cNvSpPr/>
            <p:nvPr/>
          </p:nvSpPr>
          <p:spPr>
            <a:xfrm>
              <a:off x="975913" y="3865207"/>
              <a:ext cx="2079000" cy="408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List of Expenses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889" name="Google Shape;889;p75"/>
          <p:cNvGrpSpPr/>
          <p:nvPr/>
        </p:nvGrpSpPr>
        <p:grpSpPr>
          <a:xfrm>
            <a:off x="6624303" y="2463299"/>
            <a:ext cx="2160281" cy="2246187"/>
            <a:chOff x="5946875" y="1948050"/>
            <a:chExt cx="2196300" cy="2923200"/>
          </a:xfrm>
        </p:grpSpPr>
        <p:sp>
          <p:nvSpPr>
            <p:cNvPr id="890" name="Google Shape;890;p75"/>
            <p:cNvSpPr/>
            <p:nvPr/>
          </p:nvSpPr>
          <p:spPr>
            <a:xfrm>
              <a:off x="5946875" y="1948050"/>
              <a:ext cx="2196300" cy="2923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891" name="Google Shape;891;p75"/>
            <p:cNvSpPr txBox="1"/>
            <p:nvPr/>
          </p:nvSpPr>
          <p:spPr>
            <a:xfrm>
              <a:off x="6065325" y="2138225"/>
              <a:ext cx="1947900" cy="52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New Expense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892" name="Google Shape;892;p75"/>
            <p:cNvSpPr/>
            <p:nvPr/>
          </p:nvSpPr>
          <p:spPr>
            <a:xfrm>
              <a:off x="6173625" y="2659250"/>
              <a:ext cx="1731300" cy="3936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Description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893" name="Google Shape;893;p75"/>
            <p:cNvSpPr/>
            <p:nvPr/>
          </p:nvSpPr>
          <p:spPr>
            <a:xfrm>
              <a:off x="6179375" y="3212850"/>
              <a:ext cx="1731300" cy="3936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Amount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894" name="Google Shape;894;p75"/>
            <p:cNvSpPr/>
            <p:nvPr/>
          </p:nvSpPr>
          <p:spPr>
            <a:xfrm>
              <a:off x="6173625" y="3792725"/>
              <a:ext cx="1731300" cy="3936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Date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895" name="Google Shape;895;p75"/>
            <p:cNvSpPr/>
            <p:nvPr/>
          </p:nvSpPr>
          <p:spPr>
            <a:xfrm>
              <a:off x="6179375" y="4372600"/>
              <a:ext cx="1731300" cy="393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Add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76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Navigation Between Screens</a:t>
            </a:r>
            <a:endParaRPr sz="3400"/>
          </a:p>
        </p:txBody>
      </p:sp>
      <p:sp>
        <p:nvSpPr>
          <p:cNvPr id="901" name="Google Shape;901;p76"/>
          <p:cNvSpPr txBox="1"/>
          <p:nvPr>
            <p:ph idx="2" type="subTitle"/>
          </p:nvPr>
        </p:nvSpPr>
        <p:spPr>
          <a:xfrm>
            <a:off x="237700" y="1705325"/>
            <a:ext cx="8754000" cy="4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How to make the following Expenses App : </a:t>
            </a:r>
            <a:endParaRPr b="1"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Create the XML Layout for the home Screen:</a:t>
            </a:r>
            <a:endParaRPr sz="1800"/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LinearLayout (Vertical)</a:t>
            </a:r>
            <a:endParaRPr sz="1800"/>
          </a:p>
          <a:p>
            <a:pPr indent="-3429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LinearLayout (Vertical):</a:t>
            </a:r>
            <a:endParaRPr sz="1800"/>
          </a:p>
          <a:p>
            <a:pPr indent="-342900" lvl="4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TextView + Button + Button </a:t>
            </a:r>
            <a:endParaRPr sz="1800"/>
          </a:p>
          <a:p>
            <a:pPr indent="-3429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LinearLayout(Vertical)</a:t>
            </a:r>
            <a:endParaRPr sz="1800"/>
          </a:p>
          <a:p>
            <a:pPr indent="-342900" lvl="4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TextView + TextField + TextField + …</a:t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02" name="Google Shape;902;p7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03" name="Google Shape;903;p76"/>
          <p:cNvGrpSpPr/>
          <p:nvPr/>
        </p:nvGrpSpPr>
        <p:grpSpPr>
          <a:xfrm>
            <a:off x="6624322" y="57237"/>
            <a:ext cx="2160264" cy="2246228"/>
            <a:chOff x="644468" y="2167637"/>
            <a:chExt cx="2631900" cy="3080400"/>
          </a:xfrm>
        </p:grpSpPr>
        <p:sp>
          <p:nvSpPr>
            <p:cNvPr id="904" name="Google Shape;904;p76"/>
            <p:cNvSpPr/>
            <p:nvPr/>
          </p:nvSpPr>
          <p:spPr>
            <a:xfrm>
              <a:off x="644468" y="2167637"/>
              <a:ext cx="2631900" cy="3080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905" name="Google Shape;905;p76"/>
            <p:cNvSpPr/>
            <p:nvPr/>
          </p:nvSpPr>
          <p:spPr>
            <a:xfrm>
              <a:off x="975642" y="3140514"/>
              <a:ext cx="2079000" cy="454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New Expense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906" name="Google Shape;906;p76"/>
            <p:cNvSpPr txBox="1"/>
            <p:nvPr/>
          </p:nvSpPr>
          <p:spPr>
            <a:xfrm>
              <a:off x="1204400" y="2343525"/>
              <a:ext cx="19479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Expenses App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907" name="Google Shape;907;p76"/>
            <p:cNvSpPr/>
            <p:nvPr/>
          </p:nvSpPr>
          <p:spPr>
            <a:xfrm>
              <a:off x="975913" y="3865207"/>
              <a:ext cx="2079000" cy="4080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List of Expenses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908" name="Google Shape;908;p76"/>
          <p:cNvGrpSpPr/>
          <p:nvPr/>
        </p:nvGrpSpPr>
        <p:grpSpPr>
          <a:xfrm>
            <a:off x="6624303" y="2463299"/>
            <a:ext cx="2160281" cy="2246187"/>
            <a:chOff x="5946875" y="1948050"/>
            <a:chExt cx="2196300" cy="2923200"/>
          </a:xfrm>
        </p:grpSpPr>
        <p:sp>
          <p:nvSpPr>
            <p:cNvPr id="909" name="Google Shape;909;p76"/>
            <p:cNvSpPr/>
            <p:nvPr/>
          </p:nvSpPr>
          <p:spPr>
            <a:xfrm>
              <a:off x="5946875" y="1948050"/>
              <a:ext cx="2196300" cy="2923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910" name="Google Shape;910;p76"/>
            <p:cNvSpPr txBox="1"/>
            <p:nvPr/>
          </p:nvSpPr>
          <p:spPr>
            <a:xfrm>
              <a:off x="6065325" y="2138225"/>
              <a:ext cx="1947900" cy="52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New Expense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911" name="Google Shape;911;p76"/>
            <p:cNvSpPr/>
            <p:nvPr/>
          </p:nvSpPr>
          <p:spPr>
            <a:xfrm>
              <a:off x="6173625" y="2659250"/>
              <a:ext cx="1731300" cy="3936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Description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912" name="Google Shape;912;p76"/>
            <p:cNvSpPr/>
            <p:nvPr/>
          </p:nvSpPr>
          <p:spPr>
            <a:xfrm>
              <a:off x="6179375" y="3212850"/>
              <a:ext cx="1731300" cy="3936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Amount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913" name="Google Shape;913;p76"/>
            <p:cNvSpPr/>
            <p:nvPr/>
          </p:nvSpPr>
          <p:spPr>
            <a:xfrm>
              <a:off x="6173625" y="3792725"/>
              <a:ext cx="1731300" cy="3936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Date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914" name="Google Shape;914;p76"/>
            <p:cNvSpPr/>
            <p:nvPr/>
          </p:nvSpPr>
          <p:spPr>
            <a:xfrm>
              <a:off x="6179375" y="4372600"/>
              <a:ext cx="1731300" cy="393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Add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915" name="Google Shape;915;p76"/>
          <p:cNvSpPr/>
          <p:nvPr/>
        </p:nvSpPr>
        <p:spPr>
          <a:xfrm>
            <a:off x="1130275" y="2310650"/>
            <a:ext cx="5172000" cy="163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aleway"/>
                <a:ea typeface="Raleway"/>
                <a:cs typeface="Raleway"/>
                <a:sym typeface="Raleway"/>
              </a:rPr>
              <a:t>Navigation : On clicking a button : You set the </a:t>
            </a:r>
            <a:r>
              <a:rPr b="1" lang="en" sz="1600">
                <a:latin typeface="Raleway"/>
                <a:ea typeface="Raleway"/>
                <a:cs typeface="Raleway"/>
                <a:sym typeface="Raleway"/>
              </a:rPr>
              <a:t>visibility</a:t>
            </a:r>
            <a:r>
              <a:rPr b="1" lang="en" sz="1600">
                <a:latin typeface="Raleway"/>
                <a:ea typeface="Raleway"/>
                <a:cs typeface="Raleway"/>
                <a:sym typeface="Raleway"/>
              </a:rPr>
              <a:t> true to the corresponding layout whilst other layout are set </a:t>
            </a:r>
            <a:r>
              <a:rPr b="1" lang="en" sz="1600">
                <a:latin typeface="Raleway"/>
                <a:ea typeface="Raleway"/>
                <a:cs typeface="Raleway"/>
                <a:sym typeface="Raleway"/>
              </a:rPr>
              <a:t>invisible</a:t>
            </a:r>
            <a:r>
              <a:rPr b="1" lang="en" sz="1600">
                <a:latin typeface="Raleway"/>
                <a:ea typeface="Raleway"/>
                <a:cs typeface="Raleway"/>
                <a:sym typeface="Raleway"/>
              </a:rPr>
              <a:t> ?</a:t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50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Recap for Week 3: </a:t>
            </a:r>
            <a:br>
              <a:rPr lang="en" sz="3400"/>
            </a:br>
            <a:r>
              <a:rPr i="1" lang="en" sz="2900"/>
              <a:t>Getting Started Dev on Android</a:t>
            </a:r>
            <a:endParaRPr i="1" sz="2900"/>
          </a:p>
        </p:txBody>
      </p:sp>
      <p:sp>
        <p:nvSpPr>
          <p:cNvPr id="589" name="Google Shape;589;p50"/>
          <p:cNvSpPr txBox="1"/>
          <p:nvPr>
            <p:ph idx="2" type="subTitle"/>
          </p:nvPr>
        </p:nvSpPr>
        <p:spPr>
          <a:xfrm>
            <a:off x="237700" y="1705325"/>
            <a:ext cx="87540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Introduction to Android + Stack of OS Layers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Programming using Android and Kotlin</a:t>
            </a:r>
            <a:endParaRPr sz="2100"/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Two Demo Apps:</a:t>
            </a:r>
            <a:endParaRPr sz="2100"/>
          </a:p>
          <a:p>
            <a:pPr indent="-36195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" sz="2100"/>
              <a:t>Incrementing a number</a:t>
            </a:r>
            <a:endParaRPr sz="2100"/>
          </a:p>
          <a:p>
            <a:pPr indent="-36195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" sz="2100"/>
              <a:t>Tic Tac Toe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Kotlin OOP</a:t>
            </a:r>
            <a:endParaRPr sz="2100"/>
          </a:p>
        </p:txBody>
      </p:sp>
      <p:sp>
        <p:nvSpPr>
          <p:cNvPr id="590" name="Google Shape;590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77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Navigation Between Screens</a:t>
            </a:r>
            <a:endParaRPr sz="3400"/>
          </a:p>
        </p:txBody>
      </p:sp>
      <p:sp>
        <p:nvSpPr>
          <p:cNvPr id="921" name="Google Shape;921;p77"/>
          <p:cNvSpPr txBox="1"/>
          <p:nvPr>
            <p:ph idx="2" type="subTitle"/>
          </p:nvPr>
        </p:nvSpPr>
        <p:spPr>
          <a:xfrm>
            <a:off x="66025" y="1576575"/>
            <a:ext cx="8754000" cy="4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How to make the following Expenses App : </a:t>
            </a:r>
            <a:endParaRPr b="1"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Start with the Home Screen as the </a:t>
            </a:r>
            <a:r>
              <a:rPr b="1" lang="en" sz="1800"/>
              <a:t>MainActivity</a:t>
            </a:r>
            <a:endParaRPr b="1" sz="1800"/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Construct the UI using the XML file</a:t>
            </a:r>
            <a:endParaRPr sz="1800"/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Upon Clicking the button : </a:t>
            </a:r>
            <a:r>
              <a:rPr b="1" lang="en" sz="1800"/>
              <a:t>New Expense</a:t>
            </a:r>
            <a:endParaRPr b="1" sz="1800"/>
          </a:p>
          <a:p>
            <a: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Do nothing for now ?</a:t>
            </a:r>
            <a:endParaRPr b="1" sz="1800"/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22" name="Google Shape;922;p7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23" name="Google Shape;923;p77"/>
          <p:cNvGrpSpPr/>
          <p:nvPr/>
        </p:nvGrpSpPr>
        <p:grpSpPr>
          <a:xfrm>
            <a:off x="6624322" y="57237"/>
            <a:ext cx="2160264" cy="2246228"/>
            <a:chOff x="644468" y="2167637"/>
            <a:chExt cx="2631900" cy="3080400"/>
          </a:xfrm>
        </p:grpSpPr>
        <p:sp>
          <p:nvSpPr>
            <p:cNvPr id="924" name="Google Shape;924;p77"/>
            <p:cNvSpPr/>
            <p:nvPr/>
          </p:nvSpPr>
          <p:spPr>
            <a:xfrm>
              <a:off x="644468" y="2167637"/>
              <a:ext cx="2631900" cy="3080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925" name="Google Shape;925;p77"/>
            <p:cNvSpPr/>
            <p:nvPr/>
          </p:nvSpPr>
          <p:spPr>
            <a:xfrm>
              <a:off x="975642" y="3140514"/>
              <a:ext cx="2079000" cy="454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New Expense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926" name="Google Shape;926;p77"/>
            <p:cNvSpPr txBox="1"/>
            <p:nvPr/>
          </p:nvSpPr>
          <p:spPr>
            <a:xfrm>
              <a:off x="1204400" y="2343525"/>
              <a:ext cx="19479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Expenses App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927" name="Google Shape;927;p77"/>
            <p:cNvSpPr/>
            <p:nvPr/>
          </p:nvSpPr>
          <p:spPr>
            <a:xfrm>
              <a:off x="975913" y="3865207"/>
              <a:ext cx="2079000" cy="408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List of Expenses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928" name="Google Shape;928;p77"/>
          <p:cNvGrpSpPr/>
          <p:nvPr/>
        </p:nvGrpSpPr>
        <p:grpSpPr>
          <a:xfrm>
            <a:off x="6624303" y="2463299"/>
            <a:ext cx="2160281" cy="2246187"/>
            <a:chOff x="5946875" y="1948050"/>
            <a:chExt cx="2196300" cy="2923200"/>
          </a:xfrm>
        </p:grpSpPr>
        <p:sp>
          <p:nvSpPr>
            <p:cNvPr id="929" name="Google Shape;929;p77"/>
            <p:cNvSpPr/>
            <p:nvPr/>
          </p:nvSpPr>
          <p:spPr>
            <a:xfrm>
              <a:off x="5946875" y="1948050"/>
              <a:ext cx="2196300" cy="2923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930" name="Google Shape;930;p77"/>
            <p:cNvSpPr txBox="1"/>
            <p:nvPr/>
          </p:nvSpPr>
          <p:spPr>
            <a:xfrm>
              <a:off x="6065325" y="2138225"/>
              <a:ext cx="1947900" cy="52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New Expense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931" name="Google Shape;931;p77"/>
            <p:cNvSpPr/>
            <p:nvPr/>
          </p:nvSpPr>
          <p:spPr>
            <a:xfrm>
              <a:off x="6173625" y="2659250"/>
              <a:ext cx="1731300" cy="3936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Description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932" name="Google Shape;932;p77"/>
            <p:cNvSpPr/>
            <p:nvPr/>
          </p:nvSpPr>
          <p:spPr>
            <a:xfrm>
              <a:off x="6179375" y="3212850"/>
              <a:ext cx="1731300" cy="3936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Amount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933" name="Google Shape;933;p77"/>
            <p:cNvSpPr/>
            <p:nvPr/>
          </p:nvSpPr>
          <p:spPr>
            <a:xfrm>
              <a:off x="6173625" y="3792725"/>
              <a:ext cx="1731300" cy="3936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Date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934" name="Google Shape;934;p77"/>
            <p:cNvSpPr/>
            <p:nvPr/>
          </p:nvSpPr>
          <p:spPr>
            <a:xfrm>
              <a:off x="6179375" y="4372600"/>
              <a:ext cx="1731300" cy="393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Add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935" name="Google Shape;935;p77"/>
          <p:cNvSpPr txBox="1"/>
          <p:nvPr/>
        </p:nvSpPr>
        <p:spPr>
          <a:xfrm>
            <a:off x="608050" y="3465175"/>
            <a:ext cx="5646300" cy="206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MainActivity 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AppCompatActivity() 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override fun </a:t>
            </a:r>
            <a:r>
              <a:rPr lang="en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onCreate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(savedInstanceState: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Bundle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?) 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.onCreate(savedInstanceState)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setContentView(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layout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activity_main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bt_new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=findViewById&lt;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bt_new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bt_new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.setOnClickListener </a:t>
            </a: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i="1" lang="en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"New Expense button is clicked ! "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36" name="Google Shape;936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8775" y="100150"/>
            <a:ext cx="2341250" cy="492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78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Navigation Between Screens</a:t>
            </a:r>
            <a:endParaRPr sz="3400"/>
          </a:p>
        </p:txBody>
      </p:sp>
      <p:sp>
        <p:nvSpPr>
          <p:cNvPr id="942" name="Google Shape;942;p78"/>
          <p:cNvSpPr txBox="1"/>
          <p:nvPr>
            <p:ph idx="2" type="subTitle"/>
          </p:nvPr>
        </p:nvSpPr>
        <p:spPr>
          <a:xfrm>
            <a:off x="66025" y="1576575"/>
            <a:ext cx="8754000" cy="4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How to make the following Expenses App : </a:t>
            </a:r>
            <a:endParaRPr b="1"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Start with the Home Screen as the </a:t>
            </a:r>
            <a:r>
              <a:rPr b="1" lang="en" sz="1800"/>
              <a:t>MainActivity</a:t>
            </a:r>
            <a:endParaRPr b="1" sz="1800"/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Construct the UI using the XML file</a:t>
            </a:r>
            <a:endParaRPr sz="1800"/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Upon Clicking the button : </a:t>
            </a:r>
            <a:r>
              <a:rPr b="1" lang="en" sz="1800"/>
              <a:t>New Expense</a:t>
            </a:r>
            <a:endParaRPr b="1" sz="1800"/>
          </a:p>
          <a:p>
            <a: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Do nothing for now ?</a:t>
            </a:r>
            <a:endParaRPr b="1" sz="1800"/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43" name="Google Shape;943;p7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44" name="Google Shape;944;p78"/>
          <p:cNvGrpSpPr/>
          <p:nvPr/>
        </p:nvGrpSpPr>
        <p:grpSpPr>
          <a:xfrm>
            <a:off x="6624322" y="57237"/>
            <a:ext cx="2160264" cy="2246228"/>
            <a:chOff x="644468" y="2167637"/>
            <a:chExt cx="2631900" cy="3080400"/>
          </a:xfrm>
        </p:grpSpPr>
        <p:sp>
          <p:nvSpPr>
            <p:cNvPr id="945" name="Google Shape;945;p78"/>
            <p:cNvSpPr/>
            <p:nvPr/>
          </p:nvSpPr>
          <p:spPr>
            <a:xfrm>
              <a:off x="644468" y="2167637"/>
              <a:ext cx="2631900" cy="3080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946" name="Google Shape;946;p78"/>
            <p:cNvSpPr/>
            <p:nvPr/>
          </p:nvSpPr>
          <p:spPr>
            <a:xfrm>
              <a:off x="975642" y="3140514"/>
              <a:ext cx="2079000" cy="454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New Expense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947" name="Google Shape;947;p78"/>
            <p:cNvSpPr txBox="1"/>
            <p:nvPr/>
          </p:nvSpPr>
          <p:spPr>
            <a:xfrm>
              <a:off x="1204400" y="2343525"/>
              <a:ext cx="19479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Expenses App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948" name="Google Shape;948;p78"/>
            <p:cNvSpPr/>
            <p:nvPr/>
          </p:nvSpPr>
          <p:spPr>
            <a:xfrm>
              <a:off x="975913" y="3865207"/>
              <a:ext cx="2079000" cy="408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List of Expenses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949" name="Google Shape;949;p78"/>
          <p:cNvGrpSpPr/>
          <p:nvPr/>
        </p:nvGrpSpPr>
        <p:grpSpPr>
          <a:xfrm>
            <a:off x="6624303" y="2463299"/>
            <a:ext cx="2160281" cy="2246187"/>
            <a:chOff x="5946875" y="1948050"/>
            <a:chExt cx="2196300" cy="2923200"/>
          </a:xfrm>
        </p:grpSpPr>
        <p:sp>
          <p:nvSpPr>
            <p:cNvPr id="950" name="Google Shape;950;p78"/>
            <p:cNvSpPr/>
            <p:nvPr/>
          </p:nvSpPr>
          <p:spPr>
            <a:xfrm>
              <a:off x="5946875" y="1948050"/>
              <a:ext cx="2196300" cy="2923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951" name="Google Shape;951;p78"/>
            <p:cNvSpPr txBox="1"/>
            <p:nvPr/>
          </p:nvSpPr>
          <p:spPr>
            <a:xfrm>
              <a:off x="6065325" y="2138225"/>
              <a:ext cx="1947900" cy="52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New Expense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952" name="Google Shape;952;p78"/>
            <p:cNvSpPr/>
            <p:nvPr/>
          </p:nvSpPr>
          <p:spPr>
            <a:xfrm>
              <a:off x="6173625" y="2659250"/>
              <a:ext cx="1731300" cy="3936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Description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953" name="Google Shape;953;p78"/>
            <p:cNvSpPr/>
            <p:nvPr/>
          </p:nvSpPr>
          <p:spPr>
            <a:xfrm>
              <a:off x="6179375" y="3212850"/>
              <a:ext cx="1731300" cy="3936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Amount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954" name="Google Shape;954;p78"/>
            <p:cNvSpPr/>
            <p:nvPr/>
          </p:nvSpPr>
          <p:spPr>
            <a:xfrm>
              <a:off x="6173625" y="3792725"/>
              <a:ext cx="1731300" cy="3936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Date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955" name="Google Shape;955;p78"/>
            <p:cNvSpPr/>
            <p:nvPr/>
          </p:nvSpPr>
          <p:spPr>
            <a:xfrm>
              <a:off x="6179375" y="4372600"/>
              <a:ext cx="1731300" cy="393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Add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956" name="Google Shape;956;p78"/>
          <p:cNvSpPr txBox="1"/>
          <p:nvPr/>
        </p:nvSpPr>
        <p:spPr>
          <a:xfrm>
            <a:off x="608050" y="3465175"/>
            <a:ext cx="5646300" cy="206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MainActivity 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AppCompatActivity() 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override fun </a:t>
            </a:r>
            <a:r>
              <a:rPr lang="en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onCreate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(savedInstanceState: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Bundle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?) 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.onCreate(savedInstanceState)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setContentView(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layout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activity_main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bt_new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=findViewById&lt;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bt_new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bt_new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.setOnClickListener </a:t>
            </a: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i="1" lang="en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"New Expense button is clicked ! "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7" name="Google Shape;957;p78"/>
          <p:cNvSpPr/>
          <p:nvPr/>
        </p:nvSpPr>
        <p:spPr>
          <a:xfrm>
            <a:off x="1130275" y="2310650"/>
            <a:ext cx="5172000" cy="163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aleway"/>
                <a:ea typeface="Raleway"/>
                <a:cs typeface="Raleway"/>
                <a:sym typeface="Raleway"/>
              </a:rPr>
              <a:t>Create New Activity : NewExpense</a:t>
            </a:r>
            <a:br>
              <a:rPr b="1" lang="en" sz="1600">
                <a:latin typeface="Raleway"/>
                <a:ea typeface="Raleway"/>
                <a:cs typeface="Raleway"/>
                <a:sym typeface="Raleway"/>
              </a:rPr>
            </a:br>
            <a:r>
              <a:rPr b="1" lang="en" sz="1600">
                <a:latin typeface="Raleway"/>
                <a:ea typeface="Raleway"/>
                <a:cs typeface="Raleway"/>
                <a:sym typeface="Raleway"/>
              </a:rPr>
              <a:t>We will be using INTENTs</a:t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58" name="Google Shape;958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4312" y="380471"/>
            <a:ext cx="2160275" cy="4541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79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Widgets for Building Android Screens</a:t>
            </a:r>
            <a:endParaRPr sz="3400"/>
          </a:p>
        </p:txBody>
      </p:sp>
      <p:sp>
        <p:nvSpPr>
          <p:cNvPr id="964" name="Google Shape;964;p79"/>
          <p:cNvSpPr txBox="1"/>
          <p:nvPr>
            <p:ph idx="2" type="subTitle"/>
          </p:nvPr>
        </p:nvSpPr>
        <p:spPr>
          <a:xfrm>
            <a:off x="66025" y="1576575"/>
            <a:ext cx="8754000" cy="4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How to make the following Expenses App : </a:t>
            </a:r>
            <a:endParaRPr b="1"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Start with the Home Screen as the </a:t>
            </a:r>
            <a:r>
              <a:rPr b="1" lang="en" sz="1800"/>
              <a:t>MainActivity</a:t>
            </a:r>
            <a:endParaRPr b="1" sz="1800"/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Construct the UI using the XML file</a:t>
            </a:r>
            <a:endParaRPr sz="1800"/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Upon Clicking the button : </a:t>
            </a:r>
            <a:r>
              <a:rPr b="1" lang="en" sz="1800"/>
              <a:t>New Expense</a:t>
            </a:r>
            <a:endParaRPr b="1" sz="1800"/>
          </a:p>
          <a:p>
            <a: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Do nothing for now ?</a:t>
            </a:r>
            <a:endParaRPr b="1" sz="1800"/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65" name="Google Shape;965;p7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66" name="Google Shape;966;p79"/>
          <p:cNvGrpSpPr/>
          <p:nvPr/>
        </p:nvGrpSpPr>
        <p:grpSpPr>
          <a:xfrm>
            <a:off x="6624322" y="57237"/>
            <a:ext cx="2160264" cy="2246228"/>
            <a:chOff x="644468" y="2167637"/>
            <a:chExt cx="2631900" cy="3080400"/>
          </a:xfrm>
        </p:grpSpPr>
        <p:sp>
          <p:nvSpPr>
            <p:cNvPr id="967" name="Google Shape;967;p79"/>
            <p:cNvSpPr/>
            <p:nvPr/>
          </p:nvSpPr>
          <p:spPr>
            <a:xfrm>
              <a:off x="644468" y="2167637"/>
              <a:ext cx="2631900" cy="3080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968" name="Google Shape;968;p79"/>
            <p:cNvSpPr/>
            <p:nvPr/>
          </p:nvSpPr>
          <p:spPr>
            <a:xfrm>
              <a:off x="975642" y="3140514"/>
              <a:ext cx="2079000" cy="454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New Expense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969" name="Google Shape;969;p79"/>
            <p:cNvSpPr txBox="1"/>
            <p:nvPr/>
          </p:nvSpPr>
          <p:spPr>
            <a:xfrm>
              <a:off x="1204400" y="2343525"/>
              <a:ext cx="19479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Expenses App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970" name="Google Shape;970;p79"/>
            <p:cNvSpPr/>
            <p:nvPr/>
          </p:nvSpPr>
          <p:spPr>
            <a:xfrm>
              <a:off x="975913" y="3865207"/>
              <a:ext cx="2079000" cy="408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List of Expenses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971" name="Google Shape;971;p79"/>
          <p:cNvGrpSpPr/>
          <p:nvPr/>
        </p:nvGrpSpPr>
        <p:grpSpPr>
          <a:xfrm>
            <a:off x="6624303" y="2463299"/>
            <a:ext cx="2160281" cy="2246187"/>
            <a:chOff x="5946875" y="1948050"/>
            <a:chExt cx="2196300" cy="2923200"/>
          </a:xfrm>
        </p:grpSpPr>
        <p:sp>
          <p:nvSpPr>
            <p:cNvPr id="972" name="Google Shape;972;p79"/>
            <p:cNvSpPr/>
            <p:nvPr/>
          </p:nvSpPr>
          <p:spPr>
            <a:xfrm>
              <a:off x="5946875" y="1948050"/>
              <a:ext cx="2196300" cy="2923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973" name="Google Shape;973;p79"/>
            <p:cNvSpPr txBox="1"/>
            <p:nvPr/>
          </p:nvSpPr>
          <p:spPr>
            <a:xfrm>
              <a:off x="6065325" y="2138225"/>
              <a:ext cx="1947900" cy="52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New Expense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974" name="Google Shape;974;p79"/>
            <p:cNvSpPr/>
            <p:nvPr/>
          </p:nvSpPr>
          <p:spPr>
            <a:xfrm>
              <a:off x="6173625" y="2659250"/>
              <a:ext cx="1731300" cy="3936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Description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975" name="Google Shape;975;p79"/>
            <p:cNvSpPr/>
            <p:nvPr/>
          </p:nvSpPr>
          <p:spPr>
            <a:xfrm>
              <a:off x="6179375" y="3212850"/>
              <a:ext cx="1731300" cy="3936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Amount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976" name="Google Shape;976;p79"/>
            <p:cNvSpPr/>
            <p:nvPr/>
          </p:nvSpPr>
          <p:spPr>
            <a:xfrm>
              <a:off x="6173625" y="3792725"/>
              <a:ext cx="1731300" cy="3936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Date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977" name="Google Shape;977;p79"/>
            <p:cNvSpPr/>
            <p:nvPr/>
          </p:nvSpPr>
          <p:spPr>
            <a:xfrm>
              <a:off x="6179375" y="4372600"/>
              <a:ext cx="1731300" cy="393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Add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978" name="Google Shape;978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0125" y="995475"/>
            <a:ext cx="2407600" cy="38495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79" name="Google Shape;979;p79"/>
          <p:cNvSpPr txBox="1"/>
          <p:nvPr/>
        </p:nvSpPr>
        <p:spPr>
          <a:xfrm>
            <a:off x="608050" y="3465175"/>
            <a:ext cx="5646300" cy="206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MainActivity 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AppCompatActivity() 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override fun </a:t>
            </a:r>
            <a:r>
              <a:rPr lang="en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onCreate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(savedInstanceState: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Bundle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?) 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.onCreate(savedInstanceState)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setContentView(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layout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activity_main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bt_new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=findViewById&lt;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bt_new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bt_new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.setOnClickListener </a:t>
            </a: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i="1" lang="en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"New Expense button is clicked ! "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0" name="Google Shape;980;p79"/>
          <p:cNvSpPr/>
          <p:nvPr/>
        </p:nvSpPr>
        <p:spPr>
          <a:xfrm>
            <a:off x="1130275" y="2310650"/>
            <a:ext cx="5172000" cy="163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aleway"/>
                <a:ea typeface="Raleway"/>
                <a:cs typeface="Raleway"/>
                <a:sym typeface="Raleway"/>
              </a:rPr>
              <a:t>Create New Activity : NewExpense</a:t>
            </a:r>
            <a:br>
              <a:rPr b="1" lang="en" sz="1600">
                <a:latin typeface="Raleway"/>
                <a:ea typeface="Raleway"/>
                <a:cs typeface="Raleway"/>
                <a:sym typeface="Raleway"/>
              </a:rPr>
            </a:br>
            <a:r>
              <a:rPr b="1" lang="en" sz="1600">
                <a:latin typeface="Raleway"/>
                <a:ea typeface="Raleway"/>
                <a:cs typeface="Raleway"/>
                <a:sym typeface="Raleway"/>
              </a:rPr>
              <a:t>We will be using INTENTs</a:t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81" name="Google Shape;981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996" y="0"/>
            <a:ext cx="786200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80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Navigation Between Screens</a:t>
            </a:r>
            <a:endParaRPr sz="3400"/>
          </a:p>
        </p:txBody>
      </p:sp>
      <p:sp>
        <p:nvSpPr>
          <p:cNvPr id="987" name="Google Shape;987;p80"/>
          <p:cNvSpPr txBox="1"/>
          <p:nvPr>
            <p:ph idx="2" type="subTitle"/>
          </p:nvPr>
        </p:nvSpPr>
        <p:spPr>
          <a:xfrm>
            <a:off x="66025" y="1576575"/>
            <a:ext cx="5985900" cy="4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How to make the following Expenses App : </a:t>
            </a:r>
            <a:endParaRPr b="1"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For the </a:t>
            </a:r>
            <a:r>
              <a:rPr b="1" lang="en" sz="1800"/>
              <a:t>NewExpense</a:t>
            </a:r>
            <a:r>
              <a:rPr lang="en" sz="1800"/>
              <a:t> Activity:</a:t>
            </a:r>
            <a:endParaRPr sz="1800"/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Do the design of the UI on the XML</a:t>
            </a:r>
            <a:endParaRPr sz="1800"/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Clicking the button Add Expense</a:t>
            </a:r>
            <a:endParaRPr sz="1800"/>
          </a:p>
          <a:p>
            <a:pPr indent="-3302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Save to a local variable, no need for </a:t>
            </a:r>
            <a:br>
              <a:rPr lang="en"/>
            </a:br>
            <a:r>
              <a:rPr lang="en"/>
              <a:t>A database for now.</a:t>
            </a:r>
            <a:endParaRPr/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Clicking the button : Cancel ?</a:t>
            </a:r>
            <a:endParaRPr sz="1800"/>
          </a:p>
          <a:p>
            <a:pPr indent="-3302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Takes back to Home/Main Activity Screen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88" name="Google Shape;988;p8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89" name="Google Shape;989;p80"/>
          <p:cNvGrpSpPr/>
          <p:nvPr/>
        </p:nvGrpSpPr>
        <p:grpSpPr>
          <a:xfrm>
            <a:off x="6624322" y="57237"/>
            <a:ext cx="2160264" cy="2246228"/>
            <a:chOff x="644468" y="2167637"/>
            <a:chExt cx="2631900" cy="3080400"/>
          </a:xfrm>
        </p:grpSpPr>
        <p:sp>
          <p:nvSpPr>
            <p:cNvPr id="990" name="Google Shape;990;p80"/>
            <p:cNvSpPr/>
            <p:nvPr/>
          </p:nvSpPr>
          <p:spPr>
            <a:xfrm>
              <a:off x="644468" y="2167637"/>
              <a:ext cx="2631900" cy="3080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991" name="Google Shape;991;p80"/>
            <p:cNvSpPr/>
            <p:nvPr/>
          </p:nvSpPr>
          <p:spPr>
            <a:xfrm>
              <a:off x="975642" y="3140514"/>
              <a:ext cx="2079000" cy="454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New Expense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992" name="Google Shape;992;p80"/>
            <p:cNvSpPr txBox="1"/>
            <p:nvPr/>
          </p:nvSpPr>
          <p:spPr>
            <a:xfrm>
              <a:off x="1204400" y="2343525"/>
              <a:ext cx="19479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Expenses App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993" name="Google Shape;993;p80"/>
            <p:cNvSpPr/>
            <p:nvPr/>
          </p:nvSpPr>
          <p:spPr>
            <a:xfrm>
              <a:off x="975913" y="3865207"/>
              <a:ext cx="2079000" cy="408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List of Expenses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994" name="Google Shape;994;p80"/>
          <p:cNvGrpSpPr/>
          <p:nvPr/>
        </p:nvGrpSpPr>
        <p:grpSpPr>
          <a:xfrm>
            <a:off x="6624303" y="2463299"/>
            <a:ext cx="2160281" cy="2246187"/>
            <a:chOff x="5946875" y="1948050"/>
            <a:chExt cx="2196300" cy="2923200"/>
          </a:xfrm>
        </p:grpSpPr>
        <p:sp>
          <p:nvSpPr>
            <p:cNvPr id="995" name="Google Shape;995;p80"/>
            <p:cNvSpPr/>
            <p:nvPr/>
          </p:nvSpPr>
          <p:spPr>
            <a:xfrm>
              <a:off x="5946875" y="1948050"/>
              <a:ext cx="2196300" cy="2923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996" name="Google Shape;996;p80"/>
            <p:cNvSpPr txBox="1"/>
            <p:nvPr/>
          </p:nvSpPr>
          <p:spPr>
            <a:xfrm>
              <a:off x="6065325" y="2138225"/>
              <a:ext cx="1947900" cy="52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New Expense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997" name="Google Shape;997;p80"/>
            <p:cNvSpPr/>
            <p:nvPr/>
          </p:nvSpPr>
          <p:spPr>
            <a:xfrm>
              <a:off x="6173625" y="2659250"/>
              <a:ext cx="1731300" cy="3936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Description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998" name="Google Shape;998;p80"/>
            <p:cNvSpPr/>
            <p:nvPr/>
          </p:nvSpPr>
          <p:spPr>
            <a:xfrm>
              <a:off x="6179375" y="3212850"/>
              <a:ext cx="1731300" cy="3936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Amount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999" name="Google Shape;999;p80"/>
            <p:cNvSpPr/>
            <p:nvPr/>
          </p:nvSpPr>
          <p:spPr>
            <a:xfrm>
              <a:off x="6173625" y="3792725"/>
              <a:ext cx="1731300" cy="3936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Date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000" name="Google Shape;1000;p80"/>
            <p:cNvSpPr/>
            <p:nvPr/>
          </p:nvSpPr>
          <p:spPr>
            <a:xfrm>
              <a:off x="6179375" y="4372600"/>
              <a:ext cx="1731300" cy="393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Add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001" name="Google Shape;1001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0049" y="336225"/>
            <a:ext cx="2726175" cy="46212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81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Widgets for Building Android Screens</a:t>
            </a:r>
            <a:endParaRPr sz="3400"/>
          </a:p>
        </p:txBody>
      </p:sp>
      <p:sp>
        <p:nvSpPr>
          <p:cNvPr id="1007" name="Google Shape;1007;p81"/>
          <p:cNvSpPr txBox="1"/>
          <p:nvPr>
            <p:ph idx="2" type="subTitle"/>
          </p:nvPr>
        </p:nvSpPr>
        <p:spPr>
          <a:xfrm>
            <a:off x="66025" y="1576575"/>
            <a:ext cx="5985900" cy="4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How to make the following Expenses App : </a:t>
            </a:r>
            <a:endParaRPr b="1"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For the </a:t>
            </a:r>
            <a:r>
              <a:rPr b="1" lang="en" sz="1800"/>
              <a:t>NewExpense</a:t>
            </a:r>
            <a:r>
              <a:rPr lang="en" sz="1800"/>
              <a:t> Activity:</a:t>
            </a:r>
            <a:endParaRPr sz="1800"/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Do the design of the UI on the XML</a:t>
            </a:r>
            <a:endParaRPr sz="1800"/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Clicking the button Add Expense</a:t>
            </a:r>
            <a:endParaRPr sz="1800"/>
          </a:p>
          <a:p>
            <a:pPr indent="-3302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Save to a local variable, no need for </a:t>
            </a:r>
            <a:br>
              <a:rPr lang="en"/>
            </a:br>
            <a:r>
              <a:rPr lang="en"/>
              <a:t>A database for now.</a:t>
            </a:r>
            <a:endParaRPr/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Clicking the button : Cancel ?</a:t>
            </a:r>
            <a:endParaRPr sz="1800"/>
          </a:p>
          <a:p>
            <a:pPr indent="-3302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Takes back to Home/Main Activity Screen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008" name="Google Shape;1008;p8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09" name="Google Shape;1009;p81"/>
          <p:cNvGrpSpPr/>
          <p:nvPr/>
        </p:nvGrpSpPr>
        <p:grpSpPr>
          <a:xfrm>
            <a:off x="6624322" y="57237"/>
            <a:ext cx="2160264" cy="2246228"/>
            <a:chOff x="644468" y="2167637"/>
            <a:chExt cx="2631900" cy="3080400"/>
          </a:xfrm>
        </p:grpSpPr>
        <p:sp>
          <p:nvSpPr>
            <p:cNvPr id="1010" name="Google Shape;1010;p81"/>
            <p:cNvSpPr/>
            <p:nvPr/>
          </p:nvSpPr>
          <p:spPr>
            <a:xfrm>
              <a:off x="644468" y="2167637"/>
              <a:ext cx="2631900" cy="3080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011" name="Google Shape;1011;p81"/>
            <p:cNvSpPr/>
            <p:nvPr/>
          </p:nvSpPr>
          <p:spPr>
            <a:xfrm>
              <a:off x="975642" y="3140514"/>
              <a:ext cx="2079000" cy="454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New Expense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012" name="Google Shape;1012;p81"/>
            <p:cNvSpPr txBox="1"/>
            <p:nvPr/>
          </p:nvSpPr>
          <p:spPr>
            <a:xfrm>
              <a:off x="1204400" y="2343525"/>
              <a:ext cx="19479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Expenses App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013" name="Google Shape;1013;p81"/>
            <p:cNvSpPr/>
            <p:nvPr/>
          </p:nvSpPr>
          <p:spPr>
            <a:xfrm>
              <a:off x="975913" y="3865207"/>
              <a:ext cx="2079000" cy="408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List of Expenses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1014" name="Google Shape;1014;p81"/>
          <p:cNvGrpSpPr/>
          <p:nvPr/>
        </p:nvGrpSpPr>
        <p:grpSpPr>
          <a:xfrm>
            <a:off x="6624303" y="2463299"/>
            <a:ext cx="2160281" cy="2246187"/>
            <a:chOff x="5946875" y="1948050"/>
            <a:chExt cx="2196300" cy="2923200"/>
          </a:xfrm>
        </p:grpSpPr>
        <p:sp>
          <p:nvSpPr>
            <p:cNvPr id="1015" name="Google Shape;1015;p81"/>
            <p:cNvSpPr/>
            <p:nvPr/>
          </p:nvSpPr>
          <p:spPr>
            <a:xfrm>
              <a:off x="5946875" y="1948050"/>
              <a:ext cx="2196300" cy="2923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016" name="Google Shape;1016;p81"/>
            <p:cNvSpPr txBox="1"/>
            <p:nvPr/>
          </p:nvSpPr>
          <p:spPr>
            <a:xfrm>
              <a:off x="6065325" y="2138225"/>
              <a:ext cx="1947900" cy="52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New Expense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017" name="Google Shape;1017;p81"/>
            <p:cNvSpPr/>
            <p:nvPr/>
          </p:nvSpPr>
          <p:spPr>
            <a:xfrm>
              <a:off x="6173625" y="2659250"/>
              <a:ext cx="1731300" cy="3936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Description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018" name="Google Shape;1018;p81"/>
            <p:cNvSpPr/>
            <p:nvPr/>
          </p:nvSpPr>
          <p:spPr>
            <a:xfrm>
              <a:off x="6179375" y="3212850"/>
              <a:ext cx="1731300" cy="3936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Amount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019" name="Google Shape;1019;p81"/>
            <p:cNvSpPr/>
            <p:nvPr/>
          </p:nvSpPr>
          <p:spPr>
            <a:xfrm>
              <a:off x="6173625" y="3792725"/>
              <a:ext cx="1731300" cy="3936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Date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020" name="Google Shape;1020;p81"/>
            <p:cNvSpPr/>
            <p:nvPr/>
          </p:nvSpPr>
          <p:spPr>
            <a:xfrm>
              <a:off x="6179375" y="4372600"/>
              <a:ext cx="1731300" cy="393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Add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021" name="Google Shape;1021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0049" y="336225"/>
            <a:ext cx="2726175" cy="46212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22" name="Google Shape;1022;p81"/>
          <p:cNvSpPr txBox="1"/>
          <p:nvPr/>
        </p:nvSpPr>
        <p:spPr>
          <a:xfrm>
            <a:off x="66025" y="121600"/>
            <a:ext cx="4628400" cy="1182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" sz="1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xml version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="1.0" </a:t>
            </a:r>
            <a:r>
              <a:rPr lang="en" sz="1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encoding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="utf-8"</a:t>
            </a:r>
            <a:r>
              <a:rPr i="1"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i="1"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LinearLayout </a:t>
            </a:r>
            <a:r>
              <a:rPr lang="en" sz="1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xmlns: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="http://schemas.android.com/apk/res/android"</a:t>
            </a:r>
            <a:endParaRPr sz="1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xmlns: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="http://schemas.android.com/apk/res-auto"</a:t>
            </a:r>
            <a:endParaRPr sz="1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xmlns: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tools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="http://schemas.android.com/tools"</a:t>
            </a:r>
            <a:endParaRPr sz="1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:layout_width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="match_parent"</a:t>
            </a:r>
            <a:endParaRPr sz="1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:layout_height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="match_parent"</a:t>
            </a:r>
            <a:endParaRPr sz="1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:orientation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="vertical"</a:t>
            </a:r>
            <a:endParaRPr sz="1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:gravity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="center"</a:t>
            </a:r>
            <a:endParaRPr sz="1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tools</a:t>
            </a:r>
            <a:r>
              <a:rPr lang="en" sz="1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:context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=".NewExpense"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TextView</a:t>
            </a:r>
            <a:endParaRPr sz="10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:layout_width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="wrap_content"</a:t>
            </a:r>
            <a:endParaRPr sz="1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:layout_height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="wrap_content"</a:t>
            </a:r>
            <a:endParaRPr sz="1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:text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="Add New Expense"</a:t>
            </a:r>
            <a:endParaRPr sz="1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:textSize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="25sp"</a:t>
            </a:r>
            <a:endParaRPr sz="1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:layout_marginTop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="10dp"</a:t>
            </a:r>
            <a:endParaRPr sz="1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:layout_marginBottom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="10dp"</a:t>
            </a:r>
            <a:endParaRPr sz="1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EditText</a:t>
            </a:r>
            <a:endParaRPr sz="10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:id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="@+id/tx_description"</a:t>
            </a:r>
            <a:endParaRPr sz="1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:layout_width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="match_parent"</a:t>
            </a:r>
            <a:endParaRPr sz="1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:layout_height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="wrap_content"</a:t>
            </a:r>
            <a:endParaRPr sz="1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:ems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="10"</a:t>
            </a:r>
            <a:endParaRPr sz="1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:layout_margin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="10dp"</a:t>
            </a:r>
            <a:endParaRPr sz="1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:inputType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="text"</a:t>
            </a:r>
            <a:endParaRPr sz="1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:hint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="Description"</a:t>
            </a:r>
            <a:endParaRPr sz="1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EditText</a:t>
            </a:r>
            <a:endParaRPr sz="10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:id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="@+id/tx_amout"</a:t>
            </a:r>
            <a:endParaRPr sz="1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:layout_width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="match_parent"</a:t>
            </a:r>
            <a:endParaRPr sz="1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:layout_height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="wrap_content"</a:t>
            </a:r>
            <a:endParaRPr sz="1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:ems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="10"</a:t>
            </a:r>
            <a:endParaRPr sz="1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:layout_margin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="10dp"</a:t>
            </a:r>
            <a:endParaRPr sz="1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:inputType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="numberDecimal"</a:t>
            </a:r>
            <a:endParaRPr sz="1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:hint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="Price"</a:t>
            </a:r>
            <a:endParaRPr sz="1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EditText</a:t>
            </a:r>
            <a:endParaRPr sz="10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:id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="@+id/tx_date"</a:t>
            </a:r>
            <a:endParaRPr sz="1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:layout_width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="match_parent"</a:t>
            </a:r>
            <a:endParaRPr sz="1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:layout_height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="wrap_content"</a:t>
            </a:r>
            <a:endParaRPr sz="1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:ems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="10"</a:t>
            </a:r>
            <a:endParaRPr sz="1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:layout_margin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="10dp"</a:t>
            </a:r>
            <a:endParaRPr sz="1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:inputType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="date"</a:t>
            </a:r>
            <a:endParaRPr sz="1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:hint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="Date"</a:t>
            </a:r>
            <a:endParaRPr sz="1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LinearLayout</a:t>
            </a:r>
            <a:endParaRPr sz="10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:layout_width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="wrap_content"</a:t>
            </a:r>
            <a:endParaRPr sz="1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:layout_height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="wrap_content"</a:t>
            </a:r>
            <a:endParaRPr sz="1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:orientation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="horizontal"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endParaRPr sz="10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:id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="@+id/bt_add"</a:t>
            </a:r>
            <a:endParaRPr sz="1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:layout_width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="wrap_content"</a:t>
            </a:r>
            <a:endParaRPr sz="1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:layout_height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="wrap_content"</a:t>
            </a:r>
            <a:endParaRPr sz="1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:text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="Add Expense"</a:t>
            </a:r>
            <a:endParaRPr sz="1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:layout_marginTop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="20dp"</a:t>
            </a:r>
            <a:endParaRPr sz="1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:layout_marginBottom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="20dp"</a:t>
            </a:r>
            <a:endParaRPr sz="1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:layout_marginRight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="40dp"</a:t>
            </a:r>
            <a:endParaRPr sz="1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:layout_marginLeft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="40dp"</a:t>
            </a:r>
            <a:endParaRPr sz="1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endParaRPr sz="10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:id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="@+id/bt_cancel"</a:t>
            </a:r>
            <a:endParaRPr sz="1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:layout_width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="wrap_content"</a:t>
            </a:r>
            <a:endParaRPr sz="1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:layout_height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="wrap_content"</a:t>
            </a:r>
            <a:endParaRPr sz="1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:layout_marginLeft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="40dp"</a:t>
            </a:r>
            <a:endParaRPr sz="1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:layout_marginTop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="20dp"</a:t>
            </a:r>
            <a:endParaRPr sz="1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:layout_marginRight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="40dp"</a:t>
            </a:r>
            <a:endParaRPr sz="1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:layout_marginBottom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="20dp"</a:t>
            </a:r>
            <a:endParaRPr sz="1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:text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="Cancel"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&lt;/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LinearLayout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LinearLayout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23" name="Google Shape;1023;p81"/>
          <p:cNvSpPr txBox="1"/>
          <p:nvPr/>
        </p:nvSpPr>
        <p:spPr>
          <a:xfrm>
            <a:off x="4572525" y="276000"/>
            <a:ext cx="4313700" cy="7665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EditText</a:t>
            </a:r>
            <a:endParaRPr sz="10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:id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="@+id/tx_amout"</a:t>
            </a:r>
            <a:endParaRPr sz="1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:layout_width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="match_parent"</a:t>
            </a:r>
            <a:endParaRPr sz="1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:layout_height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="wrap_content"</a:t>
            </a:r>
            <a:endParaRPr sz="1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:ems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="10"</a:t>
            </a:r>
            <a:endParaRPr sz="1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:layout_margin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="10dp"</a:t>
            </a:r>
            <a:endParaRPr sz="1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:inputType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="numberDecimal"</a:t>
            </a:r>
            <a:endParaRPr sz="1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:hint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="Price"</a:t>
            </a:r>
            <a:endParaRPr sz="1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EditText</a:t>
            </a:r>
            <a:endParaRPr sz="10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:id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="@+id/tx_date"</a:t>
            </a:r>
            <a:endParaRPr sz="1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:layout_width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="match_parent"</a:t>
            </a:r>
            <a:endParaRPr sz="1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:layout_height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="wrap_content"</a:t>
            </a:r>
            <a:endParaRPr sz="1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:ems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="10"</a:t>
            </a:r>
            <a:endParaRPr sz="1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:layout_margin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="10dp"</a:t>
            </a:r>
            <a:endParaRPr sz="1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:inputType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="date"</a:t>
            </a:r>
            <a:endParaRPr sz="1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:hint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="Date"</a:t>
            </a:r>
            <a:endParaRPr sz="1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LinearLayout</a:t>
            </a:r>
            <a:endParaRPr sz="10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:layout_width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="wrap_content"</a:t>
            </a:r>
            <a:endParaRPr sz="1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:layout_height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="wrap_content"</a:t>
            </a:r>
            <a:endParaRPr sz="1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:orientation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="horizontal"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endParaRPr sz="10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:id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="@+id/bt_add"</a:t>
            </a:r>
            <a:endParaRPr sz="1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:layout_width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="wrap_content"</a:t>
            </a:r>
            <a:endParaRPr sz="1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:layout_height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="wrap_content"</a:t>
            </a:r>
            <a:endParaRPr sz="1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:text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="Add Expense"</a:t>
            </a:r>
            <a:endParaRPr sz="1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:layout_marginTop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="20dp"</a:t>
            </a:r>
            <a:endParaRPr sz="1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:layout_marginBottom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="20dp"</a:t>
            </a:r>
            <a:endParaRPr sz="1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:layout_marginRight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="40dp"</a:t>
            </a:r>
            <a:endParaRPr sz="1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:layout_marginLeft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="40dp"</a:t>
            </a:r>
            <a:endParaRPr sz="1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endParaRPr sz="10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:id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="@+id/bt_cancel"</a:t>
            </a:r>
            <a:endParaRPr sz="1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:layout_width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="wrap_content"</a:t>
            </a:r>
            <a:endParaRPr sz="1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:layout_height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="wrap_content"</a:t>
            </a:r>
            <a:endParaRPr sz="1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:layout_marginLeft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="40dp"</a:t>
            </a:r>
            <a:endParaRPr sz="1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:layout_marginTop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="20dp"</a:t>
            </a:r>
            <a:endParaRPr sz="1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:layout_marginRight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="40dp"</a:t>
            </a:r>
            <a:endParaRPr sz="1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:layout_marginBottom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="20dp"</a:t>
            </a:r>
            <a:endParaRPr sz="1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:text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="Cancel"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&lt;/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LinearLayout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LinearLayout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82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Navigation Between Screens</a:t>
            </a:r>
            <a:endParaRPr sz="3400"/>
          </a:p>
        </p:txBody>
      </p:sp>
      <p:sp>
        <p:nvSpPr>
          <p:cNvPr id="1029" name="Google Shape;1029;p82"/>
          <p:cNvSpPr txBox="1"/>
          <p:nvPr>
            <p:ph idx="2" type="subTitle"/>
          </p:nvPr>
        </p:nvSpPr>
        <p:spPr>
          <a:xfrm>
            <a:off x="237700" y="1705325"/>
            <a:ext cx="8754000" cy="4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How to make the following Expenses App : </a:t>
            </a:r>
            <a:endParaRPr b="1"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Start with the Home Screen as the </a:t>
            </a:r>
            <a:r>
              <a:rPr b="1" lang="en" sz="1800"/>
              <a:t>MainActivity</a:t>
            </a:r>
            <a:endParaRPr b="1" sz="1800"/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Construct the UI using the XML file</a:t>
            </a:r>
            <a:endParaRPr sz="1800"/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Upon Clicking the button : </a:t>
            </a:r>
            <a:r>
              <a:rPr b="1" lang="en" sz="1800"/>
              <a:t>New Expense</a:t>
            </a:r>
            <a:endParaRPr b="1" sz="1800"/>
          </a:p>
          <a:p>
            <a:pPr indent="-3429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Do nothing for now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Create another Activity : NewExpense</a:t>
            </a:r>
            <a:endParaRPr b="1" sz="1800"/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30" name="Google Shape;1030;p8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31" name="Google Shape;1031;p82"/>
          <p:cNvGrpSpPr/>
          <p:nvPr/>
        </p:nvGrpSpPr>
        <p:grpSpPr>
          <a:xfrm>
            <a:off x="6624322" y="57237"/>
            <a:ext cx="2160264" cy="2246228"/>
            <a:chOff x="644468" y="2167637"/>
            <a:chExt cx="2631900" cy="3080400"/>
          </a:xfrm>
        </p:grpSpPr>
        <p:sp>
          <p:nvSpPr>
            <p:cNvPr id="1032" name="Google Shape;1032;p82"/>
            <p:cNvSpPr/>
            <p:nvPr/>
          </p:nvSpPr>
          <p:spPr>
            <a:xfrm>
              <a:off x="644468" y="2167637"/>
              <a:ext cx="2631900" cy="3080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033" name="Google Shape;1033;p82"/>
            <p:cNvSpPr/>
            <p:nvPr/>
          </p:nvSpPr>
          <p:spPr>
            <a:xfrm>
              <a:off x="975642" y="3140514"/>
              <a:ext cx="2079000" cy="454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New Expense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034" name="Google Shape;1034;p82"/>
            <p:cNvSpPr txBox="1"/>
            <p:nvPr/>
          </p:nvSpPr>
          <p:spPr>
            <a:xfrm>
              <a:off x="1204400" y="2343525"/>
              <a:ext cx="19479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Expenses App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035" name="Google Shape;1035;p82"/>
            <p:cNvSpPr/>
            <p:nvPr/>
          </p:nvSpPr>
          <p:spPr>
            <a:xfrm>
              <a:off x="975913" y="3865207"/>
              <a:ext cx="2079000" cy="408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List of Expenses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1036" name="Google Shape;1036;p82"/>
          <p:cNvGrpSpPr/>
          <p:nvPr/>
        </p:nvGrpSpPr>
        <p:grpSpPr>
          <a:xfrm>
            <a:off x="6624303" y="2463299"/>
            <a:ext cx="2160281" cy="2246187"/>
            <a:chOff x="5946875" y="1948050"/>
            <a:chExt cx="2196300" cy="2923200"/>
          </a:xfrm>
        </p:grpSpPr>
        <p:sp>
          <p:nvSpPr>
            <p:cNvPr id="1037" name="Google Shape;1037;p82"/>
            <p:cNvSpPr/>
            <p:nvPr/>
          </p:nvSpPr>
          <p:spPr>
            <a:xfrm>
              <a:off x="5946875" y="1948050"/>
              <a:ext cx="2196300" cy="2923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038" name="Google Shape;1038;p82"/>
            <p:cNvSpPr txBox="1"/>
            <p:nvPr/>
          </p:nvSpPr>
          <p:spPr>
            <a:xfrm>
              <a:off x="6065325" y="2138225"/>
              <a:ext cx="1947900" cy="52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New Expense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039" name="Google Shape;1039;p82"/>
            <p:cNvSpPr/>
            <p:nvPr/>
          </p:nvSpPr>
          <p:spPr>
            <a:xfrm>
              <a:off x="6173625" y="2659250"/>
              <a:ext cx="1731300" cy="3936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Description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040" name="Google Shape;1040;p82"/>
            <p:cNvSpPr/>
            <p:nvPr/>
          </p:nvSpPr>
          <p:spPr>
            <a:xfrm>
              <a:off x="6179375" y="3212850"/>
              <a:ext cx="1731300" cy="3936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Amount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041" name="Google Shape;1041;p82"/>
            <p:cNvSpPr/>
            <p:nvPr/>
          </p:nvSpPr>
          <p:spPr>
            <a:xfrm>
              <a:off x="6173625" y="3792725"/>
              <a:ext cx="1731300" cy="3936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Date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042" name="Google Shape;1042;p82"/>
            <p:cNvSpPr/>
            <p:nvPr/>
          </p:nvSpPr>
          <p:spPr>
            <a:xfrm>
              <a:off x="6179375" y="4372600"/>
              <a:ext cx="1731300" cy="393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Add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043" name="Google Shape;1043;p82"/>
          <p:cNvSpPr txBox="1"/>
          <p:nvPr/>
        </p:nvSpPr>
        <p:spPr>
          <a:xfrm>
            <a:off x="364825" y="2167625"/>
            <a:ext cx="5646300" cy="289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override fun </a:t>
            </a:r>
            <a:r>
              <a:rPr lang="en" sz="13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onCreate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(savedInstanceState: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Bundle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?) 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.onCreate(savedInstanceState)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setContentView(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layout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activity_main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bt_new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=findViewById&lt;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bt_new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bt_new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.setOnClickListener 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intent 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Intent(</a:t>
            </a:r>
            <a:r>
              <a:rPr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NewExpense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.putExtra(</a:t>
            </a:r>
            <a:r>
              <a:rPr lang="en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"some_variable"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"HelloWorld !"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.putExtra(</a:t>
            </a:r>
            <a:r>
              <a:rPr lang="en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"another_variable"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.startActivity(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44" name="Google Shape;1044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7975" y="128775"/>
            <a:ext cx="2365050" cy="49717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45" name="Google Shape;1045;p82"/>
          <p:cNvSpPr/>
          <p:nvPr/>
        </p:nvSpPr>
        <p:spPr>
          <a:xfrm>
            <a:off x="4227825" y="815525"/>
            <a:ext cx="4556700" cy="88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Inside the MainActivity 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83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Navigation Between Screens</a:t>
            </a:r>
            <a:endParaRPr sz="3400"/>
          </a:p>
        </p:txBody>
      </p:sp>
      <p:sp>
        <p:nvSpPr>
          <p:cNvPr id="1051" name="Google Shape;1051;p83"/>
          <p:cNvSpPr txBox="1"/>
          <p:nvPr>
            <p:ph idx="2" type="subTitle"/>
          </p:nvPr>
        </p:nvSpPr>
        <p:spPr>
          <a:xfrm>
            <a:off x="237700" y="1705325"/>
            <a:ext cx="8754000" cy="4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How to make the following Expenses App : </a:t>
            </a:r>
            <a:endParaRPr b="1"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Start with the Home Screen as the </a:t>
            </a:r>
            <a:r>
              <a:rPr b="1" lang="en" sz="1800"/>
              <a:t>MainActivity</a:t>
            </a:r>
            <a:endParaRPr b="1" sz="1800"/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Construct the UI using the XML file</a:t>
            </a:r>
            <a:endParaRPr sz="1800"/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Upon Clicking the button : </a:t>
            </a:r>
            <a:r>
              <a:rPr b="1" lang="en" sz="1800"/>
              <a:t>New Expense</a:t>
            </a:r>
            <a:endParaRPr b="1" sz="1800"/>
          </a:p>
          <a:p>
            <a:pPr indent="-3429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Do nothing for now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Create another Activity : NewExpense</a:t>
            </a:r>
            <a:endParaRPr b="1" sz="1800"/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52" name="Google Shape;1052;p8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53" name="Google Shape;1053;p83"/>
          <p:cNvGrpSpPr/>
          <p:nvPr/>
        </p:nvGrpSpPr>
        <p:grpSpPr>
          <a:xfrm>
            <a:off x="6624322" y="57237"/>
            <a:ext cx="2160264" cy="2246228"/>
            <a:chOff x="644468" y="2167637"/>
            <a:chExt cx="2631900" cy="3080400"/>
          </a:xfrm>
        </p:grpSpPr>
        <p:sp>
          <p:nvSpPr>
            <p:cNvPr id="1054" name="Google Shape;1054;p83"/>
            <p:cNvSpPr/>
            <p:nvPr/>
          </p:nvSpPr>
          <p:spPr>
            <a:xfrm>
              <a:off x="644468" y="2167637"/>
              <a:ext cx="2631900" cy="3080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055" name="Google Shape;1055;p83"/>
            <p:cNvSpPr/>
            <p:nvPr/>
          </p:nvSpPr>
          <p:spPr>
            <a:xfrm>
              <a:off x="975642" y="3140514"/>
              <a:ext cx="2079000" cy="454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New Expense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056" name="Google Shape;1056;p83"/>
            <p:cNvSpPr txBox="1"/>
            <p:nvPr/>
          </p:nvSpPr>
          <p:spPr>
            <a:xfrm>
              <a:off x="1204400" y="2343525"/>
              <a:ext cx="19479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Expenses App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057" name="Google Shape;1057;p83"/>
            <p:cNvSpPr/>
            <p:nvPr/>
          </p:nvSpPr>
          <p:spPr>
            <a:xfrm>
              <a:off x="975913" y="3865207"/>
              <a:ext cx="2079000" cy="408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List of Expenses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1058" name="Google Shape;1058;p83"/>
          <p:cNvGrpSpPr/>
          <p:nvPr/>
        </p:nvGrpSpPr>
        <p:grpSpPr>
          <a:xfrm>
            <a:off x="6624303" y="2463299"/>
            <a:ext cx="2160281" cy="2246187"/>
            <a:chOff x="5946875" y="1948050"/>
            <a:chExt cx="2196300" cy="2923200"/>
          </a:xfrm>
        </p:grpSpPr>
        <p:sp>
          <p:nvSpPr>
            <p:cNvPr id="1059" name="Google Shape;1059;p83"/>
            <p:cNvSpPr/>
            <p:nvPr/>
          </p:nvSpPr>
          <p:spPr>
            <a:xfrm>
              <a:off x="5946875" y="1948050"/>
              <a:ext cx="2196300" cy="2923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060" name="Google Shape;1060;p83"/>
            <p:cNvSpPr txBox="1"/>
            <p:nvPr/>
          </p:nvSpPr>
          <p:spPr>
            <a:xfrm>
              <a:off x="6065325" y="2138225"/>
              <a:ext cx="1947900" cy="52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New Expense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061" name="Google Shape;1061;p83"/>
            <p:cNvSpPr/>
            <p:nvPr/>
          </p:nvSpPr>
          <p:spPr>
            <a:xfrm>
              <a:off x="6173625" y="2659250"/>
              <a:ext cx="1731300" cy="3936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Description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062" name="Google Shape;1062;p83"/>
            <p:cNvSpPr/>
            <p:nvPr/>
          </p:nvSpPr>
          <p:spPr>
            <a:xfrm>
              <a:off x="6179375" y="3212850"/>
              <a:ext cx="1731300" cy="3936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Amount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063" name="Google Shape;1063;p83"/>
            <p:cNvSpPr/>
            <p:nvPr/>
          </p:nvSpPr>
          <p:spPr>
            <a:xfrm>
              <a:off x="6173625" y="3792725"/>
              <a:ext cx="1731300" cy="3936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Date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064" name="Google Shape;1064;p83"/>
            <p:cNvSpPr/>
            <p:nvPr/>
          </p:nvSpPr>
          <p:spPr>
            <a:xfrm>
              <a:off x="6179375" y="4372600"/>
              <a:ext cx="1731300" cy="393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Add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065" name="Google Shape;1065;p83"/>
          <p:cNvSpPr txBox="1"/>
          <p:nvPr/>
        </p:nvSpPr>
        <p:spPr>
          <a:xfrm>
            <a:off x="364825" y="2167625"/>
            <a:ext cx="5646300" cy="289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override fun </a:t>
            </a:r>
            <a:r>
              <a:rPr lang="en" sz="13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onCreate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(savedInstanceState: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Bundle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?) 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.onCreate(savedInstanceState)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setContentView(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layout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activity_main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bt_new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=findViewById&lt;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bt_new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bt_new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.setOnClickListener 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intent 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Intent(</a:t>
            </a:r>
            <a:r>
              <a:rPr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NewExpense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.putExtra(</a:t>
            </a:r>
            <a:r>
              <a:rPr lang="en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"some_variable"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"HelloWorld !"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.putExtra(</a:t>
            </a:r>
            <a:r>
              <a:rPr lang="en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"another_variable"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.startActivity(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66" name="Google Shape;1066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4225" y="107300"/>
            <a:ext cx="2300425" cy="48359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7" name="Google Shape;1067;p83"/>
          <p:cNvSpPr/>
          <p:nvPr/>
        </p:nvSpPr>
        <p:spPr>
          <a:xfrm>
            <a:off x="1058750" y="1559500"/>
            <a:ext cx="6652800" cy="238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An </a:t>
            </a:r>
            <a:r>
              <a:rPr b="1" i="1" lang="en" sz="1700">
                <a:latin typeface="Raleway"/>
                <a:ea typeface="Raleway"/>
                <a:cs typeface="Raleway"/>
                <a:sym typeface="Raleway"/>
              </a:rPr>
              <a:t>intent</a:t>
            </a: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 is an object representing some action to be performed.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Common Action : Launch another activity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84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Navigation Between Screens</a:t>
            </a:r>
            <a:endParaRPr sz="3400"/>
          </a:p>
        </p:txBody>
      </p:sp>
      <p:sp>
        <p:nvSpPr>
          <p:cNvPr id="1073" name="Google Shape;1073;p84"/>
          <p:cNvSpPr txBox="1"/>
          <p:nvPr>
            <p:ph idx="2" type="subTitle"/>
          </p:nvPr>
        </p:nvSpPr>
        <p:spPr>
          <a:xfrm>
            <a:off x="237700" y="1705325"/>
            <a:ext cx="8754000" cy="4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How to make the following Expenses App : </a:t>
            </a:r>
            <a:endParaRPr b="1"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Start with the Home Screen as the </a:t>
            </a:r>
            <a:r>
              <a:rPr b="1" lang="en" sz="1800"/>
              <a:t>MainActivity</a:t>
            </a:r>
            <a:endParaRPr b="1" sz="1800"/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Construct the UI using the XML file</a:t>
            </a:r>
            <a:endParaRPr sz="1800"/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Upon Clicking the button : </a:t>
            </a:r>
            <a:r>
              <a:rPr b="1" lang="en" sz="1800"/>
              <a:t>New Expense</a:t>
            </a:r>
            <a:endParaRPr b="1" sz="1800"/>
          </a:p>
          <a:p>
            <a:pPr indent="-3429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Do nothing for now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Create another Activity : NewExpense</a:t>
            </a:r>
            <a:endParaRPr b="1" sz="1800"/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74" name="Google Shape;1074;p8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75" name="Google Shape;1075;p84"/>
          <p:cNvGrpSpPr/>
          <p:nvPr/>
        </p:nvGrpSpPr>
        <p:grpSpPr>
          <a:xfrm>
            <a:off x="6624322" y="57237"/>
            <a:ext cx="2160264" cy="2246228"/>
            <a:chOff x="644468" y="2167637"/>
            <a:chExt cx="2631900" cy="3080400"/>
          </a:xfrm>
        </p:grpSpPr>
        <p:sp>
          <p:nvSpPr>
            <p:cNvPr id="1076" name="Google Shape;1076;p84"/>
            <p:cNvSpPr/>
            <p:nvPr/>
          </p:nvSpPr>
          <p:spPr>
            <a:xfrm>
              <a:off x="644468" y="2167637"/>
              <a:ext cx="2631900" cy="3080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077" name="Google Shape;1077;p84"/>
            <p:cNvSpPr/>
            <p:nvPr/>
          </p:nvSpPr>
          <p:spPr>
            <a:xfrm>
              <a:off x="975642" y="3140514"/>
              <a:ext cx="2079000" cy="454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New Expense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078" name="Google Shape;1078;p84"/>
            <p:cNvSpPr txBox="1"/>
            <p:nvPr/>
          </p:nvSpPr>
          <p:spPr>
            <a:xfrm>
              <a:off x="1204400" y="2343525"/>
              <a:ext cx="19479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Expenses App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079" name="Google Shape;1079;p84"/>
            <p:cNvSpPr/>
            <p:nvPr/>
          </p:nvSpPr>
          <p:spPr>
            <a:xfrm>
              <a:off x="975913" y="3865207"/>
              <a:ext cx="2079000" cy="408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List of Expenses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1080" name="Google Shape;1080;p84"/>
          <p:cNvGrpSpPr/>
          <p:nvPr/>
        </p:nvGrpSpPr>
        <p:grpSpPr>
          <a:xfrm>
            <a:off x="6624303" y="2463299"/>
            <a:ext cx="2160281" cy="2246187"/>
            <a:chOff x="5946875" y="1948050"/>
            <a:chExt cx="2196300" cy="2923200"/>
          </a:xfrm>
        </p:grpSpPr>
        <p:sp>
          <p:nvSpPr>
            <p:cNvPr id="1081" name="Google Shape;1081;p84"/>
            <p:cNvSpPr/>
            <p:nvPr/>
          </p:nvSpPr>
          <p:spPr>
            <a:xfrm>
              <a:off x="5946875" y="1948050"/>
              <a:ext cx="2196300" cy="2923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082" name="Google Shape;1082;p84"/>
            <p:cNvSpPr txBox="1"/>
            <p:nvPr/>
          </p:nvSpPr>
          <p:spPr>
            <a:xfrm>
              <a:off x="6065325" y="2138225"/>
              <a:ext cx="1947900" cy="52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New Expense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083" name="Google Shape;1083;p84"/>
            <p:cNvSpPr/>
            <p:nvPr/>
          </p:nvSpPr>
          <p:spPr>
            <a:xfrm>
              <a:off x="6173625" y="2659250"/>
              <a:ext cx="1731300" cy="3936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Description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084" name="Google Shape;1084;p84"/>
            <p:cNvSpPr/>
            <p:nvPr/>
          </p:nvSpPr>
          <p:spPr>
            <a:xfrm>
              <a:off x="6179375" y="3212850"/>
              <a:ext cx="1731300" cy="3936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Amount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085" name="Google Shape;1085;p84"/>
            <p:cNvSpPr/>
            <p:nvPr/>
          </p:nvSpPr>
          <p:spPr>
            <a:xfrm>
              <a:off x="6173625" y="3792725"/>
              <a:ext cx="1731300" cy="3936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Date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086" name="Google Shape;1086;p84"/>
            <p:cNvSpPr/>
            <p:nvPr/>
          </p:nvSpPr>
          <p:spPr>
            <a:xfrm>
              <a:off x="6179375" y="4372600"/>
              <a:ext cx="1731300" cy="393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Add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087" name="Google Shape;1087;p84"/>
          <p:cNvSpPr txBox="1"/>
          <p:nvPr/>
        </p:nvSpPr>
        <p:spPr>
          <a:xfrm>
            <a:off x="364825" y="2167625"/>
            <a:ext cx="5646300" cy="289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override fun </a:t>
            </a:r>
            <a:r>
              <a:rPr lang="en" sz="13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onCreate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(savedInstanceState: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Bundle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?) 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.onCreate(savedInstanceState)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setContentView(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layout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activity_main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bt_new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=findViewById&lt;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bt_new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bt_new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.setOnClickListener 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intent 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Intent(</a:t>
            </a:r>
            <a:r>
              <a:rPr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NewExpense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.putExtra(</a:t>
            </a:r>
            <a:r>
              <a:rPr lang="en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"some_variable"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"HelloWorld !"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.putExtra(</a:t>
            </a:r>
            <a:r>
              <a:rPr lang="en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"another_variable"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.startActivity(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8" name="Google Shape;1088;p84"/>
          <p:cNvSpPr/>
          <p:nvPr/>
        </p:nvSpPr>
        <p:spPr>
          <a:xfrm>
            <a:off x="135925" y="3684150"/>
            <a:ext cx="5939700" cy="113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Android keeps a </a:t>
            </a: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stack</a:t>
            </a: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 for the  activities when we navigate through them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89" name="Google Shape;1089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4300" y="69919"/>
            <a:ext cx="2314125" cy="4944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0" name="Google Shape;1090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3877" y="57225"/>
            <a:ext cx="1657250" cy="348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85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Navigation Between Screens</a:t>
            </a:r>
            <a:endParaRPr sz="3400"/>
          </a:p>
        </p:txBody>
      </p:sp>
      <p:sp>
        <p:nvSpPr>
          <p:cNvPr id="1096" name="Google Shape;1096;p85"/>
          <p:cNvSpPr txBox="1"/>
          <p:nvPr>
            <p:ph idx="2" type="subTitle"/>
          </p:nvPr>
        </p:nvSpPr>
        <p:spPr>
          <a:xfrm>
            <a:off x="237700" y="1705325"/>
            <a:ext cx="8754000" cy="4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How to make the following Expenses App : </a:t>
            </a:r>
            <a:endParaRPr b="1"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Start with the Home Screen as the </a:t>
            </a:r>
            <a:r>
              <a:rPr b="1" lang="en" sz="1800"/>
              <a:t>MainActivity</a:t>
            </a:r>
            <a:endParaRPr b="1" sz="1800"/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Construct the UI using the XML file</a:t>
            </a:r>
            <a:endParaRPr sz="1800"/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Upon Clicking the button : </a:t>
            </a:r>
            <a:r>
              <a:rPr b="1" lang="en" sz="1800"/>
              <a:t>New Expense</a:t>
            </a:r>
            <a:endParaRPr b="1" sz="1800"/>
          </a:p>
          <a:p>
            <a:pPr indent="-3429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Do nothing for now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Create another Activity : NewExpense</a:t>
            </a:r>
            <a:endParaRPr b="1" sz="1800"/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97" name="Google Shape;1097;p8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98" name="Google Shape;1098;p85"/>
          <p:cNvGrpSpPr/>
          <p:nvPr/>
        </p:nvGrpSpPr>
        <p:grpSpPr>
          <a:xfrm>
            <a:off x="6624322" y="57237"/>
            <a:ext cx="2160264" cy="2246228"/>
            <a:chOff x="644468" y="2167637"/>
            <a:chExt cx="2631900" cy="3080400"/>
          </a:xfrm>
        </p:grpSpPr>
        <p:sp>
          <p:nvSpPr>
            <p:cNvPr id="1099" name="Google Shape;1099;p85"/>
            <p:cNvSpPr/>
            <p:nvPr/>
          </p:nvSpPr>
          <p:spPr>
            <a:xfrm>
              <a:off x="644468" y="2167637"/>
              <a:ext cx="2631900" cy="3080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00" name="Google Shape;1100;p85"/>
            <p:cNvSpPr/>
            <p:nvPr/>
          </p:nvSpPr>
          <p:spPr>
            <a:xfrm>
              <a:off x="975642" y="3140514"/>
              <a:ext cx="2079000" cy="454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New Expense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01" name="Google Shape;1101;p85"/>
            <p:cNvSpPr txBox="1"/>
            <p:nvPr/>
          </p:nvSpPr>
          <p:spPr>
            <a:xfrm>
              <a:off x="1204400" y="2343525"/>
              <a:ext cx="19479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Expenses App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02" name="Google Shape;1102;p85"/>
            <p:cNvSpPr/>
            <p:nvPr/>
          </p:nvSpPr>
          <p:spPr>
            <a:xfrm>
              <a:off x="975913" y="3865207"/>
              <a:ext cx="2079000" cy="408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List of Expenses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1103" name="Google Shape;1103;p85"/>
          <p:cNvGrpSpPr/>
          <p:nvPr/>
        </p:nvGrpSpPr>
        <p:grpSpPr>
          <a:xfrm>
            <a:off x="6624303" y="2463299"/>
            <a:ext cx="2160281" cy="2246187"/>
            <a:chOff x="5946875" y="1948050"/>
            <a:chExt cx="2196300" cy="2923200"/>
          </a:xfrm>
        </p:grpSpPr>
        <p:sp>
          <p:nvSpPr>
            <p:cNvPr id="1104" name="Google Shape;1104;p85"/>
            <p:cNvSpPr/>
            <p:nvPr/>
          </p:nvSpPr>
          <p:spPr>
            <a:xfrm>
              <a:off x="5946875" y="1948050"/>
              <a:ext cx="2196300" cy="2923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05" name="Google Shape;1105;p85"/>
            <p:cNvSpPr txBox="1"/>
            <p:nvPr/>
          </p:nvSpPr>
          <p:spPr>
            <a:xfrm>
              <a:off x="6065325" y="2138225"/>
              <a:ext cx="1947900" cy="52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New Expense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06" name="Google Shape;1106;p85"/>
            <p:cNvSpPr/>
            <p:nvPr/>
          </p:nvSpPr>
          <p:spPr>
            <a:xfrm>
              <a:off x="6173625" y="2659250"/>
              <a:ext cx="1731300" cy="3936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Description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07" name="Google Shape;1107;p85"/>
            <p:cNvSpPr/>
            <p:nvPr/>
          </p:nvSpPr>
          <p:spPr>
            <a:xfrm>
              <a:off x="6179375" y="3212850"/>
              <a:ext cx="1731300" cy="3936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Amount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08" name="Google Shape;1108;p85"/>
            <p:cNvSpPr/>
            <p:nvPr/>
          </p:nvSpPr>
          <p:spPr>
            <a:xfrm>
              <a:off x="6173625" y="3792725"/>
              <a:ext cx="1731300" cy="3936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Date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09" name="Google Shape;1109;p85"/>
            <p:cNvSpPr/>
            <p:nvPr/>
          </p:nvSpPr>
          <p:spPr>
            <a:xfrm>
              <a:off x="6179375" y="4372600"/>
              <a:ext cx="1731300" cy="393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Add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110" name="Google Shape;1110;p85"/>
          <p:cNvSpPr txBox="1"/>
          <p:nvPr/>
        </p:nvSpPr>
        <p:spPr>
          <a:xfrm>
            <a:off x="364825" y="2167625"/>
            <a:ext cx="5646300" cy="289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override fun </a:t>
            </a:r>
            <a:r>
              <a:rPr lang="en" sz="13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onCreate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(savedInstanceState: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Bundle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?) 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.onCreate(savedInstanceState)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setContentView(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layout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activity_main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bt_new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=findViewById&lt;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bt_new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bt_new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.setOnClickListener 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intent 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Intent(</a:t>
            </a:r>
            <a:r>
              <a:rPr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NewExpense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.putExtra(</a:t>
            </a:r>
            <a:r>
              <a:rPr lang="en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"some_variable"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"HelloWorld !"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.putExtra(</a:t>
            </a:r>
            <a:r>
              <a:rPr lang="en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"another_variable"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.startActivity(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1" name="Google Shape;1111;p85"/>
          <p:cNvSpPr/>
          <p:nvPr/>
        </p:nvSpPr>
        <p:spPr>
          <a:xfrm>
            <a:off x="135925" y="3212000"/>
            <a:ext cx="5939700" cy="160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How to implement the business Logic Cancel Button for the case where users don’t have a </a:t>
            </a: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back button ?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12" name="Google Shape;1112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4300" y="69919"/>
            <a:ext cx="2314125" cy="4944831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85"/>
          <p:cNvSpPr/>
          <p:nvPr/>
        </p:nvSpPr>
        <p:spPr>
          <a:xfrm>
            <a:off x="7947750" y="3018850"/>
            <a:ext cx="693900" cy="393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14" name="Google Shape;1114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7625" y="157375"/>
            <a:ext cx="1408828" cy="2961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86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Navigation Between Screens</a:t>
            </a:r>
            <a:endParaRPr sz="3400"/>
          </a:p>
        </p:txBody>
      </p:sp>
      <p:sp>
        <p:nvSpPr>
          <p:cNvPr id="1120" name="Google Shape;1120;p86"/>
          <p:cNvSpPr txBox="1"/>
          <p:nvPr>
            <p:ph idx="2" type="subTitle"/>
          </p:nvPr>
        </p:nvSpPr>
        <p:spPr>
          <a:xfrm>
            <a:off x="237700" y="1705325"/>
            <a:ext cx="8754000" cy="4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How to make the following Expenses App : </a:t>
            </a:r>
            <a:endParaRPr b="1"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Start with the Home Screen as the </a:t>
            </a:r>
            <a:r>
              <a:rPr b="1" lang="en" sz="1800"/>
              <a:t>MainActivity</a:t>
            </a:r>
            <a:endParaRPr b="1" sz="1800"/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Construct the UI using the XML file</a:t>
            </a:r>
            <a:endParaRPr sz="1800"/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Upon Clicking the button : </a:t>
            </a:r>
            <a:r>
              <a:rPr b="1" lang="en" sz="1800"/>
              <a:t>New Expense</a:t>
            </a:r>
            <a:endParaRPr b="1" sz="1800"/>
          </a:p>
          <a:p>
            <a:pPr indent="-3429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Do nothing for now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Create another Activity : NewExpense</a:t>
            </a:r>
            <a:endParaRPr b="1" sz="1800"/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21" name="Google Shape;1121;p8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22" name="Google Shape;1122;p86"/>
          <p:cNvGrpSpPr/>
          <p:nvPr/>
        </p:nvGrpSpPr>
        <p:grpSpPr>
          <a:xfrm>
            <a:off x="6624322" y="57237"/>
            <a:ext cx="2160264" cy="2246228"/>
            <a:chOff x="644468" y="2167637"/>
            <a:chExt cx="2631900" cy="3080400"/>
          </a:xfrm>
        </p:grpSpPr>
        <p:sp>
          <p:nvSpPr>
            <p:cNvPr id="1123" name="Google Shape;1123;p86"/>
            <p:cNvSpPr/>
            <p:nvPr/>
          </p:nvSpPr>
          <p:spPr>
            <a:xfrm>
              <a:off x="644468" y="2167637"/>
              <a:ext cx="2631900" cy="3080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24" name="Google Shape;1124;p86"/>
            <p:cNvSpPr/>
            <p:nvPr/>
          </p:nvSpPr>
          <p:spPr>
            <a:xfrm>
              <a:off x="975642" y="3140514"/>
              <a:ext cx="2079000" cy="454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New Expense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25" name="Google Shape;1125;p86"/>
            <p:cNvSpPr txBox="1"/>
            <p:nvPr/>
          </p:nvSpPr>
          <p:spPr>
            <a:xfrm>
              <a:off x="1204400" y="2343525"/>
              <a:ext cx="19479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Expenses App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26" name="Google Shape;1126;p86"/>
            <p:cNvSpPr/>
            <p:nvPr/>
          </p:nvSpPr>
          <p:spPr>
            <a:xfrm>
              <a:off x="975913" y="3865207"/>
              <a:ext cx="2079000" cy="408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List of Expenses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1127" name="Google Shape;1127;p86"/>
          <p:cNvGrpSpPr/>
          <p:nvPr/>
        </p:nvGrpSpPr>
        <p:grpSpPr>
          <a:xfrm>
            <a:off x="6624303" y="2463299"/>
            <a:ext cx="2160281" cy="2246187"/>
            <a:chOff x="5946875" y="1948050"/>
            <a:chExt cx="2196300" cy="2923200"/>
          </a:xfrm>
        </p:grpSpPr>
        <p:sp>
          <p:nvSpPr>
            <p:cNvPr id="1128" name="Google Shape;1128;p86"/>
            <p:cNvSpPr/>
            <p:nvPr/>
          </p:nvSpPr>
          <p:spPr>
            <a:xfrm>
              <a:off x="5946875" y="1948050"/>
              <a:ext cx="2196300" cy="2923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29" name="Google Shape;1129;p86"/>
            <p:cNvSpPr txBox="1"/>
            <p:nvPr/>
          </p:nvSpPr>
          <p:spPr>
            <a:xfrm>
              <a:off x="6065325" y="2138225"/>
              <a:ext cx="1947900" cy="52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New Expense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30" name="Google Shape;1130;p86"/>
            <p:cNvSpPr/>
            <p:nvPr/>
          </p:nvSpPr>
          <p:spPr>
            <a:xfrm>
              <a:off x="6173625" y="2659250"/>
              <a:ext cx="1731300" cy="3936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Description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31" name="Google Shape;1131;p86"/>
            <p:cNvSpPr/>
            <p:nvPr/>
          </p:nvSpPr>
          <p:spPr>
            <a:xfrm>
              <a:off x="6179375" y="3212850"/>
              <a:ext cx="1731300" cy="3936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Amount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32" name="Google Shape;1132;p86"/>
            <p:cNvSpPr/>
            <p:nvPr/>
          </p:nvSpPr>
          <p:spPr>
            <a:xfrm>
              <a:off x="6173625" y="3792725"/>
              <a:ext cx="1731300" cy="3936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Date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33" name="Google Shape;1133;p86"/>
            <p:cNvSpPr/>
            <p:nvPr/>
          </p:nvSpPr>
          <p:spPr>
            <a:xfrm>
              <a:off x="6179375" y="4372600"/>
              <a:ext cx="1731300" cy="393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Add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134" name="Google Shape;1134;p86"/>
          <p:cNvSpPr txBox="1"/>
          <p:nvPr/>
        </p:nvSpPr>
        <p:spPr>
          <a:xfrm>
            <a:off x="518625" y="2463300"/>
            <a:ext cx="5646300" cy="2508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NewExpense 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AppCompatActivity() 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override fun </a:t>
            </a:r>
            <a:r>
              <a:rPr lang="en" sz="13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onCreate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(savedInstanceState: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Bundle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?) 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.onCreate(savedInstanceState)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setContentView(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layout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activity_new_expense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bt_cancel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=findViewById&lt;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bt_cancel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bt_cancel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.setOnClickListener 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.finish()</a:t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35" name="Google Shape;1135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4300" y="69919"/>
            <a:ext cx="2314125" cy="4944831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86"/>
          <p:cNvSpPr/>
          <p:nvPr/>
        </p:nvSpPr>
        <p:spPr>
          <a:xfrm>
            <a:off x="7947750" y="3018850"/>
            <a:ext cx="693900" cy="393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37" name="Google Shape;1137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1749" y="225925"/>
            <a:ext cx="1140000" cy="2396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51"/>
          <p:cNvSpPr txBox="1"/>
          <p:nvPr>
            <p:ph type="title"/>
          </p:nvPr>
        </p:nvSpPr>
        <p:spPr>
          <a:xfrm>
            <a:off x="720300" y="515766"/>
            <a:ext cx="7703400" cy="208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1</a:t>
            </a:r>
            <a:endParaRPr/>
          </a:p>
        </p:txBody>
      </p:sp>
      <p:sp>
        <p:nvSpPr>
          <p:cNvPr id="596" name="Google Shape;596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7" name="Google Shape;597;p51"/>
          <p:cNvSpPr txBox="1"/>
          <p:nvPr>
            <p:ph idx="1" type="subTitle"/>
          </p:nvPr>
        </p:nvSpPr>
        <p:spPr>
          <a:xfrm>
            <a:off x="1852800" y="2249375"/>
            <a:ext cx="5608500" cy="13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700">
                <a:latin typeface="Raleway"/>
                <a:ea typeface="Raleway"/>
                <a:cs typeface="Raleway"/>
                <a:sym typeface="Raleway"/>
              </a:rPr>
              <a:t>Basics for </a:t>
            </a:r>
            <a:r>
              <a:rPr b="1" lang="en" sz="2700">
                <a:latin typeface="Raleway"/>
                <a:ea typeface="Raleway"/>
                <a:cs typeface="Raleway"/>
                <a:sym typeface="Raleway"/>
              </a:rPr>
              <a:t>Android Development</a:t>
            </a:r>
            <a:endParaRPr b="1" sz="27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87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Navigation Between Screens</a:t>
            </a:r>
            <a:endParaRPr sz="3400"/>
          </a:p>
        </p:txBody>
      </p:sp>
      <p:sp>
        <p:nvSpPr>
          <p:cNvPr id="1143" name="Google Shape;1143;p87"/>
          <p:cNvSpPr txBox="1"/>
          <p:nvPr>
            <p:ph idx="2" type="subTitle"/>
          </p:nvPr>
        </p:nvSpPr>
        <p:spPr>
          <a:xfrm>
            <a:off x="237700" y="1705325"/>
            <a:ext cx="8754000" cy="4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How to make the following Expenses App : </a:t>
            </a:r>
            <a:endParaRPr b="1"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For simplicity, we will not be using databases.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Expenses are added to a Vector Object</a:t>
            </a:r>
            <a:endParaRPr sz="1800"/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Class Expense needs to be Created.</a:t>
            </a:r>
            <a:endParaRPr sz="1800"/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Upon clicking the method Add Expense </a:t>
            </a:r>
            <a:endParaRPr sz="1800"/>
          </a:p>
          <a:p>
            <a:pPr indent="-3429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?</a:t>
            </a:r>
            <a:endParaRPr sz="1800"/>
          </a:p>
          <a:p>
            <a:pPr indent="-3429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?</a:t>
            </a:r>
            <a:endParaRPr sz="1800"/>
          </a:p>
          <a:p>
            <a:pPr indent="-3429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?</a:t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44" name="Google Shape;1144;p8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45" name="Google Shape;1145;p87"/>
          <p:cNvGrpSpPr/>
          <p:nvPr/>
        </p:nvGrpSpPr>
        <p:grpSpPr>
          <a:xfrm>
            <a:off x="6624322" y="57237"/>
            <a:ext cx="2160264" cy="2246228"/>
            <a:chOff x="644468" y="2167637"/>
            <a:chExt cx="2631900" cy="3080400"/>
          </a:xfrm>
        </p:grpSpPr>
        <p:sp>
          <p:nvSpPr>
            <p:cNvPr id="1146" name="Google Shape;1146;p87"/>
            <p:cNvSpPr/>
            <p:nvPr/>
          </p:nvSpPr>
          <p:spPr>
            <a:xfrm>
              <a:off x="644468" y="2167637"/>
              <a:ext cx="2631900" cy="3080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47" name="Google Shape;1147;p87"/>
            <p:cNvSpPr/>
            <p:nvPr/>
          </p:nvSpPr>
          <p:spPr>
            <a:xfrm>
              <a:off x="975642" y="3140514"/>
              <a:ext cx="2079000" cy="454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New Expense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48" name="Google Shape;1148;p87"/>
            <p:cNvSpPr txBox="1"/>
            <p:nvPr/>
          </p:nvSpPr>
          <p:spPr>
            <a:xfrm>
              <a:off x="1204400" y="2343525"/>
              <a:ext cx="19479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Expenses App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49" name="Google Shape;1149;p87"/>
            <p:cNvSpPr/>
            <p:nvPr/>
          </p:nvSpPr>
          <p:spPr>
            <a:xfrm>
              <a:off x="975913" y="3865207"/>
              <a:ext cx="2079000" cy="408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List of Expenses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1150" name="Google Shape;1150;p87"/>
          <p:cNvGrpSpPr/>
          <p:nvPr/>
        </p:nvGrpSpPr>
        <p:grpSpPr>
          <a:xfrm>
            <a:off x="6624303" y="2463299"/>
            <a:ext cx="2160281" cy="2246187"/>
            <a:chOff x="5946875" y="1948050"/>
            <a:chExt cx="2196300" cy="2923200"/>
          </a:xfrm>
        </p:grpSpPr>
        <p:sp>
          <p:nvSpPr>
            <p:cNvPr id="1151" name="Google Shape;1151;p87"/>
            <p:cNvSpPr/>
            <p:nvPr/>
          </p:nvSpPr>
          <p:spPr>
            <a:xfrm>
              <a:off x="5946875" y="1948050"/>
              <a:ext cx="2196300" cy="2923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52" name="Google Shape;1152;p87"/>
            <p:cNvSpPr txBox="1"/>
            <p:nvPr/>
          </p:nvSpPr>
          <p:spPr>
            <a:xfrm>
              <a:off x="6065325" y="2138225"/>
              <a:ext cx="1947900" cy="52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New Expense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53" name="Google Shape;1153;p87"/>
            <p:cNvSpPr/>
            <p:nvPr/>
          </p:nvSpPr>
          <p:spPr>
            <a:xfrm>
              <a:off x="6173625" y="2659250"/>
              <a:ext cx="1731300" cy="3936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Description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54" name="Google Shape;1154;p87"/>
            <p:cNvSpPr/>
            <p:nvPr/>
          </p:nvSpPr>
          <p:spPr>
            <a:xfrm>
              <a:off x="6179375" y="3212850"/>
              <a:ext cx="1731300" cy="3936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Amount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55" name="Google Shape;1155;p87"/>
            <p:cNvSpPr/>
            <p:nvPr/>
          </p:nvSpPr>
          <p:spPr>
            <a:xfrm>
              <a:off x="6173625" y="3792725"/>
              <a:ext cx="1731300" cy="3936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Date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56" name="Google Shape;1156;p87"/>
            <p:cNvSpPr/>
            <p:nvPr/>
          </p:nvSpPr>
          <p:spPr>
            <a:xfrm>
              <a:off x="6179375" y="4372600"/>
              <a:ext cx="1731300" cy="393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Add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157" name="Google Shape;1157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4300" y="69919"/>
            <a:ext cx="2314125" cy="4944831"/>
          </a:xfrm>
          <a:prstGeom prst="rect">
            <a:avLst/>
          </a:prstGeom>
          <a:noFill/>
          <a:ln>
            <a:noFill/>
          </a:ln>
        </p:spPr>
      </p:pic>
      <p:sp>
        <p:nvSpPr>
          <p:cNvPr id="1158" name="Google Shape;1158;p87"/>
          <p:cNvSpPr/>
          <p:nvPr/>
        </p:nvSpPr>
        <p:spPr>
          <a:xfrm>
            <a:off x="6917625" y="3026000"/>
            <a:ext cx="786900" cy="393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88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Navigation Between Screens</a:t>
            </a:r>
            <a:endParaRPr sz="3400"/>
          </a:p>
        </p:txBody>
      </p:sp>
      <p:sp>
        <p:nvSpPr>
          <p:cNvPr id="1164" name="Google Shape;1164;p88"/>
          <p:cNvSpPr txBox="1"/>
          <p:nvPr>
            <p:ph idx="2" type="subTitle"/>
          </p:nvPr>
        </p:nvSpPr>
        <p:spPr>
          <a:xfrm>
            <a:off x="237700" y="1705325"/>
            <a:ext cx="8754000" cy="4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How to make the following Expenses App : </a:t>
            </a:r>
            <a:endParaRPr b="1"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For simplicity, we will not be using databases.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Expenses are added to a Vector Object</a:t>
            </a:r>
            <a:endParaRPr sz="1800"/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Class Expense needs to be Created.</a:t>
            </a:r>
            <a:endParaRPr sz="1800"/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Upon clicking the method Add Expense </a:t>
            </a:r>
            <a:endParaRPr sz="1800"/>
          </a:p>
          <a:p>
            <a:pPr indent="-3429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Store the Expense Object into the Vector</a:t>
            </a:r>
            <a:endParaRPr b="1" sz="1800"/>
          </a:p>
          <a:p>
            <a:pPr indent="-3429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Finish the Child Activity to go Back</a:t>
            </a:r>
            <a:endParaRPr b="1" sz="1800"/>
          </a:p>
          <a:p>
            <a:pPr indent="-3429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Refresh the Screen UI of the Parent Activity</a:t>
            </a:r>
            <a:endParaRPr b="1" sz="1800"/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1165" name="Google Shape;1165;p8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66" name="Google Shape;1166;p88"/>
          <p:cNvGrpSpPr/>
          <p:nvPr/>
        </p:nvGrpSpPr>
        <p:grpSpPr>
          <a:xfrm>
            <a:off x="6624322" y="57237"/>
            <a:ext cx="2160264" cy="2246228"/>
            <a:chOff x="644468" y="2167637"/>
            <a:chExt cx="2631900" cy="3080400"/>
          </a:xfrm>
        </p:grpSpPr>
        <p:sp>
          <p:nvSpPr>
            <p:cNvPr id="1167" name="Google Shape;1167;p88"/>
            <p:cNvSpPr/>
            <p:nvPr/>
          </p:nvSpPr>
          <p:spPr>
            <a:xfrm>
              <a:off x="644468" y="2167637"/>
              <a:ext cx="2631900" cy="3080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68" name="Google Shape;1168;p88"/>
            <p:cNvSpPr/>
            <p:nvPr/>
          </p:nvSpPr>
          <p:spPr>
            <a:xfrm>
              <a:off x="975642" y="3140514"/>
              <a:ext cx="2079000" cy="454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New Expense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69" name="Google Shape;1169;p88"/>
            <p:cNvSpPr txBox="1"/>
            <p:nvPr/>
          </p:nvSpPr>
          <p:spPr>
            <a:xfrm>
              <a:off x="1204400" y="2343525"/>
              <a:ext cx="19479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Expenses App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70" name="Google Shape;1170;p88"/>
            <p:cNvSpPr/>
            <p:nvPr/>
          </p:nvSpPr>
          <p:spPr>
            <a:xfrm>
              <a:off x="975913" y="3865207"/>
              <a:ext cx="2079000" cy="408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List of Expenses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1171" name="Google Shape;1171;p88"/>
          <p:cNvGrpSpPr/>
          <p:nvPr/>
        </p:nvGrpSpPr>
        <p:grpSpPr>
          <a:xfrm>
            <a:off x="6624303" y="2463299"/>
            <a:ext cx="2160281" cy="2246187"/>
            <a:chOff x="5946875" y="1948050"/>
            <a:chExt cx="2196300" cy="2923200"/>
          </a:xfrm>
        </p:grpSpPr>
        <p:sp>
          <p:nvSpPr>
            <p:cNvPr id="1172" name="Google Shape;1172;p88"/>
            <p:cNvSpPr/>
            <p:nvPr/>
          </p:nvSpPr>
          <p:spPr>
            <a:xfrm>
              <a:off x="5946875" y="1948050"/>
              <a:ext cx="2196300" cy="2923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73" name="Google Shape;1173;p88"/>
            <p:cNvSpPr txBox="1"/>
            <p:nvPr/>
          </p:nvSpPr>
          <p:spPr>
            <a:xfrm>
              <a:off x="6065325" y="2138225"/>
              <a:ext cx="1947900" cy="52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New Expense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74" name="Google Shape;1174;p88"/>
            <p:cNvSpPr/>
            <p:nvPr/>
          </p:nvSpPr>
          <p:spPr>
            <a:xfrm>
              <a:off x="6173625" y="2659250"/>
              <a:ext cx="1731300" cy="3936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Description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75" name="Google Shape;1175;p88"/>
            <p:cNvSpPr/>
            <p:nvPr/>
          </p:nvSpPr>
          <p:spPr>
            <a:xfrm>
              <a:off x="6179375" y="3212850"/>
              <a:ext cx="1731300" cy="3936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Amount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76" name="Google Shape;1176;p88"/>
            <p:cNvSpPr/>
            <p:nvPr/>
          </p:nvSpPr>
          <p:spPr>
            <a:xfrm>
              <a:off x="6173625" y="3792725"/>
              <a:ext cx="1731300" cy="3936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Date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77" name="Google Shape;1177;p88"/>
            <p:cNvSpPr/>
            <p:nvPr/>
          </p:nvSpPr>
          <p:spPr>
            <a:xfrm>
              <a:off x="6179375" y="4372600"/>
              <a:ext cx="1731300" cy="393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Add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178" name="Google Shape;1178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4300" y="69919"/>
            <a:ext cx="2314125" cy="4944831"/>
          </a:xfrm>
          <a:prstGeom prst="rect">
            <a:avLst/>
          </a:prstGeom>
          <a:noFill/>
          <a:ln>
            <a:noFill/>
          </a:ln>
        </p:spPr>
      </p:pic>
      <p:sp>
        <p:nvSpPr>
          <p:cNvPr id="1179" name="Google Shape;1179;p88"/>
          <p:cNvSpPr/>
          <p:nvPr/>
        </p:nvSpPr>
        <p:spPr>
          <a:xfrm>
            <a:off x="6917625" y="3026000"/>
            <a:ext cx="786900" cy="393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89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Navigation Between Screens</a:t>
            </a:r>
            <a:endParaRPr sz="3400"/>
          </a:p>
        </p:txBody>
      </p:sp>
      <p:sp>
        <p:nvSpPr>
          <p:cNvPr id="1185" name="Google Shape;1185;p89"/>
          <p:cNvSpPr txBox="1"/>
          <p:nvPr>
            <p:ph idx="2" type="subTitle"/>
          </p:nvPr>
        </p:nvSpPr>
        <p:spPr>
          <a:xfrm>
            <a:off x="237700" y="1705325"/>
            <a:ext cx="8754000" cy="4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How to make the following Expenses App : 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>
                <a:solidFill>
                  <a:schemeClr val="dk1"/>
                </a:solidFill>
              </a:rPr>
              <a:t>Store the Expense Object into the Vector</a:t>
            </a:r>
            <a:endParaRPr b="1" sz="18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" sz="1800">
                <a:solidFill>
                  <a:schemeClr val="dk1"/>
                </a:solidFill>
              </a:rPr>
              <a:t>Expense Class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1186" name="Google Shape;1186;p8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7" name="Google Shape;1187;p89"/>
          <p:cNvGrpSpPr/>
          <p:nvPr/>
        </p:nvGrpSpPr>
        <p:grpSpPr>
          <a:xfrm>
            <a:off x="6624322" y="57237"/>
            <a:ext cx="2160264" cy="2246228"/>
            <a:chOff x="644468" y="2167637"/>
            <a:chExt cx="2631900" cy="3080400"/>
          </a:xfrm>
        </p:grpSpPr>
        <p:sp>
          <p:nvSpPr>
            <p:cNvPr id="1188" name="Google Shape;1188;p89"/>
            <p:cNvSpPr/>
            <p:nvPr/>
          </p:nvSpPr>
          <p:spPr>
            <a:xfrm>
              <a:off x="644468" y="2167637"/>
              <a:ext cx="2631900" cy="3080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89" name="Google Shape;1189;p89"/>
            <p:cNvSpPr/>
            <p:nvPr/>
          </p:nvSpPr>
          <p:spPr>
            <a:xfrm>
              <a:off x="975642" y="3140514"/>
              <a:ext cx="2079000" cy="454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New Expense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90" name="Google Shape;1190;p89"/>
            <p:cNvSpPr txBox="1"/>
            <p:nvPr/>
          </p:nvSpPr>
          <p:spPr>
            <a:xfrm>
              <a:off x="1204400" y="2343525"/>
              <a:ext cx="19479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Expenses App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91" name="Google Shape;1191;p89"/>
            <p:cNvSpPr/>
            <p:nvPr/>
          </p:nvSpPr>
          <p:spPr>
            <a:xfrm>
              <a:off x="975913" y="3865207"/>
              <a:ext cx="2079000" cy="408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List of Expenses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1192" name="Google Shape;1192;p89"/>
          <p:cNvGrpSpPr/>
          <p:nvPr/>
        </p:nvGrpSpPr>
        <p:grpSpPr>
          <a:xfrm>
            <a:off x="6624303" y="2463299"/>
            <a:ext cx="2160281" cy="2246187"/>
            <a:chOff x="5946875" y="1948050"/>
            <a:chExt cx="2196300" cy="2923200"/>
          </a:xfrm>
        </p:grpSpPr>
        <p:sp>
          <p:nvSpPr>
            <p:cNvPr id="1193" name="Google Shape;1193;p89"/>
            <p:cNvSpPr/>
            <p:nvPr/>
          </p:nvSpPr>
          <p:spPr>
            <a:xfrm>
              <a:off x="5946875" y="1948050"/>
              <a:ext cx="2196300" cy="2923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94" name="Google Shape;1194;p89"/>
            <p:cNvSpPr txBox="1"/>
            <p:nvPr/>
          </p:nvSpPr>
          <p:spPr>
            <a:xfrm>
              <a:off x="6065325" y="2138225"/>
              <a:ext cx="1947900" cy="52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New Expense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95" name="Google Shape;1195;p89"/>
            <p:cNvSpPr/>
            <p:nvPr/>
          </p:nvSpPr>
          <p:spPr>
            <a:xfrm>
              <a:off x="6173625" y="2659250"/>
              <a:ext cx="1731300" cy="3936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Description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96" name="Google Shape;1196;p89"/>
            <p:cNvSpPr/>
            <p:nvPr/>
          </p:nvSpPr>
          <p:spPr>
            <a:xfrm>
              <a:off x="6179375" y="3212850"/>
              <a:ext cx="1731300" cy="3936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Amount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97" name="Google Shape;1197;p89"/>
            <p:cNvSpPr/>
            <p:nvPr/>
          </p:nvSpPr>
          <p:spPr>
            <a:xfrm>
              <a:off x="6173625" y="3792725"/>
              <a:ext cx="1731300" cy="3936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Date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98" name="Google Shape;1198;p89"/>
            <p:cNvSpPr/>
            <p:nvPr/>
          </p:nvSpPr>
          <p:spPr>
            <a:xfrm>
              <a:off x="6179375" y="4372600"/>
              <a:ext cx="1731300" cy="393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Add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199" name="Google Shape;1199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4300" y="69919"/>
            <a:ext cx="2314125" cy="4944831"/>
          </a:xfrm>
          <a:prstGeom prst="rect">
            <a:avLst/>
          </a:prstGeom>
          <a:noFill/>
          <a:ln>
            <a:noFill/>
          </a:ln>
        </p:spPr>
      </p:pic>
      <p:sp>
        <p:nvSpPr>
          <p:cNvPr id="1200" name="Google Shape;1200;p89"/>
          <p:cNvSpPr/>
          <p:nvPr/>
        </p:nvSpPr>
        <p:spPr>
          <a:xfrm>
            <a:off x="6917625" y="3026000"/>
            <a:ext cx="786900" cy="393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01" name="Google Shape;1201;p89"/>
          <p:cNvSpPr txBox="1"/>
          <p:nvPr/>
        </p:nvSpPr>
        <p:spPr>
          <a:xfrm>
            <a:off x="2800" y="2802200"/>
            <a:ext cx="1015800" cy="16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8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1</a:t>
            </a:r>
            <a:endParaRPr sz="108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02" name="Google Shape;1202;p89"/>
          <p:cNvSpPr txBox="1"/>
          <p:nvPr/>
        </p:nvSpPr>
        <p:spPr>
          <a:xfrm>
            <a:off x="1155300" y="3114275"/>
            <a:ext cx="7579500" cy="110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package </a:t>
            </a:r>
            <a:r>
              <a:rPr lang="en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dev.startsoftware.simpleexpenseappnodb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Expense</a:t>
            </a:r>
            <a:r>
              <a:rPr lang="en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5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5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5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5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lang="en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5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5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lang="en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3" name="Google Shape;1203;p89"/>
          <p:cNvSpPr/>
          <p:nvPr/>
        </p:nvSpPr>
        <p:spPr>
          <a:xfrm>
            <a:off x="3423025" y="4433000"/>
            <a:ext cx="4920300" cy="58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Kotlin does not have the </a:t>
            </a: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static keyword ?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90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Navigation Between Screens</a:t>
            </a:r>
            <a:endParaRPr sz="3400"/>
          </a:p>
        </p:txBody>
      </p:sp>
      <p:sp>
        <p:nvSpPr>
          <p:cNvPr id="1209" name="Google Shape;1209;p90"/>
          <p:cNvSpPr txBox="1"/>
          <p:nvPr>
            <p:ph idx="2" type="subTitle"/>
          </p:nvPr>
        </p:nvSpPr>
        <p:spPr>
          <a:xfrm>
            <a:off x="237700" y="1705325"/>
            <a:ext cx="8754000" cy="4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How to make the following Expenses App : 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>
                <a:solidFill>
                  <a:schemeClr val="dk1"/>
                </a:solidFill>
              </a:rPr>
              <a:t>Store the Expense Object into the Vector</a:t>
            </a:r>
            <a:endParaRPr b="1" sz="18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" sz="1800">
                <a:solidFill>
                  <a:schemeClr val="dk1"/>
                </a:solidFill>
              </a:rPr>
              <a:t>Inside the Parent Class : MainActivity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1210" name="Google Shape;1210;p9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11" name="Google Shape;1211;p90"/>
          <p:cNvGrpSpPr/>
          <p:nvPr/>
        </p:nvGrpSpPr>
        <p:grpSpPr>
          <a:xfrm>
            <a:off x="6624322" y="57237"/>
            <a:ext cx="2160264" cy="2246228"/>
            <a:chOff x="644468" y="2167637"/>
            <a:chExt cx="2631900" cy="3080400"/>
          </a:xfrm>
        </p:grpSpPr>
        <p:sp>
          <p:nvSpPr>
            <p:cNvPr id="1212" name="Google Shape;1212;p90"/>
            <p:cNvSpPr/>
            <p:nvPr/>
          </p:nvSpPr>
          <p:spPr>
            <a:xfrm>
              <a:off x="644468" y="2167637"/>
              <a:ext cx="2631900" cy="3080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213" name="Google Shape;1213;p90"/>
            <p:cNvSpPr/>
            <p:nvPr/>
          </p:nvSpPr>
          <p:spPr>
            <a:xfrm>
              <a:off x="975642" y="3140514"/>
              <a:ext cx="2079000" cy="454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New Expense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214" name="Google Shape;1214;p90"/>
            <p:cNvSpPr txBox="1"/>
            <p:nvPr/>
          </p:nvSpPr>
          <p:spPr>
            <a:xfrm>
              <a:off x="1204400" y="2343525"/>
              <a:ext cx="19479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Expenses App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215" name="Google Shape;1215;p90"/>
            <p:cNvSpPr/>
            <p:nvPr/>
          </p:nvSpPr>
          <p:spPr>
            <a:xfrm>
              <a:off x="975913" y="3865207"/>
              <a:ext cx="2079000" cy="408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List of Expenses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1216" name="Google Shape;1216;p90"/>
          <p:cNvGrpSpPr/>
          <p:nvPr/>
        </p:nvGrpSpPr>
        <p:grpSpPr>
          <a:xfrm>
            <a:off x="6624303" y="2463299"/>
            <a:ext cx="2160281" cy="2246187"/>
            <a:chOff x="5946875" y="1948050"/>
            <a:chExt cx="2196300" cy="2923200"/>
          </a:xfrm>
        </p:grpSpPr>
        <p:sp>
          <p:nvSpPr>
            <p:cNvPr id="1217" name="Google Shape;1217;p90"/>
            <p:cNvSpPr/>
            <p:nvPr/>
          </p:nvSpPr>
          <p:spPr>
            <a:xfrm>
              <a:off x="5946875" y="1948050"/>
              <a:ext cx="2196300" cy="2923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218" name="Google Shape;1218;p90"/>
            <p:cNvSpPr txBox="1"/>
            <p:nvPr/>
          </p:nvSpPr>
          <p:spPr>
            <a:xfrm>
              <a:off x="6065325" y="2138225"/>
              <a:ext cx="1947900" cy="52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New Expense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219" name="Google Shape;1219;p90"/>
            <p:cNvSpPr/>
            <p:nvPr/>
          </p:nvSpPr>
          <p:spPr>
            <a:xfrm>
              <a:off x="6173625" y="2659250"/>
              <a:ext cx="1731300" cy="3936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Description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220" name="Google Shape;1220;p90"/>
            <p:cNvSpPr/>
            <p:nvPr/>
          </p:nvSpPr>
          <p:spPr>
            <a:xfrm>
              <a:off x="6179375" y="3212850"/>
              <a:ext cx="1731300" cy="3936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Amount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221" name="Google Shape;1221;p90"/>
            <p:cNvSpPr/>
            <p:nvPr/>
          </p:nvSpPr>
          <p:spPr>
            <a:xfrm>
              <a:off x="6173625" y="3792725"/>
              <a:ext cx="1731300" cy="3936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Date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222" name="Google Shape;1222;p90"/>
            <p:cNvSpPr/>
            <p:nvPr/>
          </p:nvSpPr>
          <p:spPr>
            <a:xfrm>
              <a:off x="6179375" y="4372600"/>
              <a:ext cx="1731300" cy="393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Add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223" name="Google Shape;1223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4300" y="69919"/>
            <a:ext cx="2314125" cy="4944831"/>
          </a:xfrm>
          <a:prstGeom prst="rect">
            <a:avLst/>
          </a:prstGeom>
          <a:noFill/>
          <a:ln>
            <a:noFill/>
          </a:ln>
        </p:spPr>
      </p:pic>
      <p:sp>
        <p:nvSpPr>
          <p:cNvPr id="1224" name="Google Shape;1224;p90"/>
          <p:cNvSpPr/>
          <p:nvPr/>
        </p:nvSpPr>
        <p:spPr>
          <a:xfrm>
            <a:off x="6917625" y="3026000"/>
            <a:ext cx="786900" cy="393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25" name="Google Shape;1225;p90"/>
          <p:cNvSpPr txBox="1"/>
          <p:nvPr/>
        </p:nvSpPr>
        <p:spPr>
          <a:xfrm>
            <a:off x="2800" y="2802200"/>
            <a:ext cx="1015800" cy="16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8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1</a:t>
            </a:r>
            <a:endParaRPr sz="108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26" name="Google Shape;1226;p90"/>
          <p:cNvSpPr txBox="1"/>
          <p:nvPr/>
        </p:nvSpPr>
        <p:spPr>
          <a:xfrm>
            <a:off x="1155300" y="3114275"/>
            <a:ext cx="7579500" cy="1616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MainActivity </a:t>
            </a:r>
            <a:r>
              <a:rPr lang="en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AppCompatActivity() {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5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companion object </a:t>
            </a:r>
            <a:r>
              <a:rPr lang="en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5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5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 </a:t>
            </a:r>
            <a:r>
              <a:rPr lang="en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Vector&lt;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Expense</a:t>
            </a:r>
            <a:r>
              <a:rPr lang="en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&gt;()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5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override fun </a:t>
            </a:r>
            <a:r>
              <a:rPr lang="en" sz="15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onCreate</a:t>
            </a:r>
            <a:r>
              <a:rPr lang="en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(savedInstanceState: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Bundle</a:t>
            </a:r>
            <a:r>
              <a:rPr lang="en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?) {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7" name="Google Shape;1227;p90"/>
          <p:cNvSpPr/>
          <p:nvPr/>
        </p:nvSpPr>
        <p:spPr>
          <a:xfrm>
            <a:off x="3423025" y="4433000"/>
            <a:ext cx="4920300" cy="58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Kotlin does not have the </a:t>
            </a: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static keyword ?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91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Navigation Between Screens</a:t>
            </a:r>
            <a:endParaRPr sz="3400"/>
          </a:p>
        </p:txBody>
      </p:sp>
      <p:sp>
        <p:nvSpPr>
          <p:cNvPr id="1233" name="Google Shape;1233;p91"/>
          <p:cNvSpPr txBox="1"/>
          <p:nvPr>
            <p:ph idx="2" type="subTitle"/>
          </p:nvPr>
        </p:nvSpPr>
        <p:spPr>
          <a:xfrm>
            <a:off x="237700" y="1705325"/>
            <a:ext cx="8754000" cy="4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How to make the following Expenses App : 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>
                <a:solidFill>
                  <a:schemeClr val="dk1"/>
                </a:solidFill>
              </a:rPr>
              <a:t>Store the Expense Object into the Vector</a:t>
            </a:r>
            <a:endParaRPr b="1" sz="18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" sz="1800">
                <a:solidFill>
                  <a:schemeClr val="dk1"/>
                </a:solidFill>
              </a:rPr>
              <a:t>Inside the Child Activity 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1234" name="Google Shape;1234;p9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35" name="Google Shape;1235;p91"/>
          <p:cNvGrpSpPr/>
          <p:nvPr/>
        </p:nvGrpSpPr>
        <p:grpSpPr>
          <a:xfrm>
            <a:off x="6624322" y="57237"/>
            <a:ext cx="2160264" cy="2246228"/>
            <a:chOff x="644468" y="2167637"/>
            <a:chExt cx="2631900" cy="3080400"/>
          </a:xfrm>
        </p:grpSpPr>
        <p:sp>
          <p:nvSpPr>
            <p:cNvPr id="1236" name="Google Shape;1236;p91"/>
            <p:cNvSpPr/>
            <p:nvPr/>
          </p:nvSpPr>
          <p:spPr>
            <a:xfrm>
              <a:off x="644468" y="2167637"/>
              <a:ext cx="2631900" cy="3080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237" name="Google Shape;1237;p91"/>
            <p:cNvSpPr/>
            <p:nvPr/>
          </p:nvSpPr>
          <p:spPr>
            <a:xfrm>
              <a:off x="975642" y="3140514"/>
              <a:ext cx="2079000" cy="454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New Expense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238" name="Google Shape;1238;p91"/>
            <p:cNvSpPr txBox="1"/>
            <p:nvPr/>
          </p:nvSpPr>
          <p:spPr>
            <a:xfrm>
              <a:off x="1204400" y="2343525"/>
              <a:ext cx="19479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Expenses App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239" name="Google Shape;1239;p91"/>
            <p:cNvSpPr/>
            <p:nvPr/>
          </p:nvSpPr>
          <p:spPr>
            <a:xfrm>
              <a:off x="975913" y="3865207"/>
              <a:ext cx="2079000" cy="408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List of Expenses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1240" name="Google Shape;1240;p91"/>
          <p:cNvGrpSpPr/>
          <p:nvPr/>
        </p:nvGrpSpPr>
        <p:grpSpPr>
          <a:xfrm>
            <a:off x="6624303" y="2463299"/>
            <a:ext cx="2160281" cy="2246187"/>
            <a:chOff x="5946875" y="1948050"/>
            <a:chExt cx="2196300" cy="2923200"/>
          </a:xfrm>
        </p:grpSpPr>
        <p:sp>
          <p:nvSpPr>
            <p:cNvPr id="1241" name="Google Shape;1241;p91"/>
            <p:cNvSpPr/>
            <p:nvPr/>
          </p:nvSpPr>
          <p:spPr>
            <a:xfrm>
              <a:off x="5946875" y="1948050"/>
              <a:ext cx="2196300" cy="2923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242" name="Google Shape;1242;p91"/>
            <p:cNvSpPr txBox="1"/>
            <p:nvPr/>
          </p:nvSpPr>
          <p:spPr>
            <a:xfrm>
              <a:off x="6065325" y="2138225"/>
              <a:ext cx="1947900" cy="52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New Expense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243" name="Google Shape;1243;p91"/>
            <p:cNvSpPr/>
            <p:nvPr/>
          </p:nvSpPr>
          <p:spPr>
            <a:xfrm>
              <a:off x="6173625" y="2659250"/>
              <a:ext cx="1731300" cy="3936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Description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244" name="Google Shape;1244;p91"/>
            <p:cNvSpPr/>
            <p:nvPr/>
          </p:nvSpPr>
          <p:spPr>
            <a:xfrm>
              <a:off x="6179375" y="3212850"/>
              <a:ext cx="1731300" cy="3936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Amount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245" name="Google Shape;1245;p91"/>
            <p:cNvSpPr/>
            <p:nvPr/>
          </p:nvSpPr>
          <p:spPr>
            <a:xfrm>
              <a:off x="6173625" y="3792725"/>
              <a:ext cx="1731300" cy="3936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Date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246" name="Google Shape;1246;p91"/>
            <p:cNvSpPr/>
            <p:nvPr/>
          </p:nvSpPr>
          <p:spPr>
            <a:xfrm>
              <a:off x="6179375" y="4372600"/>
              <a:ext cx="1731300" cy="393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Add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247" name="Google Shape;1247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4300" y="69919"/>
            <a:ext cx="2314125" cy="4944831"/>
          </a:xfrm>
          <a:prstGeom prst="rect">
            <a:avLst/>
          </a:prstGeom>
          <a:noFill/>
          <a:ln>
            <a:noFill/>
          </a:ln>
        </p:spPr>
      </p:pic>
      <p:sp>
        <p:nvSpPr>
          <p:cNvPr id="1248" name="Google Shape;1248;p91"/>
          <p:cNvSpPr/>
          <p:nvPr/>
        </p:nvSpPr>
        <p:spPr>
          <a:xfrm>
            <a:off x="6917625" y="3026000"/>
            <a:ext cx="786900" cy="393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49" name="Google Shape;1249;p91"/>
          <p:cNvSpPr txBox="1"/>
          <p:nvPr/>
        </p:nvSpPr>
        <p:spPr>
          <a:xfrm>
            <a:off x="2800" y="2802200"/>
            <a:ext cx="1015800" cy="16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8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1</a:t>
            </a:r>
            <a:endParaRPr sz="108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50" name="Google Shape;1250;p91"/>
          <p:cNvSpPr txBox="1"/>
          <p:nvPr/>
        </p:nvSpPr>
        <p:spPr>
          <a:xfrm>
            <a:off x="1155300" y="3114275"/>
            <a:ext cx="7579500" cy="163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bt_add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=findViewById&lt;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bt_add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bt_add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.setOnClickListener </a:t>
            </a: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nameVal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=findViewById&lt;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EditText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tx_description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.toString()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dateVal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=findViewById&lt;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EditText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tx_description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.toString()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priceVal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=findViewById&lt;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EditText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tx_description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.toString().</a:t>
            </a:r>
            <a:r>
              <a:rPr i="1"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toDouble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MainActivity</a:t>
            </a: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add(Expense(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nameVal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dateVal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priceVal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.finish()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92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Navigation Between Screens</a:t>
            </a:r>
            <a:endParaRPr sz="3400"/>
          </a:p>
        </p:txBody>
      </p:sp>
      <p:sp>
        <p:nvSpPr>
          <p:cNvPr id="1256" name="Google Shape;1256;p92"/>
          <p:cNvSpPr txBox="1"/>
          <p:nvPr>
            <p:ph idx="2" type="subTitle"/>
          </p:nvPr>
        </p:nvSpPr>
        <p:spPr>
          <a:xfrm>
            <a:off x="237700" y="1705325"/>
            <a:ext cx="8754000" cy="4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How to make the following Expenses App : 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>
                <a:solidFill>
                  <a:schemeClr val="dk1"/>
                </a:solidFill>
              </a:rPr>
              <a:t>Finish the Child Activity to go Back</a:t>
            </a:r>
            <a:endParaRPr b="1" sz="18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" sz="1800">
                <a:solidFill>
                  <a:schemeClr val="dk1"/>
                </a:solidFill>
              </a:rPr>
              <a:t>Inside the Child Activity 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1257" name="Google Shape;1257;p9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58" name="Google Shape;1258;p92"/>
          <p:cNvGrpSpPr/>
          <p:nvPr/>
        </p:nvGrpSpPr>
        <p:grpSpPr>
          <a:xfrm>
            <a:off x="6624322" y="57237"/>
            <a:ext cx="2160264" cy="2246228"/>
            <a:chOff x="644468" y="2167637"/>
            <a:chExt cx="2631900" cy="3080400"/>
          </a:xfrm>
        </p:grpSpPr>
        <p:sp>
          <p:nvSpPr>
            <p:cNvPr id="1259" name="Google Shape;1259;p92"/>
            <p:cNvSpPr/>
            <p:nvPr/>
          </p:nvSpPr>
          <p:spPr>
            <a:xfrm>
              <a:off x="644468" y="2167637"/>
              <a:ext cx="2631900" cy="3080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260" name="Google Shape;1260;p92"/>
            <p:cNvSpPr/>
            <p:nvPr/>
          </p:nvSpPr>
          <p:spPr>
            <a:xfrm>
              <a:off x="975642" y="3140514"/>
              <a:ext cx="2079000" cy="454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New Expense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261" name="Google Shape;1261;p92"/>
            <p:cNvSpPr txBox="1"/>
            <p:nvPr/>
          </p:nvSpPr>
          <p:spPr>
            <a:xfrm>
              <a:off x="1204400" y="2343525"/>
              <a:ext cx="19479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Expenses App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262" name="Google Shape;1262;p92"/>
            <p:cNvSpPr/>
            <p:nvPr/>
          </p:nvSpPr>
          <p:spPr>
            <a:xfrm>
              <a:off x="975913" y="3865207"/>
              <a:ext cx="2079000" cy="408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List of Expenses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1263" name="Google Shape;1263;p92"/>
          <p:cNvGrpSpPr/>
          <p:nvPr/>
        </p:nvGrpSpPr>
        <p:grpSpPr>
          <a:xfrm>
            <a:off x="6624303" y="2463299"/>
            <a:ext cx="2160281" cy="2246187"/>
            <a:chOff x="5946875" y="1948050"/>
            <a:chExt cx="2196300" cy="2923200"/>
          </a:xfrm>
        </p:grpSpPr>
        <p:sp>
          <p:nvSpPr>
            <p:cNvPr id="1264" name="Google Shape;1264;p92"/>
            <p:cNvSpPr/>
            <p:nvPr/>
          </p:nvSpPr>
          <p:spPr>
            <a:xfrm>
              <a:off x="5946875" y="1948050"/>
              <a:ext cx="2196300" cy="2923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265" name="Google Shape;1265;p92"/>
            <p:cNvSpPr txBox="1"/>
            <p:nvPr/>
          </p:nvSpPr>
          <p:spPr>
            <a:xfrm>
              <a:off x="6065325" y="2138225"/>
              <a:ext cx="1947900" cy="52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New Expense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266" name="Google Shape;1266;p92"/>
            <p:cNvSpPr/>
            <p:nvPr/>
          </p:nvSpPr>
          <p:spPr>
            <a:xfrm>
              <a:off x="6173625" y="2659250"/>
              <a:ext cx="1731300" cy="3936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Description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267" name="Google Shape;1267;p92"/>
            <p:cNvSpPr/>
            <p:nvPr/>
          </p:nvSpPr>
          <p:spPr>
            <a:xfrm>
              <a:off x="6179375" y="3212850"/>
              <a:ext cx="1731300" cy="3936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Amount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268" name="Google Shape;1268;p92"/>
            <p:cNvSpPr/>
            <p:nvPr/>
          </p:nvSpPr>
          <p:spPr>
            <a:xfrm>
              <a:off x="6173625" y="3792725"/>
              <a:ext cx="1731300" cy="3936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Date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269" name="Google Shape;1269;p92"/>
            <p:cNvSpPr/>
            <p:nvPr/>
          </p:nvSpPr>
          <p:spPr>
            <a:xfrm>
              <a:off x="6179375" y="4372600"/>
              <a:ext cx="1731300" cy="393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Add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270" name="Google Shape;1270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4300" y="69919"/>
            <a:ext cx="2314125" cy="4944831"/>
          </a:xfrm>
          <a:prstGeom prst="rect">
            <a:avLst/>
          </a:prstGeom>
          <a:noFill/>
          <a:ln>
            <a:noFill/>
          </a:ln>
        </p:spPr>
      </p:pic>
      <p:sp>
        <p:nvSpPr>
          <p:cNvPr id="1271" name="Google Shape;1271;p92"/>
          <p:cNvSpPr/>
          <p:nvPr/>
        </p:nvSpPr>
        <p:spPr>
          <a:xfrm>
            <a:off x="6917625" y="3026000"/>
            <a:ext cx="786900" cy="393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72" name="Google Shape;1272;p92"/>
          <p:cNvSpPr txBox="1"/>
          <p:nvPr/>
        </p:nvSpPr>
        <p:spPr>
          <a:xfrm>
            <a:off x="2800" y="2802200"/>
            <a:ext cx="1015800" cy="16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8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2</a:t>
            </a:r>
            <a:endParaRPr sz="108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73" name="Google Shape;1273;p92"/>
          <p:cNvSpPr txBox="1"/>
          <p:nvPr/>
        </p:nvSpPr>
        <p:spPr>
          <a:xfrm>
            <a:off x="1155300" y="3114275"/>
            <a:ext cx="7579500" cy="163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bt_add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=findViewById&lt;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bt_add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bt_add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.setOnClickListener </a:t>
            </a: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nameVal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=findViewById&lt;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EditText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tx_description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.toString()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dateVal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=findViewById&lt;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EditText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tx_description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.toString()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priceVal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=findViewById&lt;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EditText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tx_description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.toString().</a:t>
            </a:r>
            <a:r>
              <a:rPr i="1"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toDouble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MainActivity</a:t>
            </a: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add(Expense(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nameVal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dateVal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priceVal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.finish()</a:t>
            </a:r>
            <a:endParaRPr b="1"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p93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Navigation Between Screens</a:t>
            </a:r>
            <a:endParaRPr sz="3400"/>
          </a:p>
        </p:txBody>
      </p:sp>
      <p:sp>
        <p:nvSpPr>
          <p:cNvPr id="1279" name="Google Shape;1279;p93"/>
          <p:cNvSpPr txBox="1"/>
          <p:nvPr>
            <p:ph idx="2" type="subTitle"/>
          </p:nvPr>
        </p:nvSpPr>
        <p:spPr>
          <a:xfrm>
            <a:off x="237700" y="1705325"/>
            <a:ext cx="8754000" cy="4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How to make the following Expenses App : 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>
                <a:solidFill>
                  <a:schemeClr val="dk1"/>
                </a:solidFill>
              </a:rPr>
              <a:t>Refresh the Screen UI of the Parent Activity</a:t>
            </a:r>
            <a:endParaRPr b="1" sz="18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" sz="1800">
                <a:solidFill>
                  <a:schemeClr val="dk1"/>
                </a:solidFill>
              </a:rPr>
              <a:t>Inside the Child Activity 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1280" name="Google Shape;1280;p9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81" name="Google Shape;1281;p93"/>
          <p:cNvGrpSpPr/>
          <p:nvPr/>
        </p:nvGrpSpPr>
        <p:grpSpPr>
          <a:xfrm>
            <a:off x="6624322" y="57237"/>
            <a:ext cx="2160264" cy="2246228"/>
            <a:chOff x="644468" y="2167637"/>
            <a:chExt cx="2631900" cy="3080400"/>
          </a:xfrm>
        </p:grpSpPr>
        <p:sp>
          <p:nvSpPr>
            <p:cNvPr id="1282" name="Google Shape;1282;p93"/>
            <p:cNvSpPr/>
            <p:nvPr/>
          </p:nvSpPr>
          <p:spPr>
            <a:xfrm>
              <a:off x="644468" y="2167637"/>
              <a:ext cx="2631900" cy="3080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283" name="Google Shape;1283;p93"/>
            <p:cNvSpPr/>
            <p:nvPr/>
          </p:nvSpPr>
          <p:spPr>
            <a:xfrm>
              <a:off x="975642" y="3140514"/>
              <a:ext cx="2079000" cy="454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New Expense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284" name="Google Shape;1284;p93"/>
            <p:cNvSpPr txBox="1"/>
            <p:nvPr/>
          </p:nvSpPr>
          <p:spPr>
            <a:xfrm>
              <a:off x="1204400" y="2343525"/>
              <a:ext cx="19479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Expenses App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285" name="Google Shape;1285;p93"/>
            <p:cNvSpPr/>
            <p:nvPr/>
          </p:nvSpPr>
          <p:spPr>
            <a:xfrm>
              <a:off x="975913" y="3865207"/>
              <a:ext cx="2079000" cy="408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List of Expenses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1286" name="Google Shape;1286;p93"/>
          <p:cNvGrpSpPr/>
          <p:nvPr/>
        </p:nvGrpSpPr>
        <p:grpSpPr>
          <a:xfrm>
            <a:off x="6624303" y="2463299"/>
            <a:ext cx="2160281" cy="2246187"/>
            <a:chOff x="5946875" y="1948050"/>
            <a:chExt cx="2196300" cy="2923200"/>
          </a:xfrm>
        </p:grpSpPr>
        <p:sp>
          <p:nvSpPr>
            <p:cNvPr id="1287" name="Google Shape;1287;p93"/>
            <p:cNvSpPr/>
            <p:nvPr/>
          </p:nvSpPr>
          <p:spPr>
            <a:xfrm>
              <a:off x="5946875" y="1948050"/>
              <a:ext cx="2196300" cy="2923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288" name="Google Shape;1288;p93"/>
            <p:cNvSpPr txBox="1"/>
            <p:nvPr/>
          </p:nvSpPr>
          <p:spPr>
            <a:xfrm>
              <a:off x="6065325" y="2138225"/>
              <a:ext cx="1947900" cy="52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New Expense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289" name="Google Shape;1289;p93"/>
            <p:cNvSpPr/>
            <p:nvPr/>
          </p:nvSpPr>
          <p:spPr>
            <a:xfrm>
              <a:off x="6173625" y="2659250"/>
              <a:ext cx="1731300" cy="3936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Description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290" name="Google Shape;1290;p93"/>
            <p:cNvSpPr/>
            <p:nvPr/>
          </p:nvSpPr>
          <p:spPr>
            <a:xfrm>
              <a:off x="6179375" y="3212850"/>
              <a:ext cx="1731300" cy="3936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Amount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291" name="Google Shape;1291;p93"/>
            <p:cNvSpPr/>
            <p:nvPr/>
          </p:nvSpPr>
          <p:spPr>
            <a:xfrm>
              <a:off x="6173625" y="3792725"/>
              <a:ext cx="1731300" cy="3936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Date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292" name="Google Shape;1292;p93"/>
            <p:cNvSpPr/>
            <p:nvPr/>
          </p:nvSpPr>
          <p:spPr>
            <a:xfrm>
              <a:off x="6179375" y="4372600"/>
              <a:ext cx="1731300" cy="393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Add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293" name="Google Shape;1293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4300" y="69919"/>
            <a:ext cx="2314125" cy="4944831"/>
          </a:xfrm>
          <a:prstGeom prst="rect">
            <a:avLst/>
          </a:prstGeom>
          <a:noFill/>
          <a:ln>
            <a:noFill/>
          </a:ln>
        </p:spPr>
      </p:pic>
      <p:sp>
        <p:nvSpPr>
          <p:cNvPr id="1294" name="Google Shape;1294;p93"/>
          <p:cNvSpPr/>
          <p:nvPr/>
        </p:nvSpPr>
        <p:spPr>
          <a:xfrm>
            <a:off x="6917625" y="3026000"/>
            <a:ext cx="786900" cy="393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95" name="Google Shape;1295;p93"/>
          <p:cNvSpPr txBox="1"/>
          <p:nvPr/>
        </p:nvSpPr>
        <p:spPr>
          <a:xfrm>
            <a:off x="2800" y="2802200"/>
            <a:ext cx="1015800" cy="16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8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3</a:t>
            </a:r>
            <a:endParaRPr sz="108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96" name="Google Shape;1296;p93"/>
          <p:cNvSpPr/>
          <p:nvPr/>
        </p:nvSpPr>
        <p:spPr>
          <a:xfrm>
            <a:off x="1427150" y="3481550"/>
            <a:ext cx="4920300" cy="88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For simplicity</a:t>
            </a: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 : Let’s print to the console the list of all expenses for now !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94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Navigation Between Screens</a:t>
            </a:r>
            <a:endParaRPr sz="3400"/>
          </a:p>
        </p:txBody>
      </p:sp>
      <p:sp>
        <p:nvSpPr>
          <p:cNvPr id="1302" name="Google Shape;1302;p94"/>
          <p:cNvSpPr txBox="1"/>
          <p:nvPr>
            <p:ph idx="2" type="subTitle"/>
          </p:nvPr>
        </p:nvSpPr>
        <p:spPr>
          <a:xfrm>
            <a:off x="237700" y="1705325"/>
            <a:ext cx="8754000" cy="4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How to make the following Expenses App : 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>
                <a:solidFill>
                  <a:schemeClr val="dk1"/>
                </a:solidFill>
              </a:rPr>
              <a:t>Refresh the Screen UI of the Parent Activity</a:t>
            </a:r>
            <a:endParaRPr b="1" sz="18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" sz="1800">
                <a:solidFill>
                  <a:schemeClr val="dk1"/>
                </a:solidFill>
              </a:rPr>
              <a:t>Inside the Parent Activity 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1303" name="Google Shape;1303;p9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04" name="Google Shape;1304;p94"/>
          <p:cNvGrpSpPr/>
          <p:nvPr/>
        </p:nvGrpSpPr>
        <p:grpSpPr>
          <a:xfrm>
            <a:off x="6624322" y="57237"/>
            <a:ext cx="2160264" cy="2246228"/>
            <a:chOff x="644468" y="2167637"/>
            <a:chExt cx="2631900" cy="3080400"/>
          </a:xfrm>
        </p:grpSpPr>
        <p:sp>
          <p:nvSpPr>
            <p:cNvPr id="1305" name="Google Shape;1305;p94"/>
            <p:cNvSpPr/>
            <p:nvPr/>
          </p:nvSpPr>
          <p:spPr>
            <a:xfrm>
              <a:off x="644468" y="2167637"/>
              <a:ext cx="2631900" cy="3080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306" name="Google Shape;1306;p94"/>
            <p:cNvSpPr/>
            <p:nvPr/>
          </p:nvSpPr>
          <p:spPr>
            <a:xfrm>
              <a:off x="975642" y="3140514"/>
              <a:ext cx="2079000" cy="454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New Expense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307" name="Google Shape;1307;p94"/>
            <p:cNvSpPr txBox="1"/>
            <p:nvPr/>
          </p:nvSpPr>
          <p:spPr>
            <a:xfrm>
              <a:off x="1204400" y="2343525"/>
              <a:ext cx="19479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Expenses App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308" name="Google Shape;1308;p94"/>
            <p:cNvSpPr/>
            <p:nvPr/>
          </p:nvSpPr>
          <p:spPr>
            <a:xfrm>
              <a:off x="975913" y="3865207"/>
              <a:ext cx="2079000" cy="408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List of Expenses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1309" name="Google Shape;1309;p94"/>
          <p:cNvGrpSpPr/>
          <p:nvPr/>
        </p:nvGrpSpPr>
        <p:grpSpPr>
          <a:xfrm>
            <a:off x="6624303" y="2463299"/>
            <a:ext cx="2160281" cy="2246187"/>
            <a:chOff x="5946875" y="1948050"/>
            <a:chExt cx="2196300" cy="2923200"/>
          </a:xfrm>
        </p:grpSpPr>
        <p:sp>
          <p:nvSpPr>
            <p:cNvPr id="1310" name="Google Shape;1310;p94"/>
            <p:cNvSpPr/>
            <p:nvPr/>
          </p:nvSpPr>
          <p:spPr>
            <a:xfrm>
              <a:off x="5946875" y="1948050"/>
              <a:ext cx="2196300" cy="2923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311" name="Google Shape;1311;p94"/>
            <p:cNvSpPr txBox="1"/>
            <p:nvPr/>
          </p:nvSpPr>
          <p:spPr>
            <a:xfrm>
              <a:off x="6065325" y="2138225"/>
              <a:ext cx="1947900" cy="52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New Expense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312" name="Google Shape;1312;p94"/>
            <p:cNvSpPr/>
            <p:nvPr/>
          </p:nvSpPr>
          <p:spPr>
            <a:xfrm>
              <a:off x="6173625" y="2659250"/>
              <a:ext cx="1731300" cy="3936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Description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313" name="Google Shape;1313;p94"/>
            <p:cNvSpPr/>
            <p:nvPr/>
          </p:nvSpPr>
          <p:spPr>
            <a:xfrm>
              <a:off x="6179375" y="3212850"/>
              <a:ext cx="1731300" cy="3936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Amount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314" name="Google Shape;1314;p94"/>
            <p:cNvSpPr/>
            <p:nvPr/>
          </p:nvSpPr>
          <p:spPr>
            <a:xfrm>
              <a:off x="6173625" y="3792725"/>
              <a:ext cx="1731300" cy="3936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Date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315" name="Google Shape;1315;p94"/>
            <p:cNvSpPr/>
            <p:nvPr/>
          </p:nvSpPr>
          <p:spPr>
            <a:xfrm>
              <a:off x="6179375" y="4372600"/>
              <a:ext cx="1731300" cy="393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Add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316" name="Google Shape;1316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4300" y="69919"/>
            <a:ext cx="2314125" cy="4944831"/>
          </a:xfrm>
          <a:prstGeom prst="rect">
            <a:avLst/>
          </a:prstGeom>
          <a:noFill/>
          <a:ln>
            <a:noFill/>
          </a:ln>
        </p:spPr>
      </p:pic>
      <p:sp>
        <p:nvSpPr>
          <p:cNvPr id="1317" name="Google Shape;1317;p94"/>
          <p:cNvSpPr/>
          <p:nvPr/>
        </p:nvSpPr>
        <p:spPr>
          <a:xfrm>
            <a:off x="6917625" y="3026000"/>
            <a:ext cx="786900" cy="393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18" name="Google Shape;1318;p94"/>
          <p:cNvSpPr txBox="1"/>
          <p:nvPr/>
        </p:nvSpPr>
        <p:spPr>
          <a:xfrm>
            <a:off x="2800" y="2802200"/>
            <a:ext cx="1015800" cy="16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8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3</a:t>
            </a:r>
            <a:endParaRPr sz="108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19" name="Google Shape;1319;p94"/>
          <p:cNvSpPr txBox="1"/>
          <p:nvPr/>
        </p:nvSpPr>
        <p:spPr>
          <a:xfrm>
            <a:off x="1155300" y="3114275"/>
            <a:ext cx="7579500" cy="207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MainActivity 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AppCompatActivity() {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override fun </a:t>
            </a:r>
            <a:r>
              <a:rPr lang="en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onResume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.onResume()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"on Resuming...."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item </a:t>
            </a:r>
            <a:r>
              <a:rPr lang="en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i="1" lang="en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"&gt;&gt;&gt;&gt;&gt;"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0" name="Google Shape;1320;p94"/>
          <p:cNvSpPr/>
          <p:nvPr/>
        </p:nvSpPr>
        <p:spPr>
          <a:xfrm>
            <a:off x="3864275" y="591475"/>
            <a:ext cx="4920300" cy="88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Every time, the activity is resumed</a:t>
            </a: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 : Business Logic is executed, </a:t>
            </a: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CAN BE EXPENSIVE 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21" name="Google Shape;1321;p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6918" y="3625350"/>
            <a:ext cx="2920682" cy="130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95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Navigation Between Screens</a:t>
            </a:r>
            <a:endParaRPr sz="3400"/>
          </a:p>
        </p:txBody>
      </p:sp>
      <p:sp>
        <p:nvSpPr>
          <p:cNvPr id="1327" name="Google Shape;1327;p95"/>
          <p:cNvSpPr txBox="1"/>
          <p:nvPr>
            <p:ph idx="2" type="subTitle"/>
          </p:nvPr>
        </p:nvSpPr>
        <p:spPr>
          <a:xfrm>
            <a:off x="237700" y="1705325"/>
            <a:ext cx="8754000" cy="4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How to make the following Expenses App : 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>
                <a:solidFill>
                  <a:schemeClr val="dk1"/>
                </a:solidFill>
              </a:rPr>
              <a:t>Refresh the Screen UI of the Parent Activity</a:t>
            </a:r>
            <a:endParaRPr b="1" sz="18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" sz="1800">
                <a:solidFill>
                  <a:schemeClr val="dk1"/>
                </a:solidFill>
              </a:rPr>
              <a:t>Inside the Parent Activity 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1328" name="Google Shape;1328;p9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29" name="Google Shape;1329;p95"/>
          <p:cNvGrpSpPr/>
          <p:nvPr/>
        </p:nvGrpSpPr>
        <p:grpSpPr>
          <a:xfrm>
            <a:off x="6624322" y="57237"/>
            <a:ext cx="2160264" cy="2246228"/>
            <a:chOff x="644468" y="2167637"/>
            <a:chExt cx="2631900" cy="3080400"/>
          </a:xfrm>
        </p:grpSpPr>
        <p:sp>
          <p:nvSpPr>
            <p:cNvPr id="1330" name="Google Shape;1330;p95"/>
            <p:cNvSpPr/>
            <p:nvPr/>
          </p:nvSpPr>
          <p:spPr>
            <a:xfrm>
              <a:off x="644468" y="2167637"/>
              <a:ext cx="2631900" cy="3080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331" name="Google Shape;1331;p95"/>
            <p:cNvSpPr/>
            <p:nvPr/>
          </p:nvSpPr>
          <p:spPr>
            <a:xfrm>
              <a:off x="975642" y="3140514"/>
              <a:ext cx="2079000" cy="454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New Expense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332" name="Google Shape;1332;p95"/>
            <p:cNvSpPr txBox="1"/>
            <p:nvPr/>
          </p:nvSpPr>
          <p:spPr>
            <a:xfrm>
              <a:off x="1204400" y="2343525"/>
              <a:ext cx="19479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Expenses App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333" name="Google Shape;1333;p95"/>
            <p:cNvSpPr/>
            <p:nvPr/>
          </p:nvSpPr>
          <p:spPr>
            <a:xfrm>
              <a:off x="975913" y="3865207"/>
              <a:ext cx="2079000" cy="408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List of Expenses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1334" name="Google Shape;1334;p95"/>
          <p:cNvGrpSpPr/>
          <p:nvPr/>
        </p:nvGrpSpPr>
        <p:grpSpPr>
          <a:xfrm>
            <a:off x="6624303" y="2463299"/>
            <a:ext cx="2160281" cy="2246187"/>
            <a:chOff x="5946875" y="1948050"/>
            <a:chExt cx="2196300" cy="2923200"/>
          </a:xfrm>
        </p:grpSpPr>
        <p:sp>
          <p:nvSpPr>
            <p:cNvPr id="1335" name="Google Shape;1335;p95"/>
            <p:cNvSpPr/>
            <p:nvPr/>
          </p:nvSpPr>
          <p:spPr>
            <a:xfrm>
              <a:off x="5946875" y="1948050"/>
              <a:ext cx="2196300" cy="2923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336" name="Google Shape;1336;p95"/>
            <p:cNvSpPr txBox="1"/>
            <p:nvPr/>
          </p:nvSpPr>
          <p:spPr>
            <a:xfrm>
              <a:off x="6065325" y="2138225"/>
              <a:ext cx="1947900" cy="52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New Expense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337" name="Google Shape;1337;p95"/>
            <p:cNvSpPr/>
            <p:nvPr/>
          </p:nvSpPr>
          <p:spPr>
            <a:xfrm>
              <a:off x="6173625" y="2659250"/>
              <a:ext cx="1731300" cy="3936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Description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338" name="Google Shape;1338;p95"/>
            <p:cNvSpPr/>
            <p:nvPr/>
          </p:nvSpPr>
          <p:spPr>
            <a:xfrm>
              <a:off x="6179375" y="3212850"/>
              <a:ext cx="1731300" cy="3936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Amount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339" name="Google Shape;1339;p95"/>
            <p:cNvSpPr/>
            <p:nvPr/>
          </p:nvSpPr>
          <p:spPr>
            <a:xfrm>
              <a:off x="6173625" y="3792725"/>
              <a:ext cx="1731300" cy="3936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Date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340" name="Google Shape;1340;p95"/>
            <p:cNvSpPr/>
            <p:nvPr/>
          </p:nvSpPr>
          <p:spPr>
            <a:xfrm>
              <a:off x="6179375" y="4372600"/>
              <a:ext cx="1731300" cy="393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Add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341" name="Google Shape;1341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4300" y="69919"/>
            <a:ext cx="2314125" cy="4944831"/>
          </a:xfrm>
          <a:prstGeom prst="rect">
            <a:avLst/>
          </a:prstGeom>
          <a:noFill/>
          <a:ln>
            <a:noFill/>
          </a:ln>
        </p:spPr>
      </p:pic>
      <p:sp>
        <p:nvSpPr>
          <p:cNvPr id="1342" name="Google Shape;1342;p95"/>
          <p:cNvSpPr/>
          <p:nvPr/>
        </p:nvSpPr>
        <p:spPr>
          <a:xfrm>
            <a:off x="6917625" y="3026000"/>
            <a:ext cx="786900" cy="393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43" name="Google Shape;1343;p95"/>
          <p:cNvSpPr txBox="1"/>
          <p:nvPr/>
        </p:nvSpPr>
        <p:spPr>
          <a:xfrm>
            <a:off x="2800" y="2802200"/>
            <a:ext cx="1015800" cy="16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8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3</a:t>
            </a:r>
            <a:endParaRPr sz="108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44" name="Google Shape;1344;p95"/>
          <p:cNvSpPr txBox="1"/>
          <p:nvPr/>
        </p:nvSpPr>
        <p:spPr>
          <a:xfrm>
            <a:off x="866900" y="2398925"/>
            <a:ext cx="7579500" cy="115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intent 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Intent(</a:t>
            </a:r>
            <a:r>
              <a:rPr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NewExpense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.putExtra(</a:t>
            </a:r>
            <a:r>
              <a:rPr lang="en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"some_variable"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"HelloWorld !"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.putExtra(</a:t>
            </a:r>
            <a:r>
              <a:rPr lang="en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"another_variable"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.startActivity(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5" name="Google Shape;1345;p95"/>
          <p:cNvSpPr/>
          <p:nvPr/>
        </p:nvSpPr>
        <p:spPr>
          <a:xfrm>
            <a:off x="866900" y="1368063"/>
            <a:ext cx="4920300" cy="88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Remember the use of INTENT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96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Navigation Between Screens</a:t>
            </a:r>
            <a:endParaRPr sz="3400"/>
          </a:p>
        </p:txBody>
      </p:sp>
      <p:sp>
        <p:nvSpPr>
          <p:cNvPr id="1351" name="Google Shape;1351;p96"/>
          <p:cNvSpPr txBox="1"/>
          <p:nvPr>
            <p:ph idx="2" type="subTitle"/>
          </p:nvPr>
        </p:nvSpPr>
        <p:spPr>
          <a:xfrm>
            <a:off x="237700" y="1705325"/>
            <a:ext cx="8754000" cy="4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How to make the following Expenses App : 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1352" name="Google Shape;1352;p9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53" name="Google Shape;1353;p96"/>
          <p:cNvGrpSpPr/>
          <p:nvPr/>
        </p:nvGrpSpPr>
        <p:grpSpPr>
          <a:xfrm>
            <a:off x="6624322" y="57237"/>
            <a:ext cx="2160264" cy="2246228"/>
            <a:chOff x="644468" y="2167637"/>
            <a:chExt cx="2631900" cy="3080400"/>
          </a:xfrm>
        </p:grpSpPr>
        <p:sp>
          <p:nvSpPr>
            <p:cNvPr id="1354" name="Google Shape;1354;p96"/>
            <p:cNvSpPr/>
            <p:nvPr/>
          </p:nvSpPr>
          <p:spPr>
            <a:xfrm>
              <a:off x="644468" y="2167637"/>
              <a:ext cx="2631900" cy="3080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355" name="Google Shape;1355;p96"/>
            <p:cNvSpPr/>
            <p:nvPr/>
          </p:nvSpPr>
          <p:spPr>
            <a:xfrm>
              <a:off x="975642" y="3140514"/>
              <a:ext cx="2079000" cy="454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New Expense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356" name="Google Shape;1356;p96"/>
            <p:cNvSpPr txBox="1"/>
            <p:nvPr/>
          </p:nvSpPr>
          <p:spPr>
            <a:xfrm>
              <a:off x="1204400" y="2343525"/>
              <a:ext cx="19479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Expenses App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357" name="Google Shape;1357;p96"/>
            <p:cNvSpPr/>
            <p:nvPr/>
          </p:nvSpPr>
          <p:spPr>
            <a:xfrm>
              <a:off x="975913" y="3865207"/>
              <a:ext cx="2079000" cy="408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List of Expenses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1358" name="Google Shape;1358;p96"/>
          <p:cNvGrpSpPr/>
          <p:nvPr/>
        </p:nvGrpSpPr>
        <p:grpSpPr>
          <a:xfrm>
            <a:off x="6624303" y="2463299"/>
            <a:ext cx="2160281" cy="2246187"/>
            <a:chOff x="5946875" y="1948050"/>
            <a:chExt cx="2196300" cy="2923200"/>
          </a:xfrm>
        </p:grpSpPr>
        <p:sp>
          <p:nvSpPr>
            <p:cNvPr id="1359" name="Google Shape;1359;p96"/>
            <p:cNvSpPr/>
            <p:nvPr/>
          </p:nvSpPr>
          <p:spPr>
            <a:xfrm>
              <a:off x="5946875" y="1948050"/>
              <a:ext cx="2196300" cy="2923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360" name="Google Shape;1360;p96"/>
            <p:cNvSpPr txBox="1"/>
            <p:nvPr/>
          </p:nvSpPr>
          <p:spPr>
            <a:xfrm>
              <a:off x="6065325" y="2138225"/>
              <a:ext cx="1947900" cy="52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New Expense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361" name="Google Shape;1361;p96"/>
            <p:cNvSpPr/>
            <p:nvPr/>
          </p:nvSpPr>
          <p:spPr>
            <a:xfrm>
              <a:off x="6173625" y="2659250"/>
              <a:ext cx="1731300" cy="3936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Description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362" name="Google Shape;1362;p96"/>
            <p:cNvSpPr/>
            <p:nvPr/>
          </p:nvSpPr>
          <p:spPr>
            <a:xfrm>
              <a:off x="6179375" y="3212850"/>
              <a:ext cx="1731300" cy="3936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Amount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363" name="Google Shape;1363;p96"/>
            <p:cNvSpPr/>
            <p:nvPr/>
          </p:nvSpPr>
          <p:spPr>
            <a:xfrm>
              <a:off x="6173625" y="3792725"/>
              <a:ext cx="1731300" cy="3936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Date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364" name="Google Shape;1364;p96"/>
            <p:cNvSpPr/>
            <p:nvPr/>
          </p:nvSpPr>
          <p:spPr>
            <a:xfrm>
              <a:off x="6179375" y="4372600"/>
              <a:ext cx="1731300" cy="393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Add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365" name="Google Shape;1365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4300" y="69919"/>
            <a:ext cx="2314125" cy="4944831"/>
          </a:xfrm>
          <a:prstGeom prst="rect">
            <a:avLst/>
          </a:prstGeom>
          <a:noFill/>
          <a:ln>
            <a:noFill/>
          </a:ln>
        </p:spPr>
      </p:pic>
      <p:sp>
        <p:nvSpPr>
          <p:cNvPr id="1366" name="Google Shape;1366;p96"/>
          <p:cNvSpPr/>
          <p:nvPr/>
        </p:nvSpPr>
        <p:spPr>
          <a:xfrm>
            <a:off x="6917625" y="3026000"/>
            <a:ext cx="786900" cy="393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67" name="Google Shape;1367;p96"/>
          <p:cNvSpPr txBox="1"/>
          <p:nvPr/>
        </p:nvSpPr>
        <p:spPr>
          <a:xfrm>
            <a:off x="2800" y="2802200"/>
            <a:ext cx="1015800" cy="16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8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3</a:t>
            </a:r>
            <a:endParaRPr sz="108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68" name="Google Shape;1368;p96"/>
          <p:cNvSpPr txBox="1"/>
          <p:nvPr/>
        </p:nvSpPr>
        <p:spPr>
          <a:xfrm>
            <a:off x="902675" y="2513375"/>
            <a:ext cx="7579500" cy="38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his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.finish()</a:t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69" name="Google Shape;1369;p96"/>
          <p:cNvSpPr/>
          <p:nvPr/>
        </p:nvSpPr>
        <p:spPr>
          <a:xfrm>
            <a:off x="866900" y="1368063"/>
            <a:ext cx="4920300" cy="88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For the Child Activity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70" name="Google Shape;1370;p96"/>
          <p:cNvSpPr txBox="1"/>
          <p:nvPr/>
        </p:nvSpPr>
        <p:spPr>
          <a:xfrm>
            <a:off x="1358925" y="3667300"/>
            <a:ext cx="7579500" cy="98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intent 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Intent()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.putExtra(</a:t>
            </a:r>
            <a:r>
              <a:rPr lang="en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"some_var_back"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"AnyValueYouWant"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.setResult(</a:t>
            </a:r>
            <a:r>
              <a:rPr i="1" lang="en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RESULT_OK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.finish()</a:t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1" name="Google Shape;1371;p96"/>
          <p:cNvSpPr/>
          <p:nvPr/>
        </p:nvSpPr>
        <p:spPr>
          <a:xfrm>
            <a:off x="2446550" y="2990250"/>
            <a:ext cx="414900" cy="585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52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Layouts for Building Android Screens</a:t>
            </a:r>
            <a:endParaRPr sz="3400"/>
          </a:p>
        </p:txBody>
      </p:sp>
      <p:sp>
        <p:nvSpPr>
          <p:cNvPr id="603" name="Google Shape;603;p52"/>
          <p:cNvSpPr txBox="1"/>
          <p:nvPr>
            <p:ph idx="2" type="subTitle"/>
          </p:nvPr>
        </p:nvSpPr>
        <p:spPr>
          <a:xfrm>
            <a:off x="237700" y="1705325"/>
            <a:ext cx="87540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Linear Layout : </a:t>
            </a:r>
            <a:endParaRPr b="1" sz="1800"/>
          </a:p>
          <a:p>
            <a:pPr indent="-3429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t/>
            </a:r>
            <a:endParaRPr sz="1800"/>
          </a:p>
        </p:txBody>
      </p:sp>
      <p:sp>
        <p:nvSpPr>
          <p:cNvPr id="604" name="Google Shape;604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5" name="Google Shape;605;p52"/>
          <p:cNvSpPr txBox="1"/>
          <p:nvPr/>
        </p:nvSpPr>
        <p:spPr>
          <a:xfrm>
            <a:off x="822650" y="2203400"/>
            <a:ext cx="5646300" cy="141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0033B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LinearLayout </a:t>
            </a:r>
            <a:r>
              <a:rPr lang="en" sz="1000">
                <a:solidFill>
                  <a:srgbClr val="174A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xmlns:</a:t>
            </a:r>
            <a:r>
              <a:rPr lang="en" sz="1000">
                <a:solidFill>
                  <a:srgbClr val="87109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00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="http://schemas.android.com/apk/res/android"</a:t>
            </a:r>
            <a:endParaRPr sz="1000">
              <a:solidFill>
                <a:srgbClr val="067D17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174A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xmlns:</a:t>
            </a:r>
            <a:r>
              <a:rPr lang="en" sz="1000">
                <a:solidFill>
                  <a:srgbClr val="87109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" sz="100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="http://schemas.android.com/apk/res-auto"</a:t>
            </a:r>
            <a:endParaRPr sz="1000">
              <a:solidFill>
                <a:srgbClr val="067D17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174A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xmlns:</a:t>
            </a:r>
            <a:r>
              <a:rPr lang="en" sz="1000">
                <a:solidFill>
                  <a:srgbClr val="87109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tools</a:t>
            </a:r>
            <a:r>
              <a:rPr lang="en" sz="100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="http://schemas.android.com/tools"</a:t>
            </a:r>
            <a:endParaRPr sz="1000">
              <a:solidFill>
                <a:srgbClr val="067D17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87109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000">
                <a:solidFill>
                  <a:srgbClr val="174A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:layout_width</a:t>
            </a:r>
            <a:r>
              <a:rPr lang="en" sz="100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="match_parent"</a:t>
            </a:r>
            <a:endParaRPr sz="1000">
              <a:solidFill>
                <a:srgbClr val="067D17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87109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000">
                <a:solidFill>
                  <a:srgbClr val="174A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:layout_height</a:t>
            </a:r>
            <a:r>
              <a:rPr lang="en" sz="100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="match_parent"</a:t>
            </a:r>
            <a:endParaRPr sz="1000">
              <a:solidFill>
                <a:srgbClr val="067D17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87109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000">
                <a:solidFill>
                  <a:srgbClr val="174A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:orientation</a:t>
            </a:r>
            <a:r>
              <a:rPr lang="en" sz="100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="vertical"</a:t>
            </a:r>
            <a:endParaRPr sz="1000">
              <a:solidFill>
                <a:srgbClr val="067D17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87109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000">
                <a:solidFill>
                  <a:srgbClr val="174A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:gravity</a:t>
            </a:r>
            <a:r>
              <a:rPr lang="en" sz="100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="center"</a:t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p97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Navigation Between Screens</a:t>
            </a:r>
            <a:endParaRPr sz="3400"/>
          </a:p>
        </p:txBody>
      </p:sp>
      <p:sp>
        <p:nvSpPr>
          <p:cNvPr id="1377" name="Google Shape;1377;p97"/>
          <p:cNvSpPr txBox="1"/>
          <p:nvPr>
            <p:ph idx="2" type="subTitle"/>
          </p:nvPr>
        </p:nvSpPr>
        <p:spPr>
          <a:xfrm>
            <a:off x="237700" y="1705325"/>
            <a:ext cx="8754000" cy="4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How to make the following Expenses App : 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>
                <a:solidFill>
                  <a:schemeClr val="dk1"/>
                </a:solidFill>
              </a:rPr>
              <a:t>Refresh the Screen UI of the Parent Activity</a:t>
            </a:r>
            <a:endParaRPr b="1" sz="18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" sz="1800">
                <a:solidFill>
                  <a:schemeClr val="dk1"/>
                </a:solidFill>
              </a:rPr>
              <a:t>Inside the Parent Activity 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1378" name="Google Shape;1378;p9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79" name="Google Shape;1379;p97"/>
          <p:cNvGrpSpPr/>
          <p:nvPr/>
        </p:nvGrpSpPr>
        <p:grpSpPr>
          <a:xfrm>
            <a:off x="6624322" y="57237"/>
            <a:ext cx="2160264" cy="2246228"/>
            <a:chOff x="644468" y="2167637"/>
            <a:chExt cx="2631900" cy="3080400"/>
          </a:xfrm>
        </p:grpSpPr>
        <p:sp>
          <p:nvSpPr>
            <p:cNvPr id="1380" name="Google Shape;1380;p97"/>
            <p:cNvSpPr/>
            <p:nvPr/>
          </p:nvSpPr>
          <p:spPr>
            <a:xfrm>
              <a:off x="644468" y="2167637"/>
              <a:ext cx="2631900" cy="3080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381" name="Google Shape;1381;p97"/>
            <p:cNvSpPr/>
            <p:nvPr/>
          </p:nvSpPr>
          <p:spPr>
            <a:xfrm>
              <a:off x="975642" y="3140514"/>
              <a:ext cx="2079000" cy="454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New Expense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382" name="Google Shape;1382;p97"/>
            <p:cNvSpPr txBox="1"/>
            <p:nvPr/>
          </p:nvSpPr>
          <p:spPr>
            <a:xfrm>
              <a:off x="1204400" y="2343525"/>
              <a:ext cx="19479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Expenses App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383" name="Google Shape;1383;p97"/>
            <p:cNvSpPr/>
            <p:nvPr/>
          </p:nvSpPr>
          <p:spPr>
            <a:xfrm>
              <a:off x="975913" y="3865207"/>
              <a:ext cx="2079000" cy="408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List of Expenses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1384" name="Google Shape;1384;p97"/>
          <p:cNvGrpSpPr/>
          <p:nvPr/>
        </p:nvGrpSpPr>
        <p:grpSpPr>
          <a:xfrm>
            <a:off x="6624303" y="2463299"/>
            <a:ext cx="2160281" cy="2246187"/>
            <a:chOff x="5946875" y="1948050"/>
            <a:chExt cx="2196300" cy="2923200"/>
          </a:xfrm>
        </p:grpSpPr>
        <p:sp>
          <p:nvSpPr>
            <p:cNvPr id="1385" name="Google Shape;1385;p97"/>
            <p:cNvSpPr/>
            <p:nvPr/>
          </p:nvSpPr>
          <p:spPr>
            <a:xfrm>
              <a:off x="5946875" y="1948050"/>
              <a:ext cx="2196300" cy="2923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386" name="Google Shape;1386;p97"/>
            <p:cNvSpPr txBox="1"/>
            <p:nvPr/>
          </p:nvSpPr>
          <p:spPr>
            <a:xfrm>
              <a:off x="6065325" y="2138225"/>
              <a:ext cx="1947900" cy="52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New Expense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387" name="Google Shape;1387;p97"/>
            <p:cNvSpPr/>
            <p:nvPr/>
          </p:nvSpPr>
          <p:spPr>
            <a:xfrm>
              <a:off x="6173625" y="2659250"/>
              <a:ext cx="1731300" cy="3936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Description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388" name="Google Shape;1388;p97"/>
            <p:cNvSpPr/>
            <p:nvPr/>
          </p:nvSpPr>
          <p:spPr>
            <a:xfrm>
              <a:off x="6179375" y="3212850"/>
              <a:ext cx="1731300" cy="3936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Amount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389" name="Google Shape;1389;p97"/>
            <p:cNvSpPr/>
            <p:nvPr/>
          </p:nvSpPr>
          <p:spPr>
            <a:xfrm>
              <a:off x="6173625" y="3792725"/>
              <a:ext cx="1731300" cy="3936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Date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390" name="Google Shape;1390;p97"/>
            <p:cNvSpPr/>
            <p:nvPr/>
          </p:nvSpPr>
          <p:spPr>
            <a:xfrm>
              <a:off x="6179375" y="4372600"/>
              <a:ext cx="1731300" cy="393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Add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391" name="Google Shape;1391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4300" y="69919"/>
            <a:ext cx="2314125" cy="4944831"/>
          </a:xfrm>
          <a:prstGeom prst="rect">
            <a:avLst/>
          </a:prstGeom>
          <a:noFill/>
          <a:ln>
            <a:noFill/>
          </a:ln>
        </p:spPr>
      </p:pic>
      <p:sp>
        <p:nvSpPr>
          <p:cNvPr id="1392" name="Google Shape;1392;p97"/>
          <p:cNvSpPr/>
          <p:nvPr/>
        </p:nvSpPr>
        <p:spPr>
          <a:xfrm>
            <a:off x="6917625" y="3026000"/>
            <a:ext cx="786900" cy="393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93" name="Google Shape;1393;p97"/>
          <p:cNvSpPr txBox="1"/>
          <p:nvPr/>
        </p:nvSpPr>
        <p:spPr>
          <a:xfrm>
            <a:off x="2800" y="2802200"/>
            <a:ext cx="1015800" cy="16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8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3</a:t>
            </a:r>
            <a:endParaRPr sz="108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94" name="Google Shape;1394;p97"/>
          <p:cNvSpPr txBox="1"/>
          <p:nvPr/>
        </p:nvSpPr>
        <p:spPr>
          <a:xfrm>
            <a:off x="866900" y="2398925"/>
            <a:ext cx="7579500" cy="115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intent 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Intent(</a:t>
            </a:r>
            <a:r>
              <a:rPr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NewExpense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.putExtra(</a:t>
            </a:r>
            <a:r>
              <a:rPr lang="en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"some_variable"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"HelloWorld !"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.putExtra(</a:t>
            </a:r>
            <a:r>
              <a:rPr lang="en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"another_variable"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.startActivity(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5" name="Google Shape;1395;p97"/>
          <p:cNvSpPr/>
          <p:nvPr/>
        </p:nvSpPr>
        <p:spPr>
          <a:xfrm>
            <a:off x="866900" y="1368063"/>
            <a:ext cx="4920300" cy="88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Remember the use of INTENT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96" name="Google Shape;1396;p97"/>
          <p:cNvSpPr txBox="1"/>
          <p:nvPr/>
        </p:nvSpPr>
        <p:spPr>
          <a:xfrm>
            <a:off x="866900" y="233400"/>
            <a:ext cx="7579500" cy="491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override fun </a:t>
            </a:r>
            <a:r>
              <a:rPr lang="en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onCreate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(savedInstanceState: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Bundle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?) 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.onCreate(savedInstanceState)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setContentView(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layout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activity_main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bt_list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=findViewById&lt;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bt_list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bt_list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.setOnClickListener </a:t>
            </a: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printExpenses()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bt_new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=findViewById&lt;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bt_new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bt_new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.setOnClickListener </a:t>
            </a: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intent 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Intent(</a:t>
            </a:r>
            <a:r>
              <a:rPr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NewExpense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.putExtra(</a:t>
            </a:r>
            <a:r>
              <a:rPr lang="en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"some_variable"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"HelloWorld !"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.putExtra(</a:t>
            </a:r>
            <a:r>
              <a:rPr lang="en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"another_variable"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launchActivityNewExpense</a:t>
            </a: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.launch(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b="1"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launchActivityNewExpense </a:t>
            </a: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registerForActivityResult(</a:t>
            </a:r>
            <a:endParaRPr b="1"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ActivityResultContracts</a:t>
            </a: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.StartActivityForResult()) { result -&gt;</a:t>
            </a:r>
            <a:endParaRPr b="1"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(result.</a:t>
            </a:r>
            <a:r>
              <a:rPr b="1" i="1"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resultCode </a:t>
            </a: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Activity</a:t>
            </a: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RESULT_OK</a:t>
            </a: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i="1" lang="en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"Get data back&lt;&lt;&lt;&lt;&lt;&lt;"</a:t>
            </a: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printExpenses()</a:t>
            </a:r>
            <a:endParaRPr b="1"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7" name="Google Shape;1397;p97"/>
          <p:cNvSpPr/>
          <p:nvPr/>
        </p:nvSpPr>
        <p:spPr>
          <a:xfrm>
            <a:off x="887050" y="3584000"/>
            <a:ext cx="6388200" cy="1387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98" name="Google Shape;1398;p97"/>
          <p:cNvSpPr/>
          <p:nvPr/>
        </p:nvSpPr>
        <p:spPr>
          <a:xfrm>
            <a:off x="5465425" y="640225"/>
            <a:ext cx="3226200" cy="88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For the Parent</a:t>
            </a:r>
            <a:br>
              <a:rPr b="1" lang="en" sz="1700">
                <a:latin typeface="Raleway"/>
                <a:ea typeface="Raleway"/>
                <a:cs typeface="Raleway"/>
                <a:sym typeface="Raleway"/>
              </a:rPr>
            </a:b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the use of Callbacks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2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98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Navigation Between Screens</a:t>
            </a:r>
            <a:endParaRPr sz="3400"/>
          </a:p>
        </p:txBody>
      </p:sp>
      <p:sp>
        <p:nvSpPr>
          <p:cNvPr id="1404" name="Google Shape;1404;p98"/>
          <p:cNvSpPr txBox="1"/>
          <p:nvPr>
            <p:ph idx="2" type="subTitle"/>
          </p:nvPr>
        </p:nvSpPr>
        <p:spPr>
          <a:xfrm>
            <a:off x="237700" y="1705325"/>
            <a:ext cx="8754000" cy="4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How to make the following Expenses App : 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>
                <a:solidFill>
                  <a:schemeClr val="dk1"/>
                </a:solidFill>
              </a:rPr>
              <a:t>Refresh the Screen UI of the Parent Activity</a:t>
            </a:r>
            <a:endParaRPr b="1" sz="18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" sz="1800">
                <a:solidFill>
                  <a:schemeClr val="dk1"/>
                </a:solidFill>
              </a:rPr>
              <a:t>Inside the Parent Activity 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1405" name="Google Shape;1405;p9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06" name="Google Shape;1406;p98"/>
          <p:cNvGrpSpPr/>
          <p:nvPr/>
        </p:nvGrpSpPr>
        <p:grpSpPr>
          <a:xfrm>
            <a:off x="6624322" y="57237"/>
            <a:ext cx="2160264" cy="2246228"/>
            <a:chOff x="644468" y="2167637"/>
            <a:chExt cx="2631900" cy="3080400"/>
          </a:xfrm>
        </p:grpSpPr>
        <p:sp>
          <p:nvSpPr>
            <p:cNvPr id="1407" name="Google Shape;1407;p98"/>
            <p:cNvSpPr/>
            <p:nvPr/>
          </p:nvSpPr>
          <p:spPr>
            <a:xfrm>
              <a:off x="644468" y="2167637"/>
              <a:ext cx="2631900" cy="3080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408" name="Google Shape;1408;p98"/>
            <p:cNvSpPr/>
            <p:nvPr/>
          </p:nvSpPr>
          <p:spPr>
            <a:xfrm>
              <a:off x="975642" y="3140514"/>
              <a:ext cx="2079000" cy="454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New Expense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409" name="Google Shape;1409;p98"/>
            <p:cNvSpPr txBox="1"/>
            <p:nvPr/>
          </p:nvSpPr>
          <p:spPr>
            <a:xfrm>
              <a:off x="1204400" y="2343525"/>
              <a:ext cx="19479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Expenses App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410" name="Google Shape;1410;p98"/>
            <p:cNvSpPr/>
            <p:nvPr/>
          </p:nvSpPr>
          <p:spPr>
            <a:xfrm>
              <a:off x="975913" y="3865207"/>
              <a:ext cx="2079000" cy="408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List of Expenses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1411" name="Google Shape;1411;p98"/>
          <p:cNvGrpSpPr/>
          <p:nvPr/>
        </p:nvGrpSpPr>
        <p:grpSpPr>
          <a:xfrm>
            <a:off x="6624303" y="2463299"/>
            <a:ext cx="2160281" cy="2246187"/>
            <a:chOff x="5946875" y="1948050"/>
            <a:chExt cx="2196300" cy="2923200"/>
          </a:xfrm>
        </p:grpSpPr>
        <p:sp>
          <p:nvSpPr>
            <p:cNvPr id="1412" name="Google Shape;1412;p98"/>
            <p:cNvSpPr/>
            <p:nvPr/>
          </p:nvSpPr>
          <p:spPr>
            <a:xfrm>
              <a:off x="5946875" y="1948050"/>
              <a:ext cx="2196300" cy="2923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413" name="Google Shape;1413;p98"/>
            <p:cNvSpPr txBox="1"/>
            <p:nvPr/>
          </p:nvSpPr>
          <p:spPr>
            <a:xfrm>
              <a:off x="6065325" y="2138225"/>
              <a:ext cx="1947900" cy="52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New Expense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414" name="Google Shape;1414;p98"/>
            <p:cNvSpPr/>
            <p:nvPr/>
          </p:nvSpPr>
          <p:spPr>
            <a:xfrm>
              <a:off x="6173625" y="2659250"/>
              <a:ext cx="1731300" cy="3936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Description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415" name="Google Shape;1415;p98"/>
            <p:cNvSpPr/>
            <p:nvPr/>
          </p:nvSpPr>
          <p:spPr>
            <a:xfrm>
              <a:off x="6179375" y="3212850"/>
              <a:ext cx="1731300" cy="3936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Amount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416" name="Google Shape;1416;p98"/>
            <p:cNvSpPr/>
            <p:nvPr/>
          </p:nvSpPr>
          <p:spPr>
            <a:xfrm>
              <a:off x="6173625" y="3792725"/>
              <a:ext cx="1731300" cy="3936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Date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417" name="Google Shape;1417;p98"/>
            <p:cNvSpPr/>
            <p:nvPr/>
          </p:nvSpPr>
          <p:spPr>
            <a:xfrm>
              <a:off x="6179375" y="4372600"/>
              <a:ext cx="1731300" cy="393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Add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418" name="Google Shape;1418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4300" y="69919"/>
            <a:ext cx="2314125" cy="4944831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98"/>
          <p:cNvSpPr/>
          <p:nvPr/>
        </p:nvSpPr>
        <p:spPr>
          <a:xfrm>
            <a:off x="6917625" y="3026000"/>
            <a:ext cx="786900" cy="393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20" name="Google Shape;1420;p98"/>
          <p:cNvSpPr txBox="1"/>
          <p:nvPr/>
        </p:nvSpPr>
        <p:spPr>
          <a:xfrm>
            <a:off x="2800" y="2802200"/>
            <a:ext cx="1015800" cy="16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8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3</a:t>
            </a:r>
            <a:endParaRPr sz="108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21" name="Google Shape;1421;p98"/>
          <p:cNvSpPr txBox="1"/>
          <p:nvPr/>
        </p:nvSpPr>
        <p:spPr>
          <a:xfrm>
            <a:off x="866900" y="2398925"/>
            <a:ext cx="7579500" cy="115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intent 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Intent(</a:t>
            </a:r>
            <a:r>
              <a:rPr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NewExpense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.putExtra(</a:t>
            </a:r>
            <a:r>
              <a:rPr lang="en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"some_variable"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"HelloWorld !"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.putExtra(</a:t>
            </a:r>
            <a:r>
              <a:rPr lang="en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"another_variable"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.startActivity(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2" name="Google Shape;1422;p98"/>
          <p:cNvSpPr/>
          <p:nvPr/>
        </p:nvSpPr>
        <p:spPr>
          <a:xfrm>
            <a:off x="866900" y="1368063"/>
            <a:ext cx="4920300" cy="88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Remember the use of INTENT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23" name="Google Shape;1423;p98"/>
          <p:cNvSpPr txBox="1"/>
          <p:nvPr/>
        </p:nvSpPr>
        <p:spPr>
          <a:xfrm>
            <a:off x="866900" y="233400"/>
            <a:ext cx="7579500" cy="491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override fun </a:t>
            </a:r>
            <a:r>
              <a:rPr lang="en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onCreate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(savedInstanceState: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Bundle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?) 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.onCreate(savedInstanceState)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setContentView(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layout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activity_main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bt_list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=findViewById&lt;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bt_list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bt_list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.setOnClickListener </a:t>
            </a: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printExpenses()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bt_new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=findViewById&lt;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bt_new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bt_new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.setOnClickListener </a:t>
            </a: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intent 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Intent(</a:t>
            </a:r>
            <a:r>
              <a:rPr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NewExpense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.putExtra(</a:t>
            </a:r>
            <a:r>
              <a:rPr lang="en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"some_variable"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"HelloWorld !"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.putExtra(</a:t>
            </a:r>
            <a:r>
              <a:rPr lang="en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"another_variable"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launchActivityNewExpense</a:t>
            </a: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.launch(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b="1"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launchActivityNewExpense </a:t>
            </a: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registerForActivityResult(</a:t>
            </a:r>
            <a:endParaRPr b="1"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ActivityResultContracts</a:t>
            </a: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.StartActivityForResult()) { result -&gt;</a:t>
            </a:r>
            <a:endParaRPr b="1"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(result.</a:t>
            </a:r>
            <a:r>
              <a:rPr b="1" i="1"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resultCode </a:t>
            </a: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Activity</a:t>
            </a: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RESULT_OK</a:t>
            </a: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i="1" lang="en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"Get data back&lt;&lt;&lt;&lt;&lt;&lt;"</a:t>
            </a: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printExpenses()</a:t>
            </a:r>
            <a:endParaRPr b="1"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4" name="Google Shape;1424;p98"/>
          <p:cNvSpPr/>
          <p:nvPr/>
        </p:nvSpPr>
        <p:spPr>
          <a:xfrm>
            <a:off x="887050" y="3584000"/>
            <a:ext cx="6388200" cy="1387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25" name="Google Shape;1425;p98"/>
          <p:cNvSpPr/>
          <p:nvPr/>
        </p:nvSpPr>
        <p:spPr>
          <a:xfrm>
            <a:off x="5465425" y="640225"/>
            <a:ext cx="3226200" cy="88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The use of Callbacks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26" name="Google Shape;1426;p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8500" y="2485984"/>
            <a:ext cx="6683126" cy="20813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0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99"/>
          <p:cNvSpPr/>
          <p:nvPr/>
        </p:nvSpPr>
        <p:spPr>
          <a:xfrm>
            <a:off x="5916100" y="815525"/>
            <a:ext cx="2782800" cy="4132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32" name="Google Shape;1432;p99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Navigation Between Screens</a:t>
            </a:r>
            <a:endParaRPr sz="3400"/>
          </a:p>
        </p:txBody>
      </p:sp>
      <p:sp>
        <p:nvSpPr>
          <p:cNvPr id="1433" name="Google Shape;1433;p99"/>
          <p:cNvSpPr txBox="1"/>
          <p:nvPr>
            <p:ph idx="2" type="subTitle"/>
          </p:nvPr>
        </p:nvSpPr>
        <p:spPr>
          <a:xfrm>
            <a:off x="237700" y="1705325"/>
            <a:ext cx="8754000" cy="4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How to make the following Expenses App : </a:t>
            </a:r>
            <a:endParaRPr b="1" sz="1800"/>
          </a:p>
          <a:p>
            <a:pPr indent="-3429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How to render the UI dynamically from</a:t>
            </a:r>
            <a:br>
              <a:rPr lang="en" sz="1800"/>
            </a:br>
            <a:r>
              <a:rPr lang="en" sz="1800"/>
              <a:t>the data structure ?</a:t>
            </a:r>
            <a:endParaRPr sz="1800"/>
          </a:p>
          <a:p>
            <a:pPr indent="-3429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From a database in the Future ?</a:t>
            </a:r>
            <a:endParaRPr sz="1800"/>
          </a:p>
          <a:p>
            <a:pPr indent="-3429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From an endpoint  ?</a:t>
            </a:r>
            <a:endParaRPr sz="1800"/>
          </a:p>
          <a:p>
            <a:pPr indent="0" lvl="0" marL="0" marR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34" name="Google Shape;1434;p9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5" name="Google Shape;1435;p99"/>
          <p:cNvSpPr/>
          <p:nvPr/>
        </p:nvSpPr>
        <p:spPr>
          <a:xfrm>
            <a:off x="6423900" y="1327300"/>
            <a:ext cx="1695600" cy="3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New Expense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36" name="Google Shape;1436;p99"/>
          <p:cNvSpPr txBox="1"/>
          <p:nvPr/>
        </p:nvSpPr>
        <p:spPr>
          <a:xfrm>
            <a:off x="6337675" y="927100"/>
            <a:ext cx="194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Expenses App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37" name="Google Shape;1437;p99"/>
          <p:cNvSpPr/>
          <p:nvPr/>
        </p:nvSpPr>
        <p:spPr>
          <a:xfrm>
            <a:off x="6066325" y="1897875"/>
            <a:ext cx="2490600" cy="6132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Food at ABC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10/2023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  	               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10.0DZ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38" name="Google Shape;1438;p99"/>
          <p:cNvSpPr/>
          <p:nvPr/>
        </p:nvSpPr>
        <p:spPr>
          <a:xfrm>
            <a:off x="6062200" y="2622575"/>
            <a:ext cx="2490600" cy="6132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Gifts for Amel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10/2023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  	               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30.0DZ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39" name="Google Shape;1439;p99"/>
          <p:cNvSpPr/>
          <p:nvPr/>
        </p:nvSpPr>
        <p:spPr>
          <a:xfrm>
            <a:off x="6062200" y="3397350"/>
            <a:ext cx="2490600" cy="6132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Fuel for Car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10/2023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  	               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20.0DZ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40" name="Google Shape;1440;p99"/>
          <p:cNvSpPr/>
          <p:nvPr/>
        </p:nvSpPr>
        <p:spPr>
          <a:xfrm>
            <a:off x="6066325" y="4172125"/>
            <a:ext cx="2490600" cy="6132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Electricity Bill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10/2023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  	               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50.0DZ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4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p100"/>
          <p:cNvSpPr/>
          <p:nvPr/>
        </p:nvSpPr>
        <p:spPr>
          <a:xfrm>
            <a:off x="5916100" y="815525"/>
            <a:ext cx="2782800" cy="4132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46" name="Google Shape;1446;p100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Navigation Between Screens</a:t>
            </a:r>
            <a:endParaRPr sz="3400"/>
          </a:p>
        </p:txBody>
      </p:sp>
      <p:sp>
        <p:nvSpPr>
          <p:cNvPr id="1447" name="Google Shape;1447;p100"/>
          <p:cNvSpPr txBox="1"/>
          <p:nvPr>
            <p:ph idx="2" type="subTitle"/>
          </p:nvPr>
        </p:nvSpPr>
        <p:spPr>
          <a:xfrm>
            <a:off x="237700" y="1705325"/>
            <a:ext cx="8754000" cy="4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How to make the following Expenses App : </a:t>
            </a:r>
            <a:endParaRPr b="1" sz="1800"/>
          </a:p>
          <a:p>
            <a:pPr indent="-3429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How to render the UI dynamically from</a:t>
            </a:r>
            <a:br>
              <a:rPr lang="en" sz="1800"/>
            </a:br>
            <a:r>
              <a:rPr lang="en" sz="1800"/>
              <a:t>the data structure ?</a:t>
            </a:r>
            <a:endParaRPr sz="1800"/>
          </a:p>
          <a:p>
            <a:pPr indent="-3429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From a database in the Future ?</a:t>
            </a:r>
            <a:endParaRPr sz="1800"/>
          </a:p>
          <a:p>
            <a:pPr indent="-3429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From an endpoint  ?</a:t>
            </a:r>
            <a:endParaRPr sz="1800"/>
          </a:p>
          <a:p>
            <a:pPr indent="0" lvl="0" marL="0" marR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48" name="Google Shape;1448;p10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9" name="Google Shape;1449;p100"/>
          <p:cNvSpPr/>
          <p:nvPr/>
        </p:nvSpPr>
        <p:spPr>
          <a:xfrm>
            <a:off x="6423900" y="1327300"/>
            <a:ext cx="1695600" cy="3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New Expense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50" name="Google Shape;1450;p100"/>
          <p:cNvSpPr txBox="1"/>
          <p:nvPr/>
        </p:nvSpPr>
        <p:spPr>
          <a:xfrm>
            <a:off x="6337675" y="927100"/>
            <a:ext cx="194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Expenses App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51" name="Google Shape;1451;p100"/>
          <p:cNvSpPr/>
          <p:nvPr/>
        </p:nvSpPr>
        <p:spPr>
          <a:xfrm>
            <a:off x="6066325" y="1897875"/>
            <a:ext cx="2490600" cy="613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Food at ABC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10/2023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  	               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10.0DZ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52" name="Google Shape;1452;p100"/>
          <p:cNvSpPr/>
          <p:nvPr/>
        </p:nvSpPr>
        <p:spPr>
          <a:xfrm>
            <a:off x="6062200" y="2622575"/>
            <a:ext cx="2490600" cy="6132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Gifts for Amel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10/2023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  	               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30.0DZ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53" name="Google Shape;1453;p100"/>
          <p:cNvSpPr/>
          <p:nvPr/>
        </p:nvSpPr>
        <p:spPr>
          <a:xfrm>
            <a:off x="6062200" y="3397350"/>
            <a:ext cx="2490600" cy="6132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Fuel for Car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10/2023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  	               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20.0DZ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54" name="Google Shape;1454;p100"/>
          <p:cNvSpPr/>
          <p:nvPr/>
        </p:nvSpPr>
        <p:spPr>
          <a:xfrm>
            <a:off x="6066325" y="4172125"/>
            <a:ext cx="2490600" cy="6132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Electricity Bill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10/2023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  	               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50.0DZ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55" name="Google Shape;1455;p100"/>
          <p:cNvSpPr/>
          <p:nvPr/>
        </p:nvSpPr>
        <p:spPr>
          <a:xfrm>
            <a:off x="743900" y="1847402"/>
            <a:ext cx="4920300" cy="280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We can create an XML Layout document for each Expense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In Kotlin :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For Loop for each item in Data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→ Inflate the XML document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→ Update View/Widget to set the data of expense item ( Name, Price, Date)</a:t>
            </a:r>
            <a:br>
              <a:rPr b="1" lang="en" sz="1700">
                <a:latin typeface="Raleway"/>
                <a:ea typeface="Raleway"/>
                <a:cs typeface="Raleway"/>
                <a:sym typeface="Raleway"/>
              </a:rPr>
            </a:b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→ Add the Widget to the Parent View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9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p101"/>
          <p:cNvSpPr/>
          <p:nvPr/>
        </p:nvSpPr>
        <p:spPr>
          <a:xfrm>
            <a:off x="5916100" y="815525"/>
            <a:ext cx="2782800" cy="4132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61" name="Google Shape;1461;p101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Navigation Between Screens</a:t>
            </a:r>
            <a:endParaRPr sz="3400"/>
          </a:p>
        </p:txBody>
      </p:sp>
      <p:sp>
        <p:nvSpPr>
          <p:cNvPr id="1462" name="Google Shape;1462;p101"/>
          <p:cNvSpPr txBox="1"/>
          <p:nvPr>
            <p:ph idx="2" type="subTitle"/>
          </p:nvPr>
        </p:nvSpPr>
        <p:spPr>
          <a:xfrm>
            <a:off x="237700" y="1705325"/>
            <a:ext cx="8754000" cy="4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How to make the following Expenses App : </a:t>
            </a:r>
            <a:endParaRPr b="1" sz="1800"/>
          </a:p>
          <a:p>
            <a:pPr indent="-3429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How to render the UI dynamically from</a:t>
            </a:r>
            <a:br>
              <a:rPr lang="en" sz="1800"/>
            </a:br>
            <a:r>
              <a:rPr lang="en" sz="1800"/>
              <a:t>the data structure ?</a:t>
            </a:r>
            <a:endParaRPr sz="1800"/>
          </a:p>
          <a:p>
            <a:pPr indent="-3429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From a database in the Future ?</a:t>
            </a:r>
            <a:endParaRPr sz="1800"/>
          </a:p>
          <a:p>
            <a:pPr indent="-3429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From an endpoint  ?</a:t>
            </a:r>
            <a:endParaRPr sz="1800"/>
          </a:p>
          <a:p>
            <a:pPr indent="0" lvl="0" marL="0" marR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63" name="Google Shape;1463;p10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4" name="Google Shape;1464;p101"/>
          <p:cNvSpPr/>
          <p:nvPr/>
        </p:nvSpPr>
        <p:spPr>
          <a:xfrm>
            <a:off x="6423900" y="1327300"/>
            <a:ext cx="1695600" cy="3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New Expense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65" name="Google Shape;1465;p101"/>
          <p:cNvSpPr txBox="1"/>
          <p:nvPr/>
        </p:nvSpPr>
        <p:spPr>
          <a:xfrm>
            <a:off x="6337675" y="927100"/>
            <a:ext cx="194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Expenses App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66" name="Google Shape;1466;p101"/>
          <p:cNvSpPr/>
          <p:nvPr/>
        </p:nvSpPr>
        <p:spPr>
          <a:xfrm>
            <a:off x="6066325" y="1897875"/>
            <a:ext cx="2490600" cy="6132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Food at ABC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10/2023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  	               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10.0DZ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67" name="Google Shape;1467;p101"/>
          <p:cNvSpPr/>
          <p:nvPr/>
        </p:nvSpPr>
        <p:spPr>
          <a:xfrm>
            <a:off x="6062200" y="2622575"/>
            <a:ext cx="2490600" cy="6132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Gifts for Amel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10/2023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  	               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30.0DZ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68" name="Google Shape;1468;p101"/>
          <p:cNvSpPr/>
          <p:nvPr/>
        </p:nvSpPr>
        <p:spPr>
          <a:xfrm>
            <a:off x="6062200" y="3397350"/>
            <a:ext cx="2490600" cy="6132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Fuel for Car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10/2023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  	               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20.0DZ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69" name="Google Shape;1469;p101"/>
          <p:cNvSpPr/>
          <p:nvPr/>
        </p:nvSpPr>
        <p:spPr>
          <a:xfrm>
            <a:off x="6066325" y="4172125"/>
            <a:ext cx="2490600" cy="6132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Electricity Bill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10/2023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  	               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50.0DZ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3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p102"/>
          <p:cNvSpPr/>
          <p:nvPr/>
        </p:nvSpPr>
        <p:spPr>
          <a:xfrm>
            <a:off x="5916100" y="815525"/>
            <a:ext cx="2782800" cy="4132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75" name="Google Shape;1475;p102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Navigation Between Screens</a:t>
            </a:r>
            <a:endParaRPr sz="3400"/>
          </a:p>
        </p:txBody>
      </p:sp>
      <p:sp>
        <p:nvSpPr>
          <p:cNvPr id="1476" name="Google Shape;1476;p102"/>
          <p:cNvSpPr txBox="1"/>
          <p:nvPr>
            <p:ph idx="2" type="subTitle"/>
          </p:nvPr>
        </p:nvSpPr>
        <p:spPr>
          <a:xfrm>
            <a:off x="237700" y="1705325"/>
            <a:ext cx="8754000" cy="4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How to make the following Expenses App : </a:t>
            </a:r>
            <a:endParaRPr b="1" sz="1800"/>
          </a:p>
          <a:p>
            <a:pPr indent="-3429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We add to the Home Activity an Old </a:t>
            </a:r>
            <a:br>
              <a:rPr lang="en" sz="1800"/>
            </a:br>
            <a:r>
              <a:rPr b="1" lang="en" sz="1800"/>
              <a:t>ListView</a:t>
            </a:r>
            <a:r>
              <a:rPr b="1" lang="en" sz="1800"/>
              <a:t> </a:t>
            </a:r>
            <a:r>
              <a:rPr lang="en" sz="1800"/>
              <a:t>But  </a:t>
            </a:r>
            <a:r>
              <a:rPr b="1" lang="en" sz="1800"/>
              <a:t>each row</a:t>
            </a:r>
            <a:r>
              <a:rPr lang="en" sz="1800"/>
              <a:t>?</a:t>
            </a:r>
            <a:endParaRPr sz="1800"/>
          </a:p>
          <a:p>
            <a:pPr indent="-342900" lvl="2" marL="13716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needs to be customized and</a:t>
            </a:r>
            <a:br>
              <a:rPr lang="en" sz="1800"/>
            </a:br>
            <a:r>
              <a:rPr lang="en" sz="1800"/>
              <a:t>Re-adapted to specific data ?</a:t>
            </a:r>
            <a:endParaRPr sz="1800"/>
          </a:p>
          <a:p>
            <a:pPr indent="0" lvl="0" marL="0" marR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77" name="Google Shape;1477;p10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8" name="Google Shape;1478;p102"/>
          <p:cNvSpPr/>
          <p:nvPr/>
        </p:nvSpPr>
        <p:spPr>
          <a:xfrm>
            <a:off x="6423900" y="1327300"/>
            <a:ext cx="1695600" cy="3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New Expense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79" name="Google Shape;1479;p102"/>
          <p:cNvSpPr txBox="1"/>
          <p:nvPr/>
        </p:nvSpPr>
        <p:spPr>
          <a:xfrm>
            <a:off x="6337675" y="927100"/>
            <a:ext cx="194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Expenses App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80" name="Google Shape;1480;p102"/>
          <p:cNvSpPr/>
          <p:nvPr/>
        </p:nvSpPr>
        <p:spPr>
          <a:xfrm>
            <a:off x="6066325" y="1897875"/>
            <a:ext cx="2490600" cy="6132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Food at ABC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10/2023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  	               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10.0DZ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81" name="Google Shape;1481;p102"/>
          <p:cNvSpPr/>
          <p:nvPr/>
        </p:nvSpPr>
        <p:spPr>
          <a:xfrm>
            <a:off x="6062200" y="2622575"/>
            <a:ext cx="2490600" cy="6132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Gifts for Amel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10/2023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  	               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30.0DZ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82" name="Google Shape;1482;p102"/>
          <p:cNvSpPr/>
          <p:nvPr/>
        </p:nvSpPr>
        <p:spPr>
          <a:xfrm>
            <a:off x="6062200" y="3397350"/>
            <a:ext cx="2490600" cy="6132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Fuel for Car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10/2023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  	               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20.0DZ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83" name="Google Shape;1483;p102"/>
          <p:cNvSpPr/>
          <p:nvPr/>
        </p:nvSpPr>
        <p:spPr>
          <a:xfrm>
            <a:off x="6066325" y="4172125"/>
            <a:ext cx="2490600" cy="6132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Electricity Bill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10/2023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  	               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50.0DZ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84" name="Google Shape;1484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9454" y="0"/>
            <a:ext cx="289224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8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p103"/>
          <p:cNvSpPr/>
          <p:nvPr/>
        </p:nvSpPr>
        <p:spPr>
          <a:xfrm>
            <a:off x="5916100" y="815525"/>
            <a:ext cx="2782800" cy="4132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90" name="Google Shape;1490;p103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Navigation Between Screens</a:t>
            </a:r>
            <a:endParaRPr sz="3400"/>
          </a:p>
        </p:txBody>
      </p:sp>
      <p:sp>
        <p:nvSpPr>
          <p:cNvPr id="1491" name="Google Shape;1491;p103"/>
          <p:cNvSpPr txBox="1"/>
          <p:nvPr>
            <p:ph idx="2" type="subTitle"/>
          </p:nvPr>
        </p:nvSpPr>
        <p:spPr>
          <a:xfrm>
            <a:off x="237700" y="1705325"/>
            <a:ext cx="8754000" cy="4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How to make the following Expenses App : </a:t>
            </a:r>
            <a:endParaRPr b="1" sz="1800"/>
          </a:p>
          <a:p>
            <a:pPr indent="-3429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Create a new Layout XML File for the </a:t>
            </a:r>
            <a:br>
              <a:rPr lang="en" sz="1800"/>
            </a:br>
            <a:r>
              <a:rPr lang="en" sz="1800"/>
              <a:t>expense row : </a:t>
            </a:r>
            <a:endParaRPr sz="1800"/>
          </a:p>
          <a:p>
            <a:pPr indent="0" lvl="0" marL="0" marR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92" name="Google Shape;1492;p10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93" name="Google Shape;1493;p103"/>
          <p:cNvSpPr/>
          <p:nvPr/>
        </p:nvSpPr>
        <p:spPr>
          <a:xfrm>
            <a:off x="6423900" y="1327300"/>
            <a:ext cx="1695600" cy="3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New Expense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94" name="Google Shape;1494;p103"/>
          <p:cNvSpPr txBox="1"/>
          <p:nvPr/>
        </p:nvSpPr>
        <p:spPr>
          <a:xfrm>
            <a:off x="6337675" y="927100"/>
            <a:ext cx="194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Expenses App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95" name="Google Shape;1495;p103"/>
          <p:cNvSpPr/>
          <p:nvPr/>
        </p:nvSpPr>
        <p:spPr>
          <a:xfrm>
            <a:off x="6066325" y="1897875"/>
            <a:ext cx="2490600" cy="6132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Food at ABC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10/2023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  	               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10.0DZ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96" name="Google Shape;1496;p103"/>
          <p:cNvSpPr/>
          <p:nvPr/>
        </p:nvSpPr>
        <p:spPr>
          <a:xfrm>
            <a:off x="6062200" y="2622575"/>
            <a:ext cx="2490600" cy="6132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Gifts for Amel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10/2023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  	               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30.0DZ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97" name="Google Shape;1497;p103"/>
          <p:cNvSpPr/>
          <p:nvPr/>
        </p:nvSpPr>
        <p:spPr>
          <a:xfrm>
            <a:off x="6062200" y="3397350"/>
            <a:ext cx="2490600" cy="6132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Fuel for Car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10/2023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  	               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20.0DZ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98" name="Google Shape;1498;p103"/>
          <p:cNvSpPr/>
          <p:nvPr/>
        </p:nvSpPr>
        <p:spPr>
          <a:xfrm>
            <a:off x="6066325" y="4172125"/>
            <a:ext cx="2490600" cy="6132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Electricity Bill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10/2023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  	               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50.0DZ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99" name="Google Shape;1499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8575" y="3184450"/>
            <a:ext cx="3628674" cy="180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104"/>
          <p:cNvSpPr/>
          <p:nvPr/>
        </p:nvSpPr>
        <p:spPr>
          <a:xfrm>
            <a:off x="5916100" y="815525"/>
            <a:ext cx="2782800" cy="4132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05" name="Google Shape;1505;p104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Navigation Between Screens</a:t>
            </a:r>
            <a:endParaRPr sz="3400"/>
          </a:p>
        </p:txBody>
      </p:sp>
      <p:sp>
        <p:nvSpPr>
          <p:cNvPr id="1506" name="Google Shape;1506;p104"/>
          <p:cNvSpPr txBox="1"/>
          <p:nvPr>
            <p:ph idx="2" type="subTitle"/>
          </p:nvPr>
        </p:nvSpPr>
        <p:spPr>
          <a:xfrm>
            <a:off x="237700" y="1705325"/>
            <a:ext cx="8754000" cy="4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How to make the following Expenses App : </a:t>
            </a:r>
            <a:endParaRPr b="1" sz="1800"/>
          </a:p>
          <a:p>
            <a:pPr indent="-3429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We design using :</a:t>
            </a:r>
            <a:endParaRPr sz="1800"/>
          </a:p>
          <a:p>
            <a:pPr indent="-342900" lvl="2" marL="13716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 LinearLayout + RelativeLayout</a:t>
            </a:r>
            <a:endParaRPr sz="1800"/>
          </a:p>
          <a:p>
            <a:pPr indent="0" lvl="0" marL="0" marR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07" name="Google Shape;1507;p10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8" name="Google Shape;1508;p104"/>
          <p:cNvSpPr/>
          <p:nvPr/>
        </p:nvSpPr>
        <p:spPr>
          <a:xfrm>
            <a:off x="6423900" y="1327300"/>
            <a:ext cx="1695600" cy="3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New Expense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09" name="Google Shape;1509;p104"/>
          <p:cNvSpPr txBox="1"/>
          <p:nvPr/>
        </p:nvSpPr>
        <p:spPr>
          <a:xfrm>
            <a:off x="6337675" y="927100"/>
            <a:ext cx="194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Expenses App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10" name="Google Shape;1510;p104"/>
          <p:cNvSpPr/>
          <p:nvPr/>
        </p:nvSpPr>
        <p:spPr>
          <a:xfrm>
            <a:off x="6066325" y="1897875"/>
            <a:ext cx="2490600" cy="6132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Food at ABC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10/2023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  	               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10.0DZ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11" name="Google Shape;1511;p104"/>
          <p:cNvSpPr/>
          <p:nvPr/>
        </p:nvSpPr>
        <p:spPr>
          <a:xfrm>
            <a:off x="6062200" y="2622575"/>
            <a:ext cx="2490600" cy="6132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Gifts for Amel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10/2023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  	               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30.0DZ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12" name="Google Shape;1512;p104"/>
          <p:cNvSpPr/>
          <p:nvPr/>
        </p:nvSpPr>
        <p:spPr>
          <a:xfrm>
            <a:off x="6062200" y="3397350"/>
            <a:ext cx="2490600" cy="6132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Fuel for Car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10/2023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  	               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20.0DZ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13" name="Google Shape;1513;p104"/>
          <p:cNvSpPr/>
          <p:nvPr/>
        </p:nvSpPr>
        <p:spPr>
          <a:xfrm>
            <a:off x="6066325" y="4172125"/>
            <a:ext cx="2490600" cy="6132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Electricity Bill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10/2023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  	               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50.0DZ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14" name="Google Shape;1514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638" y="3183513"/>
            <a:ext cx="7896225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8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p105"/>
          <p:cNvSpPr/>
          <p:nvPr/>
        </p:nvSpPr>
        <p:spPr>
          <a:xfrm>
            <a:off x="5916100" y="815525"/>
            <a:ext cx="2782800" cy="4132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20" name="Google Shape;1520;p105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Navigation Between Screens</a:t>
            </a:r>
            <a:endParaRPr sz="3400"/>
          </a:p>
        </p:txBody>
      </p:sp>
      <p:sp>
        <p:nvSpPr>
          <p:cNvPr id="1521" name="Google Shape;1521;p105"/>
          <p:cNvSpPr txBox="1"/>
          <p:nvPr>
            <p:ph idx="2" type="subTitle"/>
          </p:nvPr>
        </p:nvSpPr>
        <p:spPr>
          <a:xfrm>
            <a:off x="237700" y="1705325"/>
            <a:ext cx="8754000" cy="4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How to make the following Expenses App : </a:t>
            </a:r>
            <a:endParaRPr b="1" sz="1800"/>
          </a:p>
          <a:p>
            <a:pPr indent="-3429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We design using :</a:t>
            </a:r>
            <a:endParaRPr sz="1800"/>
          </a:p>
          <a:p>
            <a:pPr indent="-342900" lvl="2" marL="13716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 LinearLayout + RelativeLayout</a:t>
            </a:r>
            <a:endParaRPr sz="1800"/>
          </a:p>
          <a:p>
            <a:pPr indent="0" lvl="0" marL="0" marR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22" name="Google Shape;1522;p10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3" name="Google Shape;1523;p105"/>
          <p:cNvSpPr/>
          <p:nvPr/>
        </p:nvSpPr>
        <p:spPr>
          <a:xfrm>
            <a:off x="6423900" y="1327300"/>
            <a:ext cx="1695600" cy="3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New Expense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24" name="Google Shape;1524;p105"/>
          <p:cNvSpPr txBox="1"/>
          <p:nvPr/>
        </p:nvSpPr>
        <p:spPr>
          <a:xfrm>
            <a:off x="6337675" y="927100"/>
            <a:ext cx="194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Expenses App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25" name="Google Shape;1525;p105"/>
          <p:cNvSpPr/>
          <p:nvPr/>
        </p:nvSpPr>
        <p:spPr>
          <a:xfrm>
            <a:off x="6066325" y="1897875"/>
            <a:ext cx="2490600" cy="6132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Food at ABC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10/2023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  	               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10.0DZ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26" name="Google Shape;1526;p105"/>
          <p:cNvSpPr/>
          <p:nvPr/>
        </p:nvSpPr>
        <p:spPr>
          <a:xfrm>
            <a:off x="6062200" y="2622575"/>
            <a:ext cx="2490600" cy="6132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Gifts for Amel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10/2023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  	               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30.0DZ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27" name="Google Shape;1527;p105"/>
          <p:cNvSpPr/>
          <p:nvPr/>
        </p:nvSpPr>
        <p:spPr>
          <a:xfrm>
            <a:off x="6062200" y="3397350"/>
            <a:ext cx="2490600" cy="6132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Fuel for Car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10/2023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  	               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20.0DZ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28" name="Google Shape;1528;p105"/>
          <p:cNvSpPr/>
          <p:nvPr/>
        </p:nvSpPr>
        <p:spPr>
          <a:xfrm>
            <a:off x="6066325" y="4172125"/>
            <a:ext cx="2490600" cy="6132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Electricity Bill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10/2023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  	               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50.0DZ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29" name="Google Shape;1529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638" y="3183513"/>
            <a:ext cx="7896225" cy="18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0" name="Google Shape;1530;p105"/>
          <p:cNvSpPr txBox="1"/>
          <p:nvPr/>
        </p:nvSpPr>
        <p:spPr>
          <a:xfrm>
            <a:off x="187625" y="103450"/>
            <a:ext cx="8690100" cy="774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" sz="1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xml version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="1.0" </a:t>
            </a:r>
            <a:r>
              <a:rPr lang="en" sz="1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encoding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="utf-8"</a:t>
            </a:r>
            <a:r>
              <a:rPr i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i="1"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LinearLayout </a:t>
            </a:r>
            <a:r>
              <a:rPr lang="en" sz="1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xmlns: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="http://schemas.android.com/apk/res/android"</a:t>
            </a:r>
            <a:endParaRPr sz="11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:layout_width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="match_parent"  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:orientation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="vertical"</a:t>
            </a:r>
            <a:endParaRPr sz="11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:layout_height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="wrap_content"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RelativeLayout</a:t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:layout_width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="match_parent"</a:t>
            </a:r>
            <a:endParaRPr sz="11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:layout_height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="match_parent"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TextView</a:t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:id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="@+id/tx_name"</a:t>
            </a:r>
            <a:endParaRPr sz="11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:layout_width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="wrap_content"</a:t>
            </a:r>
            <a:endParaRPr sz="11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:layout_height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="wrap_content"</a:t>
            </a:r>
            <a:endParaRPr sz="11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:layout_alignParentTop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="true"</a:t>
            </a:r>
            <a:endParaRPr sz="11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:layout_centerHorizontal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="true"</a:t>
            </a:r>
            <a:endParaRPr sz="11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:layout_marginTop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="2dp"</a:t>
            </a:r>
            <a:endParaRPr sz="11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:text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="EXPENSE NAME"</a:t>
            </a:r>
            <a:endParaRPr sz="11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:textColor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="@android:color/black"</a:t>
            </a:r>
            <a:endParaRPr sz="11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:textSize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="30sp"</a:t>
            </a:r>
            <a:endParaRPr sz="11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:textStyle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="bold"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TextView</a:t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:id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="@+id/tx_date"</a:t>
            </a:r>
            <a:endParaRPr sz="11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:layout_width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="wrap_content"</a:t>
            </a:r>
            <a:endParaRPr sz="11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:layout_height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="wrap_content"</a:t>
            </a:r>
            <a:endParaRPr sz="11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:layout_below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="@id/tx_name"</a:t>
            </a:r>
            <a:endParaRPr sz="11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:layout_marginTop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="2dp"</a:t>
            </a:r>
            <a:endParaRPr sz="11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:layout_marginRight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="5dp"</a:t>
            </a:r>
            <a:endParaRPr sz="11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:text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="DATE"</a:t>
            </a:r>
            <a:endParaRPr sz="11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:textColor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="@android:color/black"</a:t>
            </a:r>
            <a:endParaRPr sz="11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:textSize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="20sp"           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TextView</a:t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:id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="@+id/tx_price"</a:t>
            </a:r>
            <a:endParaRPr sz="11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:layout_below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="@id/tx_name"</a:t>
            </a:r>
            <a:endParaRPr sz="11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:layout_alignParentRight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="true"</a:t>
            </a:r>
            <a:endParaRPr sz="11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:layout_width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="wrap_content"</a:t>
            </a:r>
            <a:endParaRPr sz="11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:layout_height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="wrap_content"</a:t>
            </a:r>
            <a:endParaRPr sz="11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:layout_marginTop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="2dp"</a:t>
            </a:r>
            <a:endParaRPr sz="11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:layout_marginRight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="5dp"</a:t>
            </a:r>
            <a:endParaRPr sz="11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:text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="111DZ"</a:t>
            </a:r>
            <a:endParaRPr sz="11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:textColor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="@android:color/black"</a:t>
            </a:r>
            <a:endParaRPr sz="11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:textSize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="20sp"</a:t>
            </a:r>
            <a:endParaRPr sz="11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&lt;/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RelativeLayout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LinearLayout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31" name="Google Shape;1531;p105"/>
          <p:cNvSpPr txBox="1"/>
          <p:nvPr/>
        </p:nvSpPr>
        <p:spPr>
          <a:xfrm>
            <a:off x="5025400" y="1230425"/>
            <a:ext cx="4564200" cy="3001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TextView</a:t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:id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="@+id/tx_price"</a:t>
            </a:r>
            <a:endParaRPr sz="11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:layout_below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="@id/tx_name"</a:t>
            </a:r>
            <a:endParaRPr sz="11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:layout_alignParentRight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="true"</a:t>
            </a:r>
            <a:endParaRPr sz="11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:layout_width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="wrap_content"</a:t>
            </a:r>
            <a:endParaRPr sz="11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:layout_height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="wrap_content"</a:t>
            </a:r>
            <a:endParaRPr sz="11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:layout_marginTop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="2dp"</a:t>
            </a:r>
            <a:endParaRPr sz="11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:layout_marginRight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="5dp"</a:t>
            </a:r>
            <a:endParaRPr sz="11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:text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="111DZ"</a:t>
            </a:r>
            <a:endParaRPr sz="11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:textColor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="@android:color/black"</a:t>
            </a:r>
            <a:endParaRPr sz="11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:textSize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="20sp"</a:t>
            </a:r>
            <a:endParaRPr sz="11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&lt;/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RelativeLayout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LinearLayout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p106"/>
          <p:cNvSpPr/>
          <p:nvPr/>
        </p:nvSpPr>
        <p:spPr>
          <a:xfrm>
            <a:off x="5916100" y="815525"/>
            <a:ext cx="2782800" cy="4132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37" name="Google Shape;1537;p106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Navigation Between Screens</a:t>
            </a:r>
            <a:endParaRPr sz="3400"/>
          </a:p>
        </p:txBody>
      </p:sp>
      <p:sp>
        <p:nvSpPr>
          <p:cNvPr id="1538" name="Google Shape;1538;p106"/>
          <p:cNvSpPr txBox="1"/>
          <p:nvPr>
            <p:ph idx="2" type="subTitle"/>
          </p:nvPr>
        </p:nvSpPr>
        <p:spPr>
          <a:xfrm>
            <a:off x="237700" y="1705325"/>
            <a:ext cx="8754000" cy="4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How to make the following Expenses App : </a:t>
            </a:r>
            <a:endParaRPr b="1" sz="1800"/>
          </a:p>
          <a:p>
            <a:pPr indent="-3429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Kotlin Code is written for the Adapter</a:t>
            </a:r>
            <a:endParaRPr sz="1800"/>
          </a:p>
          <a:p>
            <a:pPr indent="-3429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Everytime, an expense is added, a refresh</a:t>
            </a:r>
            <a:br>
              <a:rPr lang="en" sz="1800"/>
            </a:br>
            <a:r>
              <a:rPr lang="en" sz="1800"/>
              <a:t>For the UI state is invoked.</a:t>
            </a:r>
            <a:endParaRPr sz="1800"/>
          </a:p>
          <a:p>
            <a:pPr indent="0" lvl="0" marL="0" marR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39" name="Google Shape;1539;p10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0" name="Google Shape;1540;p106"/>
          <p:cNvSpPr/>
          <p:nvPr/>
        </p:nvSpPr>
        <p:spPr>
          <a:xfrm>
            <a:off x="6423900" y="1327300"/>
            <a:ext cx="1695600" cy="3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New Expense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41" name="Google Shape;1541;p106"/>
          <p:cNvSpPr txBox="1"/>
          <p:nvPr/>
        </p:nvSpPr>
        <p:spPr>
          <a:xfrm>
            <a:off x="6337675" y="927100"/>
            <a:ext cx="194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Expenses App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42" name="Google Shape;1542;p106"/>
          <p:cNvSpPr/>
          <p:nvPr/>
        </p:nvSpPr>
        <p:spPr>
          <a:xfrm>
            <a:off x="6066325" y="1897875"/>
            <a:ext cx="2490600" cy="6132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Food at ABC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10/2023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  	               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10.0DZ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43" name="Google Shape;1543;p106"/>
          <p:cNvSpPr/>
          <p:nvPr/>
        </p:nvSpPr>
        <p:spPr>
          <a:xfrm>
            <a:off x="6062200" y="2622575"/>
            <a:ext cx="2490600" cy="6132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Gifts for Amel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10/2023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  	               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30.0DZ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44" name="Google Shape;1544;p106"/>
          <p:cNvSpPr/>
          <p:nvPr/>
        </p:nvSpPr>
        <p:spPr>
          <a:xfrm>
            <a:off x="6062200" y="3397350"/>
            <a:ext cx="2490600" cy="6132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Fuel for Car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10/2023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  	               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20.0DZ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45" name="Google Shape;1545;p106"/>
          <p:cNvSpPr/>
          <p:nvPr/>
        </p:nvSpPr>
        <p:spPr>
          <a:xfrm>
            <a:off x="6066325" y="4172125"/>
            <a:ext cx="2490600" cy="6132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Electricity Bill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10/2023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  	               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50.0DZ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46" name="Google Shape;1546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8475" y="371975"/>
            <a:ext cx="2242375" cy="468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53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Layouts for Building Android Screens</a:t>
            </a:r>
            <a:endParaRPr sz="3400"/>
          </a:p>
        </p:txBody>
      </p:sp>
      <p:sp>
        <p:nvSpPr>
          <p:cNvPr id="611" name="Google Shape;611;p53"/>
          <p:cNvSpPr txBox="1"/>
          <p:nvPr>
            <p:ph idx="2" type="subTitle"/>
          </p:nvPr>
        </p:nvSpPr>
        <p:spPr>
          <a:xfrm>
            <a:off x="237700" y="1705325"/>
            <a:ext cx="87540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Constrained</a:t>
            </a:r>
            <a:r>
              <a:rPr b="1" lang="en" sz="1800"/>
              <a:t> Layout or</a:t>
            </a:r>
            <a:br>
              <a:rPr b="1" lang="en" sz="1800"/>
            </a:br>
            <a:r>
              <a:rPr b="1" lang="en" sz="1800"/>
              <a:t> RelativeLayout: </a:t>
            </a:r>
            <a:endParaRPr sz="1800"/>
          </a:p>
        </p:txBody>
      </p:sp>
      <p:sp>
        <p:nvSpPr>
          <p:cNvPr id="612" name="Google Shape;612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3" name="Google Shape;613;p53"/>
          <p:cNvSpPr txBox="1"/>
          <p:nvPr/>
        </p:nvSpPr>
        <p:spPr>
          <a:xfrm>
            <a:off x="4263600" y="1346525"/>
            <a:ext cx="4785900" cy="374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en" sz="1100">
                <a:solidFill>
                  <a:srgbClr val="0033B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RelativeLayout</a:t>
            </a:r>
            <a:endParaRPr sz="1100">
              <a:solidFill>
                <a:srgbClr val="0033B3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33B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87109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100">
                <a:solidFill>
                  <a:srgbClr val="174A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:layout_width</a:t>
            </a:r>
            <a:r>
              <a:rPr lang="en" sz="110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="match_parent"</a:t>
            </a:r>
            <a:endParaRPr sz="1100">
              <a:solidFill>
                <a:srgbClr val="067D17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87109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100">
                <a:solidFill>
                  <a:srgbClr val="174A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:layout_height</a:t>
            </a:r>
            <a:r>
              <a:rPr lang="en" sz="110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="match_parent"</a:t>
            </a:r>
            <a:r>
              <a:rPr lang="en" sz="11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en" sz="1100">
                <a:solidFill>
                  <a:srgbClr val="0033B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TextView</a:t>
            </a:r>
            <a:endParaRPr sz="1100">
              <a:solidFill>
                <a:srgbClr val="0033B3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33B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87109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100">
                <a:solidFill>
                  <a:srgbClr val="174A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:id</a:t>
            </a:r>
            <a:r>
              <a:rPr lang="en" sz="110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="@+id/tx_name"</a:t>
            </a:r>
            <a:endParaRPr sz="1100">
              <a:solidFill>
                <a:srgbClr val="067D17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87109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100">
                <a:solidFill>
                  <a:srgbClr val="174A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:lay out_width</a:t>
            </a:r>
            <a:r>
              <a:rPr lang="en" sz="110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="wrap_content"</a:t>
            </a:r>
            <a:endParaRPr sz="1100">
              <a:solidFill>
                <a:srgbClr val="067D17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87109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100">
                <a:solidFill>
                  <a:srgbClr val="174A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:layout_height</a:t>
            </a:r>
            <a:r>
              <a:rPr lang="en" sz="110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="wrap_content"</a:t>
            </a:r>
            <a:endParaRPr sz="1100">
              <a:solidFill>
                <a:srgbClr val="067D17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1100">
                <a:solidFill>
                  <a:srgbClr val="87109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en" sz="1100">
                <a:solidFill>
                  <a:srgbClr val="174A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:layout_alignParentTop</a:t>
            </a:r>
            <a:r>
              <a:rPr b="1" lang="en" sz="110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="true"</a:t>
            </a:r>
            <a:endParaRPr b="1" sz="1100">
              <a:solidFill>
                <a:srgbClr val="067D17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87109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100">
                <a:solidFill>
                  <a:srgbClr val="174A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:layout_centerHorizontal</a:t>
            </a:r>
            <a:r>
              <a:rPr lang="en" sz="110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="true"</a:t>
            </a:r>
            <a:endParaRPr sz="1100">
              <a:solidFill>
                <a:srgbClr val="067D17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87109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100">
                <a:solidFill>
                  <a:srgbClr val="174A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:text</a:t>
            </a:r>
            <a:r>
              <a:rPr lang="en" sz="110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="EXPENSE NAME"</a:t>
            </a:r>
            <a:endParaRPr sz="1100">
              <a:solidFill>
                <a:srgbClr val="067D17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87109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100">
                <a:solidFill>
                  <a:srgbClr val="174A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:textStyle</a:t>
            </a:r>
            <a:r>
              <a:rPr lang="en" sz="110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="bold" </a:t>
            </a:r>
            <a:r>
              <a:rPr lang="en" sz="11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1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en" sz="1100">
                <a:solidFill>
                  <a:srgbClr val="0033B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TextView</a:t>
            </a:r>
            <a:endParaRPr sz="1100">
              <a:solidFill>
                <a:srgbClr val="0033B3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33B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87109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100">
                <a:solidFill>
                  <a:srgbClr val="174A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:id</a:t>
            </a:r>
            <a:r>
              <a:rPr lang="en" sz="110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="@+id/tx_date"</a:t>
            </a:r>
            <a:endParaRPr sz="1100">
              <a:solidFill>
                <a:srgbClr val="067D17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87109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100">
                <a:solidFill>
                  <a:srgbClr val="174A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:layout_width</a:t>
            </a:r>
            <a:r>
              <a:rPr lang="en" sz="110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="wrap_content"</a:t>
            </a:r>
            <a:endParaRPr sz="1100">
              <a:solidFill>
                <a:srgbClr val="067D17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87109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100">
                <a:solidFill>
                  <a:srgbClr val="174A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:layout_height</a:t>
            </a:r>
            <a:r>
              <a:rPr lang="en" sz="110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="wrap_content"</a:t>
            </a:r>
            <a:endParaRPr sz="1100">
              <a:solidFill>
                <a:srgbClr val="067D17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1100">
                <a:solidFill>
                  <a:srgbClr val="87109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en" sz="1100">
                <a:solidFill>
                  <a:srgbClr val="174A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:layout_below</a:t>
            </a:r>
            <a:r>
              <a:rPr b="1" lang="en" sz="110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="@id/tx_name"</a:t>
            </a:r>
            <a:endParaRPr b="1" sz="1100">
              <a:solidFill>
                <a:srgbClr val="067D17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87109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100">
                <a:solidFill>
                  <a:srgbClr val="174A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:layout_marginTop</a:t>
            </a:r>
            <a:r>
              <a:rPr lang="en" sz="110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="2dp"</a:t>
            </a:r>
            <a:endParaRPr sz="1100">
              <a:solidFill>
                <a:srgbClr val="067D17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87109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100">
                <a:solidFill>
                  <a:srgbClr val="174A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:layout_marginRight</a:t>
            </a:r>
            <a:r>
              <a:rPr lang="en" sz="110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="5dp"</a:t>
            </a:r>
            <a:endParaRPr sz="1100">
              <a:solidFill>
                <a:srgbClr val="067D17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87109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100">
                <a:solidFill>
                  <a:srgbClr val="174A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:text</a:t>
            </a:r>
            <a:r>
              <a:rPr lang="en" sz="110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="DATE"</a:t>
            </a:r>
            <a:endParaRPr sz="1100">
              <a:solidFill>
                <a:srgbClr val="067D17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87109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100">
                <a:solidFill>
                  <a:srgbClr val="174A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:textColor</a:t>
            </a:r>
            <a:r>
              <a:rPr lang="en" sz="110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="@android:color/black"</a:t>
            </a:r>
            <a:endParaRPr sz="1100">
              <a:solidFill>
                <a:srgbClr val="067D17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87109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100">
                <a:solidFill>
                  <a:srgbClr val="174A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:textSize</a:t>
            </a:r>
            <a:r>
              <a:rPr lang="en" sz="110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="20sp"            </a:t>
            </a:r>
            <a:r>
              <a:rPr lang="en" sz="11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0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p107"/>
          <p:cNvSpPr/>
          <p:nvPr/>
        </p:nvSpPr>
        <p:spPr>
          <a:xfrm>
            <a:off x="5916100" y="815525"/>
            <a:ext cx="2782800" cy="4132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52" name="Google Shape;1552;p107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Navigation Between Screens</a:t>
            </a:r>
            <a:endParaRPr sz="3400"/>
          </a:p>
        </p:txBody>
      </p:sp>
      <p:sp>
        <p:nvSpPr>
          <p:cNvPr id="1553" name="Google Shape;1553;p107"/>
          <p:cNvSpPr txBox="1"/>
          <p:nvPr>
            <p:ph idx="2" type="subTitle"/>
          </p:nvPr>
        </p:nvSpPr>
        <p:spPr>
          <a:xfrm>
            <a:off x="237700" y="1705325"/>
            <a:ext cx="8754000" cy="4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How to make the following Expenses App : </a:t>
            </a:r>
            <a:endParaRPr b="1" sz="1800"/>
          </a:p>
          <a:p>
            <a:pPr indent="-3429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Kotlin Code is written for the Adapter</a:t>
            </a:r>
            <a:endParaRPr sz="1800"/>
          </a:p>
          <a:p>
            <a:pPr indent="-3429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Everytime, an expense is added, </a:t>
            </a:r>
            <a:endParaRPr sz="1800"/>
          </a:p>
          <a:p>
            <a:pPr indent="0" lvl="0" marL="0" marR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54" name="Google Shape;1554;p10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5" name="Google Shape;1555;p107"/>
          <p:cNvSpPr/>
          <p:nvPr/>
        </p:nvSpPr>
        <p:spPr>
          <a:xfrm>
            <a:off x="6423900" y="1327300"/>
            <a:ext cx="1695600" cy="3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New Expense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56" name="Google Shape;1556;p107"/>
          <p:cNvSpPr txBox="1"/>
          <p:nvPr/>
        </p:nvSpPr>
        <p:spPr>
          <a:xfrm>
            <a:off x="6337675" y="927100"/>
            <a:ext cx="194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Expenses App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57" name="Google Shape;1557;p107"/>
          <p:cNvSpPr/>
          <p:nvPr/>
        </p:nvSpPr>
        <p:spPr>
          <a:xfrm>
            <a:off x="6066325" y="1897875"/>
            <a:ext cx="2490600" cy="6132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Food at ABC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10/2023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  	               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10.0DZ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58" name="Google Shape;1558;p107"/>
          <p:cNvSpPr/>
          <p:nvPr/>
        </p:nvSpPr>
        <p:spPr>
          <a:xfrm>
            <a:off x="6062200" y="2622575"/>
            <a:ext cx="2490600" cy="6132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Gifts for Amel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10/2023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  	               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30.0DZ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59" name="Google Shape;1559;p107"/>
          <p:cNvSpPr/>
          <p:nvPr/>
        </p:nvSpPr>
        <p:spPr>
          <a:xfrm>
            <a:off x="6062200" y="3397350"/>
            <a:ext cx="2490600" cy="6132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Fuel for Car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10/2023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  	               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20.0DZ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60" name="Google Shape;1560;p107"/>
          <p:cNvSpPr/>
          <p:nvPr/>
        </p:nvSpPr>
        <p:spPr>
          <a:xfrm>
            <a:off x="6066325" y="4172125"/>
            <a:ext cx="2490600" cy="6132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Electricity Bill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10/2023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  	               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50.0DZ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61" name="Google Shape;1561;p107"/>
          <p:cNvSpPr txBox="1"/>
          <p:nvPr/>
        </p:nvSpPr>
        <p:spPr>
          <a:xfrm>
            <a:off x="107300" y="1111100"/>
            <a:ext cx="5937600" cy="372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launchActivityNewExpense 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registerForActivityResult(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ActivityResultContracts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.StartActivityForResult()) 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 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3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"Get data back&lt;&lt;&lt;&lt;&lt;&lt;Result Code : "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result.</a:t>
            </a:r>
            <a:r>
              <a:rPr i="1" lang="en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resultCode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(result.</a:t>
            </a:r>
            <a:r>
              <a:rPr i="1" lang="en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resultCode 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Activity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RESULT_OK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" sz="13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"Get data back&lt;&lt;&lt;&lt;&lt;&lt;"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printExpenses()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drawExpense()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fun </a:t>
            </a:r>
            <a:r>
              <a:rPr lang="en" sz="13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drawExpense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lv_expenses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=findViewById&lt;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ListView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n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lv_expenses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lv_expenses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n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adapter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=ListExpenseAdapter(</a:t>
            </a:r>
            <a:r>
              <a:rPr b="1"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lv_expenses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.refreshDrawableState()</a:t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62" name="Google Shape;1562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8475" y="371975"/>
            <a:ext cx="2242375" cy="468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6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p108"/>
          <p:cNvSpPr/>
          <p:nvPr/>
        </p:nvSpPr>
        <p:spPr>
          <a:xfrm>
            <a:off x="5916100" y="815525"/>
            <a:ext cx="2782800" cy="4132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68" name="Google Shape;1568;p108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Navigation Between Screens</a:t>
            </a:r>
            <a:endParaRPr sz="3400"/>
          </a:p>
        </p:txBody>
      </p:sp>
      <p:sp>
        <p:nvSpPr>
          <p:cNvPr id="1569" name="Google Shape;1569;p108"/>
          <p:cNvSpPr txBox="1"/>
          <p:nvPr>
            <p:ph idx="2" type="subTitle"/>
          </p:nvPr>
        </p:nvSpPr>
        <p:spPr>
          <a:xfrm>
            <a:off x="237700" y="1705325"/>
            <a:ext cx="8754000" cy="4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How to make the following Expenses App : </a:t>
            </a:r>
            <a:endParaRPr b="1" sz="1800"/>
          </a:p>
          <a:p>
            <a:pPr indent="-3429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Kotlin Code is written for the Adapter</a:t>
            </a:r>
            <a:endParaRPr sz="1800"/>
          </a:p>
          <a:p>
            <a:pPr indent="-3429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Everytime, an expense is added, </a:t>
            </a:r>
            <a:endParaRPr sz="1800"/>
          </a:p>
          <a:p>
            <a:pPr indent="0" lvl="0" marL="0" marR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70" name="Google Shape;1570;p10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1" name="Google Shape;1571;p108"/>
          <p:cNvSpPr/>
          <p:nvPr/>
        </p:nvSpPr>
        <p:spPr>
          <a:xfrm>
            <a:off x="6423900" y="1327300"/>
            <a:ext cx="1695600" cy="3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New Expense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72" name="Google Shape;1572;p108"/>
          <p:cNvSpPr txBox="1"/>
          <p:nvPr/>
        </p:nvSpPr>
        <p:spPr>
          <a:xfrm>
            <a:off x="6337675" y="927100"/>
            <a:ext cx="194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Expenses App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73" name="Google Shape;1573;p108"/>
          <p:cNvSpPr/>
          <p:nvPr/>
        </p:nvSpPr>
        <p:spPr>
          <a:xfrm>
            <a:off x="6066325" y="1897875"/>
            <a:ext cx="2490600" cy="6132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Food at ABC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10/2023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  	               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10.0DZ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74" name="Google Shape;1574;p108"/>
          <p:cNvSpPr/>
          <p:nvPr/>
        </p:nvSpPr>
        <p:spPr>
          <a:xfrm>
            <a:off x="6062200" y="2622575"/>
            <a:ext cx="2490600" cy="6132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Gifts for Amel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10/2023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  	               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30.0DZ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75" name="Google Shape;1575;p108"/>
          <p:cNvSpPr/>
          <p:nvPr/>
        </p:nvSpPr>
        <p:spPr>
          <a:xfrm>
            <a:off x="6062200" y="3397350"/>
            <a:ext cx="2490600" cy="6132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Fuel for Car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10/2023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  	               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20.0DZ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76" name="Google Shape;1576;p108"/>
          <p:cNvSpPr/>
          <p:nvPr/>
        </p:nvSpPr>
        <p:spPr>
          <a:xfrm>
            <a:off x="6066325" y="4172125"/>
            <a:ext cx="2490600" cy="6132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Electricity Bill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10/2023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  	               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50.0DZ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77" name="Google Shape;1577;p108"/>
          <p:cNvSpPr txBox="1"/>
          <p:nvPr/>
        </p:nvSpPr>
        <p:spPr>
          <a:xfrm>
            <a:off x="107300" y="116750"/>
            <a:ext cx="5937600" cy="603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package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dev.startsoftware.simpleexpenseappnodb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ListExpenseAdapter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(context: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items: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Expense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&gt;) : BaseAdapter()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val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val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Expense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override fun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getView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(position: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convertView: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?, parent: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ViewGroup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?):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convertView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 = convertView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convertView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convertView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LayoutInflater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.from(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.inflate(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layout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expenserow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parent,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currentItem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getItem(position)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Expense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tx_name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convertView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?.findViewById(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tx_name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TextView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tx_date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convertView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?.findViewById(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tx_date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TextView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tx_price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convertView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?.findViewById(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tx_price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TextView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tx_name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currentItem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endParaRPr sz="1100">
              <a:solidFill>
                <a:srgbClr val="87109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tx_date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currentItem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endParaRPr sz="1100">
              <a:solidFill>
                <a:srgbClr val="87109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tx_price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currentItem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endParaRPr sz="1100">
              <a:solidFill>
                <a:srgbClr val="87109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87109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convertView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init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context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context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items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items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78" name="Google Shape;1578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8475" y="371975"/>
            <a:ext cx="2242375" cy="468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2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p109"/>
          <p:cNvSpPr/>
          <p:nvPr/>
        </p:nvSpPr>
        <p:spPr>
          <a:xfrm>
            <a:off x="5916100" y="815525"/>
            <a:ext cx="2782800" cy="4132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84" name="Google Shape;1584;p109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Navigation Between Screens</a:t>
            </a:r>
            <a:endParaRPr sz="3400"/>
          </a:p>
        </p:txBody>
      </p:sp>
      <p:sp>
        <p:nvSpPr>
          <p:cNvPr id="1585" name="Google Shape;1585;p109"/>
          <p:cNvSpPr txBox="1"/>
          <p:nvPr>
            <p:ph idx="2" type="subTitle"/>
          </p:nvPr>
        </p:nvSpPr>
        <p:spPr>
          <a:xfrm>
            <a:off x="237700" y="1705325"/>
            <a:ext cx="8754000" cy="4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How to make the following Expenses App : </a:t>
            </a:r>
            <a:endParaRPr b="1" sz="1800"/>
          </a:p>
          <a:p>
            <a:pPr indent="-3429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Kotlin Code is written for the Adapter</a:t>
            </a:r>
            <a:endParaRPr sz="1800"/>
          </a:p>
          <a:p>
            <a:pPr indent="-3429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Everytime, an expense is added, a refresh</a:t>
            </a:r>
            <a:br>
              <a:rPr lang="en" sz="1800"/>
            </a:br>
            <a:r>
              <a:rPr lang="en" sz="1800"/>
              <a:t>For the UI state is invoked.</a:t>
            </a:r>
            <a:endParaRPr sz="1800"/>
          </a:p>
          <a:p>
            <a:pPr indent="0" lvl="0" marL="0" marR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86" name="Google Shape;1586;p10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7" name="Google Shape;1587;p109"/>
          <p:cNvSpPr/>
          <p:nvPr/>
        </p:nvSpPr>
        <p:spPr>
          <a:xfrm>
            <a:off x="6423900" y="1327300"/>
            <a:ext cx="1695600" cy="3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New Expense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88" name="Google Shape;1588;p109"/>
          <p:cNvSpPr txBox="1"/>
          <p:nvPr/>
        </p:nvSpPr>
        <p:spPr>
          <a:xfrm>
            <a:off x="6337675" y="927100"/>
            <a:ext cx="194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Expenses App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89" name="Google Shape;1589;p109"/>
          <p:cNvSpPr/>
          <p:nvPr/>
        </p:nvSpPr>
        <p:spPr>
          <a:xfrm>
            <a:off x="6066325" y="1897875"/>
            <a:ext cx="2490600" cy="6132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Food at ABC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10/2023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  	               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10.0DZ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90" name="Google Shape;1590;p109"/>
          <p:cNvSpPr/>
          <p:nvPr/>
        </p:nvSpPr>
        <p:spPr>
          <a:xfrm>
            <a:off x="6062200" y="2622575"/>
            <a:ext cx="2490600" cy="6132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Gifts for Amel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10/2023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  	               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30.0DZ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91" name="Google Shape;1591;p109"/>
          <p:cNvSpPr/>
          <p:nvPr/>
        </p:nvSpPr>
        <p:spPr>
          <a:xfrm>
            <a:off x="6062200" y="3397350"/>
            <a:ext cx="2490600" cy="6132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Fuel for Car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10/2023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  	               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20.0DZ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92" name="Google Shape;1592;p109"/>
          <p:cNvSpPr/>
          <p:nvPr/>
        </p:nvSpPr>
        <p:spPr>
          <a:xfrm>
            <a:off x="6066325" y="4172125"/>
            <a:ext cx="2490600" cy="6132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Electricity Bill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10/2023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  	               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50.0DZ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93" name="Google Shape;1593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8475" y="371975"/>
            <a:ext cx="2242375" cy="468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4" name="Google Shape;1594;p109"/>
          <p:cNvSpPr/>
          <p:nvPr/>
        </p:nvSpPr>
        <p:spPr>
          <a:xfrm>
            <a:off x="743900" y="1847402"/>
            <a:ext cx="4920300" cy="280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We want to offer the functionality to edit an Expense ?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8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p110"/>
          <p:cNvSpPr/>
          <p:nvPr/>
        </p:nvSpPr>
        <p:spPr>
          <a:xfrm>
            <a:off x="5916100" y="815525"/>
            <a:ext cx="2782800" cy="4132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00" name="Google Shape;1600;p110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Navigation Between Screens</a:t>
            </a:r>
            <a:endParaRPr sz="3400"/>
          </a:p>
        </p:txBody>
      </p:sp>
      <p:sp>
        <p:nvSpPr>
          <p:cNvPr id="1601" name="Google Shape;1601;p110"/>
          <p:cNvSpPr txBox="1"/>
          <p:nvPr>
            <p:ph idx="2" type="subTitle"/>
          </p:nvPr>
        </p:nvSpPr>
        <p:spPr>
          <a:xfrm>
            <a:off x="237700" y="1705325"/>
            <a:ext cx="8754000" cy="4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How to make the following Expenses App : </a:t>
            </a:r>
            <a:endParaRPr b="1" sz="1800"/>
          </a:p>
          <a:p>
            <a:pPr indent="-3429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Kotlin Code is written for the Adapter</a:t>
            </a:r>
            <a:endParaRPr sz="1800"/>
          </a:p>
          <a:p>
            <a:pPr indent="-3429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Everytime, an expense is added, a refresh</a:t>
            </a:r>
            <a:br>
              <a:rPr lang="en" sz="1800"/>
            </a:br>
            <a:r>
              <a:rPr lang="en" sz="1800"/>
              <a:t>For the UI state is invoked.</a:t>
            </a:r>
            <a:endParaRPr sz="1800"/>
          </a:p>
          <a:p>
            <a:pPr indent="0" lvl="0" marL="0" marR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02" name="Google Shape;1602;p1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3" name="Google Shape;1603;p110"/>
          <p:cNvSpPr/>
          <p:nvPr/>
        </p:nvSpPr>
        <p:spPr>
          <a:xfrm>
            <a:off x="6423900" y="1327300"/>
            <a:ext cx="1695600" cy="3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New Expense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04" name="Google Shape;1604;p110"/>
          <p:cNvSpPr txBox="1"/>
          <p:nvPr/>
        </p:nvSpPr>
        <p:spPr>
          <a:xfrm>
            <a:off x="6337675" y="927100"/>
            <a:ext cx="194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Expenses App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05" name="Google Shape;1605;p110"/>
          <p:cNvSpPr/>
          <p:nvPr/>
        </p:nvSpPr>
        <p:spPr>
          <a:xfrm>
            <a:off x="6066325" y="1897875"/>
            <a:ext cx="2490600" cy="6132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Food at ABC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10/2023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  	               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10.0DZ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06" name="Google Shape;1606;p110"/>
          <p:cNvSpPr/>
          <p:nvPr/>
        </p:nvSpPr>
        <p:spPr>
          <a:xfrm>
            <a:off x="6062200" y="2622575"/>
            <a:ext cx="2490600" cy="6132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Gifts for Amel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10/2023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  	               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30.0DZ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07" name="Google Shape;1607;p110"/>
          <p:cNvSpPr/>
          <p:nvPr/>
        </p:nvSpPr>
        <p:spPr>
          <a:xfrm>
            <a:off x="6062200" y="3397350"/>
            <a:ext cx="2490600" cy="6132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Fuel for Car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10/2023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  	               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20.0DZ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08" name="Google Shape;1608;p110"/>
          <p:cNvSpPr/>
          <p:nvPr/>
        </p:nvSpPr>
        <p:spPr>
          <a:xfrm>
            <a:off x="6066325" y="4172125"/>
            <a:ext cx="2490600" cy="6132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Electricity Bill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10/2023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  	               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50.0DZ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609" name="Google Shape;1609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300" y="228925"/>
            <a:ext cx="2242375" cy="468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0" name="Google Shape;1610;p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7700" y="121275"/>
            <a:ext cx="2308000" cy="4900940"/>
          </a:xfrm>
          <a:prstGeom prst="rect">
            <a:avLst/>
          </a:prstGeom>
          <a:noFill/>
          <a:ln>
            <a:noFill/>
          </a:ln>
        </p:spPr>
      </p:pic>
      <p:sp>
        <p:nvSpPr>
          <p:cNvPr id="1611" name="Google Shape;1611;p110"/>
          <p:cNvSpPr/>
          <p:nvPr/>
        </p:nvSpPr>
        <p:spPr>
          <a:xfrm>
            <a:off x="3762850" y="2217650"/>
            <a:ext cx="1344900" cy="65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5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p111"/>
          <p:cNvSpPr/>
          <p:nvPr/>
        </p:nvSpPr>
        <p:spPr>
          <a:xfrm>
            <a:off x="5916100" y="815525"/>
            <a:ext cx="2782800" cy="4132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17" name="Google Shape;1617;p111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Navigation Between Screens</a:t>
            </a:r>
            <a:endParaRPr sz="3400"/>
          </a:p>
        </p:txBody>
      </p:sp>
      <p:sp>
        <p:nvSpPr>
          <p:cNvPr id="1618" name="Google Shape;1618;p111"/>
          <p:cNvSpPr txBox="1"/>
          <p:nvPr>
            <p:ph idx="2" type="subTitle"/>
          </p:nvPr>
        </p:nvSpPr>
        <p:spPr>
          <a:xfrm>
            <a:off x="237700" y="1705325"/>
            <a:ext cx="8754000" cy="4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How to make the following Expenses App : </a:t>
            </a:r>
            <a:endParaRPr b="1" sz="1800"/>
          </a:p>
          <a:p>
            <a:pPr indent="-3365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New Activity for the </a:t>
            </a:r>
            <a:r>
              <a:rPr b="1" lang="en" sz="1700"/>
              <a:t>EditExpense (XML+Kotlin)</a:t>
            </a:r>
            <a:endParaRPr b="1" sz="1700"/>
          </a:p>
          <a:p>
            <a:pPr indent="-3365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Upon Clicking an Item on the ListView</a:t>
            </a:r>
            <a:br>
              <a:rPr lang="en" sz="1700"/>
            </a:br>
            <a:r>
              <a:rPr lang="en" sz="1700"/>
              <a:t>Create an intent to launch the Activity</a:t>
            </a:r>
            <a:endParaRPr sz="1700"/>
          </a:p>
          <a:p>
            <a:pPr indent="-3365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Inside the Child Activity (EditExpense), </a:t>
            </a:r>
            <a:br>
              <a:rPr lang="en" sz="1700"/>
            </a:br>
            <a:r>
              <a:rPr lang="en" sz="1700"/>
              <a:t>Using the passed data inside the intent, </a:t>
            </a:r>
            <a:br>
              <a:rPr lang="en" sz="1700"/>
            </a:br>
            <a:r>
              <a:rPr lang="en" sz="1700"/>
              <a:t>We fill the form</a:t>
            </a:r>
            <a:endParaRPr sz="1700"/>
          </a:p>
          <a:p>
            <a:pPr indent="0" lvl="0" marL="0" marR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19" name="Google Shape;1619;p1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0" name="Google Shape;1620;p111"/>
          <p:cNvSpPr/>
          <p:nvPr/>
        </p:nvSpPr>
        <p:spPr>
          <a:xfrm>
            <a:off x="6423900" y="1327300"/>
            <a:ext cx="1695600" cy="3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New Expense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21" name="Google Shape;1621;p111"/>
          <p:cNvSpPr txBox="1"/>
          <p:nvPr/>
        </p:nvSpPr>
        <p:spPr>
          <a:xfrm>
            <a:off x="6337675" y="927100"/>
            <a:ext cx="194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Expenses App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22" name="Google Shape;1622;p111"/>
          <p:cNvSpPr/>
          <p:nvPr/>
        </p:nvSpPr>
        <p:spPr>
          <a:xfrm>
            <a:off x="6066325" y="1897875"/>
            <a:ext cx="2490600" cy="6132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Food at ABC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10/2023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  	               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10.0DZ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23" name="Google Shape;1623;p111"/>
          <p:cNvSpPr/>
          <p:nvPr/>
        </p:nvSpPr>
        <p:spPr>
          <a:xfrm>
            <a:off x="6062200" y="2622575"/>
            <a:ext cx="2490600" cy="6132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Gifts for Amel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10/2023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  	               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30.0DZ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24" name="Google Shape;1624;p111"/>
          <p:cNvSpPr/>
          <p:nvPr/>
        </p:nvSpPr>
        <p:spPr>
          <a:xfrm>
            <a:off x="6062200" y="3397350"/>
            <a:ext cx="2490600" cy="6132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Fuel for Car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10/2023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  	               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20.0DZ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25" name="Google Shape;1625;p111"/>
          <p:cNvSpPr/>
          <p:nvPr/>
        </p:nvSpPr>
        <p:spPr>
          <a:xfrm>
            <a:off x="6066325" y="4172125"/>
            <a:ext cx="2490600" cy="6132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Electricity Bill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10/2023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  	               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50.0DZ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626" name="Google Shape;1626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2225" y="121275"/>
            <a:ext cx="2308000" cy="4900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7" name="Google Shape;1627;p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2225" y="228925"/>
            <a:ext cx="2242375" cy="468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8" name="Google Shape;1628;p111"/>
          <p:cNvSpPr/>
          <p:nvPr/>
        </p:nvSpPr>
        <p:spPr>
          <a:xfrm rot="1965077">
            <a:off x="5445211" y="1992232"/>
            <a:ext cx="1543827" cy="65840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2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Google Shape;1633;p112"/>
          <p:cNvSpPr/>
          <p:nvPr/>
        </p:nvSpPr>
        <p:spPr>
          <a:xfrm>
            <a:off x="5916100" y="815525"/>
            <a:ext cx="2782800" cy="4132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34" name="Google Shape;1634;p112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Navigation Between Screens</a:t>
            </a:r>
            <a:endParaRPr sz="3400"/>
          </a:p>
        </p:txBody>
      </p:sp>
      <p:sp>
        <p:nvSpPr>
          <p:cNvPr id="1635" name="Google Shape;1635;p112"/>
          <p:cNvSpPr txBox="1"/>
          <p:nvPr>
            <p:ph idx="2" type="subTitle"/>
          </p:nvPr>
        </p:nvSpPr>
        <p:spPr>
          <a:xfrm>
            <a:off x="237700" y="1705325"/>
            <a:ext cx="8754000" cy="4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How to make the following Expenses App : </a:t>
            </a:r>
            <a:endParaRPr b="1" sz="1800"/>
          </a:p>
          <a:p>
            <a:pPr indent="-3429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b="1" lang="en" sz="1800"/>
              <a:t>Registering the Event on every Expense Item</a:t>
            </a:r>
            <a:endParaRPr b="1" sz="1800"/>
          </a:p>
          <a:p>
            <a:pPr indent="-3365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New Activity for the </a:t>
            </a:r>
            <a:r>
              <a:rPr b="1" lang="en" sz="1700"/>
              <a:t>EditExpense (XML+Kotlin)</a:t>
            </a:r>
            <a:endParaRPr b="1" sz="1700"/>
          </a:p>
          <a:p>
            <a:pPr indent="-3365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Upon Clicking an Item on the ListView</a:t>
            </a:r>
            <a:br>
              <a:rPr lang="en" sz="1700"/>
            </a:br>
            <a:r>
              <a:rPr lang="en" sz="1700"/>
              <a:t>Create an intent to launch the Activity</a:t>
            </a:r>
            <a:endParaRPr sz="1700"/>
          </a:p>
          <a:p>
            <a:pPr indent="-3365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Inside the Child Activity (EditExpense), </a:t>
            </a:r>
            <a:br>
              <a:rPr lang="en" sz="1700"/>
            </a:br>
            <a:r>
              <a:rPr lang="en" sz="1700"/>
              <a:t>Using the passed data inside the intent, </a:t>
            </a:r>
            <a:br>
              <a:rPr lang="en" sz="1700"/>
            </a:br>
            <a:r>
              <a:rPr lang="en" sz="1700"/>
              <a:t>We fill the form</a:t>
            </a:r>
            <a:endParaRPr sz="1700"/>
          </a:p>
          <a:p>
            <a:pPr indent="0" lvl="0" marL="0" marR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36" name="Google Shape;1636;p1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7" name="Google Shape;1637;p112"/>
          <p:cNvSpPr/>
          <p:nvPr/>
        </p:nvSpPr>
        <p:spPr>
          <a:xfrm>
            <a:off x="6423900" y="1327300"/>
            <a:ext cx="1695600" cy="3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New Expense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38" name="Google Shape;1638;p112"/>
          <p:cNvSpPr txBox="1"/>
          <p:nvPr/>
        </p:nvSpPr>
        <p:spPr>
          <a:xfrm>
            <a:off x="6337675" y="927100"/>
            <a:ext cx="194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Expenses App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39" name="Google Shape;1639;p112"/>
          <p:cNvSpPr/>
          <p:nvPr/>
        </p:nvSpPr>
        <p:spPr>
          <a:xfrm>
            <a:off x="6066325" y="1897875"/>
            <a:ext cx="2490600" cy="6132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Food at ABC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10/2023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  	               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10.0DZ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40" name="Google Shape;1640;p112"/>
          <p:cNvSpPr/>
          <p:nvPr/>
        </p:nvSpPr>
        <p:spPr>
          <a:xfrm>
            <a:off x="6062200" y="2622575"/>
            <a:ext cx="2490600" cy="6132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Gifts for Amel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10/2023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  	               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30.0DZ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41" name="Google Shape;1641;p112"/>
          <p:cNvSpPr/>
          <p:nvPr/>
        </p:nvSpPr>
        <p:spPr>
          <a:xfrm>
            <a:off x="6062200" y="3397350"/>
            <a:ext cx="2490600" cy="6132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Fuel for Car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10/2023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  	               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20.0DZ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42" name="Google Shape;1642;p112"/>
          <p:cNvSpPr/>
          <p:nvPr/>
        </p:nvSpPr>
        <p:spPr>
          <a:xfrm>
            <a:off x="6066325" y="4172125"/>
            <a:ext cx="2490600" cy="6132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Electricity Bill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10/2023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  	               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50.0DZ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643" name="Google Shape;1643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2225" y="121275"/>
            <a:ext cx="2308000" cy="4900940"/>
          </a:xfrm>
          <a:prstGeom prst="rect">
            <a:avLst/>
          </a:prstGeom>
          <a:noFill/>
          <a:ln>
            <a:noFill/>
          </a:ln>
        </p:spPr>
      </p:pic>
      <p:sp>
        <p:nvSpPr>
          <p:cNvPr id="1644" name="Google Shape;1644;p112"/>
          <p:cNvSpPr txBox="1"/>
          <p:nvPr/>
        </p:nvSpPr>
        <p:spPr>
          <a:xfrm>
            <a:off x="522075" y="2869913"/>
            <a:ext cx="5937600" cy="207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lv_expenses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=findViewById&lt;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ListView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lv_expenses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lv_expenses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.setOnItemClickListener 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parent, view, position, id 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3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"Item Clicked at Position "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+position+</a:t>
            </a:r>
            <a:r>
              <a:rPr lang="en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with ID : "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+id+</a:t>
            </a:r>
            <a:r>
              <a:rPr lang="en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.get(position).</a:t>
            </a:r>
            <a:r>
              <a:rPr lang="en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intent 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Intent(</a:t>
            </a:r>
            <a:r>
              <a:rPr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EditExpense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.putExtra(</a:t>
            </a:r>
            <a:r>
              <a:rPr lang="en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"expense_index"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position)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launchActivityNewExpense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.launch(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45" name="Google Shape;1645;p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2225" y="228925"/>
            <a:ext cx="2242375" cy="468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6" name="Google Shape;1646;p112"/>
          <p:cNvSpPr/>
          <p:nvPr/>
        </p:nvSpPr>
        <p:spPr>
          <a:xfrm rot="1965077">
            <a:off x="5445211" y="1992232"/>
            <a:ext cx="1543827" cy="65840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0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p113"/>
          <p:cNvSpPr/>
          <p:nvPr/>
        </p:nvSpPr>
        <p:spPr>
          <a:xfrm>
            <a:off x="5916100" y="815525"/>
            <a:ext cx="2782800" cy="4132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52" name="Google Shape;1652;p113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Navigation Between Screens</a:t>
            </a:r>
            <a:endParaRPr sz="3400"/>
          </a:p>
        </p:txBody>
      </p:sp>
      <p:sp>
        <p:nvSpPr>
          <p:cNvPr id="1653" name="Google Shape;1653;p113"/>
          <p:cNvSpPr txBox="1"/>
          <p:nvPr>
            <p:ph idx="2" type="subTitle"/>
          </p:nvPr>
        </p:nvSpPr>
        <p:spPr>
          <a:xfrm>
            <a:off x="237700" y="1705325"/>
            <a:ext cx="8754000" cy="4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How to make the following Expenses App : </a:t>
            </a:r>
            <a:endParaRPr b="1"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b="1" lang="en" sz="1800"/>
              <a:t>Getting data via intent </a:t>
            </a:r>
            <a:endParaRPr b="1" sz="1800"/>
          </a:p>
          <a:p>
            <a:pPr indent="0" lvl="0" marL="0" marR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54" name="Google Shape;1654;p1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5" name="Google Shape;1655;p113"/>
          <p:cNvSpPr/>
          <p:nvPr/>
        </p:nvSpPr>
        <p:spPr>
          <a:xfrm>
            <a:off x="6423900" y="1327300"/>
            <a:ext cx="1695600" cy="3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New Expense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56" name="Google Shape;1656;p113"/>
          <p:cNvSpPr txBox="1"/>
          <p:nvPr/>
        </p:nvSpPr>
        <p:spPr>
          <a:xfrm>
            <a:off x="6337675" y="927100"/>
            <a:ext cx="194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Expenses App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57" name="Google Shape;1657;p113"/>
          <p:cNvSpPr/>
          <p:nvPr/>
        </p:nvSpPr>
        <p:spPr>
          <a:xfrm>
            <a:off x="6066325" y="1897875"/>
            <a:ext cx="2490600" cy="6132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Food at ABC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10/2023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  	               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10.0DZ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58" name="Google Shape;1658;p113"/>
          <p:cNvSpPr/>
          <p:nvPr/>
        </p:nvSpPr>
        <p:spPr>
          <a:xfrm>
            <a:off x="6062200" y="2622575"/>
            <a:ext cx="2490600" cy="6132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Gifts for Amel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10/2023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  	               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30.0DZ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59" name="Google Shape;1659;p113"/>
          <p:cNvSpPr/>
          <p:nvPr/>
        </p:nvSpPr>
        <p:spPr>
          <a:xfrm>
            <a:off x="6062200" y="3397350"/>
            <a:ext cx="2490600" cy="6132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Fuel for Car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10/2023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  	               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20.0DZ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60" name="Google Shape;1660;p113"/>
          <p:cNvSpPr/>
          <p:nvPr/>
        </p:nvSpPr>
        <p:spPr>
          <a:xfrm>
            <a:off x="6066325" y="4172125"/>
            <a:ext cx="2490600" cy="6132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Electricity Bill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10/2023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  	               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50.0DZ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661" name="Google Shape;1661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2225" y="121275"/>
            <a:ext cx="2308000" cy="4900940"/>
          </a:xfrm>
          <a:prstGeom prst="rect">
            <a:avLst/>
          </a:prstGeom>
          <a:noFill/>
          <a:ln>
            <a:noFill/>
          </a:ln>
        </p:spPr>
      </p:pic>
      <p:sp>
        <p:nvSpPr>
          <p:cNvPr id="1662" name="Google Shape;1662;p113"/>
          <p:cNvSpPr txBox="1"/>
          <p:nvPr/>
        </p:nvSpPr>
        <p:spPr>
          <a:xfrm>
            <a:off x="429075" y="2429413"/>
            <a:ext cx="5937600" cy="287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override fun </a:t>
            </a:r>
            <a:r>
              <a:rPr lang="en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onCreate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(savedInstanceState: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Bundle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?) 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.onCreate(savedInstanceState)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setContentView(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layout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activity_edit_expense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extras 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extras</a:t>
            </a:r>
            <a:endParaRPr i="1" sz="1200">
              <a:solidFill>
                <a:srgbClr val="87109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extras 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!= </a:t>
            </a:r>
            <a:r>
              <a:rPr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position_id 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extras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.getInt(</a:t>
            </a:r>
            <a:r>
              <a:rPr lang="en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"position_id"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expense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MainActivity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.get(</a:t>
            </a:r>
            <a:r>
              <a:rPr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position_id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Expense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tx_name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=findViewById&lt;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EditText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tx_description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tx_date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=findViewById&lt;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EditText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tx_date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tx_price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=findViewById&lt;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EditText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tx_amount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tx_name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.setText(</a:t>
            </a:r>
            <a:r>
              <a:rPr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expense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!!.</a:t>
            </a:r>
            <a:r>
              <a:rPr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tx_date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.setText(</a:t>
            </a:r>
            <a:r>
              <a:rPr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expense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!!.</a:t>
            </a:r>
            <a:r>
              <a:rPr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tx_price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.setText(</a:t>
            </a:r>
            <a:r>
              <a:rPr lang="en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expense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!!.</a:t>
            </a:r>
            <a:r>
              <a:rPr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63" name="Google Shape;1663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4800" y="121275"/>
            <a:ext cx="2308000" cy="4900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7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Google Shape;1668;p114"/>
          <p:cNvSpPr/>
          <p:nvPr/>
        </p:nvSpPr>
        <p:spPr>
          <a:xfrm>
            <a:off x="5916100" y="815525"/>
            <a:ext cx="2782800" cy="4132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69" name="Google Shape;1669;p114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Navigation Between Screens</a:t>
            </a:r>
            <a:endParaRPr sz="3400"/>
          </a:p>
        </p:txBody>
      </p:sp>
      <p:sp>
        <p:nvSpPr>
          <p:cNvPr id="1670" name="Google Shape;1670;p114"/>
          <p:cNvSpPr txBox="1"/>
          <p:nvPr>
            <p:ph idx="2" type="subTitle"/>
          </p:nvPr>
        </p:nvSpPr>
        <p:spPr>
          <a:xfrm>
            <a:off x="237700" y="1705325"/>
            <a:ext cx="8754000" cy="4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How to make the following Expenses App : </a:t>
            </a:r>
            <a:endParaRPr b="1"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b="1" lang="en" sz="1800"/>
              <a:t>Saving Data …</a:t>
            </a:r>
            <a:endParaRPr b="1" sz="1800"/>
          </a:p>
          <a:p>
            <a:pPr indent="0" lvl="0" marL="0" marR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71" name="Google Shape;1671;p1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2" name="Google Shape;1672;p114"/>
          <p:cNvSpPr/>
          <p:nvPr/>
        </p:nvSpPr>
        <p:spPr>
          <a:xfrm>
            <a:off x="6423900" y="1327300"/>
            <a:ext cx="1695600" cy="3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New Expense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73" name="Google Shape;1673;p114"/>
          <p:cNvSpPr txBox="1"/>
          <p:nvPr/>
        </p:nvSpPr>
        <p:spPr>
          <a:xfrm>
            <a:off x="6337675" y="927100"/>
            <a:ext cx="194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Expenses App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74" name="Google Shape;1674;p114"/>
          <p:cNvSpPr/>
          <p:nvPr/>
        </p:nvSpPr>
        <p:spPr>
          <a:xfrm>
            <a:off x="6066325" y="1897875"/>
            <a:ext cx="2490600" cy="6132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Food at ABC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10/2023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  	               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10.0DZ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75" name="Google Shape;1675;p114"/>
          <p:cNvSpPr/>
          <p:nvPr/>
        </p:nvSpPr>
        <p:spPr>
          <a:xfrm>
            <a:off x="6062200" y="2622575"/>
            <a:ext cx="2490600" cy="6132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Gifts for Amel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10/2023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  	               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30.0DZ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76" name="Google Shape;1676;p114"/>
          <p:cNvSpPr/>
          <p:nvPr/>
        </p:nvSpPr>
        <p:spPr>
          <a:xfrm>
            <a:off x="6062200" y="3397350"/>
            <a:ext cx="2490600" cy="6132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Fuel for Car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10/2023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  	               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20.0DZ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77" name="Google Shape;1677;p114"/>
          <p:cNvSpPr/>
          <p:nvPr/>
        </p:nvSpPr>
        <p:spPr>
          <a:xfrm>
            <a:off x="6066325" y="4172125"/>
            <a:ext cx="2490600" cy="6132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Electricity Bill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10/2023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  	               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50.0DZ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678" name="Google Shape;1678;p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5375" y="121275"/>
            <a:ext cx="2308000" cy="4900940"/>
          </a:xfrm>
          <a:prstGeom prst="rect">
            <a:avLst/>
          </a:prstGeom>
          <a:noFill/>
          <a:ln>
            <a:noFill/>
          </a:ln>
        </p:spPr>
      </p:pic>
      <p:sp>
        <p:nvSpPr>
          <p:cNvPr id="1679" name="Google Shape;1679;p114"/>
          <p:cNvSpPr txBox="1"/>
          <p:nvPr/>
        </p:nvSpPr>
        <p:spPr>
          <a:xfrm>
            <a:off x="429075" y="2429413"/>
            <a:ext cx="5937600" cy="304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bt_save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=findViewById&lt;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bt_save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bt_save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.setOnClickListener </a:t>
            </a: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expense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?.</a:t>
            </a:r>
            <a:r>
              <a:rPr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=findViewById&lt;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EditText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tx_description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i="1"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.toString()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expense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?.</a:t>
            </a:r>
            <a:r>
              <a:rPr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=findViewById&lt;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EditText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tx_date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i="1"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.toString()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expense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?.</a:t>
            </a:r>
            <a:r>
              <a:rPr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=findViewById&lt;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EditText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tx_amount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i="1"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.toString().</a:t>
            </a:r>
            <a:r>
              <a:rPr i="1" lang="en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toDouble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i="1" sz="12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intent 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Intent()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.setResult(</a:t>
            </a:r>
            <a:r>
              <a:rPr i="1"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RESULT_OK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.finish()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3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p115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Threads in Android Mobile Apps</a:t>
            </a:r>
            <a:endParaRPr sz="3400"/>
          </a:p>
        </p:txBody>
      </p:sp>
      <p:sp>
        <p:nvSpPr>
          <p:cNvPr id="1685" name="Google Shape;1685;p115"/>
          <p:cNvSpPr txBox="1"/>
          <p:nvPr>
            <p:ph idx="2" type="subTitle"/>
          </p:nvPr>
        </p:nvSpPr>
        <p:spPr>
          <a:xfrm>
            <a:off x="237700" y="1705325"/>
            <a:ext cx="8754000" cy="4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Question </a:t>
            </a:r>
            <a:r>
              <a:rPr b="1" lang="en" sz="1800"/>
              <a:t> : </a:t>
            </a:r>
            <a:endParaRPr b="1" sz="1800"/>
          </a:p>
          <a:p>
            <a:pPr indent="-3429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How to improve the App Incrementer so that</a:t>
            </a:r>
            <a:br>
              <a:rPr lang="en" sz="1800"/>
            </a:br>
            <a:r>
              <a:rPr lang="en" sz="1800"/>
              <a:t>It would keep incrementing the number</a:t>
            </a:r>
            <a:br>
              <a:rPr lang="en" sz="1800"/>
            </a:br>
            <a:r>
              <a:rPr lang="en" sz="1800"/>
              <a:t>Every 1 second ? Without the need to keep </a:t>
            </a:r>
            <a:br>
              <a:rPr lang="en" sz="1800"/>
            </a:br>
            <a:r>
              <a:rPr lang="en" sz="1800"/>
              <a:t>Clicking ?</a:t>
            </a:r>
            <a:endParaRPr sz="1800"/>
          </a:p>
          <a:p>
            <a:pPr indent="0" lvl="0" marL="0" marR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86" name="Google Shape;1686;p1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0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p116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Threads in Android Mobile Apps</a:t>
            </a:r>
            <a:endParaRPr sz="3400"/>
          </a:p>
        </p:txBody>
      </p:sp>
      <p:sp>
        <p:nvSpPr>
          <p:cNvPr id="1692" name="Google Shape;1692;p116"/>
          <p:cNvSpPr txBox="1"/>
          <p:nvPr>
            <p:ph idx="2" type="subTitle"/>
          </p:nvPr>
        </p:nvSpPr>
        <p:spPr>
          <a:xfrm>
            <a:off x="237700" y="1705325"/>
            <a:ext cx="8754000" cy="4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Question  : </a:t>
            </a:r>
            <a:endParaRPr b="1" sz="1800"/>
          </a:p>
          <a:p>
            <a:pPr indent="-3429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How to improve the App Incrementer so that</a:t>
            </a:r>
            <a:br>
              <a:rPr lang="en" sz="1800"/>
            </a:br>
            <a:r>
              <a:rPr lang="en" sz="1800"/>
              <a:t>It would keep incrementing the number</a:t>
            </a:r>
            <a:br>
              <a:rPr lang="en" sz="1800"/>
            </a:br>
            <a:r>
              <a:rPr lang="en" sz="1800"/>
              <a:t>Every 1 second ? Without the need to keep </a:t>
            </a:r>
            <a:br>
              <a:rPr lang="en" sz="1800"/>
            </a:br>
            <a:r>
              <a:rPr lang="en" sz="1800"/>
              <a:t>Clicking ?</a:t>
            </a:r>
            <a:endParaRPr sz="1800"/>
          </a:p>
          <a:p>
            <a:pPr indent="0" lvl="0" marL="0" marR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93" name="Google Shape;1693;p1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4" name="Google Shape;1694;p116"/>
          <p:cNvSpPr txBox="1"/>
          <p:nvPr/>
        </p:nvSpPr>
        <p:spPr>
          <a:xfrm>
            <a:off x="237700" y="1450725"/>
            <a:ext cx="7303800" cy="381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override fun </a:t>
            </a:r>
            <a:r>
              <a:rPr lang="en" sz="15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onCreate</a:t>
            </a:r>
            <a:r>
              <a:rPr lang="en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(savedInstanceState: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Bundle</a:t>
            </a:r>
            <a:r>
              <a:rPr lang="en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?) {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5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.onCreate(savedInstanceState)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setContentView(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layout</a:t>
            </a:r>
            <a:r>
              <a:rPr lang="en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5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activity_main</a:t>
            </a:r>
            <a:r>
              <a:rPr lang="en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5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bt_start</a:t>
            </a:r>
            <a:r>
              <a:rPr lang="en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=findViewById&lt;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5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bt_start</a:t>
            </a:r>
            <a:r>
              <a:rPr lang="en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bt_start</a:t>
            </a:r>
            <a:r>
              <a:rPr lang="en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.setOnClickListener </a:t>
            </a:r>
            <a:r>
              <a:rPr b="1" lang="en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5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(!</a:t>
            </a:r>
            <a:r>
              <a:rPr lang="en" sz="15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is_running</a:t>
            </a:r>
            <a:r>
              <a:rPr lang="en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startCounting()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bt_start</a:t>
            </a:r>
            <a:r>
              <a:rPr lang="en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.setText(</a:t>
            </a:r>
            <a:r>
              <a:rPr lang="en" sz="15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"Stop Running"</a:t>
            </a:r>
            <a:r>
              <a:rPr lang="en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5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is_running</a:t>
            </a:r>
            <a:r>
              <a:rPr lang="en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5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15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5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bt_start</a:t>
            </a:r>
            <a:r>
              <a:rPr lang="en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.setText(</a:t>
            </a:r>
            <a:r>
              <a:rPr lang="en" sz="15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"Start"</a:t>
            </a:r>
            <a:r>
              <a:rPr lang="en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5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is_running</a:t>
            </a:r>
            <a:r>
              <a:rPr lang="en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5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5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4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Layouts for Building Android Screens</a:t>
            </a:r>
            <a:endParaRPr sz="3400"/>
          </a:p>
        </p:txBody>
      </p:sp>
      <p:sp>
        <p:nvSpPr>
          <p:cNvPr id="619" name="Google Shape;619;p54"/>
          <p:cNvSpPr txBox="1"/>
          <p:nvPr>
            <p:ph idx="2" type="subTitle"/>
          </p:nvPr>
        </p:nvSpPr>
        <p:spPr>
          <a:xfrm>
            <a:off x="237700" y="1705325"/>
            <a:ext cx="87540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Table</a:t>
            </a:r>
            <a:r>
              <a:rPr b="1" lang="en" sz="1800"/>
              <a:t> Layout : </a:t>
            </a:r>
            <a:endParaRPr sz="1800"/>
          </a:p>
        </p:txBody>
      </p:sp>
      <p:sp>
        <p:nvSpPr>
          <p:cNvPr id="620" name="Google Shape;620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1" name="Google Shape;621;p54"/>
          <p:cNvSpPr txBox="1"/>
          <p:nvPr/>
        </p:nvSpPr>
        <p:spPr>
          <a:xfrm>
            <a:off x="4263600" y="1346525"/>
            <a:ext cx="4785900" cy="387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TableLayout</a:t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3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:id</a:t>
            </a:r>
            <a:r>
              <a:rPr lang="en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="@+id/mainBoard"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3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:layout_width</a:t>
            </a:r>
            <a:r>
              <a:rPr lang="en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="wrap_content"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3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:layout_height</a:t>
            </a:r>
            <a:r>
              <a:rPr lang="en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="wrap_content"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3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:layout_gravity</a:t>
            </a:r>
            <a:r>
              <a:rPr lang="en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="top|center"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3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:gravity</a:t>
            </a:r>
            <a:r>
              <a:rPr lang="en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="center"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3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:layout_marginTop</a:t>
            </a:r>
            <a:r>
              <a:rPr lang="en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="100dp"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3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:padding</a:t>
            </a:r>
            <a:r>
              <a:rPr lang="en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="10dp"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TableRow</a:t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3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:id</a:t>
            </a:r>
            <a:r>
              <a:rPr lang="en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="@+id/row0"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3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en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="@style/TableRow"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3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:layout_width</a:t>
            </a:r>
            <a:r>
              <a:rPr lang="en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="match_parent"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3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:layout_height</a:t>
            </a:r>
            <a:r>
              <a:rPr lang="en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="match_parent"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TextView</a:t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3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:id</a:t>
            </a:r>
            <a:r>
              <a:rPr lang="en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="@+id/tx_a1"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3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en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="@style/LeftCell"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3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:width</a:t>
            </a:r>
            <a:r>
              <a:rPr lang="en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="50dp"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…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8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p117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Threads in Android Mobile Apps</a:t>
            </a:r>
            <a:endParaRPr sz="3400"/>
          </a:p>
        </p:txBody>
      </p:sp>
      <p:sp>
        <p:nvSpPr>
          <p:cNvPr id="1700" name="Google Shape;1700;p117"/>
          <p:cNvSpPr txBox="1"/>
          <p:nvPr>
            <p:ph idx="2" type="subTitle"/>
          </p:nvPr>
        </p:nvSpPr>
        <p:spPr>
          <a:xfrm>
            <a:off x="237700" y="1705325"/>
            <a:ext cx="8754000" cy="4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Question  : </a:t>
            </a:r>
            <a:endParaRPr b="1" sz="1800"/>
          </a:p>
          <a:p>
            <a:pPr indent="-3429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How to improve the App Incrementer so that</a:t>
            </a:r>
            <a:br>
              <a:rPr lang="en" sz="1800"/>
            </a:br>
            <a:r>
              <a:rPr lang="en" sz="1800"/>
              <a:t>It would keep incrementing the number</a:t>
            </a:r>
            <a:br>
              <a:rPr lang="en" sz="1800"/>
            </a:br>
            <a:r>
              <a:rPr lang="en" sz="1800"/>
              <a:t>Every 1 second ? Without the need to keep </a:t>
            </a:r>
            <a:br>
              <a:rPr lang="en" sz="1800"/>
            </a:br>
            <a:r>
              <a:rPr lang="en" sz="1800"/>
              <a:t>Clicking ?</a:t>
            </a:r>
            <a:endParaRPr sz="1800"/>
          </a:p>
          <a:p>
            <a:pPr indent="0" lvl="0" marL="0" marR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01" name="Google Shape;1701;p1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2" name="Google Shape;1702;p117"/>
          <p:cNvSpPr txBox="1"/>
          <p:nvPr/>
        </p:nvSpPr>
        <p:spPr>
          <a:xfrm>
            <a:off x="237700" y="1450725"/>
            <a:ext cx="7303800" cy="3586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fun </a:t>
            </a:r>
            <a:r>
              <a:rPr lang="en" sz="16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startCounting</a:t>
            </a:r>
            <a:r>
              <a:rPr lang="en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6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tx_counter</a:t>
            </a:r>
            <a:r>
              <a:rPr lang="en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=findViewById&lt;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TextView</a:t>
            </a:r>
            <a:r>
              <a:rPr lang="en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6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tx_counter</a:t>
            </a:r>
            <a:r>
              <a:rPr lang="en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handler </a:t>
            </a:r>
            <a:r>
              <a:rPr lang="en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Handler(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Looper</a:t>
            </a:r>
            <a:r>
              <a:rPr lang="en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.getMainLooper())</a:t>
            </a:r>
            <a:endParaRPr sz="16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runnable </a:t>
            </a:r>
            <a:r>
              <a:rPr lang="en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6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 </a:t>
            </a:r>
            <a:r>
              <a:rPr lang="en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Runnable</a:t>
            </a:r>
            <a:r>
              <a:rPr lang="en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6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override fun </a:t>
            </a:r>
            <a:r>
              <a:rPr lang="en" sz="16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en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6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6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(!</a:t>
            </a:r>
            <a:r>
              <a:rPr lang="en" sz="16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is_running</a:t>
            </a:r>
            <a:r>
              <a:rPr lang="en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6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endParaRPr sz="16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6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increment </a:t>
            </a:r>
            <a:r>
              <a:rPr lang="en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6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increment </a:t>
            </a:r>
            <a:r>
              <a:rPr lang="en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" sz="16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600">
              <a:solidFill>
                <a:srgbClr val="1750E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tx_counter</a:t>
            </a:r>
            <a:r>
              <a:rPr lang="en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.setText(</a:t>
            </a:r>
            <a:r>
              <a:rPr lang="en" sz="16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 </a:t>
            </a:r>
            <a:r>
              <a:rPr lang="en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" sz="16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increment</a:t>
            </a:r>
            <a:r>
              <a:rPr lang="en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handler</a:t>
            </a:r>
            <a:r>
              <a:rPr b="1" lang="en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.postDelayed(</a:t>
            </a:r>
            <a:r>
              <a:rPr b="1" lang="en" sz="16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6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b="1" lang="en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6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6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6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handler</a:t>
            </a:r>
            <a:r>
              <a:rPr b="1" lang="en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.postDelayed(</a:t>
            </a: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runnable</a:t>
            </a:r>
            <a:r>
              <a:rPr b="1" lang="en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6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b="1" lang="en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6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6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Google Shape;1707;p118"/>
          <p:cNvSpPr txBox="1"/>
          <p:nvPr>
            <p:ph type="title"/>
          </p:nvPr>
        </p:nvSpPr>
        <p:spPr>
          <a:xfrm>
            <a:off x="720300" y="515766"/>
            <a:ext cx="7703400" cy="208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2</a:t>
            </a:r>
            <a:endParaRPr/>
          </a:p>
        </p:txBody>
      </p:sp>
      <p:sp>
        <p:nvSpPr>
          <p:cNvPr id="1708" name="Google Shape;1708;p1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9" name="Google Shape;1709;p118"/>
          <p:cNvSpPr txBox="1"/>
          <p:nvPr>
            <p:ph idx="1" type="subTitle"/>
          </p:nvPr>
        </p:nvSpPr>
        <p:spPr>
          <a:xfrm>
            <a:off x="2461200" y="2249377"/>
            <a:ext cx="3851700" cy="13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700">
                <a:latin typeface="Raleway"/>
                <a:ea typeface="Raleway"/>
                <a:cs typeface="Raleway"/>
                <a:sym typeface="Raleway"/>
              </a:rPr>
              <a:t>Android Game : Snake</a:t>
            </a:r>
            <a:endParaRPr b="1" sz="27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710" name="Google Shape;1710;p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4950" y="2722751"/>
            <a:ext cx="2327750" cy="232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4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p119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Example for Mobile App</a:t>
            </a:r>
            <a:r>
              <a:rPr lang="en" sz="3400"/>
              <a:t> :</a:t>
            </a:r>
            <a:br>
              <a:rPr lang="en" sz="3400"/>
            </a:br>
            <a:r>
              <a:rPr lang="en" sz="3400"/>
              <a:t>Snake</a:t>
            </a:r>
            <a:r>
              <a:rPr lang="en" sz="3400"/>
              <a:t> Game</a:t>
            </a:r>
            <a:endParaRPr sz="3400"/>
          </a:p>
        </p:txBody>
      </p:sp>
      <p:sp>
        <p:nvSpPr>
          <p:cNvPr id="1716" name="Google Shape;1716;p119"/>
          <p:cNvSpPr txBox="1"/>
          <p:nvPr>
            <p:ph idx="2" type="subTitle"/>
          </p:nvPr>
        </p:nvSpPr>
        <p:spPr>
          <a:xfrm>
            <a:off x="237700" y="1705325"/>
            <a:ext cx="87540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Steps to get Started</a:t>
            </a:r>
            <a:r>
              <a:rPr b="1" lang="en" sz="1800"/>
              <a:t> (After creating the project…): </a:t>
            </a:r>
            <a:endParaRPr b="1" sz="1800"/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Create the Board UI </a:t>
            </a:r>
            <a:endParaRPr sz="1500"/>
          </a:p>
          <a:p>
            <a:pPr indent="-3238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Use XML for the basic UI components including the buttons</a:t>
            </a:r>
            <a:endParaRPr sz="1500"/>
          </a:p>
          <a:p>
            <a:pPr indent="-3238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Create the Layout for the Widgets of the grid</a:t>
            </a:r>
            <a:endParaRPr sz="1500"/>
          </a:p>
          <a:p>
            <a:pPr indent="-3238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Dynamically generate the Grid.</a:t>
            </a:r>
            <a:endParaRPr sz="1500"/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Initialize the snake with three adjacent cells with different color.</a:t>
            </a:r>
            <a:endParaRPr sz="1500"/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Initialize the the food cell with the color red.</a:t>
            </a:r>
            <a:endParaRPr sz="1500"/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Register Event Listeners for the four arrow buttons</a:t>
            </a:r>
            <a:endParaRPr sz="1500"/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Start moving the snake.</a:t>
            </a:r>
            <a:endParaRPr sz="1500"/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If the snake head hits a wall ( gets outside the grid) or hits itself, just say, game over</a:t>
            </a:r>
            <a:endParaRPr sz="1500"/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If the snake hits a food cell, grow the snake and generate randomly another food cell.</a:t>
            </a:r>
            <a:endParaRPr sz="1500"/>
          </a:p>
        </p:txBody>
      </p:sp>
      <p:sp>
        <p:nvSpPr>
          <p:cNvPr id="1717" name="Google Shape;1717;p1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p120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Example for Mobile App :</a:t>
            </a:r>
            <a:br>
              <a:rPr lang="en" sz="3400"/>
            </a:br>
            <a:r>
              <a:rPr lang="en" sz="3400"/>
              <a:t>Snake Game</a:t>
            </a:r>
            <a:endParaRPr sz="3400"/>
          </a:p>
        </p:txBody>
      </p:sp>
      <p:sp>
        <p:nvSpPr>
          <p:cNvPr id="1723" name="Google Shape;1723;p120"/>
          <p:cNvSpPr txBox="1"/>
          <p:nvPr>
            <p:ph idx="2" type="subTitle"/>
          </p:nvPr>
        </p:nvSpPr>
        <p:spPr>
          <a:xfrm>
            <a:off x="237700" y="1705325"/>
            <a:ext cx="46482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Create the Board UI :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Use XML for the basic UI components including the buttons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Create the Layout for the Widgets of the grid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Dynamically generate the Grid.</a:t>
            </a:r>
            <a:endParaRPr sz="1500"/>
          </a:p>
        </p:txBody>
      </p:sp>
      <p:sp>
        <p:nvSpPr>
          <p:cNvPr id="1724" name="Google Shape;1724;p1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25" name="Google Shape;1725;p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2075" y="2409912"/>
            <a:ext cx="4470700" cy="24153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26" name="Google Shape;1726;p120"/>
          <p:cNvSpPr txBox="1"/>
          <p:nvPr/>
        </p:nvSpPr>
        <p:spPr>
          <a:xfrm>
            <a:off x="2800" y="2802200"/>
            <a:ext cx="1015800" cy="16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8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1</a:t>
            </a:r>
            <a:endParaRPr sz="108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0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p121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Example for Mobile App :</a:t>
            </a:r>
            <a:br>
              <a:rPr lang="en" sz="3400"/>
            </a:br>
            <a:r>
              <a:rPr lang="en" sz="3400"/>
              <a:t>Snake Game</a:t>
            </a:r>
            <a:endParaRPr sz="3400"/>
          </a:p>
        </p:txBody>
      </p:sp>
      <p:sp>
        <p:nvSpPr>
          <p:cNvPr id="1732" name="Google Shape;1732;p121"/>
          <p:cNvSpPr txBox="1"/>
          <p:nvPr>
            <p:ph idx="2" type="subTitle"/>
          </p:nvPr>
        </p:nvSpPr>
        <p:spPr>
          <a:xfrm>
            <a:off x="237700" y="1705325"/>
            <a:ext cx="46482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Create the Board UI :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Use XML for the basic UI components including the buttons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Create the Layout for the Widgets of the grid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Dynamically generate the Grid.</a:t>
            </a:r>
            <a:endParaRPr sz="1500"/>
          </a:p>
        </p:txBody>
      </p:sp>
      <p:sp>
        <p:nvSpPr>
          <p:cNvPr id="1733" name="Google Shape;1733;p1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4" name="Google Shape;1734;p121"/>
          <p:cNvSpPr txBox="1"/>
          <p:nvPr/>
        </p:nvSpPr>
        <p:spPr>
          <a:xfrm>
            <a:off x="2800" y="2802200"/>
            <a:ext cx="1015800" cy="16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8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1</a:t>
            </a:r>
            <a:endParaRPr sz="108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735" name="Google Shape;1735;p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9525" y="64399"/>
            <a:ext cx="2447675" cy="520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9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p122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Example for Mobile App :</a:t>
            </a:r>
            <a:br>
              <a:rPr lang="en" sz="3400"/>
            </a:br>
            <a:r>
              <a:rPr lang="en" sz="3400"/>
              <a:t>Snake Game</a:t>
            </a:r>
            <a:endParaRPr sz="3400"/>
          </a:p>
        </p:txBody>
      </p:sp>
      <p:sp>
        <p:nvSpPr>
          <p:cNvPr id="1741" name="Google Shape;1741;p122"/>
          <p:cNvSpPr txBox="1"/>
          <p:nvPr>
            <p:ph idx="2" type="subTitle"/>
          </p:nvPr>
        </p:nvSpPr>
        <p:spPr>
          <a:xfrm>
            <a:off x="237700" y="1705325"/>
            <a:ext cx="4648200" cy="11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Initialize the snake with three adjacent cells with different color:</a:t>
            </a:r>
            <a:endParaRPr sz="1500"/>
          </a:p>
        </p:txBody>
      </p:sp>
      <p:sp>
        <p:nvSpPr>
          <p:cNvPr id="1742" name="Google Shape;1742;p1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3" name="Google Shape;1743;p122"/>
          <p:cNvSpPr txBox="1"/>
          <p:nvPr/>
        </p:nvSpPr>
        <p:spPr>
          <a:xfrm>
            <a:off x="2800" y="2802200"/>
            <a:ext cx="1015800" cy="16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8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2</a:t>
            </a:r>
            <a:endParaRPr sz="108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44" name="Google Shape;1744;p122"/>
          <p:cNvSpPr txBox="1"/>
          <p:nvPr/>
        </p:nvSpPr>
        <p:spPr>
          <a:xfrm>
            <a:off x="1018600" y="2684925"/>
            <a:ext cx="6292500" cy="2786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snakeCells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Vector&lt;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&gt;()</a:t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fun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initSnake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snakeCells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.removeAllElements()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snakeCells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.add(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"10x10"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snakeCells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.add(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"10x11"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snakeCells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.add(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"10x12"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cell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board_data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]?.get(</a:t>
            </a:r>
            <a:r>
              <a:rPr lang="en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TextView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cell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.setBackgroundColor(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.parseColor(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"#ff0000"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cell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board_data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]?.get(</a:t>
            </a:r>
            <a:r>
              <a:rPr lang="en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TextView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cell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.setBackgroundColor(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.parseColor(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"#ff0000"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cell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board_data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]?.get(</a:t>
            </a:r>
            <a:r>
              <a:rPr lang="en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TextView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cell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.setBackgroundColor(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.parseColor(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"#ff0000"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45" name="Google Shape;1745;p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3325" y="225925"/>
            <a:ext cx="2371584" cy="4793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9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p123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Example for Mobile App :</a:t>
            </a:r>
            <a:br>
              <a:rPr lang="en" sz="3400"/>
            </a:br>
            <a:r>
              <a:rPr lang="en" sz="3400"/>
              <a:t>Snake Game</a:t>
            </a:r>
            <a:endParaRPr sz="3400"/>
          </a:p>
        </p:txBody>
      </p:sp>
      <p:sp>
        <p:nvSpPr>
          <p:cNvPr id="1751" name="Google Shape;1751;p123"/>
          <p:cNvSpPr txBox="1"/>
          <p:nvPr>
            <p:ph idx="2" type="subTitle"/>
          </p:nvPr>
        </p:nvSpPr>
        <p:spPr>
          <a:xfrm>
            <a:off x="237700" y="1705325"/>
            <a:ext cx="4648200" cy="11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Initialize the snake food at some random location</a:t>
            </a:r>
            <a:endParaRPr sz="1500"/>
          </a:p>
        </p:txBody>
      </p:sp>
      <p:sp>
        <p:nvSpPr>
          <p:cNvPr id="1752" name="Google Shape;1752;p1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53" name="Google Shape;1753;p123"/>
          <p:cNvSpPr txBox="1"/>
          <p:nvPr/>
        </p:nvSpPr>
        <p:spPr>
          <a:xfrm>
            <a:off x="2800" y="2802200"/>
            <a:ext cx="1015800" cy="16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8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3</a:t>
            </a:r>
            <a:endParaRPr sz="108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54" name="Google Shape;1754;p123"/>
          <p:cNvSpPr txBox="1"/>
          <p:nvPr/>
        </p:nvSpPr>
        <p:spPr>
          <a:xfrm>
            <a:off x="1018600" y="2935300"/>
            <a:ext cx="4861800" cy="200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food_row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100">
              <a:solidFill>
                <a:srgbClr val="1750E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food_col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100">
              <a:solidFill>
                <a:srgbClr val="1750E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fun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generateFood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food_row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=(</a:t>
            </a:r>
            <a:r>
              <a:rPr lang="en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boardSize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i="1"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food_col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=(</a:t>
            </a:r>
            <a:r>
              <a:rPr lang="en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boardSize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i="1"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cell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board_data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food_row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]?.get(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food_col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TextView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cell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.setBackgroundColor(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.parseColor(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"#0000ff"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55" name="Google Shape;1755;p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1425" y="172475"/>
            <a:ext cx="2338175" cy="473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9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124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Example for Mobile App :</a:t>
            </a:r>
            <a:br>
              <a:rPr lang="en" sz="3400"/>
            </a:br>
            <a:r>
              <a:rPr lang="en" sz="3400"/>
              <a:t>Snake Game</a:t>
            </a:r>
            <a:endParaRPr sz="3400"/>
          </a:p>
        </p:txBody>
      </p:sp>
      <p:sp>
        <p:nvSpPr>
          <p:cNvPr id="1761" name="Google Shape;1761;p124"/>
          <p:cNvSpPr txBox="1"/>
          <p:nvPr>
            <p:ph idx="2" type="subTitle"/>
          </p:nvPr>
        </p:nvSpPr>
        <p:spPr>
          <a:xfrm>
            <a:off x="9100" y="1705325"/>
            <a:ext cx="6601500" cy="11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Register Event Listeners ? Let’s keep it simple for now</a:t>
            </a:r>
            <a:endParaRPr b="1" sz="1800"/>
          </a:p>
          <a:p>
            <a:pPr indent="-3429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Register Event Handler to the four button to:</a:t>
            </a:r>
            <a:endParaRPr sz="1800"/>
          </a:p>
          <a:p>
            <a:pPr indent="-342900" lvl="2" marL="13716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Assign a direction inside a given variable</a:t>
            </a:r>
            <a:endParaRPr sz="1800"/>
          </a:p>
          <a:p>
            <a:pPr indent="-342900" lvl="3" marL="18288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d</a:t>
            </a:r>
            <a:r>
              <a:rPr b="1" lang="en" sz="1800"/>
              <a:t>irection =’right’</a:t>
            </a:r>
            <a:endParaRPr b="1" sz="1800"/>
          </a:p>
        </p:txBody>
      </p:sp>
      <p:sp>
        <p:nvSpPr>
          <p:cNvPr id="1762" name="Google Shape;1762;p1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63" name="Google Shape;1763;p124"/>
          <p:cNvSpPr txBox="1"/>
          <p:nvPr/>
        </p:nvSpPr>
        <p:spPr>
          <a:xfrm>
            <a:off x="2800" y="2802200"/>
            <a:ext cx="1015800" cy="16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8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4</a:t>
            </a:r>
            <a:endParaRPr sz="108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764" name="Google Shape;1764;p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6825" y="210925"/>
            <a:ext cx="2371583" cy="4721656"/>
          </a:xfrm>
          <a:prstGeom prst="rect">
            <a:avLst/>
          </a:prstGeom>
          <a:noFill/>
          <a:ln>
            <a:noFill/>
          </a:ln>
        </p:spPr>
      </p:pic>
      <p:sp>
        <p:nvSpPr>
          <p:cNvPr id="1765" name="Google Shape;1765;p124"/>
          <p:cNvSpPr txBox="1"/>
          <p:nvPr/>
        </p:nvSpPr>
        <p:spPr>
          <a:xfrm>
            <a:off x="1073050" y="3806675"/>
            <a:ext cx="5286600" cy="1200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bt_down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=findViewById&lt;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bt_down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bt_right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.setOnClickListener </a:t>
            </a:r>
            <a:r>
              <a:rPr b="1"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direction</a:t>
            </a:r>
            <a:r>
              <a:rPr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"down"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9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Google Shape;1770;p125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Example for Mobile App :</a:t>
            </a:r>
            <a:br>
              <a:rPr lang="en" sz="3400"/>
            </a:br>
            <a:r>
              <a:rPr lang="en" sz="3400"/>
              <a:t>Snake Game</a:t>
            </a:r>
            <a:endParaRPr sz="3400"/>
          </a:p>
        </p:txBody>
      </p:sp>
      <p:sp>
        <p:nvSpPr>
          <p:cNvPr id="1771" name="Google Shape;1771;p125"/>
          <p:cNvSpPr txBox="1"/>
          <p:nvPr>
            <p:ph idx="2" type="subTitle"/>
          </p:nvPr>
        </p:nvSpPr>
        <p:spPr>
          <a:xfrm>
            <a:off x="9100" y="1705325"/>
            <a:ext cx="6601500" cy="11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Moving the Snake</a:t>
            </a:r>
            <a:endParaRPr b="1" sz="1800"/>
          </a:p>
          <a:p>
            <a:pPr indent="-3429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To make it easier to understand, let’s </a:t>
            </a:r>
            <a:r>
              <a:rPr lang="en" sz="1800"/>
              <a:t>create </a:t>
            </a:r>
            <a:br>
              <a:rPr lang="en" sz="1800"/>
            </a:br>
            <a:r>
              <a:rPr lang="en" sz="1800"/>
              <a:t>a button to </a:t>
            </a:r>
            <a:r>
              <a:rPr b="1" lang="en" sz="1800"/>
              <a:t>manually </a:t>
            </a:r>
            <a:r>
              <a:rPr lang="en" sz="1800"/>
              <a:t>Move the snake</a:t>
            </a:r>
            <a:endParaRPr sz="1800"/>
          </a:p>
          <a:p>
            <a:pPr indent="0" lvl="0" marL="0" marR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72" name="Google Shape;1772;p1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3" name="Google Shape;1773;p125"/>
          <p:cNvSpPr txBox="1"/>
          <p:nvPr/>
        </p:nvSpPr>
        <p:spPr>
          <a:xfrm>
            <a:off x="2800" y="2802200"/>
            <a:ext cx="1015800" cy="16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8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5</a:t>
            </a:r>
            <a:endParaRPr sz="108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774" name="Google Shape;1774;p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6825" y="210925"/>
            <a:ext cx="2371583" cy="4721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5" name="Google Shape;1775;p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1583" y="0"/>
            <a:ext cx="241661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6" name="Google Shape;1776;p125"/>
          <p:cNvSpPr/>
          <p:nvPr/>
        </p:nvSpPr>
        <p:spPr>
          <a:xfrm>
            <a:off x="6531325" y="779750"/>
            <a:ext cx="1337700" cy="515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77" name="Google Shape;1777;p125"/>
          <p:cNvSpPr txBox="1"/>
          <p:nvPr/>
        </p:nvSpPr>
        <p:spPr>
          <a:xfrm>
            <a:off x="1087963" y="3545350"/>
            <a:ext cx="5329500" cy="120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bt_manual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=findViewById&lt;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bt_manual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bt_manual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.setOnClickListener 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moveSnake()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" name="Google Shape;1782;p126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Example for Mobile App :</a:t>
            </a:r>
            <a:br>
              <a:rPr lang="en" sz="3400"/>
            </a:br>
            <a:r>
              <a:rPr lang="en" sz="3400"/>
              <a:t>Snake Game</a:t>
            </a:r>
            <a:endParaRPr sz="3400"/>
          </a:p>
        </p:txBody>
      </p:sp>
      <p:sp>
        <p:nvSpPr>
          <p:cNvPr id="1783" name="Google Shape;1783;p126"/>
          <p:cNvSpPr txBox="1"/>
          <p:nvPr>
            <p:ph idx="2" type="subTitle"/>
          </p:nvPr>
        </p:nvSpPr>
        <p:spPr>
          <a:xfrm>
            <a:off x="9100" y="1705325"/>
            <a:ext cx="6601500" cy="11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Moving the Snake</a:t>
            </a:r>
            <a:endParaRPr b="1" sz="1800"/>
          </a:p>
          <a:p>
            <a:pPr indent="-3429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To make it easier to understand, let’s create a button</a:t>
            </a:r>
            <a:br>
              <a:rPr lang="en" sz="1800"/>
            </a:br>
            <a:r>
              <a:rPr lang="en" sz="1800"/>
              <a:t>To </a:t>
            </a:r>
            <a:r>
              <a:rPr b="1" lang="en" sz="1800"/>
              <a:t>manually </a:t>
            </a:r>
            <a:r>
              <a:rPr lang="en" sz="1800"/>
              <a:t>Move the snake</a:t>
            </a:r>
            <a:endParaRPr sz="1800"/>
          </a:p>
        </p:txBody>
      </p:sp>
      <p:sp>
        <p:nvSpPr>
          <p:cNvPr id="1784" name="Google Shape;1784;p1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5" name="Google Shape;1785;p126"/>
          <p:cNvSpPr txBox="1"/>
          <p:nvPr/>
        </p:nvSpPr>
        <p:spPr>
          <a:xfrm>
            <a:off x="2800" y="2802200"/>
            <a:ext cx="1015800" cy="16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8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5</a:t>
            </a:r>
            <a:endParaRPr sz="108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86" name="Google Shape;1786;p126"/>
          <p:cNvSpPr txBox="1"/>
          <p:nvPr/>
        </p:nvSpPr>
        <p:spPr>
          <a:xfrm>
            <a:off x="915675" y="1166050"/>
            <a:ext cx="5329500" cy="380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head_row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100">
              <a:solidFill>
                <a:srgbClr val="1750E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head_col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 sz="1100">
              <a:solidFill>
                <a:srgbClr val="1750E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tail_row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100">
              <a:solidFill>
                <a:srgbClr val="1750E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tail_col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100">
              <a:solidFill>
                <a:srgbClr val="1750E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moveSnake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head_col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head_col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100">
              <a:solidFill>
                <a:srgbClr val="1750E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cell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board_data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head_row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]?.get(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head_col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TextView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cell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.setBackgroundColor(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.parseColor(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"#ff0000"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//Remove Old tail.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restoreCellOfGrid(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tail_row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tail_col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tail_col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tail_col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100">
              <a:solidFill>
                <a:srgbClr val="1750E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fun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restoreCellOfGrid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(row: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,col: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cell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board_data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[row]?.get(col)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TextView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(row % </a:t>
            </a:r>
            <a:r>
              <a:rPr lang="en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 col %</a:t>
            </a:r>
            <a:r>
              <a:rPr lang="en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cell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.setBackgroundColor(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.parseColor(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"#ECE5B6"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cell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.setBackgroundColor(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.parseColor(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"#E0FFFF"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87" name="Google Shape;1787;p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6825" y="210925"/>
            <a:ext cx="2371583" cy="4721656"/>
          </a:xfrm>
          <a:prstGeom prst="rect">
            <a:avLst/>
          </a:prstGeom>
          <a:noFill/>
          <a:ln>
            <a:noFill/>
          </a:ln>
        </p:spPr>
      </p:pic>
      <p:sp>
        <p:nvSpPr>
          <p:cNvPr id="1788" name="Google Shape;1788;p126"/>
          <p:cNvSpPr/>
          <p:nvPr/>
        </p:nvSpPr>
        <p:spPr>
          <a:xfrm>
            <a:off x="4392375" y="944275"/>
            <a:ext cx="2883000" cy="90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What does it do ?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55"/>
          <p:cNvSpPr/>
          <p:nvPr/>
        </p:nvSpPr>
        <p:spPr>
          <a:xfrm>
            <a:off x="6345325" y="450675"/>
            <a:ext cx="2425200" cy="445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27" name="Google Shape;627;p55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Widgets for Building Android Screens</a:t>
            </a:r>
            <a:endParaRPr sz="3400"/>
          </a:p>
        </p:txBody>
      </p:sp>
      <p:sp>
        <p:nvSpPr>
          <p:cNvPr id="628" name="Google Shape;628;p55"/>
          <p:cNvSpPr txBox="1"/>
          <p:nvPr>
            <p:ph idx="2" type="subTitle"/>
          </p:nvPr>
        </p:nvSpPr>
        <p:spPr>
          <a:xfrm>
            <a:off x="237700" y="1705325"/>
            <a:ext cx="87540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How to make a grid of alternating colored cells</a:t>
            </a:r>
            <a:br>
              <a:rPr b="1" lang="en" sz="1800"/>
            </a:br>
            <a:r>
              <a:rPr b="1" lang="en" sz="1800"/>
              <a:t> dynamically : </a:t>
            </a:r>
            <a:endParaRPr b="1" sz="1800"/>
          </a:p>
          <a:p>
            <a:pPr indent="-3429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(Without using an image)</a:t>
            </a:r>
            <a:endParaRPr sz="1800"/>
          </a:p>
          <a:p>
            <a:pPr indent="-3429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Size can be 4x4 or 10x10 or 50x50 ?</a:t>
            </a:r>
            <a:endParaRPr sz="1800"/>
          </a:p>
        </p:txBody>
      </p:sp>
      <p:sp>
        <p:nvSpPr>
          <p:cNvPr id="629" name="Google Shape;629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0" name="Google Shape;630;p55"/>
          <p:cNvSpPr/>
          <p:nvPr/>
        </p:nvSpPr>
        <p:spPr>
          <a:xfrm>
            <a:off x="6831775" y="3376550"/>
            <a:ext cx="1509300" cy="3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4x4 Board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31" name="Google Shape;631;p55"/>
          <p:cNvSpPr/>
          <p:nvPr/>
        </p:nvSpPr>
        <p:spPr>
          <a:xfrm>
            <a:off x="6831775" y="4051175"/>
            <a:ext cx="1509300" cy="3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10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x10 Board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632" name="Google Shape;63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3513" y="1066688"/>
            <a:ext cx="2028825" cy="2028825"/>
          </a:xfrm>
          <a:prstGeom prst="rect">
            <a:avLst/>
          </a:prstGeom>
          <a:noFill/>
          <a:ln>
            <a:noFill/>
          </a:ln>
        </p:spPr>
      </p:pic>
      <p:sp>
        <p:nvSpPr>
          <p:cNvPr id="633" name="Google Shape;633;p55"/>
          <p:cNvSpPr txBox="1"/>
          <p:nvPr/>
        </p:nvSpPr>
        <p:spPr>
          <a:xfrm>
            <a:off x="6695925" y="600925"/>
            <a:ext cx="194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Welcome to Board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2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" name="Google Shape;1793;p127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Example for Mobile App :</a:t>
            </a:r>
            <a:br>
              <a:rPr lang="en" sz="3400"/>
            </a:br>
            <a:r>
              <a:rPr lang="en" sz="3400"/>
              <a:t>Snake Game</a:t>
            </a:r>
            <a:endParaRPr sz="3400"/>
          </a:p>
        </p:txBody>
      </p:sp>
      <p:sp>
        <p:nvSpPr>
          <p:cNvPr id="1794" name="Google Shape;1794;p127"/>
          <p:cNvSpPr txBox="1"/>
          <p:nvPr>
            <p:ph idx="2" type="subTitle"/>
          </p:nvPr>
        </p:nvSpPr>
        <p:spPr>
          <a:xfrm>
            <a:off x="9100" y="1705325"/>
            <a:ext cx="6601500" cy="11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Register Event Listeners ? Let’s keep it simple for now</a:t>
            </a:r>
            <a:endParaRPr b="1" sz="1800"/>
          </a:p>
          <a:p>
            <a:pPr indent="-3429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Register Event Handler to the four button to:</a:t>
            </a:r>
            <a:endParaRPr sz="1800"/>
          </a:p>
          <a:p>
            <a:pPr indent="-342900" lvl="2" marL="13716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Assign a direction inside a given variable</a:t>
            </a:r>
            <a:endParaRPr sz="1800"/>
          </a:p>
          <a:p>
            <a:pPr indent="-342900" lvl="3" marL="18288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direction =’right’</a:t>
            </a:r>
            <a:endParaRPr b="1" sz="1800"/>
          </a:p>
        </p:txBody>
      </p:sp>
      <p:sp>
        <p:nvSpPr>
          <p:cNvPr id="1795" name="Google Shape;1795;p1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6" name="Google Shape;1796;p127"/>
          <p:cNvSpPr txBox="1"/>
          <p:nvPr/>
        </p:nvSpPr>
        <p:spPr>
          <a:xfrm>
            <a:off x="2800" y="2802200"/>
            <a:ext cx="1015800" cy="16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8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5</a:t>
            </a:r>
            <a:endParaRPr sz="108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797" name="Google Shape;1797;p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6825" y="210925"/>
            <a:ext cx="2371583" cy="4721656"/>
          </a:xfrm>
          <a:prstGeom prst="rect">
            <a:avLst/>
          </a:prstGeom>
          <a:noFill/>
          <a:ln>
            <a:noFill/>
          </a:ln>
        </p:spPr>
      </p:pic>
      <p:sp>
        <p:nvSpPr>
          <p:cNvPr id="1798" name="Google Shape;1798;p127"/>
          <p:cNvSpPr txBox="1"/>
          <p:nvPr/>
        </p:nvSpPr>
        <p:spPr>
          <a:xfrm>
            <a:off x="1018600" y="64400"/>
            <a:ext cx="7532700" cy="492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lang="en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moveSnake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headVals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snakeCells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.get(</a:t>
            </a:r>
            <a:r>
              <a:rPr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snakeCells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i="1" lang="en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split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"x"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tailVals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snakeCells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.get(</a:t>
            </a:r>
            <a:r>
              <a:rPr lang="en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i="1" lang="en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split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"x"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head_row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headVals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].toString().</a:t>
            </a:r>
            <a:r>
              <a:rPr i="1" lang="en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toInt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head_col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headVals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].toString().</a:t>
            </a:r>
            <a:r>
              <a:rPr i="1" lang="en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toInt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tail_row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tailVals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].toString().</a:t>
            </a:r>
            <a:r>
              <a:rPr i="1" lang="en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toInt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tail_col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tailVals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].toString().</a:t>
            </a:r>
            <a:r>
              <a:rPr i="1" lang="en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toInt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direction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"right"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head_col 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head_col 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direction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"left"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head_col 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head_col 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lang="en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direction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"down"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head_row 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head_row 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direction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"up"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head_row 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head_row 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lang="en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200">
              <a:solidFill>
                <a:srgbClr val="1750E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head_col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 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||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tail_col 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 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||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head_row 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 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||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tail_row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 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||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head_col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&gt;=</a:t>
            </a:r>
            <a:r>
              <a:rPr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boardSize 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||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tail_col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&gt;=</a:t>
            </a:r>
            <a:r>
              <a:rPr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boardSize 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||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head_row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&gt;=</a:t>
            </a:r>
            <a:r>
              <a:rPr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boardSize 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||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tail_row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&gt;=</a:t>
            </a:r>
            <a:r>
              <a:rPr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boardSize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endParaRPr sz="12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snakeCells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.add(</a:t>
            </a:r>
            <a:r>
              <a:rPr lang="en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head_row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"x"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head_col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cell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board_data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head_row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]?.get(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head_col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TextView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cell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.setBackgroundColor(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.parseColor(</a:t>
            </a:r>
            <a:r>
              <a:rPr lang="en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"#ff0000"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snakeCells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.removeElementAt(</a:t>
            </a:r>
            <a:r>
              <a:rPr lang="en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restoreCellOfGrid(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tail_row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tail_col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2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128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Example for Mobile App :</a:t>
            </a:r>
            <a:br>
              <a:rPr lang="en" sz="3400"/>
            </a:br>
            <a:r>
              <a:rPr lang="en" sz="3400"/>
              <a:t>Snake Game</a:t>
            </a:r>
            <a:endParaRPr sz="3400"/>
          </a:p>
        </p:txBody>
      </p:sp>
      <p:sp>
        <p:nvSpPr>
          <p:cNvPr id="1804" name="Google Shape;1804;p128"/>
          <p:cNvSpPr txBox="1"/>
          <p:nvPr>
            <p:ph idx="2" type="subTitle"/>
          </p:nvPr>
        </p:nvSpPr>
        <p:spPr>
          <a:xfrm>
            <a:off x="9100" y="1705325"/>
            <a:ext cx="6601500" cy="11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Start Moving the Snake CONTINUOUSLY ?</a:t>
            </a:r>
            <a:endParaRPr sz="1500"/>
          </a:p>
        </p:txBody>
      </p:sp>
      <p:sp>
        <p:nvSpPr>
          <p:cNvPr id="1805" name="Google Shape;1805;p1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6" name="Google Shape;1806;p128"/>
          <p:cNvSpPr txBox="1"/>
          <p:nvPr/>
        </p:nvSpPr>
        <p:spPr>
          <a:xfrm>
            <a:off x="2800" y="2802200"/>
            <a:ext cx="1015800" cy="16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8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5</a:t>
            </a:r>
            <a:endParaRPr sz="108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807" name="Google Shape;1807;p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6825" y="210925"/>
            <a:ext cx="2371583" cy="4721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1" name="Shape 1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" name="Google Shape;1812;p129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Example for Mobile App :</a:t>
            </a:r>
            <a:br>
              <a:rPr lang="en" sz="3400"/>
            </a:br>
            <a:r>
              <a:rPr lang="en" sz="3400"/>
              <a:t>Snake Game</a:t>
            </a:r>
            <a:endParaRPr sz="3400"/>
          </a:p>
        </p:txBody>
      </p:sp>
      <p:sp>
        <p:nvSpPr>
          <p:cNvPr id="1813" name="Google Shape;1813;p129"/>
          <p:cNvSpPr txBox="1"/>
          <p:nvPr>
            <p:ph idx="2" type="subTitle"/>
          </p:nvPr>
        </p:nvSpPr>
        <p:spPr>
          <a:xfrm>
            <a:off x="9100" y="1705325"/>
            <a:ext cx="6601500" cy="11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Start Moving the Snake </a:t>
            </a:r>
            <a:r>
              <a:rPr b="1" lang="en" sz="1800"/>
              <a:t>CONTINUOUSLY</a:t>
            </a:r>
            <a:r>
              <a:rPr b="1" lang="en" sz="1800"/>
              <a:t> ?</a:t>
            </a:r>
            <a:endParaRPr sz="1500"/>
          </a:p>
        </p:txBody>
      </p:sp>
      <p:sp>
        <p:nvSpPr>
          <p:cNvPr id="1814" name="Google Shape;1814;p1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15" name="Google Shape;1815;p129"/>
          <p:cNvSpPr txBox="1"/>
          <p:nvPr/>
        </p:nvSpPr>
        <p:spPr>
          <a:xfrm>
            <a:off x="2800" y="2802200"/>
            <a:ext cx="1015800" cy="16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8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5</a:t>
            </a:r>
            <a:endParaRPr sz="108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816" name="Google Shape;1816;p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6825" y="210925"/>
            <a:ext cx="2371583" cy="4721656"/>
          </a:xfrm>
          <a:prstGeom prst="rect">
            <a:avLst/>
          </a:prstGeom>
          <a:noFill/>
          <a:ln>
            <a:noFill/>
          </a:ln>
        </p:spPr>
      </p:pic>
      <p:sp>
        <p:nvSpPr>
          <p:cNvPr id="1817" name="Google Shape;1817;p129"/>
          <p:cNvSpPr/>
          <p:nvPr/>
        </p:nvSpPr>
        <p:spPr>
          <a:xfrm>
            <a:off x="1523725" y="2367875"/>
            <a:ext cx="4664100" cy="136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aleway"/>
                <a:ea typeface="Raleway"/>
                <a:cs typeface="Raleway"/>
                <a:sym typeface="Raleway"/>
              </a:rPr>
              <a:t>Back to the App for incrementing a number</a:t>
            </a:r>
            <a:endParaRPr b="1" sz="15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1" name="Shape 1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Google Shape;1822;p130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Example for Mobile App :</a:t>
            </a:r>
            <a:br>
              <a:rPr lang="en" sz="3400"/>
            </a:br>
            <a:r>
              <a:rPr lang="en" sz="3400"/>
              <a:t>Snake Game</a:t>
            </a:r>
            <a:endParaRPr sz="3400"/>
          </a:p>
        </p:txBody>
      </p:sp>
      <p:sp>
        <p:nvSpPr>
          <p:cNvPr id="1823" name="Google Shape;1823;p130"/>
          <p:cNvSpPr txBox="1"/>
          <p:nvPr>
            <p:ph idx="2" type="subTitle"/>
          </p:nvPr>
        </p:nvSpPr>
        <p:spPr>
          <a:xfrm>
            <a:off x="9100" y="1705325"/>
            <a:ext cx="6601500" cy="11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Eats Food</a:t>
            </a:r>
            <a:endParaRPr b="1" sz="1800"/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Detects when the game is over</a:t>
            </a:r>
            <a:endParaRPr b="1" sz="1800"/>
          </a:p>
        </p:txBody>
      </p:sp>
      <p:sp>
        <p:nvSpPr>
          <p:cNvPr id="1824" name="Google Shape;1824;p1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5" name="Google Shape;1825;p130"/>
          <p:cNvSpPr txBox="1"/>
          <p:nvPr/>
        </p:nvSpPr>
        <p:spPr>
          <a:xfrm>
            <a:off x="2800" y="2802200"/>
            <a:ext cx="3009000" cy="16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8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6</a:t>
            </a:r>
            <a:r>
              <a:rPr lang="en" sz="108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+7</a:t>
            </a:r>
            <a:endParaRPr sz="108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26" name="Google Shape;1826;p130"/>
          <p:cNvSpPr/>
          <p:nvPr/>
        </p:nvSpPr>
        <p:spPr>
          <a:xfrm>
            <a:off x="4041825" y="2854325"/>
            <a:ext cx="4664100" cy="136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aleway"/>
                <a:ea typeface="Raleway"/>
                <a:cs typeface="Raleway"/>
                <a:sym typeface="Raleway"/>
              </a:rPr>
              <a:t>Needs to be done before the LAB</a:t>
            </a:r>
            <a:endParaRPr b="1" sz="15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0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p131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Lecture Demo Apps</a:t>
            </a:r>
            <a:endParaRPr sz="3400"/>
          </a:p>
        </p:txBody>
      </p:sp>
      <p:sp>
        <p:nvSpPr>
          <p:cNvPr id="1832" name="Google Shape;1832;p131"/>
          <p:cNvSpPr txBox="1"/>
          <p:nvPr>
            <p:ph idx="2" type="subTitle"/>
          </p:nvPr>
        </p:nvSpPr>
        <p:spPr>
          <a:xfrm>
            <a:off x="237700" y="1705325"/>
            <a:ext cx="87540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Making a colored grid</a:t>
            </a:r>
            <a:endParaRPr b="1" sz="1500"/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https://www.dropbox.com/scl/fo/hebymwpva5d40090i5cie/h?rlkey=18rt161d8pz86pogzms9heldm&amp;dl=0</a:t>
            </a:r>
            <a:r>
              <a:rPr lang="en" sz="1200"/>
              <a:t> </a:t>
            </a:r>
            <a:endParaRPr sz="1200"/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500"/>
              <a:t>Simple Expense App without a database</a:t>
            </a:r>
            <a:endParaRPr b="1" sz="1300"/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https://www.dropbox.com/scl/fo/92u3kh2tnxcpuovy4l6aq/h?rlkey=3juzowohcivh402x8b5nwv4gq&amp;dl=0</a:t>
            </a:r>
            <a:r>
              <a:rPr lang="en" sz="1200"/>
              <a:t> </a:t>
            </a:r>
            <a:endParaRPr sz="1200"/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500"/>
              <a:t>Auto Incrementing App</a:t>
            </a:r>
            <a:endParaRPr b="1" sz="1300"/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 u="sng">
                <a:solidFill>
                  <a:schemeClr val="hlink"/>
                </a:solidFill>
                <a:hlinkClick r:id="rId5"/>
              </a:rPr>
              <a:t>https://www.dropbox.com/scl/fo/jws84rvm41k8g6mlqnt4m/h?rlkey=avhr5i8rwogrkkgnolx6xy0yg&amp;dl=0</a:t>
            </a:r>
            <a:r>
              <a:rPr lang="en" sz="1200"/>
              <a:t> </a:t>
            </a:r>
            <a:endParaRPr sz="1200"/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500"/>
              <a:t>Snake Game</a:t>
            </a:r>
            <a:endParaRPr b="1" sz="1300"/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 u="sng">
                <a:solidFill>
                  <a:schemeClr val="hlink"/>
                </a:solidFill>
                <a:hlinkClick r:id="rId6"/>
              </a:rPr>
              <a:t>https://www.dropbox.com/scl/fo/ecjqgaip264x3222ob11v/h?rlkey=qsv6z2xtgzzpvj9de87sfgbyf&amp;dl=0</a:t>
            </a:r>
            <a:r>
              <a:rPr lang="en" sz="1200"/>
              <a:t> </a:t>
            </a:r>
            <a:endParaRPr sz="1200"/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833" name="Google Shape;1833;p1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7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p132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Resources</a:t>
            </a:r>
            <a:endParaRPr sz="3400"/>
          </a:p>
        </p:txBody>
      </p:sp>
      <p:sp>
        <p:nvSpPr>
          <p:cNvPr id="1839" name="Google Shape;1839;p132"/>
          <p:cNvSpPr txBox="1"/>
          <p:nvPr>
            <p:ph idx="2" type="subTitle"/>
          </p:nvPr>
        </p:nvSpPr>
        <p:spPr>
          <a:xfrm>
            <a:off x="237700" y="1705325"/>
            <a:ext cx="87540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https://developer.android.com/reference/android/os/Handler.html#postDelayed(java.lang.Runnable,%20long)</a:t>
            </a:r>
            <a:endParaRPr sz="16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https://www.geeksforgeeks.org/android-listview-in-kotlin/</a:t>
            </a:r>
            <a:endParaRPr sz="16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5"/>
              </a:rPr>
              <a:t>https://developer.android.com/codelabs/basic-android-kotlin-training-activities-intents?continue=https%3A%2F%2Fdeveloper.android.com%2Fcourses%2Fpathways%2Fandroid-basics-kotlin-unit-3-pathway-1%23codelab-https%3A%2F%2Fdeveloper.android.com%2Fcodelabs%2Fbasic-android-kotlin-training-activities-intents#0</a:t>
            </a:r>
            <a:r>
              <a:rPr lang="en" sz="1600"/>
              <a:t> </a:t>
            </a:r>
            <a:endParaRPr sz="1600"/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840" name="Google Shape;1840;p1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4" name="Shape 1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" name="Google Shape;1845;p1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6" name="Google Shape;1846;p133"/>
          <p:cNvSpPr/>
          <p:nvPr/>
        </p:nvSpPr>
        <p:spPr>
          <a:xfrm>
            <a:off x="1460900" y="1075550"/>
            <a:ext cx="2797200" cy="314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47" name="Google Shape;1847;p133"/>
          <p:cNvSpPr/>
          <p:nvPr/>
        </p:nvSpPr>
        <p:spPr>
          <a:xfrm>
            <a:off x="2040350" y="2842500"/>
            <a:ext cx="1795500" cy="6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Generate Puzzle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48" name="Google Shape;1848;p133"/>
          <p:cNvSpPr txBox="1"/>
          <p:nvPr/>
        </p:nvSpPr>
        <p:spPr>
          <a:xfrm>
            <a:off x="1646950" y="1426075"/>
            <a:ext cx="266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Type the size of the board: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49" name="Google Shape;1849;p133"/>
          <p:cNvSpPr/>
          <p:nvPr/>
        </p:nvSpPr>
        <p:spPr>
          <a:xfrm>
            <a:off x="2369400" y="2069900"/>
            <a:ext cx="908400" cy="39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5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50" name="Google Shape;1850;p133"/>
          <p:cNvSpPr/>
          <p:nvPr/>
        </p:nvSpPr>
        <p:spPr>
          <a:xfrm>
            <a:off x="4861075" y="1075550"/>
            <a:ext cx="2797200" cy="314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1851" name="Google Shape;1851;p133"/>
          <p:cNvGraphicFramePr/>
          <p:nvPr/>
        </p:nvGraphicFramePr>
        <p:xfrm>
          <a:off x="5240525" y="172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{CA32C4BF-75CA-4214-99B9-B11CD1A93D16}</a:tableStyleId>
              </a:tblPr>
              <a:tblGrid>
                <a:gridCol w="509575"/>
                <a:gridCol w="509575"/>
                <a:gridCol w="509575"/>
                <a:gridCol w="509575"/>
              </a:tblGrid>
              <a:tr h="415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5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5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5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52" name="Google Shape;1852;p133"/>
          <p:cNvSpPr txBox="1"/>
          <p:nvPr/>
        </p:nvSpPr>
        <p:spPr>
          <a:xfrm>
            <a:off x="5750100" y="3557900"/>
            <a:ext cx="90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You win 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53" name="Google Shape;1853;p133"/>
          <p:cNvSpPr/>
          <p:nvPr/>
        </p:nvSpPr>
        <p:spPr>
          <a:xfrm>
            <a:off x="3936075" y="3071425"/>
            <a:ext cx="1008600" cy="22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56"/>
          <p:cNvSpPr/>
          <p:nvPr/>
        </p:nvSpPr>
        <p:spPr>
          <a:xfrm>
            <a:off x="6345325" y="450675"/>
            <a:ext cx="2425200" cy="445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39" name="Google Shape;639;p56"/>
          <p:cNvSpPr txBox="1"/>
          <p:nvPr>
            <p:ph type="title"/>
          </p:nvPr>
        </p:nvSpPr>
        <p:spPr>
          <a:xfrm>
            <a:off x="107300" y="225925"/>
            <a:ext cx="57357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Widgets for Building Android Screens</a:t>
            </a:r>
            <a:endParaRPr sz="3400"/>
          </a:p>
        </p:txBody>
      </p:sp>
      <p:sp>
        <p:nvSpPr>
          <p:cNvPr id="640" name="Google Shape;640;p56"/>
          <p:cNvSpPr txBox="1"/>
          <p:nvPr>
            <p:ph idx="2" type="subTitle"/>
          </p:nvPr>
        </p:nvSpPr>
        <p:spPr>
          <a:xfrm>
            <a:off x="237700" y="1705325"/>
            <a:ext cx="87540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How to make a grid of alternating colored cells</a:t>
            </a:r>
            <a:br>
              <a:rPr b="1" lang="en" sz="1800"/>
            </a:br>
            <a:r>
              <a:rPr b="1" lang="en" sz="1800"/>
              <a:t> dynamically : </a:t>
            </a:r>
            <a:endParaRPr b="1" sz="1800"/>
          </a:p>
          <a:p>
            <a:pPr indent="-3429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(Without using an image)</a:t>
            </a:r>
            <a:endParaRPr sz="1800"/>
          </a:p>
          <a:p>
            <a:pPr indent="-3429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Size can be 4x4 or 10x10 or 50x50 ?</a:t>
            </a:r>
            <a:endParaRPr sz="1800"/>
          </a:p>
        </p:txBody>
      </p:sp>
      <p:sp>
        <p:nvSpPr>
          <p:cNvPr id="641" name="Google Shape;641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2" name="Google Shape;642;p56"/>
          <p:cNvSpPr/>
          <p:nvPr/>
        </p:nvSpPr>
        <p:spPr>
          <a:xfrm>
            <a:off x="6831775" y="3376550"/>
            <a:ext cx="1509300" cy="3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4x4 Board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43" name="Google Shape;643;p56"/>
          <p:cNvSpPr/>
          <p:nvPr/>
        </p:nvSpPr>
        <p:spPr>
          <a:xfrm>
            <a:off x="6831775" y="4051175"/>
            <a:ext cx="1509300" cy="3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10x10 Board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644" name="Google Shape;64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3513" y="1066688"/>
            <a:ext cx="2028825" cy="2028825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p56"/>
          <p:cNvSpPr txBox="1"/>
          <p:nvPr/>
        </p:nvSpPr>
        <p:spPr>
          <a:xfrm>
            <a:off x="6695925" y="600925"/>
            <a:ext cx="194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Welcome to Board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46" name="Google Shape;646;p56"/>
          <p:cNvSpPr/>
          <p:nvPr/>
        </p:nvSpPr>
        <p:spPr>
          <a:xfrm>
            <a:off x="1337750" y="2060250"/>
            <a:ext cx="4505400" cy="171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aleway"/>
                <a:ea typeface="Raleway"/>
                <a:cs typeface="Raleway"/>
                <a:sym typeface="Raleway"/>
              </a:rPr>
              <a:t>What’s the structure for the XML ?</a:t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beat Creative Business Plan by Slidesgo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22C1F8"/>
      </a:lt2>
      <a:accent1>
        <a:srgbClr val="F668B9"/>
      </a:accent1>
      <a:accent2>
        <a:srgbClr val="212121"/>
      </a:accent2>
      <a:accent3>
        <a:srgbClr val="9B68ED"/>
      </a:accent3>
      <a:accent4>
        <a:srgbClr val="FFCF69"/>
      </a:accent4>
      <a:accent5>
        <a:srgbClr val="22C1F8"/>
      </a:accent5>
      <a:accent6>
        <a:srgbClr val="FFCF69"/>
      </a:accent6>
      <a:hlink>
        <a:srgbClr val="F668B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