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9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</p:sldIdLst>
  <p:sldSz cy="5143500" cx="9144000"/>
  <p:notesSz cx="6858000" cy="9144000"/>
  <p:embeddedFontLst>
    <p:embeddedFont>
      <p:font typeface="Raleway"/>
      <p:regular r:id="rId86"/>
      <p:bold r:id="rId87"/>
      <p:italic r:id="rId88"/>
      <p:boldItalic r:id="rId89"/>
    </p:embeddedFont>
    <p:embeddedFont>
      <p:font typeface="Raleway SemiBold"/>
      <p:regular r:id="rId90"/>
      <p:bold r:id="rId91"/>
      <p:italic r:id="rId92"/>
      <p:boldItalic r:id="rId93"/>
    </p:embeddedFont>
    <p:embeddedFont>
      <p:font typeface="Nunito"/>
      <p:regular r:id="rId94"/>
      <p:bold r:id="rId95"/>
      <p:italic r:id="rId96"/>
      <p:boldItalic r:id="rId97"/>
    </p:embeddedFont>
    <p:embeddedFont>
      <p:font typeface="Raleway Light"/>
      <p:regular r:id="rId98"/>
      <p:bold r:id="rId99"/>
      <p:italic r:id="rId100"/>
      <p:boldItalic r:id="rId101"/>
    </p:embeddedFont>
    <p:embeddedFont>
      <p:font typeface="Raleway Medium"/>
      <p:regular r:id="rId102"/>
      <p:bold r:id="rId103"/>
      <p:italic r:id="rId104"/>
      <p:boldItalic r:id="rId10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5" Type="http://schemas.openxmlformats.org/officeDocument/2006/relationships/font" Target="fonts/RalewayMedium-boldItalic.fntdata"/><Relationship Id="rId104" Type="http://schemas.openxmlformats.org/officeDocument/2006/relationships/font" Target="fonts/RalewayMedium-italic.fntdata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font" Target="fonts/RalewayMedium-bold.fntdata"/><Relationship Id="rId102" Type="http://schemas.openxmlformats.org/officeDocument/2006/relationships/font" Target="fonts/RalewayMedium-regular.fntdata"/><Relationship Id="rId101" Type="http://schemas.openxmlformats.org/officeDocument/2006/relationships/font" Target="fonts/RalewayLight-boldItalic.fntdata"/><Relationship Id="rId100" Type="http://schemas.openxmlformats.org/officeDocument/2006/relationships/font" Target="fonts/RalewayLight-italic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font" Target="fonts/Nunito-bold.fntdata"/><Relationship Id="rId94" Type="http://schemas.openxmlformats.org/officeDocument/2006/relationships/font" Target="fonts/Nunito-regular.fntdata"/><Relationship Id="rId97" Type="http://schemas.openxmlformats.org/officeDocument/2006/relationships/font" Target="fonts/Nunito-boldItalic.fntdata"/><Relationship Id="rId96" Type="http://schemas.openxmlformats.org/officeDocument/2006/relationships/font" Target="fonts/Nunito-italic.fntdata"/><Relationship Id="rId11" Type="http://schemas.openxmlformats.org/officeDocument/2006/relationships/slide" Target="slides/slide7.xml"/><Relationship Id="rId99" Type="http://schemas.openxmlformats.org/officeDocument/2006/relationships/font" Target="fonts/RalewayLight-bold.fntdata"/><Relationship Id="rId10" Type="http://schemas.openxmlformats.org/officeDocument/2006/relationships/slide" Target="slides/slide6.xml"/><Relationship Id="rId98" Type="http://schemas.openxmlformats.org/officeDocument/2006/relationships/font" Target="fonts/RalewayLight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font" Target="fonts/RalewaySemiBold-bold.fntdata"/><Relationship Id="rId90" Type="http://schemas.openxmlformats.org/officeDocument/2006/relationships/font" Target="fonts/RalewaySemiBold-regular.fntdata"/><Relationship Id="rId93" Type="http://schemas.openxmlformats.org/officeDocument/2006/relationships/font" Target="fonts/RalewaySemiBold-boldItalic.fntdata"/><Relationship Id="rId92" Type="http://schemas.openxmlformats.org/officeDocument/2006/relationships/font" Target="fonts/RalewaySemiBold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font" Target="fonts/Raleway-regular.fntdata"/><Relationship Id="rId85" Type="http://schemas.openxmlformats.org/officeDocument/2006/relationships/slide" Target="slides/slide81.xml"/><Relationship Id="rId88" Type="http://schemas.openxmlformats.org/officeDocument/2006/relationships/font" Target="fonts/Raleway-italic.fntdata"/><Relationship Id="rId87" Type="http://schemas.openxmlformats.org/officeDocument/2006/relationships/font" Target="fonts/Raleway-bold.fntdata"/><Relationship Id="rId89" Type="http://schemas.openxmlformats.org/officeDocument/2006/relationships/font" Target="fonts/Raleway-boldItalic.fntdata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961ea1f88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961ea1f88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92f8991ef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92f8991ef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92f8991ef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92f8991ef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92f8991ef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92f8991ef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92f8991ef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92f8991ef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92f8991ef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92f8991ef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92f8991ef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92f8991ef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92f8991ef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292f8991ef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92f8991ef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92f8991ef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292f8991ef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292f8991ef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92f8991ef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92f8991ef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14ebbe28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14ebbe28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92f8991ef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92f8991ef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8dffa1ba6a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8dffa1ba6a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8dffa1ba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28dffa1ba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8dffa1ba6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28dffa1ba6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8dffa1ba6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8dffa1ba6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8dffa1ba6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28dffa1ba6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8dffa1ba6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8dffa1ba6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8dffa1ba6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28dffa1ba6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8dffa1ba6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8dffa1ba6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8dffa1ba6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28dffa1ba6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8a5d9cdbb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8a5d9cdbb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8dffa1ba6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8dffa1ba6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28dffa1ba6a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28dffa1ba6a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8dffa1ba6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28dffa1ba6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8dffa1ba6a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28dffa1ba6a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8dffa1ba6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28dffa1ba6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8dffa1ba6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28dffa1ba6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8dffa1ba6a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8dffa1ba6a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8dffa1ba6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8dffa1ba6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8dffa1ba6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8dffa1ba6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28dffa1ba6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28dffa1ba6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92f8991ef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92f8991ef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28dffa1ba6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28dffa1ba6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28dffa1ba6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28dffa1ba6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28dffa1ba6a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28dffa1ba6a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8dffa1ba6a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8dffa1ba6a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28dffa1ba6a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28dffa1ba6a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28dffa1ba6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28dffa1ba6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28dffa1ba6a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28dffa1ba6a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8dffa1ba6a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8dffa1ba6a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28dffa1ba6a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28dffa1ba6a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28dffa1ba6a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28dffa1ba6a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92f8991ef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92f8991ef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28dffa1ba6a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28dffa1ba6a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28dffa1ba6a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28dffa1ba6a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28dffa1ba6a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28dffa1ba6a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28dffa1ba6a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28dffa1ba6a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28dffa1ba6a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28dffa1ba6a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28dffa1ba6a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28dffa1ba6a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28dffa1ba6a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28dffa1ba6a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28dffa1ba6a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28dffa1ba6a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28dffa1ba6a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28dffa1ba6a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28dffa1ba6a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28dffa1ba6a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91499512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91499512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28dffa1ba6a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28dffa1ba6a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28dffa1ba6a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28dffa1ba6a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28dffa1ba6a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28dffa1ba6a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28dffa1ba6a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28dffa1ba6a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28dffa1ba6a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28dffa1ba6a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28dffa1ba6a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28dffa1ba6a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28dffa1ba6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28dffa1ba6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28dffa1ba6a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28dffa1ba6a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292f8991ef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292f8991ef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28dffa1ba6a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28dffa1ba6a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92f8991e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92f8991e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28dffa1ba6a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28dffa1ba6a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292f8991ef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292f8991ef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28dffa1ba6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28dffa1ba6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292f8991ef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292f8991ef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292f8991ef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292f8991ef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2935dacab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2935dacab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2935dacabf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2935dacabf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292f8991ef6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292f8991ef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28dffa1ba6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28dffa1ba6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28a5d9cdbb4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28a5d9cdbb4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92f8991ef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92f8991e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28a1891f8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28a1891f8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292f8991ef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292f8991ef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92f8991ef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92f8991ef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s://slack-redir.net/link?url=https%3A%2F%2Fwww.freepik.com%2F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0375" y="538200"/>
            <a:ext cx="4315800" cy="30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300" y="3978900"/>
            <a:ext cx="66534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5345423" y="225935"/>
            <a:ext cx="4153177" cy="2316420"/>
            <a:chOff x="5345423" y="225935"/>
            <a:chExt cx="4153177" cy="2316420"/>
          </a:xfrm>
        </p:grpSpPr>
        <p:sp>
          <p:nvSpPr>
            <p:cNvPr id="13" name="Google Shape;13;p2"/>
            <p:cNvSpPr/>
            <p:nvPr/>
          </p:nvSpPr>
          <p:spPr>
            <a:xfrm>
              <a:off x="5785774" y="757525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225855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1" y="0"/>
                  </a:moveTo>
                  <a:lnTo>
                    <a:pt x="1" y="8836"/>
                  </a:lnTo>
                  <a:lnTo>
                    <a:pt x="65321" y="8836"/>
                  </a:lnTo>
                  <a:lnTo>
                    <a:pt x="65321" y="0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45423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0" y="0"/>
                  </a:moveTo>
                  <a:lnTo>
                    <a:pt x="0" y="8836"/>
                  </a:lnTo>
                  <a:lnTo>
                    <a:pt x="65320" y="8836"/>
                  </a:lnTo>
                  <a:lnTo>
                    <a:pt x="65320" y="0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29283" y="2342970"/>
              <a:ext cx="1484910" cy="199386"/>
            </a:xfrm>
            <a:custGeom>
              <a:rect b="b" l="l" r="r" t="t"/>
              <a:pathLst>
                <a:path extrusionOk="0" h="8770" w="65321">
                  <a:moveTo>
                    <a:pt x="1" y="1"/>
                  </a:moveTo>
                  <a:lnTo>
                    <a:pt x="1" y="8769"/>
                  </a:lnTo>
                  <a:lnTo>
                    <a:pt x="65321" y="8769"/>
                  </a:lnTo>
                  <a:lnTo>
                    <a:pt x="6532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74683" y="1815947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482346" y="2342970"/>
              <a:ext cx="1117166" cy="199386"/>
            </a:xfrm>
            <a:custGeom>
              <a:rect b="b" l="l" r="r" t="t"/>
              <a:pathLst>
                <a:path extrusionOk="0" h="8770" w="49144">
                  <a:moveTo>
                    <a:pt x="1" y="1"/>
                  </a:moveTo>
                  <a:lnTo>
                    <a:pt x="49144" y="1"/>
                  </a:lnTo>
                  <a:lnTo>
                    <a:pt x="49144" y="8769"/>
                  </a:lnTo>
                  <a:lnTo>
                    <a:pt x="1" y="87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84185" y="1288459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" name="Google Shape;2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490425" y="1388263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88225" y="1710875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hasCustomPrompt="1" type="title"/>
          </p:nvPr>
        </p:nvSpPr>
        <p:spPr>
          <a:xfrm>
            <a:off x="720300" y="515766"/>
            <a:ext cx="7703400" cy="20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0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1"/>
          <p:cNvSpPr txBox="1"/>
          <p:nvPr>
            <p:ph idx="1" type="subTitle"/>
          </p:nvPr>
        </p:nvSpPr>
        <p:spPr>
          <a:xfrm>
            <a:off x="756875" y="3214802"/>
            <a:ext cx="38517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/>
          <p:nvPr/>
        </p:nvSpPr>
        <p:spPr>
          <a:xfrm>
            <a:off x="6638434" y="2878570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5780133" y="393826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>
            <a:off x="5613184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7247926" y="3406027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5676194" y="287857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5613184" y="486469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6493548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4601400" y="538325"/>
            <a:ext cx="382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13"/>
          <p:cNvSpPr/>
          <p:nvPr/>
        </p:nvSpPr>
        <p:spPr>
          <a:xfrm flipH="1">
            <a:off x="305275" y="755447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 flipH="1">
            <a:off x="-17663" y="65358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25" name="Google Shape;125;p13"/>
          <p:cNvSpPr/>
          <p:nvPr/>
        </p:nvSpPr>
        <p:spPr>
          <a:xfrm flipH="1">
            <a:off x="948059" y="2259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4"/>
          <p:cNvSpPr/>
          <p:nvPr/>
        </p:nvSpPr>
        <p:spPr>
          <a:xfrm>
            <a:off x="6862225" y="220400"/>
            <a:ext cx="2303850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8373375" y="113775"/>
            <a:ext cx="792693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31" name="Google Shape;131;p14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1399" y="442770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/>
          <p:nvPr/>
        </p:nvSpPr>
        <p:spPr>
          <a:xfrm flipH="1">
            <a:off x="-95" y="4462325"/>
            <a:ext cx="62589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 flipH="1">
            <a:off x="196476" y="5003325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 flipH="1">
            <a:off x="-44145" y="3934850"/>
            <a:ext cx="1117218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 flipH="1">
            <a:off x="10017" y="340739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720300" y="538325"/>
            <a:ext cx="3358200" cy="1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5"/>
          <p:cNvSpPr/>
          <p:nvPr/>
        </p:nvSpPr>
        <p:spPr>
          <a:xfrm flipH="1">
            <a:off x="8410245" y="228140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flipH="1">
            <a:off x="7662178" y="128487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flipH="1">
            <a:off x="5558142" y="750467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flipH="1">
            <a:off x="7756676" y="64810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flipH="1">
            <a:off x="6211711" y="228140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7643" y="12989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2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3791975" y="538325"/>
            <a:ext cx="46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6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 flipH="1">
            <a:off x="785817" y="18159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53" name="Google Shape;153;p16"/>
          <p:cNvSpPr/>
          <p:nvPr/>
        </p:nvSpPr>
        <p:spPr>
          <a:xfrm flipH="1">
            <a:off x="948059" y="7575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2_1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17"/>
          <p:cNvSpPr/>
          <p:nvPr/>
        </p:nvSpPr>
        <p:spPr>
          <a:xfrm flipH="1" rot="10800000">
            <a:off x="8922595" y="1816475"/>
            <a:ext cx="240438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 flipH="1" rot="10800000">
            <a:off x="8064297" y="752025"/>
            <a:ext cx="1089076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 flipH="1" rot="10800000">
            <a:off x="7897344" y="22017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 flipH="1" rot="10800000">
            <a:off x="7617030" y="128426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 flipH="1" rot="10800000">
            <a:off x="7960354" y="181648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flipH="1" rot="10800000">
            <a:off x="8777707" y="220176"/>
            <a:ext cx="413841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2224" y="288022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/>
          <p:nvPr/>
        </p:nvSpPr>
        <p:spPr>
          <a:xfrm flipH="1">
            <a:off x="-47539" y="2348013"/>
            <a:ext cx="838361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 flipH="1">
            <a:off x="-47633" y="1806263"/>
            <a:ext cx="495131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821121" y="8867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2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8"/>
          <p:cNvSpPr/>
          <p:nvPr/>
        </p:nvSpPr>
        <p:spPr>
          <a:xfrm>
            <a:off x="7313652" y="3938275"/>
            <a:ext cx="183848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6060859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6941223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">
  <p:cSld name="TITLE_ONLY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720300" y="538325"/>
            <a:ext cx="38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1" type="subTitle"/>
          </p:nvPr>
        </p:nvSpPr>
        <p:spPr>
          <a:xfrm>
            <a:off x="720304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2" type="subTitle"/>
          </p:nvPr>
        </p:nvSpPr>
        <p:spPr>
          <a:xfrm>
            <a:off x="720292" y="2376152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3" type="subTitle"/>
          </p:nvPr>
        </p:nvSpPr>
        <p:spPr>
          <a:xfrm>
            <a:off x="720303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4" type="subTitle"/>
          </p:nvPr>
        </p:nvSpPr>
        <p:spPr>
          <a:xfrm>
            <a:off x="720304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5" type="subTitle"/>
          </p:nvPr>
        </p:nvSpPr>
        <p:spPr>
          <a:xfrm>
            <a:off x="6594894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6" type="subTitle"/>
          </p:nvPr>
        </p:nvSpPr>
        <p:spPr>
          <a:xfrm>
            <a:off x="6590960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7" type="subTitle"/>
          </p:nvPr>
        </p:nvSpPr>
        <p:spPr>
          <a:xfrm>
            <a:off x="6592919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8" type="subTitle"/>
          </p:nvPr>
        </p:nvSpPr>
        <p:spPr>
          <a:xfrm>
            <a:off x="6588985" y="2372140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9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3">
  <p:cSld name="TITLE_ONLY_1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239800" y="225925"/>
            <a:ext cx="50391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1" type="subTitle"/>
          </p:nvPr>
        </p:nvSpPr>
        <p:spPr>
          <a:xfrm>
            <a:off x="611993" y="1724188"/>
            <a:ext cx="5370600" cy="45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i="1" sz="21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2" type="subTitle"/>
          </p:nvPr>
        </p:nvSpPr>
        <p:spPr>
          <a:xfrm>
            <a:off x="720325" y="2376150"/>
            <a:ext cx="5851200" cy="26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5" name="Google Shape;195;p20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601500" y="2580278"/>
            <a:ext cx="38223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type="title"/>
          </p:nvPr>
        </p:nvSpPr>
        <p:spPr>
          <a:xfrm>
            <a:off x="4601500" y="1075442"/>
            <a:ext cx="38223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5" name="Google Shape;25;p3"/>
          <p:cNvGrpSpPr/>
          <p:nvPr/>
        </p:nvGrpSpPr>
        <p:grpSpPr>
          <a:xfrm>
            <a:off x="-6325" y="2342949"/>
            <a:ext cx="3804912" cy="2430786"/>
            <a:chOff x="-6325" y="2342949"/>
            <a:chExt cx="3804912" cy="2430786"/>
          </a:xfrm>
        </p:grpSpPr>
        <p:sp>
          <p:nvSpPr>
            <p:cNvPr id="26" name="Google Shape;26;p3"/>
            <p:cNvSpPr/>
            <p:nvPr/>
          </p:nvSpPr>
          <p:spPr>
            <a:xfrm>
              <a:off x="1299232" y="2342949"/>
              <a:ext cx="2348175" cy="203175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46931" y="3408392"/>
              <a:ext cx="2348158" cy="203175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73981" y="3936721"/>
              <a:ext cx="672502" cy="204749"/>
            </a:xfrm>
            <a:custGeom>
              <a:rect b="b" l="l" r="r" t="t"/>
              <a:pathLst>
                <a:path extrusionOk="0" h="12101" w="39746">
                  <a:moveTo>
                    <a:pt x="1" y="1"/>
                  </a:moveTo>
                  <a:lnTo>
                    <a:pt x="39745" y="1"/>
                  </a:lnTo>
                  <a:lnTo>
                    <a:pt x="39745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908727" y="2872649"/>
              <a:ext cx="1515051" cy="204736"/>
            </a:xfrm>
            <a:custGeom>
              <a:rect b="b" l="l" r="r" t="t"/>
              <a:pathLst>
                <a:path extrusionOk="0" h="12008" w="89542">
                  <a:moveTo>
                    <a:pt x="0" y="1"/>
                  </a:moveTo>
                  <a:lnTo>
                    <a:pt x="0" y="12008"/>
                  </a:lnTo>
                  <a:lnTo>
                    <a:pt x="89541" y="12008"/>
                  </a:lnTo>
                  <a:lnTo>
                    <a:pt x="8954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-6325" y="2872649"/>
              <a:ext cx="1513477" cy="204736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450429" y="4568986"/>
              <a:ext cx="2348158" cy="204749"/>
            </a:xfrm>
            <a:custGeom>
              <a:rect b="b" l="l" r="r" t="t"/>
              <a:pathLst>
                <a:path extrusionOk="0" h="12101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101"/>
                  </a:lnTo>
                  <a:lnTo>
                    <a:pt x="0" y="12101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36991" y="2342949"/>
              <a:ext cx="719726" cy="203175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solidFill>
              <a:srgbClr val="FFC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73981" y="4466620"/>
              <a:ext cx="1326071" cy="204749"/>
            </a:xfrm>
            <a:custGeom>
              <a:rect b="b" l="l" r="r" t="t"/>
              <a:pathLst>
                <a:path extrusionOk="0" h="12101" w="78373">
                  <a:moveTo>
                    <a:pt x="1" y="1"/>
                  </a:moveTo>
                  <a:lnTo>
                    <a:pt x="78373" y="1"/>
                  </a:lnTo>
                  <a:lnTo>
                    <a:pt x="78373" y="12101"/>
                  </a:lnTo>
                  <a:lnTo>
                    <a:pt x="1" y="12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154346" y="3936721"/>
              <a:ext cx="1990672" cy="204749"/>
            </a:xfrm>
            <a:custGeom>
              <a:rect b="b" l="l" r="r" t="t"/>
              <a:pathLst>
                <a:path extrusionOk="0" h="12101" w="117652">
                  <a:moveTo>
                    <a:pt x="1" y="1"/>
                  </a:moveTo>
                  <a:lnTo>
                    <a:pt x="117651" y="1"/>
                  </a:lnTo>
                  <a:lnTo>
                    <a:pt x="117651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425" y="2491653"/>
              <a:ext cx="699875" cy="20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07993" y="3283246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s">
  <p:cSld name="TITLE_AND_TWO_COLUMNS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1607072" y="752708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1" type="subTitle"/>
          </p:nvPr>
        </p:nvSpPr>
        <p:spPr>
          <a:xfrm>
            <a:off x="4608575" y="834470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idx="2" type="subTitle"/>
          </p:nvPr>
        </p:nvSpPr>
        <p:spPr>
          <a:xfrm>
            <a:off x="4608575" y="3049443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3" type="title"/>
          </p:nvPr>
        </p:nvSpPr>
        <p:spPr>
          <a:xfrm>
            <a:off x="1607072" y="2962119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" name="Google Shape;206;p21"/>
          <p:cNvSpPr/>
          <p:nvPr/>
        </p:nvSpPr>
        <p:spPr>
          <a:xfrm flipH="1">
            <a:off x="151" y="2343150"/>
            <a:ext cx="1525897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 flipH="1">
            <a:off x="36188" y="34076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 flipH="1">
            <a:off x="88" y="2880125"/>
            <a:ext cx="91646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 flipH="1">
            <a:off x="-114" y="4566950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 flipH="1">
            <a:off x="1225224" y="4464592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 flipH="1">
            <a:off x="-27" y="3935075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175" y="2478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396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1" type="subTitle"/>
          </p:nvPr>
        </p:nvSpPr>
        <p:spPr>
          <a:xfrm>
            <a:off x="855404" y="2171950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2" type="subTitle"/>
          </p:nvPr>
        </p:nvSpPr>
        <p:spPr>
          <a:xfrm>
            <a:off x="855417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2"/>
          <p:cNvSpPr txBox="1"/>
          <p:nvPr>
            <p:ph hasCustomPrompt="1" idx="3" type="title"/>
          </p:nvPr>
        </p:nvSpPr>
        <p:spPr>
          <a:xfrm>
            <a:off x="855405" y="1806849"/>
            <a:ext cx="1524000" cy="4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22"/>
          <p:cNvSpPr txBox="1"/>
          <p:nvPr>
            <p:ph idx="4" type="subTitle"/>
          </p:nvPr>
        </p:nvSpPr>
        <p:spPr>
          <a:xfrm>
            <a:off x="3375203" y="2171950"/>
            <a:ext cx="23958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5" type="subTitle"/>
          </p:nvPr>
        </p:nvSpPr>
        <p:spPr>
          <a:xfrm>
            <a:off x="3375204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hasCustomPrompt="1" idx="6" type="title"/>
          </p:nvPr>
        </p:nvSpPr>
        <p:spPr>
          <a:xfrm>
            <a:off x="3375204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3" name="Google Shape;223;p22"/>
          <p:cNvSpPr txBox="1"/>
          <p:nvPr>
            <p:ph idx="7" type="subTitle"/>
          </p:nvPr>
        </p:nvSpPr>
        <p:spPr>
          <a:xfrm>
            <a:off x="5891819" y="2171950"/>
            <a:ext cx="2393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8" type="subTitle"/>
          </p:nvPr>
        </p:nvSpPr>
        <p:spPr>
          <a:xfrm>
            <a:off x="5887885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hasCustomPrompt="1" idx="9" type="title"/>
          </p:nvPr>
        </p:nvSpPr>
        <p:spPr>
          <a:xfrm>
            <a:off x="5887885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6" name="Google Shape;226;p22"/>
          <p:cNvSpPr txBox="1"/>
          <p:nvPr>
            <p:ph idx="13" type="subTitle"/>
          </p:nvPr>
        </p:nvSpPr>
        <p:spPr>
          <a:xfrm>
            <a:off x="855396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4" type="subTitle"/>
          </p:nvPr>
        </p:nvSpPr>
        <p:spPr>
          <a:xfrm>
            <a:off x="855396" y="4104131"/>
            <a:ext cx="18804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hasCustomPrompt="1" idx="15" type="title"/>
          </p:nvPr>
        </p:nvSpPr>
        <p:spPr>
          <a:xfrm>
            <a:off x="855396" y="3397628"/>
            <a:ext cx="1524000" cy="4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9" name="Google Shape;229;p22"/>
          <p:cNvSpPr txBox="1"/>
          <p:nvPr>
            <p:ph idx="16" type="subTitle"/>
          </p:nvPr>
        </p:nvSpPr>
        <p:spPr>
          <a:xfrm>
            <a:off x="3390744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2"/>
          <p:cNvSpPr txBox="1"/>
          <p:nvPr>
            <p:ph idx="17" type="subTitle"/>
          </p:nvPr>
        </p:nvSpPr>
        <p:spPr>
          <a:xfrm>
            <a:off x="3390744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2"/>
          <p:cNvSpPr txBox="1"/>
          <p:nvPr>
            <p:ph hasCustomPrompt="1" idx="18" type="title"/>
          </p:nvPr>
        </p:nvSpPr>
        <p:spPr>
          <a:xfrm>
            <a:off x="3390744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2" name="Google Shape;232;p22"/>
          <p:cNvSpPr txBox="1"/>
          <p:nvPr>
            <p:ph idx="19" type="subTitle"/>
          </p:nvPr>
        </p:nvSpPr>
        <p:spPr>
          <a:xfrm>
            <a:off x="5887885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2"/>
          <p:cNvSpPr txBox="1"/>
          <p:nvPr>
            <p:ph idx="20" type="subTitle"/>
          </p:nvPr>
        </p:nvSpPr>
        <p:spPr>
          <a:xfrm>
            <a:off x="5887885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2"/>
          <p:cNvSpPr txBox="1"/>
          <p:nvPr>
            <p:ph hasCustomPrompt="1" idx="21" type="title"/>
          </p:nvPr>
        </p:nvSpPr>
        <p:spPr>
          <a:xfrm>
            <a:off x="5887885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35" name="Google Shape;235;p22"/>
          <p:cNvGrpSpPr/>
          <p:nvPr/>
        </p:nvGrpSpPr>
        <p:grpSpPr>
          <a:xfrm>
            <a:off x="5663143" y="225920"/>
            <a:ext cx="3827400" cy="1369111"/>
            <a:chOff x="5663143" y="225920"/>
            <a:chExt cx="3827400" cy="1369111"/>
          </a:xfrm>
        </p:grpSpPr>
        <p:sp>
          <p:nvSpPr>
            <p:cNvPr id="236" name="Google Shape;236;p22"/>
            <p:cNvSpPr/>
            <p:nvPr/>
          </p:nvSpPr>
          <p:spPr>
            <a:xfrm>
              <a:off x="5873324" y="225920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6862233" y="1394121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8373376" y="1287494"/>
              <a:ext cx="1117166" cy="200909"/>
            </a:xfrm>
            <a:custGeom>
              <a:rect b="b" l="l" r="r" t="t"/>
              <a:pathLst>
                <a:path extrusionOk="0" h="8837" w="49144">
                  <a:moveTo>
                    <a:pt x="1" y="1"/>
                  </a:moveTo>
                  <a:lnTo>
                    <a:pt x="49144" y="1"/>
                  </a:lnTo>
                  <a:lnTo>
                    <a:pt x="49144" y="8837"/>
                  </a:lnTo>
                  <a:lnTo>
                    <a:pt x="1" y="88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sngStrike"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6571735" y="757541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0" name="Google Shape;240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663143" y="641989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" name="Google Shape;24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">
  <p:cSld name="TITLE_AND_TWO_COLUMNS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718300" y="538325"/>
            <a:ext cx="49095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4" name="Google Shape;244;p23"/>
          <p:cNvSpPr txBox="1"/>
          <p:nvPr>
            <p:ph idx="1" type="subTitle"/>
          </p:nvPr>
        </p:nvSpPr>
        <p:spPr>
          <a:xfrm>
            <a:off x="718305" y="1508099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3"/>
          <p:cNvSpPr txBox="1"/>
          <p:nvPr>
            <p:ph idx="2" type="subTitle"/>
          </p:nvPr>
        </p:nvSpPr>
        <p:spPr>
          <a:xfrm>
            <a:off x="718339" y="1847005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3"/>
          <p:cNvSpPr txBox="1"/>
          <p:nvPr>
            <p:ph idx="3" type="subTitle"/>
          </p:nvPr>
        </p:nvSpPr>
        <p:spPr>
          <a:xfrm>
            <a:off x="3385316" y="2565134"/>
            <a:ext cx="24324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3"/>
          <p:cNvSpPr txBox="1"/>
          <p:nvPr>
            <p:ph idx="4" type="subTitle"/>
          </p:nvPr>
        </p:nvSpPr>
        <p:spPr>
          <a:xfrm>
            <a:off x="3385315" y="2907069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3"/>
          <p:cNvSpPr txBox="1"/>
          <p:nvPr>
            <p:ph idx="5" type="subTitle"/>
          </p:nvPr>
        </p:nvSpPr>
        <p:spPr>
          <a:xfrm>
            <a:off x="6025019" y="3626189"/>
            <a:ext cx="24324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3"/>
          <p:cNvSpPr txBox="1"/>
          <p:nvPr>
            <p:ph idx="6" type="subTitle"/>
          </p:nvPr>
        </p:nvSpPr>
        <p:spPr>
          <a:xfrm>
            <a:off x="6021075" y="3968124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3"/>
          <p:cNvSpPr/>
          <p:nvPr/>
        </p:nvSpPr>
        <p:spPr>
          <a:xfrm flipH="1">
            <a:off x="36165" y="340681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 flipH="1">
            <a:off x="1878770" y="393280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 flipH="1">
            <a:off x="-138" y="4565513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 flipH="1">
            <a:off x="1225201" y="446313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 flipH="1">
            <a:off x="-51" y="3932800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0218" y="327745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3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">
  <p:cSld name="ONE_COLUMN_TEXT_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720300" y="538325"/>
            <a:ext cx="38811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24"/>
          <p:cNvSpPr txBox="1"/>
          <p:nvPr>
            <p:ph idx="1" type="subTitle"/>
          </p:nvPr>
        </p:nvSpPr>
        <p:spPr>
          <a:xfrm>
            <a:off x="5118562" y="3401855"/>
            <a:ext cx="31368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6" name="Google Shape;266;p24"/>
          <p:cNvGrpSpPr/>
          <p:nvPr/>
        </p:nvGrpSpPr>
        <p:grpSpPr>
          <a:xfrm>
            <a:off x="7242489" y="228218"/>
            <a:ext cx="1901528" cy="1263929"/>
            <a:chOff x="1666875" y="659700"/>
            <a:chExt cx="2809586" cy="1867507"/>
          </a:xfrm>
        </p:grpSpPr>
        <p:sp>
          <p:nvSpPr>
            <p:cNvPr id="267" name="Google Shape;267;p24"/>
            <p:cNvSpPr/>
            <p:nvPr/>
          </p:nvSpPr>
          <p:spPr>
            <a:xfrm>
              <a:off x="3595895" y="65970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327722" y="2227007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1666875" y="1448947"/>
              <a:ext cx="2236225" cy="300200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2174150" y="65970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1" name="Google Shape;27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00150" y="373146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993" y="118998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ONE_COLUMN_TEXT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type="title"/>
          </p:nvPr>
        </p:nvSpPr>
        <p:spPr>
          <a:xfrm>
            <a:off x="4601500" y="140841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6" name="Google Shape;276;p25"/>
          <p:cNvSpPr txBox="1"/>
          <p:nvPr>
            <p:ph idx="1" type="subTitle"/>
          </p:nvPr>
        </p:nvSpPr>
        <p:spPr>
          <a:xfrm>
            <a:off x="4604400" y="2910735"/>
            <a:ext cx="3819300" cy="20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5"/>
          <p:cNvSpPr/>
          <p:nvPr/>
        </p:nvSpPr>
        <p:spPr>
          <a:xfrm flipH="1">
            <a:off x="-66802" y="2348150"/>
            <a:ext cx="161090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 flipH="1">
            <a:off x="36188" y="3407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 flipH="1">
            <a:off x="1878793" y="3938231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 flipH="1">
            <a:off x="-66844" y="2877425"/>
            <a:ext cx="983395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 flipH="1">
            <a:off x="1318131" y="287741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 flipH="1">
            <a:off x="-66728" y="4566025"/>
            <a:ext cx="1441577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 flipH="1">
            <a:off x="1786609" y="234814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 flipH="1">
            <a:off x="1225224" y="446365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 flipH="1">
            <a:off x="-66794" y="3938225"/>
            <a:ext cx="173772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25" y="2483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4173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TITLE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ctrTitle"/>
          </p:nvPr>
        </p:nvSpPr>
        <p:spPr>
          <a:xfrm>
            <a:off x="4606318" y="1014003"/>
            <a:ext cx="4451700" cy="25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1" name="Google Shape;291;p26"/>
          <p:cNvSpPr txBox="1"/>
          <p:nvPr>
            <p:ph hasCustomPrompt="1" idx="2" type="title"/>
          </p:nvPr>
        </p:nvSpPr>
        <p:spPr>
          <a:xfrm>
            <a:off x="1696313" y="460266"/>
            <a:ext cx="29100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26"/>
          <p:cNvSpPr/>
          <p:nvPr/>
        </p:nvSpPr>
        <p:spPr>
          <a:xfrm>
            <a:off x="96222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280777" y="44673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3" y="499733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766964" y="393736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-12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1084692" y="49955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1993" y="4371326"/>
            <a:ext cx="1210375" cy="19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26"/>
          <p:cNvGrpSpPr/>
          <p:nvPr/>
        </p:nvGrpSpPr>
        <p:grpSpPr>
          <a:xfrm>
            <a:off x="7333313" y="225922"/>
            <a:ext cx="1987326" cy="734779"/>
            <a:chOff x="2174150" y="979440"/>
            <a:chExt cx="2936357" cy="1085666"/>
          </a:xfrm>
        </p:grpSpPr>
        <p:sp>
          <p:nvSpPr>
            <p:cNvPr id="300" name="Google Shape;300;p26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961846" y="1764906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3" name="Google Shape;3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0093" y="384133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6"/>
          <p:cNvSpPr/>
          <p:nvPr/>
        </p:nvSpPr>
        <p:spPr>
          <a:xfrm>
            <a:off x="7437250" y="4467350"/>
            <a:ext cx="1454067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TITLE_1_2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ctrTitle"/>
          </p:nvPr>
        </p:nvSpPr>
        <p:spPr>
          <a:xfrm>
            <a:off x="756875" y="2091406"/>
            <a:ext cx="3851700" cy="14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8" name="Google Shape;308;p27"/>
          <p:cNvSpPr txBox="1"/>
          <p:nvPr>
            <p:ph hasCustomPrompt="1" idx="2" type="title"/>
          </p:nvPr>
        </p:nvSpPr>
        <p:spPr>
          <a:xfrm>
            <a:off x="748216" y="545845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27"/>
          <p:cNvSpPr/>
          <p:nvPr/>
        </p:nvSpPr>
        <p:spPr>
          <a:xfrm>
            <a:off x="6649878" y="340387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7259370" y="393609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5290764" y="393609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5687638" y="340387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TITLE_1_2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/>
          <p:nvPr>
            <p:ph type="ctrTitle"/>
          </p:nvPr>
        </p:nvSpPr>
        <p:spPr>
          <a:xfrm>
            <a:off x="4608575" y="1556325"/>
            <a:ext cx="33399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9" name="Google Shape;319;p28"/>
          <p:cNvSpPr txBox="1"/>
          <p:nvPr>
            <p:ph hasCustomPrompt="1" idx="2" type="title"/>
          </p:nvPr>
        </p:nvSpPr>
        <p:spPr>
          <a:xfrm>
            <a:off x="756875" y="540818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28"/>
          <p:cNvSpPr/>
          <p:nvPr/>
        </p:nvSpPr>
        <p:spPr>
          <a:xfrm>
            <a:off x="1299232" y="287742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440931" y="394187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273981" y="446739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1908724" y="340964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>
            <a:off x="-6332" y="340964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/>
          <p:nvPr/>
        </p:nvSpPr>
        <p:spPr>
          <a:xfrm>
            <a:off x="336991" y="287742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solidFill>
            <a:srgbClr val="FFCF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"/>
          <p:cNvSpPr/>
          <p:nvPr/>
        </p:nvSpPr>
        <p:spPr>
          <a:xfrm>
            <a:off x="1154346" y="4467394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425" y="3250425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993" y="4050556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TITLE_1_2_1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ctrTitle"/>
          </p:nvPr>
        </p:nvSpPr>
        <p:spPr>
          <a:xfrm>
            <a:off x="4608575" y="1147932"/>
            <a:ext cx="2730000" cy="14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2" name="Google Shape;332;p29"/>
          <p:cNvSpPr txBox="1"/>
          <p:nvPr>
            <p:ph hasCustomPrompt="1" idx="2" type="title"/>
          </p:nvPr>
        </p:nvSpPr>
        <p:spPr>
          <a:xfrm>
            <a:off x="756875" y="1060574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3" name="Google Shape;333;p29"/>
          <p:cNvSpPr/>
          <p:nvPr/>
        </p:nvSpPr>
        <p:spPr>
          <a:xfrm>
            <a:off x="664987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5791577" y="44718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5624628" y="5003907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7628945" y="39396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5687638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6504992" y="5003907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440931" y="34119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273981" y="393741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-6321" y="4996746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273981" y="4471680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1154346" y="393741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01993" y="3520581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ITLE_AND_TWO_COLUMNS_1_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30"/>
          <p:cNvSpPr txBox="1"/>
          <p:nvPr>
            <p:ph idx="1" type="subTitle"/>
          </p:nvPr>
        </p:nvSpPr>
        <p:spPr>
          <a:xfrm>
            <a:off x="855404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30"/>
          <p:cNvSpPr txBox="1"/>
          <p:nvPr>
            <p:ph idx="2" type="subTitle"/>
          </p:nvPr>
        </p:nvSpPr>
        <p:spPr>
          <a:xfrm>
            <a:off x="831825" y="2131168"/>
            <a:ext cx="15171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0"/>
          <p:cNvSpPr txBox="1"/>
          <p:nvPr>
            <p:ph idx="3" type="subTitle"/>
          </p:nvPr>
        </p:nvSpPr>
        <p:spPr>
          <a:xfrm>
            <a:off x="3375203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30"/>
          <p:cNvSpPr txBox="1"/>
          <p:nvPr>
            <p:ph idx="4" type="subTitle"/>
          </p:nvPr>
        </p:nvSpPr>
        <p:spPr>
          <a:xfrm>
            <a:off x="3351604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0"/>
          <p:cNvSpPr txBox="1"/>
          <p:nvPr>
            <p:ph idx="5" type="subTitle"/>
          </p:nvPr>
        </p:nvSpPr>
        <p:spPr>
          <a:xfrm>
            <a:off x="5891819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30"/>
          <p:cNvSpPr txBox="1"/>
          <p:nvPr>
            <p:ph idx="6" type="subTitle"/>
          </p:nvPr>
        </p:nvSpPr>
        <p:spPr>
          <a:xfrm>
            <a:off x="5887885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0"/>
          <p:cNvSpPr txBox="1"/>
          <p:nvPr>
            <p:ph idx="7" type="subTitle"/>
          </p:nvPr>
        </p:nvSpPr>
        <p:spPr>
          <a:xfrm>
            <a:off x="855396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30"/>
          <p:cNvSpPr txBox="1"/>
          <p:nvPr>
            <p:ph idx="8" type="subTitle"/>
          </p:nvPr>
        </p:nvSpPr>
        <p:spPr>
          <a:xfrm>
            <a:off x="855396" y="3824158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30"/>
          <p:cNvSpPr txBox="1"/>
          <p:nvPr>
            <p:ph idx="9" type="subTitle"/>
          </p:nvPr>
        </p:nvSpPr>
        <p:spPr>
          <a:xfrm>
            <a:off x="339074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30"/>
          <p:cNvSpPr txBox="1"/>
          <p:nvPr>
            <p:ph idx="13" type="subTitle"/>
          </p:nvPr>
        </p:nvSpPr>
        <p:spPr>
          <a:xfrm>
            <a:off x="3390744" y="3826999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30"/>
          <p:cNvSpPr txBox="1"/>
          <p:nvPr>
            <p:ph idx="14" type="subTitle"/>
          </p:nvPr>
        </p:nvSpPr>
        <p:spPr>
          <a:xfrm>
            <a:off x="588789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30"/>
          <p:cNvSpPr txBox="1"/>
          <p:nvPr>
            <p:ph idx="15" type="subTitle"/>
          </p:nvPr>
        </p:nvSpPr>
        <p:spPr>
          <a:xfrm>
            <a:off x="5887885" y="3826999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0"/>
          <p:cNvSpPr/>
          <p:nvPr/>
        </p:nvSpPr>
        <p:spPr>
          <a:xfrm>
            <a:off x="6862233" y="758854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>
            <a:off x="7569896" y="12875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"/>
          <p:cNvSpPr/>
          <p:nvPr/>
        </p:nvSpPr>
        <p:spPr>
          <a:xfrm>
            <a:off x="8373375" y="65700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363" name="Google Shape;363;p30"/>
          <p:cNvSpPr/>
          <p:nvPr/>
        </p:nvSpPr>
        <p:spPr>
          <a:xfrm>
            <a:off x="6571735" y="223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3327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4"/>
          <p:cNvSpPr/>
          <p:nvPr/>
        </p:nvSpPr>
        <p:spPr>
          <a:xfrm>
            <a:off x="8303105" y="620950"/>
            <a:ext cx="840967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306526" y="225364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pic>
        <p:nvPicPr>
          <p:cNvPr id="42" name="Google Shape;4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5868" y="76483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720300" y="1230031"/>
            <a:ext cx="7703400" cy="3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1">
  <p:cSld name="TITLE_AND_TWO_COLUMNS_1_2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8" name="Google Shape;368;p31"/>
          <p:cNvSpPr txBox="1"/>
          <p:nvPr>
            <p:ph idx="1" type="subTitle"/>
          </p:nvPr>
        </p:nvSpPr>
        <p:spPr>
          <a:xfrm>
            <a:off x="936768" y="2250496"/>
            <a:ext cx="18288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1"/>
          <p:cNvSpPr txBox="1"/>
          <p:nvPr>
            <p:ph idx="2" type="subTitle"/>
          </p:nvPr>
        </p:nvSpPr>
        <p:spPr>
          <a:xfrm>
            <a:off x="936769" y="2589971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31"/>
          <p:cNvSpPr txBox="1"/>
          <p:nvPr>
            <p:ph idx="3" type="subTitle"/>
          </p:nvPr>
        </p:nvSpPr>
        <p:spPr>
          <a:xfrm>
            <a:off x="6405277" y="1715661"/>
            <a:ext cx="20145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31"/>
          <p:cNvSpPr txBox="1"/>
          <p:nvPr>
            <p:ph idx="4" type="subTitle"/>
          </p:nvPr>
        </p:nvSpPr>
        <p:spPr>
          <a:xfrm>
            <a:off x="6405277" y="2057891"/>
            <a:ext cx="1740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1"/>
          <p:cNvSpPr txBox="1"/>
          <p:nvPr>
            <p:ph idx="5" type="subTitle"/>
          </p:nvPr>
        </p:nvSpPr>
        <p:spPr>
          <a:xfrm>
            <a:off x="936761" y="3430400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1"/>
          <p:cNvSpPr txBox="1"/>
          <p:nvPr>
            <p:ph idx="6" type="subTitle"/>
          </p:nvPr>
        </p:nvSpPr>
        <p:spPr>
          <a:xfrm>
            <a:off x="936761" y="3774864"/>
            <a:ext cx="1828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1"/>
          <p:cNvSpPr txBox="1"/>
          <p:nvPr>
            <p:ph idx="7" type="subTitle"/>
          </p:nvPr>
        </p:nvSpPr>
        <p:spPr>
          <a:xfrm>
            <a:off x="6405277" y="2883407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31"/>
          <p:cNvSpPr txBox="1"/>
          <p:nvPr>
            <p:ph idx="8" type="subTitle"/>
          </p:nvPr>
        </p:nvSpPr>
        <p:spPr>
          <a:xfrm>
            <a:off x="6405277" y="3231548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6" name="Google Shape;376;p31"/>
          <p:cNvGrpSpPr/>
          <p:nvPr/>
        </p:nvGrpSpPr>
        <p:grpSpPr>
          <a:xfrm>
            <a:off x="7619063" y="225922"/>
            <a:ext cx="1558318" cy="734779"/>
            <a:chOff x="2174150" y="979440"/>
            <a:chExt cx="2302479" cy="1085666"/>
          </a:xfrm>
        </p:grpSpPr>
        <p:sp>
          <p:nvSpPr>
            <p:cNvPr id="377" name="Google Shape;377;p31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2961846" y="1764906"/>
              <a:ext cx="1514784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0" name="Google Shape;38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578221" y="6614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2">
  <p:cSld name="TITLE_AND_TWO_COLUMNS_1_2_1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p32"/>
          <p:cNvSpPr txBox="1"/>
          <p:nvPr>
            <p:ph idx="1" type="subTitle"/>
          </p:nvPr>
        </p:nvSpPr>
        <p:spPr>
          <a:xfrm>
            <a:off x="720300" y="143594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32"/>
          <p:cNvSpPr txBox="1"/>
          <p:nvPr>
            <p:ph idx="2" type="subTitle"/>
          </p:nvPr>
        </p:nvSpPr>
        <p:spPr>
          <a:xfrm>
            <a:off x="1037100" y="190044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32"/>
          <p:cNvSpPr txBox="1"/>
          <p:nvPr>
            <p:ph idx="3" type="subTitle"/>
          </p:nvPr>
        </p:nvSpPr>
        <p:spPr>
          <a:xfrm>
            <a:off x="720300" y="2850783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32"/>
          <p:cNvSpPr txBox="1"/>
          <p:nvPr>
            <p:ph idx="4" type="subTitle"/>
          </p:nvPr>
        </p:nvSpPr>
        <p:spPr>
          <a:xfrm>
            <a:off x="1037100" y="3309992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32"/>
          <p:cNvSpPr txBox="1"/>
          <p:nvPr>
            <p:ph idx="5" type="subTitle"/>
          </p:nvPr>
        </p:nvSpPr>
        <p:spPr>
          <a:xfrm>
            <a:off x="6324610" y="214439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2"/>
          <p:cNvSpPr txBox="1"/>
          <p:nvPr>
            <p:ph idx="6" type="subTitle"/>
          </p:nvPr>
        </p:nvSpPr>
        <p:spPr>
          <a:xfrm>
            <a:off x="6324610" y="260889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32"/>
          <p:cNvSpPr txBox="1"/>
          <p:nvPr>
            <p:ph idx="7" type="subTitle"/>
          </p:nvPr>
        </p:nvSpPr>
        <p:spPr>
          <a:xfrm>
            <a:off x="6324607" y="353662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32"/>
          <p:cNvSpPr txBox="1"/>
          <p:nvPr>
            <p:ph idx="8" type="subTitle"/>
          </p:nvPr>
        </p:nvSpPr>
        <p:spPr>
          <a:xfrm>
            <a:off x="6324603" y="4023638"/>
            <a:ext cx="1667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32"/>
          <p:cNvSpPr/>
          <p:nvPr/>
        </p:nvSpPr>
        <p:spPr>
          <a:xfrm flipH="1">
            <a:off x="-28774" y="4474938"/>
            <a:ext cx="74907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/>
          <p:nvPr/>
        </p:nvSpPr>
        <p:spPr>
          <a:xfrm flipH="1">
            <a:off x="6685363" y="222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/>
          <p:nvPr/>
        </p:nvSpPr>
        <p:spPr>
          <a:xfrm flipH="1">
            <a:off x="8527968" y="74846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 flipH="1">
            <a:off x="-28690" y="4997325"/>
            <a:ext cx="1394739" cy="20471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2"/>
          <p:cNvSpPr/>
          <p:nvPr/>
        </p:nvSpPr>
        <p:spPr>
          <a:xfrm flipH="1">
            <a:off x="7874399" y="1273897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 flipH="1">
            <a:off x="6329434" y="74846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300" y="486475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318" y="944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2">
  <p:cSld name="TITLE_AND_TWO_COLUMNS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3" name="Google Shape;403;p33"/>
          <p:cNvSpPr txBox="1"/>
          <p:nvPr>
            <p:ph idx="1" type="subTitle"/>
          </p:nvPr>
        </p:nvSpPr>
        <p:spPr>
          <a:xfrm>
            <a:off x="703004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3"/>
          <p:cNvSpPr txBox="1"/>
          <p:nvPr>
            <p:ph idx="2" type="subTitle"/>
          </p:nvPr>
        </p:nvSpPr>
        <p:spPr>
          <a:xfrm>
            <a:off x="703004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33"/>
          <p:cNvSpPr txBox="1"/>
          <p:nvPr>
            <p:ph idx="3" type="subTitle"/>
          </p:nvPr>
        </p:nvSpPr>
        <p:spPr>
          <a:xfrm>
            <a:off x="3632152" y="3932701"/>
            <a:ext cx="1881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33"/>
          <p:cNvSpPr txBox="1"/>
          <p:nvPr>
            <p:ph idx="4" type="subTitle"/>
          </p:nvPr>
        </p:nvSpPr>
        <p:spPr>
          <a:xfrm>
            <a:off x="3632902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33"/>
          <p:cNvSpPr txBox="1"/>
          <p:nvPr>
            <p:ph idx="5" type="subTitle"/>
          </p:nvPr>
        </p:nvSpPr>
        <p:spPr>
          <a:xfrm>
            <a:off x="6517841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33"/>
          <p:cNvSpPr txBox="1"/>
          <p:nvPr>
            <p:ph idx="6" type="subTitle"/>
          </p:nvPr>
        </p:nvSpPr>
        <p:spPr>
          <a:xfrm>
            <a:off x="6520391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33"/>
          <p:cNvSpPr/>
          <p:nvPr/>
        </p:nvSpPr>
        <p:spPr>
          <a:xfrm>
            <a:off x="5873324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6862225" y="1290288"/>
            <a:ext cx="2303850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7569896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3"/>
          <p:cNvSpPr/>
          <p:nvPr/>
        </p:nvSpPr>
        <p:spPr>
          <a:xfrm>
            <a:off x="8186822" y="1188425"/>
            <a:ext cx="979194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13" name="Google Shape;413;p33"/>
          <p:cNvSpPr/>
          <p:nvPr/>
        </p:nvSpPr>
        <p:spPr>
          <a:xfrm>
            <a:off x="6562210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3618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3">
  <p:cSld name="TITLE_AND_TWO_COLUMNS_1_1_1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/>
          <p:nvPr>
            <p:ph type="title"/>
          </p:nvPr>
        </p:nvSpPr>
        <p:spPr>
          <a:xfrm>
            <a:off x="720300" y="538318"/>
            <a:ext cx="488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8" name="Google Shape;418;p34"/>
          <p:cNvSpPr txBox="1"/>
          <p:nvPr>
            <p:ph idx="1" type="subTitle"/>
          </p:nvPr>
        </p:nvSpPr>
        <p:spPr>
          <a:xfrm>
            <a:off x="735904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34"/>
          <p:cNvSpPr txBox="1"/>
          <p:nvPr>
            <p:ph idx="2" type="subTitle"/>
          </p:nvPr>
        </p:nvSpPr>
        <p:spPr>
          <a:xfrm>
            <a:off x="736950" y="3282487"/>
            <a:ext cx="20280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34"/>
          <p:cNvSpPr txBox="1"/>
          <p:nvPr>
            <p:ph idx="3" type="subTitle"/>
          </p:nvPr>
        </p:nvSpPr>
        <p:spPr>
          <a:xfrm>
            <a:off x="3556432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34"/>
          <p:cNvSpPr txBox="1"/>
          <p:nvPr>
            <p:ph idx="4" type="subTitle"/>
          </p:nvPr>
        </p:nvSpPr>
        <p:spPr>
          <a:xfrm>
            <a:off x="3556432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34"/>
          <p:cNvSpPr txBox="1"/>
          <p:nvPr>
            <p:ph idx="5" type="subTitle"/>
          </p:nvPr>
        </p:nvSpPr>
        <p:spPr>
          <a:xfrm>
            <a:off x="6377992" y="2939301"/>
            <a:ext cx="2030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34"/>
          <p:cNvSpPr txBox="1"/>
          <p:nvPr>
            <p:ph idx="6" type="subTitle"/>
          </p:nvPr>
        </p:nvSpPr>
        <p:spPr>
          <a:xfrm>
            <a:off x="6377997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34"/>
          <p:cNvSpPr/>
          <p:nvPr/>
        </p:nvSpPr>
        <p:spPr>
          <a:xfrm>
            <a:off x="5920949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4"/>
          <p:cNvSpPr/>
          <p:nvPr/>
        </p:nvSpPr>
        <p:spPr>
          <a:xfrm>
            <a:off x="6924125" y="1288488"/>
            <a:ext cx="2219931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4"/>
          <p:cNvSpPr/>
          <p:nvPr/>
        </p:nvSpPr>
        <p:spPr>
          <a:xfrm>
            <a:off x="7617521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4"/>
          <p:cNvSpPr/>
          <p:nvPr/>
        </p:nvSpPr>
        <p:spPr>
          <a:xfrm>
            <a:off x="8421000" y="1178900"/>
            <a:ext cx="7230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28" name="Google Shape;428;p34"/>
          <p:cNvSpPr/>
          <p:nvPr/>
        </p:nvSpPr>
        <p:spPr>
          <a:xfrm>
            <a:off x="6619360" y="761516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6692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2">
  <p:cSld name="TITLE_AND_TWO_COLUMNS_1_1_1_1_2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type="title"/>
          </p:nvPr>
        </p:nvSpPr>
        <p:spPr>
          <a:xfrm>
            <a:off x="4605338" y="1684960"/>
            <a:ext cx="2395800" cy="14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3" name="Google Shape;433;p35"/>
          <p:cNvSpPr txBox="1"/>
          <p:nvPr>
            <p:ph idx="1" type="subTitle"/>
          </p:nvPr>
        </p:nvSpPr>
        <p:spPr>
          <a:xfrm>
            <a:off x="4605338" y="3177592"/>
            <a:ext cx="38349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35"/>
          <p:cNvSpPr/>
          <p:nvPr/>
        </p:nvSpPr>
        <p:spPr>
          <a:xfrm>
            <a:off x="6631049" y="225920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5"/>
          <p:cNvSpPr/>
          <p:nvPr/>
        </p:nvSpPr>
        <p:spPr>
          <a:xfrm>
            <a:off x="10213663" y="-1535996"/>
            <a:ext cx="1484910" cy="199363"/>
          </a:xfrm>
          <a:custGeom>
            <a:rect b="b" l="l" r="r" t="t"/>
            <a:pathLst>
              <a:path extrusionOk="0" h="8769" w="65321">
                <a:moveTo>
                  <a:pt x="0" y="0"/>
                </a:moveTo>
                <a:lnTo>
                  <a:pt x="0" y="8768"/>
                </a:lnTo>
                <a:lnTo>
                  <a:pt x="65320" y="8768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5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5"/>
          <p:cNvSpPr/>
          <p:nvPr/>
        </p:nvSpPr>
        <p:spPr>
          <a:xfrm>
            <a:off x="8373375" y="118705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38" name="Google Shape;438;p35"/>
          <p:cNvSpPr/>
          <p:nvPr/>
        </p:nvSpPr>
        <p:spPr>
          <a:xfrm>
            <a:off x="7214510" y="7562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5918" y="86501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3">
  <p:cSld name="TITLE_AND_TWO_COLUMNS_1_1_1_1_2_2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>
            <p:ph type="title"/>
          </p:nvPr>
        </p:nvSpPr>
        <p:spPr>
          <a:xfrm>
            <a:off x="720300" y="1409361"/>
            <a:ext cx="2395800" cy="1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3" name="Google Shape;443;p36"/>
          <p:cNvSpPr txBox="1"/>
          <p:nvPr>
            <p:ph idx="1" type="subTitle"/>
          </p:nvPr>
        </p:nvSpPr>
        <p:spPr>
          <a:xfrm>
            <a:off x="720300" y="2906769"/>
            <a:ext cx="38313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36"/>
          <p:cNvSpPr/>
          <p:nvPr/>
        </p:nvSpPr>
        <p:spPr>
          <a:xfrm flipH="1">
            <a:off x="741882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"/>
          <p:cNvSpPr/>
          <p:nvPr/>
        </p:nvSpPr>
        <p:spPr>
          <a:xfrm flipH="1">
            <a:off x="7638196" y="226000"/>
            <a:ext cx="1534379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"/>
          <p:cNvSpPr/>
          <p:nvPr/>
        </p:nvSpPr>
        <p:spPr>
          <a:xfrm flipH="1">
            <a:off x="8026842" y="128750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6"/>
          <p:cNvSpPr/>
          <p:nvPr/>
        </p:nvSpPr>
        <p:spPr>
          <a:xfrm flipH="1">
            <a:off x="1119187" y="660870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48" name="Google Shape;448;p36"/>
          <p:cNvSpPr/>
          <p:nvPr/>
        </p:nvSpPr>
        <p:spPr>
          <a:xfrm flipH="1">
            <a:off x="-51" y="757525"/>
            <a:ext cx="1804451" cy="199385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6"/>
          <p:cNvSpPr/>
          <p:nvPr/>
        </p:nvSpPr>
        <p:spPr>
          <a:xfrm>
            <a:off x="6776535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7943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4">
  <p:cSld name="TITLE_AND_TWO_COLUMNS_1_1_1_1_2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 txBox="1"/>
          <p:nvPr>
            <p:ph type="title"/>
          </p:nvPr>
        </p:nvSpPr>
        <p:spPr>
          <a:xfrm>
            <a:off x="720300" y="1409199"/>
            <a:ext cx="239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4" name="Google Shape;454;p37"/>
          <p:cNvSpPr txBox="1"/>
          <p:nvPr>
            <p:ph idx="1" type="subTitle"/>
          </p:nvPr>
        </p:nvSpPr>
        <p:spPr>
          <a:xfrm>
            <a:off x="720300" y="2906776"/>
            <a:ext cx="23922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37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7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7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7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7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7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4">
  <p:cSld name="TITLE_AND_TWO_COLUMNS_1_1_1_1_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8"/>
          <p:cNvSpPr txBox="1"/>
          <p:nvPr>
            <p:ph idx="1" type="subTitle"/>
          </p:nvPr>
        </p:nvSpPr>
        <p:spPr>
          <a:xfrm>
            <a:off x="894923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38"/>
          <p:cNvSpPr txBox="1"/>
          <p:nvPr>
            <p:ph idx="2" type="subTitle"/>
          </p:nvPr>
        </p:nvSpPr>
        <p:spPr>
          <a:xfrm>
            <a:off x="894923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38"/>
          <p:cNvSpPr txBox="1"/>
          <p:nvPr>
            <p:ph idx="3" type="subTitle"/>
          </p:nvPr>
        </p:nvSpPr>
        <p:spPr>
          <a:xfrm>
            <a:off x="3696047" y="3407960"/>
            <a:ext cx="20991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38"/>
          <p:cNvSpPr txBox="1"/>
          <p:nvPr>
            <p:ph idx="4" type="subTitle"/>
          </p:nvPr>
        </p:nvSpPr>
        <p:spPr>
          <a:xfrm>
            <a:off x="3696047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38"/>
          <p:cNvSpPr txBox="1"/>
          <p:nvPr>
            <p:ph idx="5" type="subTitle"/>
          </p:nvPr>
        </p:nvSpPr>
        <p:spPr>
          <a:xfrm>
            <a:off x="6480510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38"/>
          <p:cNvSpPr txBox="1"/>
          <p:nvPr>
            <p:ph idx="6" type="subTitle"/>
          </p:nvPr>
        </p:nvSpPr>
        <p:spPr>
          <a:xfrm>
            <a:off x="6480510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38"/>
          <p:cNvSpPr txBox="1"/>
          <p:nvPr>
            <p:ph type="title"/>
          </p:nvPr>
        </p:nvSpPr>
        <p:spPr>
          <a:xfrm>
            <a:off x="4572000" y="538325"/>
            <a:ext cx="38328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3" name="Google Shape;473;p38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8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8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77" name="Google Shape;477;p38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5">
  <p:cSld name="TITLE_AND_TWO_COLUMNS_1_1_1_1_1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1" name="Google Shape;481;p39"/>
          <p:cNvSpPr txBox="1"/>
          <p:nvPr>
            <p:ph idx="1" type="subTitle"/>
          </p:nvPr>
        </p:nvSpPr>
        <p:spPr>
          <a:xfrm>
            <a:off x="8279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39"/>
          <p:cNvSpPr txBox="1"/>
          <p:nvPr>
            <p:ph idx="2" type="subTitle"/>
          </p:nvPr>
        </p:nvSpPr>
        <p:spPr>
          <a:xfrm>
            <a:off x="8279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39"/>
          <p:cNvSpPr/>
          <p:nvPr/>
        </p:nvSpPr>
        <p:spPr>
          <a:xfrm>
            <a:off x="5873324" y="2276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7569896" y="18150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9"/>
          <p:cNvSpPr/>
          <p:nvPr/>
        </p:nvSpPr>
        <p:spPr>
          <a:xfrm>
            <a:off x="8373375" y="11826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87" name="Google Shape;487;p39"/>
          <p:cNvSpPr/>
          <p:nvPr/>
        </p:nvSpPr>
        <p:spPr>
          <a:xfrm>
            <a:off x="6571735" y="7555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43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9"/>
          <p:cNvSpPr txBox="1"/>
          <p:nvPr>
            <p:ph idx="3" type="subTitle"/>
          </p:nvPr>
        </p:nvSpPr>
        <p:spPr>
          <a:xfrm>
            <a:off x="37447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39"/>
          <p:cNvSpPr txBox="1"/>
          <p:nvPr>
            <p:ph idx="4" type="subTitle"/>
          </p:nvPr>
        </p:nvSpPr>
        <p:spPr>
          <a:xfrm>
            <a:off x="37447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39"/>
          <p:cNvSpPr txBox="1"/>
          <p:nvPr>
            <p:ph idx="5" type="subTitle"/>
          </p:nvPr>
        </p:nvSpPr>
        <p:spPr>
          <a:xfrm>
            <a:off x="646975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39"/>
          <p:cNvSpPr txBox="1"/>
          <p:nvPr>
            <p:ph idx="6" type="subTitle"/>
          </p:nvPr>
        </p:nvSpPr>
        <p:spPr>
          <a:xfrm>
            <a:off x="6469767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39"/>
          <p:cNvSpPr txBox="1"/>
          <p:nvPr>
            <p:ph hasCustomPrompt="1" idx="7" type="title"/>
          </p:nvPr>
        </p:nvSpPr>
        <p:spPr>
          <a:xfrm>
            <a:off x="82790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4" name="Google Shape;494;p39"/>
          <p:cNvSpPr txBox="1"/>
          <p:nvPr>
            <p:ph hasCustomPrompt="1" idx="8" type="title"/>
          </p:nvPr>
        </p:nvSpPr>
        <p:spPr>
          <a:xfrm>
            <a:off x="3744704" y="362918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5" name="Google Shape;495;p39"/>
          <p:cNvSpPr txBox="1"/>
          <p:nvPr>
            <p:ph hasCustomPrompt="1" idx="9" type="title"/>
          </p:nvPr>
        </p:nvSpPr>
        <p:spPr>
          <a:xfrm>
            <a:off x="646975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6" name="Google Shape;496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ONE_COLUMN_TEXT_2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0"/>
          <p:cNvSpPr txBox="1"/>
          <p:nvPr>
            <p:ph type="title"/>
          </p:nvPr>
        </p:nvSpPr>
        <p:spPr>
          <a:xfrm>
            <a:off x="720300" y="566203"/>
            <a:ext cx="38811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99" name="Google Shape;499;p40"/>
          <p:cNvSpPr txBox="1"/>
          <p:nvPr>
            <p:ph idx="1" type="subTitle"/>
          </p:nvPr>
        </p:nvSpPr>
        <p:spPr>
          <a:xfrm>
            <a:off x="5879525" y="1854705"/>
            <a:ext cx="25443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40"/>
          <p:cNvSpPr/>
          <p:nvPr/>
        </p:nvSpPr>
        <p:spPr>
          <a:xfrm>
            <a:off x="6649878" y="3405209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0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0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0"/>
          <p:cNvSpPr/>
          <p:nvPr/>
        </p:nvSpPr>
        <p:spPr>
          <a:xfrm>
            <a:off x="7259370" y="39313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0"/>
          <p:cNvSpPr/>
          <p:nvPr/>
        </p:nvSpPr>
        <p:spPr>
          <a:xfrm>
            <a:off x="5344314" y="3931329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0"/>
          <p:cNvSpPr/>
          <p:nvPr/>
        </p:nvSpPr>
        <p:spPr>
          <a:xfrm>
            <a:off x="5687638" y="3405209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0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1975" y="3550138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693" y="433938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0"/>
          <p:cNvSpPr txBox="1"/>
          <p:nvPr/>
        </p:nvSpPr>
        <p:spPr>
          <a:xfrm>
            <a:off x="720300" y="2966887"/>
            <a:ext cx="32313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0" name="Google Shape;51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720300" y="93650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720300" y="1851308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2" type="subTitle"/>
          </p:nvPr>
        </p:nvSpPr>
        <p:spPr>
          <a:xfrm>
            <a:off x="4602749" y="3234050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3" type="title"/>
          </p:nvPr>
        </p:nvSpPr>
        <p:spPr>
          <a:xfrm>
            <a:off x="4602749" y="231925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>
            <a:off x="5873324" y="22981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6862233" y="1285216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7874696" y="1814711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373375" y="1094800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4" name="Google Shape;54;p5"/>
          <p:cNvSpPr/>
          <p:nvPr/>
        </p:nvSpPr>
        <p:spPr>
          <a:xfrm>
            <a:off x="6571735" y="75468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AND_TWO_COLUMNS_1_1_1_1_1_1_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3" name="Google Shape;513;p41"/>
          <p:cNvSpPr/>
          <p:nvPr/>
        </p:nvSpPr>
        <p:spPr>
          <a:xfrm>
            <a:off x="5873324" y="22644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1"/>
          <p:cNvSpPr/>
          <p:nvPr/>
        </p:nvSpPr>
        <p:spPr>
          <a:xfrm>
            <a:off x="6862233" y="12945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1"/>
          <p:cNvSpPr/>
          <p:nvPr/>
        </p:nvSpPr>
        <p:spPr>
          <a:xfrm>
            <a:off x="7569896" y="1816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1"/>
          <p:cNvSpPr/>
          <p:nvPr/>
        </p:nvSpPr>
        <p:spPr>
          <a:xfrm>
            <a:off x="8373375" y="11879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17" name="Google Shape;517;p41"/>
          <p:cNvSpPr/>
          <p:nvPr/>
        </p:nvSpPr>
        <p:spPr>
          <a:xfrm>
            <a:off x="6571735" y="750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8" name="Google Shape;51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9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">
  <p:cSld name="TITLE_AND_TWO_COLUMNS_1_1_1_1_1_1_1_1_1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2" name="Google Shape;522;p42"/>
          <p:cNvSpPr txBox="1"/>
          <p:nvPr>
            <p:ph idx="1" type="subTitle"/>
          </p:nvPr>
        </p:nvSpPr>
        <p:spPr>
          <a:xfrm>
            <a:off x="720300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3" name="Google Shape;523;p42"/>
          <p:cNvSpPr/>
          <p:nvPr/>
        </p:nvSpPr>
        <p:spPr>
          <a:xfrm>
            <a:off x="6862233" y="3346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2"/>
          <p:cNvSpPr/>
          <p:nvPr/>
        </p:nvSpPr>
        <p:spPr>
          <a:xfrm>
            <a:off x="8373375" y="228050"/>
            <a:ext cx="8278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25" name="Google Shape;525;p42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2"/>
          <p:cNvSpPr txBox="1"/>
          <p:nvPr>
            <p:ph idx="2" type="subTitle"/>
          </p:nvPr>
        </p:nvSpPr>
        <p:spPr>
          <a:xfrm>
            <a:off x="4608575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7" name="Google Shape;527;p42"/>
          <p:cNvSpPr txBox="1"/>
          <p:nvPr>
            <p:ph idx="3" type="subTitle"/>
          </p:nvPr>
        </p:nvSpPr>
        <p:spPr>
          <a:xfrm>
            <a:off x="7278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42"/>
          <p:cNvSpPr txBox="1"/>
          <p:nvPr>
            <p:ph idx="4" type="subTitle"/>
          </p:nvPr>
        </p:nvSpPr>
        <p:spPr>
          <a:xfrm>
            <a:off x="46085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 1">
  <p:cSld name="TITLE_AND_TWO_COLUMNS_1_1_1_1_1_1_1_1_1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3"/>
          <p:cNvSpPr txBox="1"/>
          <p:nvPr>
            <p:ph type="title"/>
          </p:nvPr>
        </p:nvSpPr>
        <p:spPr>
          <a:xfrm>
            <a:off x="4572000" y="539496"/>
            <a:ext cx="38517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2" name="Google Shape;532;p43"/>
          <p:cNvSpPr txBox="1"/>
          <p:nvPr>
            <p:ph idx="1" type="subTitle"/>
          </p:nvPr>
        </p:nvSpPr>
        <p:spPr>
          <a:xfrm>
            <a:off x="720300" y="2194560"/>
            <a:ext cx="38517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33" name="Google Shape;533;p43"/>
          <p:cNvSpPr txBox="1"/>
          <p:nvPr>
            <p:ph idx="2" type="subTitle"/>
          </p:nvPr>
        </p:nvSpPr>
        <p:spPr>
          <a:xfrm>
            <a:off x="728450" y="1655064"/>
            <a:ext cx="38517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43"/>
          <p:cNvSpPr/>
          <p:nvPr/>
        </p:nvSpPr>
        <p:spPr>
          <a:xfrm flipH="1">
            <a:off x="305275" y="103648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3"/>
          <p:cNvSpPr/>
          <p:nvPr/>
        </p:nvSpPr>
        <p:spPr>
          <a:xfrm flipH="1">
            <a:off x="-17717" y="564150"/>
            <a:ext cx="738020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3"/>
          <p:cNvSpPr/>
          <p:nvPr/>
        </p:nvSpPr>
        <p:spPr>
          <a:xfrm flipH="1">
            <a:off x="-17663" y="-2979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37" name="Google Shape;53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4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4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4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4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4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4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5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5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5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5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54" name="Google Shape;554;p45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6"/>
          <p:cNvSpPr/>
          <p:nvPr/>
        </p:nvSpPr>
        <p:spPr>
          <a:xfrm>
            <a:off x="4572000" y="4857750"/>
            <a:ext cx="4572000" cy="285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6"/>
          <p:cNvSpPr/>
          <p:nvPr/>
        </p:nvSpPr>
        <p:spPr>
          <a:xfrm>
            <a:off x="0" y="4857750"/>
            <a:ext cx="4572000" cy="28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6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25" scaled="0"/>
          </a:gradFill>
          <a:ln>
            <a:noFill/>
          </a:ln>
          <a:effectLst>
            <a:outerShdw blurRad="50800" rotWithShape="0" algn="tl" dir="5400000" dist="88900">
              <a:srgbClr val="000000">
                <a:alpha val="40000"/>
              </a:srgbClr>
            </a:outerShdw>
          </a:effectLst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6"/>
          <p:cNvSpPr txBox="1"/>
          <p:nvPr/>
        </p:nvSpPr>
        <p:spPr>
          <a:xfrm>
            <a:off x="1" y="4866086"/>
            <a:ext cx="4572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Imed Bouchrika</a:t>
            </a:r>
            <a:r>
              <a:rPr b="0" i="0" lang="en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Startups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6"/>
          <p:cNvSpPr txBox="1"/>
          <p:nvPr>
            <p:ph idx="1" type="body"/>
          </p:nvPr>
        </p:nvSpPr>
        <p:spPr>
          <a:xfrm>
            <a:off x="304800" y="800101"/>
            <a:ext cx="8382000" cy="3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/>
            </a:lvl1pPr>
            <a:lvl2pPr indent="-3238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  <a:defRPr/>
            </a:lvl2pPr>
            <a:lvl3pPr indent="-3302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562" name="Google Shape;562;p46"/>
          <p:cNvSpPr txBox="1"/>
          <p:nvPr>
            <p:ph type="title"/>
          </p:nvPr>
        </p:nvSpPr>
        <p:spPr>
          <a:xfrm>
            <a:off x="0" y="0"/>
            <a:ext cx="891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3" name="Google Shape;563;p46"/>
          <p:cNvSpPr txBox="1"/>
          <p:nvPr>
            <p:ph idx="12" type="sldNum"/>
          </p:nvPr>
        </p:nvSpPr>
        <p:spPr>
          <a:xfrm>
            <a:off x="7929586" y="4869658"/>
            <a:ext cx="12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6"/>
          <p:cNvSpPr txBox="1"/>
          <p:nvPr/>
        </p:nvSpPr>
        <p:spPr>
          <a:xfrm>
            <a:off x="4572000" y="4875625"/>
            <a:ext cx="3572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http://www.imed.ws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bg>
      <p:bgPr>
        <a:solidFill>
          <a:srgbClr val="FFFFFF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8" name="Google Shape;568;p4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569" name="Google Shape;569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720300" y="538325"/>
            <a:ext cx="4882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6"/>
          <p:cNvSpPr/>
          <p:nvPr/>
        </p:nvSpPr>
        <p:spPr>
          <a:xfrm>
            <a:off x="6862233" y="761341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7874696" y="1290836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73375" y="570925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61" name="Google Shape;61;p6"/>
          <p:cNvSpPr/>
          <p:nvPr/>
        </p:nvSpPr>
        <p:spPr>
          <a:xfrm>
            <a:off x="6571735" y="230812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4601500" y="1410066"/>
            <a:ext cx="28620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7"/>
          <p:cNvSpPr txBox="1"/>
          <p:nvPr>
            <p:ph idx="1" type="subTitle"/>
          </p:nvPr>
        </p:nvSpPr>
        <p:spPr>
          <a:xfrm>
            <a:off x="4608576" y="2908717"/>
            <a:ext cx="3822300" cy="20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66" name="Google Shape;6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132" y="35389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/>
          <p:nvPr/>
        </p:nvSpPr>
        <p:spPr>
          <a:xfrm>
            <a:off x="1530781" y="340748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704799" y="4469119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249873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586700" y="3407485"/>
            <a:ext cx="706162" cy="199363"/>
          </a:xfrm>
          <a:custGeom>
            <a:rect b="b" l="l" r="r" t="t"/>
            <a:pathLst>
              <a:path extrusionOk="0" h="8769" w="31064">
                <a:moveTo>
                  <a:pt x="1" y="0"/>
                </a:moveTo>
                <a:lnTo>
                  <a:pt x="31063" y="0"/>
                </a:lnTo>
                <a:lnTo>
                  <a:pt x="31063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2130305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720300" y="526350"/>
            <a:ext cx="3851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5" name="Google Shape;75;p8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5529283" y="2346770"/>
            <a:ext cx="1484910" cy="199386"/>
          </a:xfrm>
          <a:custGeom>
            <a:rect b="b" l="l" r="r" t="t"/>
            <a:pathLst>
              <a:path extrusionOk="0" h="8770" w="65321">
                <a:moveTo>
                  <a:pt x="1" y="1"/>
                </a:moveTo>
                <a:lnTo>
                  <a:pt x="1" y="8769"/>
                </a:lnTo>
                <a:lnTo>
                  <a:pt x="65321" y="8769"/>
                </a:lnTo>
                <a:lnTo>
                  <a:pt x="6532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7482346" y="234677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>
            <p:ph type="ctrTitle"/>
          </p:nvPr>
        </p:nvSpPr>
        <p:spPr>
          <a:xfrm>
            <a:off x="720300" y="2726082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9"/>
          <p:cNvSpPr txBox="1"/>
          <p:nvPr>
            <p:ph hasCustomPrompt="1" idx="2" type="title"/>
          </p:nvPr>
        </p:nvSpPr>
        <p:spPr>
          <a:xfrm>
            <a:off x="720300" y="445123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87" name="Google Shape;8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3393" y="168270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/>
          <p:nvPr/>
        </p:nvSpPr>
        <p:spPr>
          <a:xfrm>
            <a:off x="5882306" y="75768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solidFill>
            <a:srgbClr val="F66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5041749" y="1814557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6481830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4601398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6030658" y="28831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6738321" y="340082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7541801" y="2776552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95" name="Google Shape;95;p9"/>
          <p:cNvSpPr/>
          <p:nvPr/>
        </p:nvSpPr>
        <p:spPr>
          <a:xfrm>
            <a:off x="5740160" y="2344879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4601398" y="754776"/>
            <a:ext cx="1117166" cy="199363"/>
          </a:xfrm>
          <a:custGeom>
            <a:rect b="b" l="l" r="r" t="t"/>
            <a:pathLst>
              <a:path extrusionOk="0" h="8769" w="49144">
                <a:moveTo>
                  <a:pt x="0" y="0"/>
                </a:moveTo>
                <a:lnTo>
                  <a:pt x="49143" y="0"/>
                </a:lnTo>
                <a:lnTo>
                  <a:pt x="49143" y="8768"/>
                </a:lnTo>
                <a:lnTo>
                  <a:pt x="0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6786218" y="2300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720300" y="538325"/>
            <a:ext cx="28755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0"/>
          <p:cNvSpPr/>
          <p:nvPr/>
        </p:nvSpPr>
        <p:spPr>
          <a:xfrm>
            <a:off x="460224" y="447276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1880430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>
            <a:off x="-2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2391303" y="5004025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53693" y="510749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47" Type="http://schemas.openxmlformats.org/officeDocument/2006/relationships/theme" Target="../theme/theme1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1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s://www.dropbox.com/scl/fo/60l8rzpjjt3hm2cx5jigx/h?rlkey=wwt0zk7zo429zeip5g2pimo98&amp;dl=0" TargetMode="External"/><Relationship Id="rId4" Type="http://schemas.openxmlformats.org/officeDocument/2006/relationships/hyperlink" Target="https://www.dropbox.com/scl/fo/iyopjlh4lrp11xlqniaew/h?rlkey=1sb17a81bgfav00uq07qjml4z&amp;dl=0" TargetMode="External"/><Relationship Id="rId5" Type="http://schemas.openxmlformats.org/officeDocument/2006/relationships/hyperlink" Target="https://www.dropbox.com/scl/fo/mzoyipgyvnsovo95rxjsr/h?rlkey=nergvguxfuf9gsxmovphci754&amp;dl=0" TargetMode="External"/><Relationship Id="rId6" Type="http://schemas.openxmlformats.org/officeDocument/2006/relationships/hyperlink" Target="https://www.dropbox.com/scl/fo/sqke9mr64ypmpqbry6kw5/h?rlkey=u4txf2hcy01hfhdvpuoe59oob&amp;dl=0" TargetMode="External"/><Relationship Id="rId7" Type="http://schemas.openxmlformats.org/officeDocument/2006/relationships/hyperlink" Target="https://www.dropbox.com/scl/fo/teke1td4p7m9yrwxpq3jv/h?rlkey=kubznbzh8u82r43aknhwidmxp&amp;dl=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0.xml"/><Relationship Id="rId3" Type="http://schemas.openxmlformats.org/officeDocument/2006/relationships/hyperlink" Target="https://www.sqlite.org/" TargetMode="External"/><Relationship Id="rId4" Type="http://schemas.openxmlformats.org/officeDocument/2006/relationships/hyperlink" Target="https://kotlinlang.org/docs/coroutines-guide.html" TargetMode="External"/><Relationship Id="rId9" Type="http://schemas.openxmlformats.org/officeDocument/2006/relationships/hyperlink" Target="https://www.fypsolutions.com/android/kotlin/kotlin-coroutines-for-network-call/" TargetMode="External"/><Relationship Id="rId5" Type="http://schemas.openxmlformats.org/officeDocument/2006/relationships/hyperlink" Target="https://developer.android.com/training/data-storage#pref" TargetMode="External"/><Relationship Id="rId6" Type="http://schemas.openxmlformats.org/officeDocument/2006/relationships/hyperlink" Target="https://www.geeksforgeeks.org/android-sqlite-database-in-kotlin/" TargetMode="External"/><Relationship Id="rId7" Type="http://schemas.openxmlformats.org/officeDocument/2006/relationships/hyperlink" Target="https://www.geeksforgeeks.org/json-parsing-in-android-using-volley-library-with-kotlin/" TargetMode="External"/><Relationship Id="rId8" Type="http://schemas.openxmlformats.org/officeDocument/2006/relationships/hyperlink" Target="https://developer.android.com/kotlin/coroutines/coroutines-adv" TargetMode="External"/><Relationship Id="rId11" Type="http://schemas.openxmlformats.org/officeDocument/2006/relationships/hyperlink" Target="https://engineering.monstar-lab.com/en/post/2023/01/06/Introduction-to-Kotlin-Coroutines-for-Android/" TargetMode="External"/><Relationship Id="rId10" Type="http://schemas.openxmlformats.org/officeDocument/2006/relationships/hyperlink" Target="https://www.geeksforgeeks.org/kotlin-coroutines-on-android/" TargetMode="External"/><Relationship Id="rId13" Type="http://schemas.openxmlformats.org/officeDocument/2006/relationships/hyperlink" Target="https://github.com/android-java-kotlin/kotlin-coroutines-counter/blob/master/app/src/main/java/com/m7amdelbana/counter/MainActivity.kt" TargetMode="External"/><Relationship Id="rId12" Type="http://schemas.openxmlformats.org/officeDocument/2006/relationships/hyperlink" Target="https://developer.android.com/codelabs/kotlin-coroutines#0" TargetMode="Externa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8"/>
          <p:cNvSpPr txBox="1"/>
          <p:nvPr>
            <p:ph type="title"/>
          </p:nvPr>
        </p:nvSpPr>
        <p:spPr>
          <a:xfrm>
            <a:off x="321475" y="298225"/>
            <a:ext cx="8235300" cy="20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Mobile Development :</a:t>
            </a:r>
            <a:endParaRPr b="1"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3400"/>
            </a:br>
            <a:r>
              <a:rPr b="1" i="1" lang="en" sz="4100"/>
              <a:t>	</a:t>
            </a:r>
            <a:r>
              <a:rPr b="1" i="1" lang="en" sz="4400"/>
              <a:t>5 : Android Native Development : Part 3</a:t>
            </a:r>
            <a:br>
              <a:rPr b="1" i="1" lang="en" sz="4400"/>
            </a:br>
            <a:r>
              <a:rPr b="1" i="1" lang="en" sz="2700"/>
              <a:t>Databases, Network, Camera, Services,...</a:t>
            </a:r>
            <a:endParaRPr b="1" i="1" sz="2700"/>
          </a:p>
        </p:txBody>
      </p:sp>
      <p:sp>
        <p:nvSpPr>
          <p:cNvPr id="575" name="Google Shape;575;p48"/>
          <p:cNvSpPr txBox="1"/>
          <p:nvPr>
            <p:ph idx="4294967295" type="title"/>
          </p:nvPr>
        </p:nvSpPr>
        <p:spPr>
          <a:xfrm>
            <a:off x="3993525" y="3281900"/>
            <a:ext cx="50181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Professor Imed Bouchrika</a:t>
            </a:r>
            <a:br>
              <a:rPr lang="en" sz="3000"/>
            </a:br>
            <a:r>
              <a:rPr lang="en" sz="1700"/>
              <a:t>National School of </a:t>
            </a:r>
            <a:r>
              <a:rPr lang="en" sz="1700"/>
              <a:t>Artificial</a:t>
            </a:r>
            <a:r>
              <a:rPr lang="en" sz="1700"/>
              <a:t> Intelligence</a:t>
            </a:r>
            <a:br>
              <a:rPr lang="en" sz="1700"/>
            </a:br>
            <a:r>
              <a:rPr lang="en" sz="1700"/>
              <a:t>imed.bouchrika@ensia.edu.dz</a:t>
            </a:r>
            <a:endParaRPr sz="1700"/>
          </a:p>
        </p:txBody>
      </p:sp>
      <p:sp>
        <p:nvSpPr>
          <p:cNvPr id="576" name="Google Shape;576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7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Asynchronous Tasks &amp; Coroutines</a:t>
            </a:r>
            <a:endParaRPr i="1" sz="2400"/>
          </a:p>
        </p:txBody>
      </p:sp>
      <p:sp>
        <p:nvSpPr>
          <p:cNvPr id="645" name="Google Shape;645;p57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Terminologies for Coroutines</a:t>
            </a:r>
            <a:endParaRPr b="1" sz="2200"/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Coroutine Dispatchers : </a:t>
            </a:r>
            <a:endParaRPr sz="2200"/>
          </a:p>
          <a:p>
            <a:pPr indent="-3365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Help coroutines in deciding which thread to use for executing the job. </a:t>
            </a:r>
            <a:endParaRPr sz="1700"/>
          </a:p>
          <a:p>
            <a:pPr indent="-3365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There are four major types of dispatchers :</a:t>
            </a:r>
            <a:endParaRPr sz="11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>
                <a:solidFill>
                  <a:schemeClr val="dk2"/>
                </a:solidFill>
              </a:rPr>
              <a:t>Main  Dispatcher : for the UI </a:t>
            </a:r>
            <a:endParaRPr i="1" sz="1400">
              <a:solidFill>
                <a:schemeClr val="dk2"/>
              </a:solidFill>
            </a:endParaRPr>
          </a:p>
          <a:p>
            <a:pPr indent="-3175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>
                <a:solidFill>
                  <a:schemeClr val="dk2"/>
                </a:solidFill>
              </a:rPr>
              <a:t>IO Dispatcher : for all jobs related to </a:t>
            </a:r>
            <a:r>
              <a:rPr i="1" lang="en" sz="1400"/>
              <a:t>reading/writing files or networking</a:t>
            </a:r>
            <a:endParaRPr i="1" sz="1400"/>
          </a:p>
          <a:p>
            <a:pPr indent="-3175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>
                <a:solidFill>
                  <a:schemeClr val="dk2"/>
                </a:solidFill>
              </a:rPr>
              <a:t>Default Dispatcher :</a:t>
            </a:r>
            <a:r>
              <a:rPr i="1" lang="en" sz="1400"/>
              <a:t>  execute coroutines on a shared background thread</a:t>
            </a:r>
            <a:endParaRPr i="1" sz="1400"/>
          </a:p>
          <a:p>
            <a:pPr indent="-3175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>
                <a:solidFill>
                  <a:schemeClr val="dk2"/>
                </a:solidFill>
              </a:rPr>
              <a:t>Unconfined Dispatcher : will use </a:t>
            </a:r>
            <a:r>
              <a:rPr i="1" lang="en" sz="1400"/>
              <a:t>the current active thread.</a:t>
            </a:r>
            <a:endParaRPr i="1" sz="1400">
              <a:solidFill>
                <a:schemeClr val="dk2"/>
              </a:solidFill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46" name="Google Shape;646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8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Asynchronous Tasks &amp; Coroutines</a:t>
            </a:r>
            <a:endParaRPr i="1" sz="2400"/>
          </a:p>
        </p:txBody>
      </p:sp>
      <p:sp>
        <p:nvSpPr>
          <p:cNvPr id="652" name="Google Shape;652;p58"/>
          <p:cNvSpPr txBox="1"/>
          <p:nvPr>
            <p:ph idx="2" type="subTitle"/>
          </p:nvPr>
        </p:nvSpPr>
        <p:spPr>
          <a:xfrm>
            <a:off x="237700" y="15529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Terminologies for Coroutines</a:t>
            </a:r>
            <a:endParaRPr b="1" sz="2200"/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Launching Coroutines</a:t>
            </a:r>
            <a:r>
              <a:rPr lang="en" sz="2200"/>
              <a:t> : </a:t>
            </a:r>
            <a:endParaRPr sz="2200"/>
          </a:p>
          <a:p>
            <a:pPr indent="-3683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Coroutines are started using either:</a:t>
            </a:r>
            <a:endParaRPr sz="2200"/>
          </a:p>
          <a:p>
            <a:pPr indent="-3683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CoroutineScope</a:t>
            </a:r>
            <a:r>
              <a:rPr lang="en" sz="2200">
                <a:solidFill>
                  <a:schemeClr val="dk1"/>
                </a:solidFill>
              </a:rPr>
              <a:t>.METHOD_NAME(Dispather_TYPE)</a:t>
            </a:r>
            <a:endParaRPr sz="22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653" name="Google Shape;653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4" name="Google Shape;6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50" y="3551900"/>
            <a:ext cx="6499325" cy="16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9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Asynchronous Tasks &amp; Coroutines</a:t>
            </a:r>
            <a:endParaRPr i="1" sz="2400"/>
          </a:p>
        </p:txBody>
      </p:sp>
      <p:sp>
        <p:nvSpPr>
          <p:cNvPr id="660" name="Google Shape;660;p59"/>
          <p:cNvSpPr txBox="1"/>
          <p:nvPr>
            <p:ph idx="2" type="subTitle"/>
          </p:nvPr>
        </p:nvSpPr>
        <p:spPr>
          <a:xfrm>
            <a:off x="161500" y="15529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Terminologies for Coroutines</a:t>
            </a:r>
            <a:endParaRPr b="1" sz="2200"/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Launching Coroutines : </a:t>
            </a:r>
            <a:endParaRPr sz="2200"/>
          </a:p>
          <a:p>
            <a:pPr indent="-3683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>
                <a:solidFill>
                  <a:schemeClr val="dk1"/>
                </a:solidFill>
              </a:rPr>
              <a:t>METHOD_NAME starting coroutines :</a:t>
            </a:r>
            <a:endParaRPr sz="2200">
              <a:solidFill>
                <a:schemeClr val="dk1"/>
              </a:solidFill>
            </a:endParaRPr>
          </a:p>
          <a:p>
            <a:pPr indent="-32385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i="1" lang="en" sz="1500">
                <a:solidFill>
                  <a:schemeClr val="dk1"/>
                </a:solidFill>
              </a:rPr>
              <a:t>l</a:t>
            </a:r>
            <a:r>
              <a:rPr b="1" i="1" lang="en" sz="1500">
                <a:solidFill>
                  <a:schemeClr val="dk1"/>
                </a:solidFill>
              </a:rPr>
              <a:t>aunch</a:t>
            </a:r>
            <a:r>
              <a:rPr i="1" lang="en" sz="1500">
                <a:solidFill>
                  <a:schemeClr val="dk1"/>
                </a:solidFill>
              </a:rPr>
              <a:t> : </a:t>
            </a:r>
            <a:r>
              <a:rPr i="1" lang="en" sz="1500">
                <a:solidFill>
                  <a:schemeClr val="dk1"/>
                </a:solidFill>
              </a:rPr>
              <a:t> creates and starts a new coroutine. It returns a Job object that can be used to manage the lifecycle of the coroutine. But does not return data …</a:t>
            </a:r>
            <a:endParaRPr i="1" sz="1500">
              <a:solidFill>
                <a:schemeClr val="dk1"/>
              </a:solidFill>
            </a:endParaRPr>
          </a:p>
          <a:p>
            <a:pPr indent="-32385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i="1" lang="en" sz="1500">
                <a:solidFill>
                  <a:schemeClr val="dk1"/>
                </a:solidFill>
              </a:rPr>
              <a:t>runBlock</a:t>
            </a:r>
            <a:r>
              <a:rPr i="1" lang="en" sz="1500">
                <a:solidFill>
                  <a:schemeClr val="dk1"/>
                </a:solidFill>
              </a:rPr>
              <a:t> :</a:t>
            </a:r>
            <a:r>
              <a:rPr i="1" lang="en" sz="1500">
                <a:solidFill>
                  <a:schemeClr val="dk1"/>
                </a:solidFill>
              </a:rPr>
              <a:t> blocks the current thread and runs a new coroutine until it completes.  Used for testing.</a:t>
            </a:r>
            <a:endParaRPr i="1" sz="1500">
              <a:solidFill>
                <a:schemeClr val="dk1"/>
              </a:solidFill>
            </a:endParaRPr>
          </a:p>
          <a:p>
            <a:pPr indent="-32385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i="1" lang="en" sz="1500">
                <a:solidFill>
                  <a:schemeClr val="dk1"/>
                </a:solidFill>
              </a:rPr>
              <a:t>a</a:t>
            </a:r>
            <a:r>
              <a:rPr b="1" i="1" lang="en" sz="1500">
                <a:solidFill>
                  <a:schemeClr val="dk1"/>
                </a:solidFill>
              </a:rPr>
              <a:t>sync</a:t>
            </a:r>
            <a:r>
              <a:rPr i="1" lang="en" sz="1500">
                <a:solidFill>
                  <a:schemeClr val="dk1"/>
                </a:solidFill>
              </a:rPr>
              <a:t> :</a:t>
            </a:r>
            <a:r>
              <a:rPr i="1" lang="en" sz="1500">
                <a:solidFill>
                  <a:schemeClr val="dk1"/>
                </a:solidFill>
              </a:rPr>
              <a:t> creates and starts a new coroutine that runs asynchronously. It </a:t>
            </a:r>
            <a:r>
              <a:rPr b="1" i="1" lang="en" sz="1500">
                <a:solidFill>
                  <a:schemeClr val="dk1"/>
                </a:solidFill>
              </a:rPr>
              <a:t>returns</a:t>
            </a:r>
            <a:r>
              <a:rPr i="1" lang="en" sz="1500">
                <a:solidFill>
                  <a:schemeClr val="dk1"/>
                </a:solidFill>
              </a:rPr>
              <a:t> a Deferred (future) object to store data</a:t>
            </a:r>
            <a:endParaRPr i="1"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  <p:sp>
        <p:nvSpPr>
          <p:cNvPr id="661" name="Google Shape;661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0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Asynchronous Tasks &amp; Coroutines</a:t>
            </a:r>
            <a:endParaRPr i="1" sz="2400"/>
          </a:p>
        </p:txBody>
      </p:sp>
      <p:sp>
        <p:nvSpPr>
          <p:cNvPr id="667" name="Google Shape;667;p60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AutoIncrementer App using </a:t>
            </a:r>
            <a:r>
              <a:rPr b="1" lang="en" sz="2200"/>
              <a:t>Coroutines</a:t>
            </a:r>
            <a:endParaRPr b="1" sz="2200"/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Launching Coroutines :</a:t>
            </a:r>
            <a:endParaRPr sz="2200"/>
          </a:p>
        </p:txBody>
      </p:sp>
      <p:sp>
        <p:nvSpPr>
          <p:cNvPr id="668" name="Google Shape;668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9" name="Google Shape;669;p60"/>
          <p:cNvSpPr txBox="1"/>
          <p:nvPr/>
        </p:nvSpPr>
        <p:spPr>
          <a:xfrm>
            <a:off x="1001525" y="2675500"/>
            <a:ext cx="6466800" cy="243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startCounting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tx_counter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tx_counter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handler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Handler(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.getMainLooper())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runnable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Runnable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is_running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tx_counter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.setText(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"running the thread......."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.postDelayed(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.postDelayed(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runnable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1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Asynchronous Tasks &amp; Coroutines</a:t>
            </a:r>
            <a:endParaRPr i="1" sz="2400"/>
          </a:p>
        </p:txBody>
      </p:sp>
      <p:sp>
        <p:nvSpPr>
          <p:cNvPr id="675" name="Google Shape;675;p61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AutoIncrementer App using Coroutines</a:t>
            </a:r>
            <a:endParaRPr b="1" sz="2200"/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Launching Coroutines :</a:t>
            </a:r>
            <a:endParaRPr sz="2200"/>
          </a:p>
        </p:txBody>
      </p:sp>
      <p:sp>
        <p:nvSpPr>
          <p:cNvPr id="676" name="Google Shape;676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61"/>
          <p:cNvSpPr txBox="1"/>
          <p:nvPr/>
        </p:nvSpPr>
        <p:spPr>
          <a:xfrm>
            <a:off x="1001525" y="2599300"/>
            <a:ext cx="6466800" cy="254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startCounting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tx_counter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tx_counter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handler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Handler(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.getMainLooper())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runnable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Runnable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is_running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tx_counter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.setText(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i="1"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"running the thread......."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Thread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.sleep(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.postDelayed(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runnable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Google Shape;678;p61"/>
          <p:cNvSpPr/>
          <p:nvPr/>
        </p:nvSpPr>
        <p:spPr>
          <a:xfrm>
            <a:off x="4735750" y="1616725"/>
            <a:ext cx="4084800" cy="11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What happens ?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2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Asynchronous Tasks &amp; Coroutines</a:t>
            </a:r>
            <a:endParaRPr i="1" sz="2400"/>
          </a:p>
        </p:txBody>
      </p:sp>
      <p:sp>
        <p:nvSpPr>
          <p:cNvPr id="684" name="Google Shape;684;p62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AutoIncrementer App using Coroutines</a:t>
            </a:r>
            <a:endParaRPr b="1" sz="2200"/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Launching Coroutines :</a:t>
            </a:r>
            <a:endParaRPr sz="2200"/>
          </a:p>
        </p:txBody>
      </p:sp>
      <p:sp>
        <p:nvSpPr>
          <p:cNvPr id="685" name="Google Shape;685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6" name="Google Shape;686;p62"/>
          <p:cNvSpPr txBox="1"/>
          <p:nvPr/>
        </p:nvSpPr>
        <p:spPr>
          <a:xfrm>
            <a:off x="1001525" y="2599300"/>
            <a:ext cx="6466800" cy="254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startCounting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tx_counter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tx_counter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handler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Handler(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.getMainLooper())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runnable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Runnable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is_running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tx_counter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.setText(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i="1"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"running the thread......."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Thread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.sleep(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.postDelayed(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runnable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7" name="Google Shape;687;p62"/>
          <p:cNvSpPr/>
          <p:nvPr/>
        </p:nvSpPr>
        <p:spPr>
          <a:xfrm>
            <a:off x="4184925" y="879900"/>
            <a:ext cx="4542900" cy="11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Runs, prints to the console, not updating the UI , the app is crashing…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88" name="Google Shape;68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550" y="2385625"/>
            <a:ext cx="5646001" cy="26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9" name="Google Shape;68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700" y="169650"/>
            <a:ext cx="2277800" cy="48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3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Asynchronous Tasks &amp; Coroutines</a:t>
            </a:r>
            <a:endParaRPr i="1" sz="2400"/>
          </a:p>
        </p:txBody>
      </p:sp>
      <p:sp>
        <p:nvSpPr>
          <p:cNvPr id="695" name="Google Shape;695;p63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AutoIncrementer App using Coroutines</a:t>
            </a:r>
            <a:endParaRPr b="1" sz="2200"/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Update the </a:t>
            </a:r>
            <a:r>
              <a:rPr b="1" lang="en" sz="2200"/>
              <a:t>build.gradle</a:t>
            </a:r>
            <a:r>
              <a:rPr lang="en" sz="2200"/>
              <a:t> File :</a:t>
            </a:r>
            <a:endParaRPr sz="2200"/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Make sure you sync the gradle </a:t>
            </a:r>
            <a:endParaRPr sz="2200"/>
          </a:p>
        </p:txBody>
      </p:sp>
      <p:sp>
        <p:nvSpPr>
          <p:cNvPr id="696" name="Google Shape;696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7" name="Google Shape;697;p63"/>
          <p:cNvSpPr txBox="1"/>
          <p:nvPr/>
        </p:nvSpPr>
        <p:spPr>
          <a:xfrm>
            <a:off x="879925" y="3335800"/>
            <a:ext cx="6466800" cy="160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dependencies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'org.jetbrains.kotlinx:kotlinx-coroutines-core:1.4.2'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'org.jetbrains.kotlinx:kotlinx-coroutines-android:1.4.2'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98" name="Google Shape;69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723" y="2453575"/>
            <a:ext cx="3369800" cy="6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4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Asynchronous Tasks &amp; Coroutines</a:t>
            </a:r>
            <a:endParaRPr i="1" sz="2400"/>
          </a:p>
        </p:txBody>
      </p:sp>
      <p:sp>
        <p:nvSpPr>
          <p:cNvPr id="704" name="Google Shape;704;p64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AutoIncrementer App using Coroutines</a:t>
            </a:r>
            <a:endParaRPr b="1" sz="2200"/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Launching Coroutines :</a:t>
            </a:r>
            <a:endParaRPr sz="2200"/>
          </a:p>
        </p:txBody>
      </p:sp>
      <p:sp>
        <p:nvSpPr>
          <p:cNvPr id="705" name="Google Shape;705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64"/>
          <p:cNvSpPr txBox="1"/>
          <p:nvPr/>
        </p:nvSpPr>
        <p:spPr>
          <a:xfrm>
            <a:off x="1001525" y="2599300"/>
            <a:ext cx="6466800" cy="254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lang="en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startCounting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tx_counter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tx_counter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CoroutineScope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Dispatchers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i="1" lang="en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launch </a:t>
            </a:r>
            <a:r>
              <a:rPr b="1"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is_running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 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 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tx_counter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.setText(</a:t>
            </a: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 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en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"running the thread......."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delay(</a:t>
            </a:r>
            <a:r>
              <a:rPr lang="en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7" name="Google Shape;707;p64"/>
          <p:cNvSpPr/>
          <p:nvPr/>
        </p:nvSpPr>
        <p:spPr>
          <a:xfrm>
            <a:off x="5529400" y="4349350"/>
            <a:ext cx="3462300" cy="79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Does it work ?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5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Asynchronous Tasks &amp; Coroutines</a:t>
            </a:r>
            <a:endParaRPr i="1" sz="2400"/>
          </a:p>
        </p:txBody>
      </p:sp>
      <p:sp>
        <p:nvSpPr>
          <p:cNvPr id="713" name="Google Shape;713;p65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AutoIncrementer App using Coroutines</a:t>
            </a:r>
            <a:endParaRPr b="1" sz="2200"/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Launching Coroutines :</a:t>
            </a:r>
            <a:endParaRPr sz="2200"/>
          </a:p>
        </p:txBody>
      </p:sp>
      <p:sp>
        <p:nvSpPr>
          <p:cNvPr id="714" name="Google Shape;714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5" name="Google Shape;715;p65"/>
          <p:cNvSpPr txBox="1"/>
          <p:nvPr/>
        </p:nvSpPr>
        <p:spPr>
          <a:xfrm>
            <a:off x="1001525" y="2599300"/>
            <a:ext cx="6466800" cy="254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lang="en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startCounting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tx_counter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tx_counter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CoroutineScope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Dispatchers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i="1" lang="en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launch </a:t>
            </a:r>
            <a:r>
              <a:rPr b="1"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is_running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 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 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tx_counter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.setText(</a:t>
            </a: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 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en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"running the thread......."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delay(</a:t>
            </a:r>
            <a:r>
              <a:rPr lang="en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6" name="Google Shape;716;p65"/>
          <p:cNvSpPr/>
          <p:nvPr/>
        </p:nvSpPr>
        <p:spPr>
          <a:xfrm>
            <a:off x="5529400" y="4349350"/>
            <a:ext cx="3462300" cy="79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Does it work ? </a:t>
            </a:r>
            <a:r>
              <a:rPr b="1" lang="en" sz="2100">
                <a:latin typeface="Raleway"/>
                <a:ea typeface="Raleway"/>
                <a:cs typeface="Raleway"/>
                <a:sym typeface="Raleway"/>
              </a:rPr>
              <a:t>NO</a:t>
            </a:r>
            <a:endParaRPr b="1" sz="21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17" name="Google Shape;71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1248132"/>
            <a:ext cx="9143999" cy="176428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6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Asynchronous Tasks &amp; Coroutines</a:t>
            </a:r>
            <a:endParaRPr i="1" sz="2400"/>
          </a:p>
        </p:txBody>
      </p:sp>
      <p:sp>
        <p:nvSpPr>
          <p:cNvPr id="723" name="Google Shape;723;p66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AutoIncrementer App using Coroutines</a:t>
            </a:r>
            <a:endParaRPr b="1" sz="2200"/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Launching Coroutines :</a:t>
            </a:r>
            <a:endParaRPr sz="2200"/>
          </a:p>
        </p:txBody>
      </p:sp>
      <p:sp>
        <p:nvSpPr>
          <p:cNvPr id="724" name="Google Shape;724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5" name="Google Shape;725;p66"/>
          <p:cNvSpPr txBox="1"/>
          <p:nvPr/>
        </p:nvSpPr>
        <p:spPr>
          <a:xfrm>
            <a:off x="1001525" y="2599300"/>
            <a:ext cx="6466800" cy="254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startCounting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tx_counter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tx_counter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CoroutineScope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Dispatchers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i="1"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launch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is_running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withContext(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Dispatchers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tx_counter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.setText(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"running the thread......."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delay(</a:t>
            </a: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9"/>
          <p:cNvSpPr txBox="1"/>
          <p:nvPr>
            <p:ph type="title"/>
          </p:nvPr>
        </p:nvSpPr>
        <p:spPr>
          <a:xfrm>
            <a:off x="266675" y="58516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Outline :</a:t>
            </a:r>
            <a:endParaRPr b="1"/>
          </a:p>
        </p:txBody>
      </p:sp>
      <p:sp>
        <p:nvSpPr>
          <p:cNvPr id="582" name="Google Shape;582;p49"/>
          <p:cNvSpPr txBox="1"/>
          <p:nvPr>
            <p:ph idx="1" type="subTitle"/>
          </p:nvPr>
        </p:nvSpPr>
        <p:spPr>
          <a:xfrm>
            <a:off x="2966375" y="140400"/>
            <a:ext cx="5853900" cy="47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 sz="2400"/>
              <a:t>Asynchronous Prog : Coroutines</a:t>
            </a:r>
            <a:endParaRPr b="1" sz="2400"/>
          </a:p>
          <a:p>
            <a:pPr indent="-3810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b="1" lang="en" sz="2400"/>
              <a:t>Data Persistence</a:t>
            </a:r>
            <a:endParaRPr b="1" sz="2400"/>
          </a:p>
          <a:p>
            <a:pPr indent="-381000" lvl="2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b="1" i="1" lang="en" sz="2000">
                <a:solidFill>
                  <a:schemeClr val="dk1"/>
                </a:solidFill>
              </a:rPr>
              <a:t>Preferences</a:t>
            </a:r>
            <a:endParaRPr b="1" i="1" sz="2000">
              <a:solidFill>
                <a:schemeClr val="dk1"/>
              </a:solidFill>
            </a:endParaRPr>
          </a:p>
          <a:p>
            <a:pPr indent="-381000" lvl="2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b="1" i="1" lang="en" sz="2000">
                <a:solidFill>
                  <a:schemeClr val="dk1"/>
                </a:solidFill>
              </a:rPr>
              <a:t>Relational Databases</a:t>
            </a:r>
            <a:endParaRPr b="1" i="1" sz="2000">
              <a:solidFill>
                <a:schemeClr val="dk1"/>
              </a:solidFill>
            </a:endParaRPr>
          </a:p>
          <a:p>
            <a:pPr indent="-381000" lvl="2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b="1" i="1" lang="en" sz="2000">
                <a:solidFill>
                  <a:schemeClr val="dk1"/>
                </a:solidFill>
              </a:rPr>
              <a:t>Object Relational Mapping (ORM)</a:t>
            </a:r>
            <a:endParaRPr b="1" sz="2400"/>
          </a:p>
          <a:p>
            <a:pPr indent="-3810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 sz="2400"/>
              <a:t>Briefly Discuss:</a:t>
            </a:r>
            <a:endParaRPr b="1" sz="2400"/>
          </a:p>
          <a:p>
            <a:pPr indent="-355600" lvl="2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b="1" i="1" lang="en" sz="2000">
                <a:solidFill>
                  <a:schemeClr val="dk1"/>
                </a:solidFill>
              </a:rPr>
              <a:t>Using Internet Resources</a:t>
            </a:r>
            <a:endParaRPr b="1" i="1" sz="2000"/>
          </a:p>
          <a:p>
            <a:pPr indent="-355600" lvl="2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i="1" lang="en" sz="2000"/>
              <a:t>Background Services</a:t>
            </a:r>
            <a:endParaRPr b="1" i="1" sz="20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/>
              <a:t>	</a:t>
            </a:r>
            <a:endParaRPr b="1" sz="2400"/>
          </a:p>
        </p:txBody>
      </p:sp>
      <p:sp>
        <p:nvSpPr>
          <p:cNvPr id="583" name="Google Shape;583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7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Asynchronous Tasks &amp; Coroutines</a:t>
            </a:r>
            <a:endParaRPr i="1" sz="2400"/>
          </a:p>
        </p:txBody>
      </p:sp>
      <p:sp>
        <p:nvSpPr>
          <p:cNvPr id="731" name="Google Shape;731;p67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AutoIncrementer App using Coroutines</a:t>
            </a:r>
            <a:endParaRPr b="1" sz="2200"/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Launching Coroutines :</a:t>
            </a:r>
            <a:endParaRPr sz="2200"/>
          </a:p>
        </p:txBody>
      </p:sp>
      <p:sp>
        <p:nvSpPr>
          <p:cNvPr id="732" name="Google Shape;732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3" name="Google Shape;733;p67"/>
          <p:cNvSpPr txBox="1"/>
          <p:nvPr/>
        </p:nvSpPr>
        <p:spPr>
          <a:xfrm>
            <a:off x="1001525" y="2599300"/>
            <a:ext cx="6466800" cy="254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startCounting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tx_counter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tx_counter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CoroutineScope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Dispatchers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i="1"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launch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is_running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withContext(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Dispatchers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tx_counter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.setText(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"running the thread......."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delay(</a:t>
            </a: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4" name="Google Shape;734;p67"/>
          <p:cNvSpPr/>
          <p:nvPr/>
        </p:nvSpPr>
        <p:spPr>
          <a:xfrm>
            <a:off x="1881400" y="2224800"/>
            <a:ext cx="5880300" cy="159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Consider always the use of Progressbar or loading… when necessary…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8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Ways of storing data</a:t>
            </a:r>
            <a:endParaRPr i="1" sz="2400"/>
          </a:p>
        </p:txBody>
      </p:sp>
      <p:sp>
        <p:nvSpPr>
          <p:cNvPr id="740" name="Google Shape;740;p68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 can be stored for mobile apps using :</a:t>
            </a:r>
            <a:endParaRPr sz="2200"/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Shared Preferences</a:t>
            </a:r>
            <a:endParaRPr sz="2200"/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Local Databases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As Files in the filesystem</a:t>
            </a:r>
            <a:endParaRPr sz="2200"/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Cloud Services :</a:t>
            </a:r>
            <a:endParaRPr sz="2200"/>
          </a:p>
          <a:p>
            <a:pPr indent="-3683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Firebase ( To be seen fully with Flutter )</a:t>
            </a:r>
            <a:endParaRPr sz="2200"/>
          </a:p>
          <a:p>
            <a:pPr indent="-3683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AWS + …</a:t>
            </a:r>
            <a:endParaRPr sz="2200"/>
          </a:p>
        </p:txBody>
      </p:sp>
      <p:sp>
        <p:nvSpPr>
          <p:cNvPr id="741" name="Google Shape;741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69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Shared Preferences</a:t>
            </a:r>
            <a:endParaRPr i="1" sz="2400"/>
          </a:p>
        </p:txBody>
      </p:sp>
      <p:sp>
        <p:nvSpPr>
          <p:cNvPr id="747" name="Google Shape;747;p69"/>
          <p:cNvSpPr txBox="1"/>
          <p:nvPr>
            <p:ph idx="2" type="subTitle"/>
          </p:nvPr>
        </p:nvSpPr>
        <p:spPr>
          <a:xfrm>
            <a:off x="107300" y="1705325"/>
            <a:ext cx="89982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Shared Preferences </a:t>
            </a:r>
            <a:r>
              <a:rPr b="1" lang="en" sz="2000"/>
              <a:t> :</a:t>
            </a:r>
            <a:endParaRPr b="1" sz="20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is a way to store primitive data in the form </a:t>
            </a:r>
            <a:r>
              <a:rPr b="1" lang="en" sz="1800"/>
              <a:t>key:value </a:t>
            </a:r>
            <a:r>
              <a:rPr lang="en" sz="1800"/>
              <a:t>using the class </a:t>
            </a:r>
            <a:r>
              <a:rPr b="1" i="1" lang="en" sz="1800"/>
              <a:t>SharedPreferences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is recommended to use it for small data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Android keeps Shared Preferences in XML file format. The file is called “shared_prefs” that can be accessed at: </a:t>
            </a:r>
            <a:r>
              <a:rPr b="1" lang="en" sz="1800"/>
              <a:t>Data/data/{application package}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Examples of data that can be stored inside the shared preferences include </a:t>
            </a:r>
            <a:r>
              <a:rPr i="1" lang="en" sz="1800">
                <a:solidFill>
                  <a:schemeClr val="dk1"/>
                </a:solidFill>
              </a:rPr>
              <a:t>App or user settings.</a:t>
            </a:r>
            <a:endParaRPr i="1" sz="1800"/>
          </a:p>
        </p:txBody>
      </p:sp>
      <p:sp>
        <p:nvSpPr>
          <p:cNvPr id="748" name="Google Shape;748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70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Shared Preferences</a:t>
            </a:r>
            <a:endParaRPr i="1" sz="2400"/>
          </a:p>
        </p:txBody>
      </p:sp>
      <p:sp>
        <p:nvSpPr>
          <p:cNvPr id="754" name="Google Shape;754;p70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Creating SharedPreference File</a:t>
            </a:r>
            <a:r>
              <a:rPr lang="en" sz="1800"/>
              <a:t> 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Need to specify a given file name in addition to the security mode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editor Object must be initialized to write data.</a:t>
            </a:r>
            <a:endParaRPr sz="1800"/>
          </a:p>
        </p:txBody>
      </p:sp>
      <p:sp>
        <p:nvSpPr>
          <p:cNvPr id="755" name="Google Shape;755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6" name="Google Shape;756;p70"/>
          <p:cNvSpPr txBox="1"/>
          <p:nvPr/>
        </p:nvSpPr>
        <p:spPr>
          <a:xfrm>
            <a:off x="945050" y="3204825"/>
            <a:ext cx="7496400" cy="16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PREFS_NAME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"DATA_INCREMENT"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MainActivity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AppCompatActivity() {</a:t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override fun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(savedInstanceState: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setContentView(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activity_main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sharedpreferences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getSharedPreferences(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PREFS_NAME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MODE_PRIVATE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editor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SharedPreferences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Editor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sharedpreferences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.edit()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71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Shared Preferences</a:t>
            </a:r>
            <a:endParaRPr i="1" sz="2400"/>
          </a:p>
        </p:txBody>
      </p:sp>
      <p:sp>
        <p:nvSpPr>
          <p:cNvPr id="762" name="Google Shape;762;p71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1800"/>
              <a:t>Creating SharedPreference File</a:t>
            </a:r>
            <a:r>
              <a:rPr lang="en" sz="1800"/>
              <a:t> </a:t>
            </a:r>
            <a:endParaRPr b="1" sz="20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Access Levels of SharedPreferences</a:t>
            </a:r>
            <a:r>
              <a:rPr lang="en" sz="2000"/>
              <a:t> :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There are three levels of access for shared data :</a:t>
            </a:r>
            <a:endParaRPr sz="1800"/>
          </a:p>
          <a:p>
            <a:pPr indent="-3302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/>
              <a:t>Activity-Level : </a:t>
            </a:r>
            <a:r>
              <a:rPr b="1"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getPreferences()</a:t>
            </a:r>
            <a:endParaRPr i="1"/>
          </a:p>
          <a:p>
            <a:pPr indent="-3302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/>
              <a:t>Application-Level : </a:t>
            </a:r>
            <a:r>
              <a:rPr b="1"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getSharedPreferences()    ( Recommended to use )</a:t>
            </a:r>
            <a:endParaRPr i="1"/>
          </a:p>
          <a:p>
            <a:pPr indent="-3302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/>
              <a:t>Android-Level : </a:t>
            </a:r>
            <a:r>
              <a:rPr b="1"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getDefaultSharedPreferences()</a:t>
            </a:r>
            <a:endParaRPr i="1"/>
          </a:p>
        </p:txBody>
      </p:sp>
      <p:sp>
        <p:nvSpPr>
          <p:cNvPr id="763" name="Google Shape;763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4" name="Google Shape;764;p71"/>
          <p:cNvSpPr txBox="1"/>
          <p:nvPr/>
        </p:nvSpPr>
        <p:spPr>
          <a:xfrm>
            <a:off x="1259050" y="4450325"/>
            <a:ext cx="67959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sharedpreferences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getSharedPreferences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PREFS_NAME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MODE_PRIVATE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72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Shared Preferences</a:t>
            </a:r>
            <a:endParaRPr i="1" sz="2400"/>
          </a:p>
        </p:txBody>
      </p:sp>
      <p:sp>
        <p:nvSpPr>
          <p:cNvPr id="770" name="Google Shape;770;p72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1800"/>
              <a:t>Creating SharedPreference File</a:t>
            </a:r>
            <a:r>
              <a:rPr lang="en" sz="1800"/>
              <a:t> </a:t>
            </a:r>
            <a:endParaRPr b="1" sz="20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Security and Private of the sharedPreference File</a:t>
            </a:r>
            <a:r>
              <a:rPr lang="en" sz="2000"/>
              <a:t> :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MODE_PRIVATE ( Default)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MODE_WORLD_READABLE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MODE_WORLD_WRITEABLE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.</a:t>
            </a:r>
            <a:endParaRPr sz="1800"/>
          </a:p>
        </p:txBody>
      </p:sp>
      <p:sp>
        <p:nvSpPr>
          <p:cNvPr id="771" name="Google Shape;771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2" name="Google Shape;772;p72"/>
          <p:cNvSpPr txBox="1"/>
          <p:nvPr/>
        </p:nvSpPr>
        <p:spPr>
          <a:xfrm>
            <a:off x="1259050" y="4450325"/>
            <a:ext cx="67959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sharedpreferences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getSharedPreferences(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PREFS_NAME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MODE_PRIVATE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3" name="Google Shape;773;p72"/>
          <p:cNvSpPr/>
          <p:nvPr/>
        </p:nvSpPr>
        <p:spPr>
          <a:xfrm>
            <a:off x="4921725" y="3140450"/>
            <a:ext cx="3734100" cy="5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MODE_WORLD_* are deprecated, use other ways to share data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3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Shared Preferences</a:t>
            </a:r>
            <a:endParaRPr i="1" sz="2400"/>
          </a:p>
        </p:txBody>
      </p:sp>
      <p:sp>
        <p:nvSpPr>
          <p:cNvPr id="779" name="Google Shape;779;p73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Storing</a:t>
            </a:r>
            <a:r>
              <a:rPr b="1" lang="en" sz="1800"/>
              <a:t> Data using Shared Preferences  :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 store data in the format : key - value</a:t>
            </a:r>
            <a:br>
              <a:rPr lang="en" sz="1800"/>
            </a:br>
            <a:br>
              <a:rPr lang="en" sz="1100"/>
            </a:br>
            <a:endParaRPr sz="1100"/>
          </a:p>
          <a:p>
            <a:pPr indent="0" lvl="0" marL="914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800"/>
            </a:b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Commit ( or apply() ) must be called to save the data.</a:t>
            </a:r>
            <a:br>
              <a:rPr lang="en" sz="1800"/>
            </a:br>
            <a:endParaRPr sz="1800"/>
          </a:p>
          <a:p>
            <a:pPr indent="0" lvl="0" marL="91440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0" name="Google Shape;780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1" name="Google Shape;781;p73"/>
          <p:cNvSpPr txBox="1"/>
          <p:nvPr/>
        </p:nvSpPr>
        <p:spPr>
          <a:xfrm>
            <a:off x="1103825" y="2759450"/>
            <a:ext cx="5258100" cy="133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editor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.putInt(</a:t>
            </a: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"increment"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editor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.putFloat(</a:t>
            </a: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floatVar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editor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.putString(</a:t>
            </a: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"Today"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"Monday"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editor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.commit()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74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Shared Preferences</a:t>
            </a:r>
            <a:endParaRPr i="1" sz="2400"/>
          </a:p>
        </p:txBody>
      </p:sp>
      <p:sp>
        <p:nvSpPr>
          <p:cNvPr id="787" name="Google Shape;787;p74"/>
          <p:cNvSpPr txBox="1"/>
          <p:nvPr>
            <p:ph idx="2" type="subTitle"/>
          </p:nvPr>
        </p:nvSpPr>
        <p:spPr>
          <a:xfrm>
            <a:off x="237700" y="1705325"/>
            <a:ext cx="8754000" cy="1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Storing Data using Shared Preferences  :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 remove a variable from the sharedPreference storage:</a:t>
            </a:r>
            <a:br>
              <a:rPr lang="en" sz="1800"/>
            </a:br>
            <a:br>
              <a:rPr lang="en" sz="1800"/>
            </a:br>
            <a:br>
              <a:rPr lang="en" sz="1800"/>
            </a:b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 remove all data :</a:t>
            </a:r>
            <a:endParaRPr sz="1800"/>
          </a:p>
        </p:txBody>
      </p:sp>
      <p:sp>
        <p:nvSpPr>
          <p:cNvPr id="788" name="Google Shape;788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9" name="Google Shape;789;p74"/>
          <p:cNvSpPr txBox="1"/>
          <p:nvPr/>
        </p:nvSpPr>
        <p:spPr>
          <a:xfrm>
            <a:off x="1103825" y="2759450"/>
            <a:ext cx="5258100" cy="65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editor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.remove(</a:t>
            </a: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"increment"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editor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.commit()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0" name="Google Shape;790;p74"/>
          <p:cNvSpPr txBox="1"/>
          <p:nvPr/>
        </p:nvSpPr>
        <p:spPr>
          <a:xfrm>
            <a:off x="1103825" y="4241375"/>
            <a:ext cx="5258100" cy="65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editor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.clear()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editor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.commit()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75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Shared Preferences</a:t>
            </a:r>
            <a:endParaRPr i="1" sz="2400"/>
          </a:p>
        </p:txBody>
      </p:sp>
      <p:sp>
        <p:nvSpPr>
          <p:cNvPr id="796" name="Google Shape;796;p75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Getting</a:t>
            </a:r>
            <a:r>
              <a:rPr b="1" lang="en" sz="1800"/>
              <a:t> Data using Shared Preferences  :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getter method of the sharePreferences are used depending on the type :  getInt , getString, getFloat…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797" name="Google Shape;797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8" name="Google Shape;798;p75"/>
          <p:cNvSpPr txBox="1"/>
          <p:nvPr/>
        </p:nvSpPr>
        <p:spPr>
          <a:xfrm>
            <a:off x="349750" y="3230475"/>
            <a:ext cx="8529900" cy="98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sharedpreferences 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getSharedPreferences(</a:t>
            </a:r>
            <a:r>
              <a:rPr i="1" lang="en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PREFS_NAME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MODE_PRIVATE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sharedpreferences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.getInt(</a:t>
            </a: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"increment"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sharedpreferences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.getString(</a:t>
            </a: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"Today"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"Sunday"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6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Shared Preferences</a:t>
            </a:r>
            <a:endParaRPr i="1" sz="2400"/>
          </a:p>
        </p:txBody>
      </p:sp>
      <p:sp>
        <p:nvSpPr>
          <p:cNvPr id="804" name="Google Shape;804;p76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Example : Auto Incrementing App</a:t>
            </a:r>
            <a:endParaRPr b="1"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5" name="Google Shape;805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6" name="Google Shape;806;p76"/>
          <p:cNvSpPr/>
          <p:nvPr/>
        </p:nvSpPr>
        <p:spPr>
          <a:xfrm>
            <a:off x="1044425" y="2360700"/>
            <a:ext cx="7325400" cy="21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Raleway"/>
                <a:ea typeface="Raleway"/>
                <a:cs typeface="Raleway"/>
                <a:sym typeface="Raleway"/>
              </a:rPr>
              <a:t>Where to place the code for :</a:t>
            </a:r>
            <a:endParaRPr b="1" sz="2100"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Char char="-"/>
            </a:pPr>
            <a:r>
              <a:rPr lang="en" sz="1900">
                <a:latin typeface="Raleway"/>
                <a:ea typeface="Raleway"/>
                <a:cs typeface="Raleway"/>
                <a:sym typeface="Raleway"/>
              </a:rPr>
              <a:t>Initializing the Shared preferences ?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Char char="-"/>
            </a:pPr>
            <a:r>
              <a:rPr lang="en" sz="1900">
                <a:latin typeface="Raleway"/>
                <a:ea typeface="Raleway"/>
                <a:cs typeface="Raleway"/>
                <a:sym typeface="Raleway"/>
              </a:rPr>
              <a:t>Saving the data ? After each thread </a:t>
            </a:r>
            <a:r>
              <a:rPr lang="en" sz="1900">
                <a:latin typeface="Raleway"/>
                <a:ea typeface="Raleway"/>
                <a:cs typeface="Raleway"/>
                <a:sym typeface="Raleway"/>
              </a:rPr>
              <a:t>invocation</a:t>
            </a:r>
            <a:r>
              <a:rPr lang="en" sz="1900">
                <a:latin typeface="Raleway"/>
                <a:ea typeface="Raleway"/>
                <a:cs typeface="Raleway"/>
                <a:sym typeface="Raleway"/>
              </a:rPr>
              <a:t> ?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Char char="-"/>
            </a:pPr>
            <a:r>
              <a:rPr lang="en" sz="1900">
                <a:latin typeface="Raleway"/>
                <a:ea typeface="Raleway"/>
                <a:cs typeface="Raleway"/>
                <a:sym typeface="Raleway"/>
              </a:rPr>
              <a:t>Loading the data ?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0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Recap for Week 4: </a:t>
            </a:r>
            <a:br>
              <a:rPr lang="en" sz="3400"/>
            </a:br>
            <a:r>
              <a:rPr i="1" lang="en" sz="2900"/>
              <a:t>Navigation, UIs and Threads</a:t>
            </a:r>
            <a:endParaRPr i="1" sz="2900"/>
          </a:p>
        </p:txBody>
      </p:sp>
      <p:sp>
        <p:nvSpPr>
          <p:cNvPr id="589" name="Google Shape;589;p50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to create UI components using XML for Android Apps.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to inflate UI Components programmatically inside the Kotlin Code.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Creating an App with </a:t>
            </a:r>
            <a:r>
              <a:rPr lang="en" sz="1800"/>
              <a:t>Multiple</a:t>
            </a:r>
            <a:r>
              <a:rPr lang="en" sz="1800"/>
              <a:t> Activities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</a:t>
            </a:r>
            <a:r>
              <a:rPr lang="en" sz="1800"/>
              <a:t>lifecycle</a:t>
            </a:r>
            <a:r>
              <a:rPr lang="en" sz="1800"/>
              <a:t> of an Activity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Intent to :</a:t>
            </a:r>
            <a:endParaRPr sz="18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 sz="1400"/>
              <a:t>Launch Activities</a:t>
            </a:r>
            <a:endParaRPr i="1"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 sz="1400"/>
              <a:t>Pass data between activities</a:t>
            </a:r>
            <a:endParaRPr i="1"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 sz="1400"/>
              <a:t>Using Intent with an Ack or Callback.</a:t>
            </a:r>
            <a:endParaRPr i="1" sz="14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Scheduling Method invocation to be called at a later time.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0" name="Google Shape;590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7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Shared Preferences</a:t>
            </a:r>
            <a:endParaRPr i="1" sz="2400"/>
          </a:p>
        </p:txBody>
      </p:sp>
      <p:sp>
        <p:nvSpPr>
          <p:cNvPr id="812" name="Google Shape;812;p77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Example : Auto Incrementing App</a:t>
            </a:r>
            <a:endParaRPr b="1"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3" name="Google Shape;813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4" name="Google Shape;814;p77"/>
          <p:cNvSpPr txBox="1"/>
          <p:nvPr/>
        </p:nvSpPr>
        <p:spPr>
          <a:xfrm>
            <a:off x="819900" y="2131800"/>
            <a:ext cx="7504200" cy="258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sharedpreferences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SharedPreferences =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getSharedPreferences(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PREFS_NAME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MODE_PRIVATE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editor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SharedPreferences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Editor =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sharedpreferences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(savedInstanceState: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setContentView(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activity_main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sharedpreferences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.getInt(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"increment"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sharedpreferences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.getString(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"Today"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"Sunday"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findViewById&lt;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tx_counter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endParaRPr sz="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5" name="Google Shape;815;p77"/>
          <p:cNvSpPr/>
          <p:nvPr/>
        </p:nvSpPr>
        <p:spPr>
          <a:xfrm>
            <a:off x="4482275" y="1273375"/>
            <a:ext cx="3856500" cy="73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Raleway"/>
                <a:ea typeface="Raleway"/>
                <a:cs typeface="Raleway"/>
                <a:sym typeface="Raleway"/>
              </a:rPr>
              <a:t>Does it work ?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78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Shared Preferences</a:t>
            </a:r>
            <a:endParaRPr i="1" sz="2400"/>
          </a:p>
        </p:txBody>
      </p:sp>
      <p:sp>
        <p:nvSpPr>
          <p:cNvPr id="821" name="Google Shape;821;p78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Example : Auto Incrementing App</a:t>
            </a:r>
            <a:endParaRPr b="1"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2" name="Google Shape;822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3" name="Google Shape;823;p78"/>
          <p:cNvSpPr txBox="1"/>
          <p:nvPr/>
        </p:nvSpPr>
        <p:spPr>
          <a:xfrm>
            <a:off x="819900" y="2131800"/>
            <a:ext cx="7504200" cy="295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lateinit var 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sharedpreferences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SharedPreferences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lateinit var 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editor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SharedPreferences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Editor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(savedInstanceState: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setContentView(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activity_main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sharedpreferences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getSharedPreferences(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PREFS_NAME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MODE_PRIVATE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editor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sharedpreferences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.edit()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sharedpreferences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.getInt(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"increment"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sharedpreferences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.getString(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"Today"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"Sunday"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findViewById&lt;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tx_counter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endParaRPr sz="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79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Shared Preferences</a:t>
            </a:r>
            <a:endParaRPr i="1" sz="2400"/>
          </a:p>
        </p:txBody>
      </p:sp>
      <p:sp>
        <p:nvSpPr>
          <p:cNvPr id="829" name="Google Shape;829;p79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Example : Auto Incrementing App</a:t>
            </a:r>
            <a:endParaRPr b="1"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0" name="Google Shape;830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1" name="Google Shape;831;p79"/>
          <p:cNvSpPr/>
          <p:nvPr/>
        </p:nvSpPr>
        <p:spPr>
          <a:xfrm>
            <a:off x="1227950" y="2914325"/>
            <a:ext cx="6880200" cy="73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Raleway"/>
                <a:ea typeface="Raleway"/>
                <a:cs typeface="Raleway"/>
                <a:sym typeface="Raleway"/>
              </a:rPr>
              <a:t>When or when to save the data ?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80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Shared Preferences</a:t>
            </a:r>
            <a:endParaRPr i="1" sz="2400"/>
          </a:p>
        </p:txBody>
      </p:sp>
      <p:sp>
        <p:nvSpPr>
          <p:cNvPr id="837" name="Google Shape;837;p80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Example : Auto Incrementing App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When or Where to save the data ?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Lifecycle of the Activity 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8" name="Google Shape;838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9" name="Google Shape;839;p80"/>
          <p:cNvSpPr/>
          <p:nvPr/>
        </p:nvSpPr>
        <p:spPr>
          <a:xfrm>
            <a:off x="5053875" y="103425"/>
            <a:ext cx="4005900" cy="494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40" name="Google Shape;840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500" y="34175"/>
            <a:ext cx="3820225" cy="49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81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Shared Preferences</a:t>
            </a:r>
            <a:endParaRPr i="1" sz="2400"/>
          </a:p>
        </p:txBody>
      </p:sp>
      <p:sp>
        <p:nvSpPr>
          <p:cNvPr id="846" name="Google Shape;846;p81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Example : Auto Incrementing App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lifecycle functions can be used to inject the code for saving data :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7" name="Google Shape;847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8" name="Google Shape;848;p81"/>
          <p:cNvSpPr txBox="1"/>
          <p:nvPr/>
        </p:nvSpPr>
        <p:spPr>
          <a:xfrm>
            <a:off x="887075" y="2925850"/>
            <a:ext cx="7010700" cy="193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b="1"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onStop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.onStop()</a:t>
            </a:r>
            <a:b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sharedpreferences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getSharedPreferences(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PREFS_NAME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MODE_PRIVATE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editor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SharedPreferences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Editor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sharedpreferences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.edit()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editor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.putInt(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"increment"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editor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.putString(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"Today"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"Monday"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editor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.commit()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82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854" name="Google Shape;854;p82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Relational Databases : SQLite</a:t>
            </a:r>
            <a:r>
              <a:rPr b="1" lang="en" sz="1800"/>
              <a:t>: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SQLite is a well-regarded SQL-based relational database management system (RDBMS). It is</a:t>
            </a:r>
            <a:endParaRPr sz="1800"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Open source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Standards-compliant, implementing most of the SQL standard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Lightweight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Single-tier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ACID compliant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5" name="Google Shape;855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83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861" name="Google Shape;861;p83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Relational Databases : SQLite: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SQLite </a:t>
            </a:r>
            <a:r>
              <a:rPr lang="en"/>
              <a:t> </a:t>
            </a:r>
            <a:r>
              <a:rPr lang="en" sz="1800"/>
              <a:t>is</a:t>
            </a:r>
            <a:r>
              <a:rPr lang="en" sz="1800"/>
              <a:t> implemented as a compact C library that’s included as part of the Android software stack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Each SQLite database is an integrated part of the application that created it. This reduces external dependencies, minimizes latency, and simplifies transaction locking and synchronization.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Android databases are stored in the </a:t>
            </a:r>
            <a:r>
              <a:rPr b="1" lang="en"/>
              <a:t>/data/data/&lt;package_name&gt;/databases folder</a:t>
            </a:r>
            <a:r>
              <a:rPr lang="en"/>
              <a:t> on your device (or emulator).</a:t>
            </a:r>
            <a:endParaRPr/>
          </a:p>
        </p:txBody>
      </p:sp>
      <p:sp>
        <p:nvSpPr>
          <p:cNvPr id="862" name="Google Shape;862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4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868" name="Google Shape;868;p84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SQL Reminder</a:t>
            </a:r>
            <a:r>
              <a:rPr b="1" lang="en" sz="1800"/>
              <a:t> : Creating Tables</a:t>
            </a:r>
            <a:endParaRPr b="1" sz="1800"/>
          </a:p>
          <a:p>
            <a:pPr indent="0" lvl="0" marL="91440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9" name="Google Shape;869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0" name="Google Shape;870;p84"/>
          <p:cNvSpPr txBox="1"/>
          <p:nvPr/>
        </p:nvSpPr>
        <p:spPr>
          <a:xfrm>
            <a:off x="836975" y="2389325"/>
            <a:ext cx="7282500" cy="231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IF NOT EXISTS  expenses  (</a:t>
            </a:r>
            <a:endParaRPr sz="18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expense_id INTEGER PRIMARY KEY AUTOINCREMENT,</a:t>
            </a:r>
            <a:endParaRPr sz="18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name TEXT  NOT NULL,</a:t>
            </a:r>
            <a:endParaRPr sz="18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price REAL NOT NULL,</a:t>
            </a:r>
            <a:endParaRPr sz="18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date REAL NOT NULL,</a:t>
            </a:r>
            <a:endParaRPr sz="18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image BLOB NULL</a:t>
            </a:r>
            <a:endParaRPr sz="18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5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876" name="Google Shape;876;p85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SQL Reminder : Creating Tables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 Types :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VARCHAR(N)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TEXT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INT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LONG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DATE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ENUM ..</a:t>
            </a:r>
            <a:endParaRPr sz="1800"/>
          </a:p>
        </p:txBody>
      </p:sp>
      <p:sp>
        <p:nvSpPr>
          <p:cNvPr id="877" name="Google Shape;877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86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883" name="Google Shape;883;p86"/>
          <p:cNvSpPr txBox="1"/>
          <p:nvPr>
            <p:ph idx="2" type="subTitle"/>
          </p:nvPr>
        </p:nvSpPr>
        <p:spPr>
          <a:xfrm>
            <a:off x="237700" y="1705325"/>
            <a:ext cx="87540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SQL Reminder : Searching and Retrieving Data</a:t>
            </a:r>
            <a:endParaRPr b="1"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4" name="Google Shape;884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5" name="Google Shape;885;p86"/>
          <p:cNvSpPr txBox="1"/>
          <p:nvPr/>
        </p:nvSpPr>
        <p:spPr>
          <a:xfrm>
            <a:off x="836975" y="2389325"/>
            <a:ext cx="7282500" cy="78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SELECT table_name.column1,...FROM table_name WHERE 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table_name.column1&gt;1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6" name="Google Shape;886;p86"/>
          <p:cNvSpPr txBox="1"/>
          <p:nvPr/>
        </p:nvSpPr>
        <p:spPr>
          <a:xfrm>
            <a:off x="836975" y="3303725"/>
            <a:ext cx="7282500" cy="78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SELECT table_name.column1,...FROM table_name , table_two WHERE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table_name.foreign_id=table_two.id AND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table_name.column1&gt;1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7" name="Google Shape;887;p86"/>
          <p:cNvSpPr txBox="1"/>
          <p:nvPr/>
        </p:nvSpPr>
        <p:spPr>
          <a:xfrm>
            <a:off x="836975" y="4218125"/>
            <a:ext cx="7282500" cy="78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SELECT table_name.column1,...FROM table_name </a:t>
            </a:r>
            <a:b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	LEFT JOIN table_two ON table_name.foreign_id=table_two.id  </a:t>
            </a:r>
            <a:b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WHERE  table_name.column1&gt;1  ORDER BY table_name.column DESC  LIMIT 10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1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Recap for Week 4: </a:t>
            </a:r>
            <a:br>
              <a:rPr lang="en" sz="3400"/>
            </a:br>
            <a:r>
              <a:rPr i="1" lang="en" sz="2900"/>
              <a:t>Navigation, UIs and Threads</a:t>
            </a:r>
            <a:endParaRPr i="1" sz="2900"/>
          </a:p>
        </p:txBody>
      </p:sp>
      <p:sp>
        <p:nvSpPr>
          <p:cNvPr id="596" name="Google Shape;596;p51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Snake Game : Plenty of UX/Usability Errors : 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Why show the </a:t>
            </a:r>
            <a:r>
              <a:rPr i="1" lang="en" sz="1800"/>
              <a:t>direction</a:t>
            </a:r>
            <a:r>
              <a:rPr i="1" lang="en" sz="1800"/>
              <a:t> button when </a:t>
            </a:r>
            <a:br>
              <a:rPr i="1" lang="en" sz="1800"/>
            </a:br>
            <a:r>
              <a:rPr i="1" lang="en" sz="1800"/>
              <a:t>The game has not started yet ?</a:t>
            </a:r>
            <a:endParaRPr i="1"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7" name="Google Shape;597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8" name="Google Shape;59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3400" y="225925"/>
            <a:ext cx="2233375" cy="478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87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893" name="Google Shape;893;p87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SQL Reminder : Updating Data</a:t>
            </a:r>
            <a:endParaRPr sz="1800"/>
          </a:p>
        </p:txBody>
      </p:sp>
      <p:sp>
        <p:nvSpPr>
          <p:cNvPr id="894" name="Google Shape;894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5" name="Google Shape;895;p87"/>
          <p:cNvSpPr txBox="1"/>
          <p:nvPr/>
        </p:nvSpPr>
        <p:spPr>
          <a:xfrm>
            <a:off x="765450" y="2667050"/>
            <a:ext cx="7282500" cy="148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UPDATE table_name SET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	column_name1=’VALUE’,</a:t>
            </a:r>
            <a:br>
              <a:rPr lang="en">
                <a:latin typeface="Raleway"/>
                <a:ea typeface="Raleway"/>
                <a:cs typeface="Raleway"/>
                <a:sym typeface="Raleway"/>
              </a:rPr>
            </a:b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column_name2=’another VALUE’,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WHERE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column_name5=’some value’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88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901" name="Google Shape;901;p88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Example : Integrating the database for the Expense Mobile App</a:t>
            </a:r>
            <a:endParaRPr b="1" sz="1800"/>
          </a:p>
          <a:p>
            <a: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Adding Permission inside the </a:t>
            </a:r>
            <a:r>
              <a:rPr b="1" lang="en" sz="1800"/>
              <a:t>AndroidManifest.xml</a:t>
            </a:r>
            <a:r>
              <a:rPr lang="en" sz="1800"/>
              <a:t> File</a:t>
            </a:r>
            <a:endParaRPr sz="1800"/>
          </a:p>
        </p:txBody>
      </p:sp>
      <p:sp>
        <p:nvSpPr>
          <p:cNvPr id="902" name="Google Shape;902;p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3" name="Google Shape;903;p88"/>
          <p:cNvSpPr txBox="1"/>
          <p:nvPr/>
        </p:nvSpPr>
        <p:spPr>
          <a:xfrm>
            <a:off x="1372900" y="2964750"/>
            <a:ext cx="7618800" cy="5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uses-permission </a:t>
            </a:r>
            <a:r>
              <a:rPr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:name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="android.permission.READ_EXTERNAL_STORAGE"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89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909" name="Google Shape;909;p89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Example : Integrating the database for the Expense Mobile App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DB Helper</a:t>
            </a:r>
            <a:endParaRPr sz="1800"/>
          </a:p>
        </p:txBody>
      </p:sp>
      <p:sp>
        <p:nvSpPr>
          <p:cNvPr id="910" name="Google Shape;910;p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1" name="Google Shape;911;p89"/>
          <p:cNvSpPr txBox="1"/>
          <p:nvPr/>
        </p:nvSpPr>
        <p:spPr>
          <a:xfrm>
            <a:off x="2457900" y="2197975"/>
            <a:ext cx="6057000" cy="258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dev.startsoftware.simpleexpenseappnodb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android.content.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android.database.sqlite.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SQLiteDatabase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android.database.sqlite.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SQLiteOpenHelper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DBHelper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(context: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factory: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SQLiteDatabase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CursorFactory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 :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SQLiteOpenHelper(context,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DATABASE_NAME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factory,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DATABASE_VERSION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companion object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val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DATABASE_NAME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"EXPENSE_APP"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val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DATABASE_VERSION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90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917" name="Google Shape;917;p90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Example : Integrating the database for the Expense Mobile App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DB Helper</a:t>
            </a:r>
            <a:endParaRPr sz="1800"/>
          </a:p>
        </p:txBody>
      </p:sp>
      <p:sp>
        <p:nvSpPr>
          <p:cNvPr id="918" name="Google Shape;918;p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9" name="Google Shape;919;p90"/>
          <p:cNvSpPr txBox="1"/>
          <p:nvPr/>
        </p:nvSpPr>
        <p:spPr>
          <a:xfrm>
            <a:off x="389575" y="316750"/>
            <a:ext cx="7491000" cy="443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dev.startsoftware.simpleexpenseappnodb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android.content.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android.database.sqlite.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SQLiteDatabase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android.database.sqlite.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SQLiteOpenHelper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DBHelper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(context: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factory: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SQLiteDatabase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CursorFactory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 :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SQLiteOpenHelper(context,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DATABASE_NAME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factory,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DATABASE_VERSION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companion object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val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DATABASE_NAME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"EXPENSE_APP"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val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DATABASE_VERSION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(db: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SQLiteDatabase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SQL HERE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"""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trimIndent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db.execSQL(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override fun </a:t>
            </a:r>
            <a:r>
              <a:rPr lang="en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onUpgrade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(db: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SQLiteDatabase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p1: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p2: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db.execSQL(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solidFill>
                  <a:srgbClr val="067D17"/>
                </a:solidFill>
                <a:highlight>
                  <a:srgbClr val="EDFCED"/>
                </a:highlight>
                <a:latin typeface="Courier New"/>
                <a:ea typeface="Courier New"/>
                <a:cs typeface="Courier New"/>
                <a:sym typeface="Courier New"/>
              </a:rPr>
              <a:t>DROP TABLE IF EXISTS expenses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db.execSQL(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solidFill>
                  <a:srgbClr val="067D17"/>
                </a:solidFill>
                <a:highlight>
                  <a:srgbClr val="EDFCED"/>
                </a:highlight>
                <a:latin typeface="Courier New"/>
                <a:ea typeface="Courier New"/>
                <a:cs typeface="Courier New"/>
                <a:sym typeface="Courier New"/>
              </a:rPr>
              <a:t>or instead, alter some data...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onCreate(db)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91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925" name="Google Shape;925;p91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Example : Integrating the database for the Expense Mobile App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DB Helper</a:t>
            </a:r>
            <a:endParaRPr sz="1800"/>
          </a:p>
        </p:txBody>
      </p:sp>
      <p:sp>
        <p:nvSpPr>
          <p:cNvPr id="926" name="Google Shape;926;p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7" name="Google Shape;927;p91"/>
          <p:cNvSpPr txBox="1"/>
          <p:nvPr/>
        </p:nvSpPr>
        <p:spPr>
          <a:xfrm>
            <a:off x="389575" y="316750"/>
            <a:ext cx="7491000" cy="529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dev.startsoftware.simpleexpenseappnodb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android.content.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android.database.sqlite.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SQLiteDatabase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android.database.sqlite.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SQLiteOpenHelper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DBHelper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(context: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factory: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SQLiteDatabase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CursorFactory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 :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SQLiteOpenHelper(context,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DATABASE_NAME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factory,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DATABASE_VERSION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companion object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val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DATABASE_NAME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"EXPENSE_APP"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val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DATABASE_VERSION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(db: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SQLiteDatabase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expenses IF NOT EXISTS (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expense_id INTEGER PRIMARY KEY AUTOINCREMENT,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name TEXT,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price REAL,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image BLOB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"""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trimIndent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db.execSQL(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override fun </a:t>
            </a:r>
            <a:r>
              <a:rPr lang="en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onUpgrade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(db: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SQLiteDatabase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p1: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p2: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db.execSQL(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solidFill>
                  <a:srgbClr val="067D17"/>
                </a:solidFill>
                <a:highlight>
                  <a:srgbClr val="EDFCED"/>
                </a:highlight>
                <a:latin typeface="Courier New"/>
                <a:ea typeface="Courier New"/>
                <a:cs typeface="Courier New"/>
                <a:sym typeface="Courier New"/>
              </a:rPr>
              <a:t>DROP TABLE IF EXISTS expenses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db.execSQL(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solidFill>
                  <a:srgbClr val="067D17"/>
                </a:solidFill>
                <a:highlight>
                  <a:srgbClr val="EDFCED"/>
                </a:highlight>
                <a:latin typeface="Courier New"/>
                <a:ea typeface="Courier New"/>
                <a:cs typeface="Courier New"/>
                <a:sym typeface="Courier New"/>
              </a:rPr>
              <a:t>or instead, alter some data...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onCreate(db)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92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933" name="Google Shape;933;p92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Example : Integrating the database for the Expense Mobile App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Initialize the DBHelper Instance</a:t>
            </a:r>
            <a:endParaRPr sz="1800"/>
          </a:p>
        </p:txBody>
      </p:sp>
      <p:sp>
        <p:nvSpPr>
          <p:cNvPr id="934" name="Google Shape;934;p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5" name="Google Shape;935;p92"/>
          <p:cNvSpPr txBox="1"/>
          <p:nvPr/>
        </p:nvSpPr>
        <p:spPr>
          <a:xfrm>
            <a:off x="290175" y="2811375"/>
            <a:ext cx="7456800" cy="22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MainActivity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AppCompatActivity()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companion object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lateinit var </a:t>
            </a:r>
            <a:r>
              <a:rPr b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DBHelper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Vector&lt;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b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(savedInstanceState: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setContentView(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activity_main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DBHelper(</a:t>
            </a:r>
            <a:r>
              <a:rPr b="1"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6" name="Google Shape;936;p92"/>
          <p:cNvSpPr txBox="1"/>
          <p:nvPr/>
        </p:nvSpPr>
        <p:spPr>
          <a:xfrm>
            <a:off x="4641475" y="2103600"/>
            <a:ext cx="4464000" cy="93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MainActivity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AppCompatActivity()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companion object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Vector&lt;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93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942" name="Google Shape;942;p93"/>
          <p:cNvSpPr txBox="1"/>
          <p:nvPr>
            <p:ph idx="2" type="subTitle"/>
          </p:nvPr>
        </p:nvSpPr>
        <p:spPr>
          <a:xfrm>
            <a:off x="237700" y="1705325"/>
            <a:ext cx="87540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Example : Integrating the database for the Expense Mobile App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Inserting an Expense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Inside the Expense Activity</a:t>
            </a:r>
            <a:endParaRPr sz="1800"/>
          </a:p>
        </p:txBody>
      </p:sp>
      <p:sp>
        <p:nvSpPr>
          <p:cNvPr id="943" name="Google Shape;943;p9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4" name="Google Shape;944;p93"/>
          <p:cNvSpPr txBox="1"/>
          <p:nvPr/>
        </p:nvSpPr>
        <p:spPr>
          <a:xfrm>
            <a:off x="1334625" y="2983050"/>
            <a:ext cx="7456800" cy="206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NewExpense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AppCompatActivity()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(savedInstanceState: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bt_add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.setOnClickListener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MainActivity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.insertExpense(Expense(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nameVal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dateVal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priceVal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 ...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.setResult(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RESULT_OK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.finish()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94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950" name="Google Shape;950;p94"/>
          <p:cNvSpPr txBox="1"/>
          <p:nvPr>
            <p:ph idx="2" type="subTitle"/>
          </p:nvPr>
        </p:nvSpPr>
        <p:spPr>
          <a:xfrm>
            <a:off x="237700" y="1705325"/>
            <a:ext cx="87540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Example : Integrating the database for the Expense Mobile App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Inserting an Expense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Inside the DBHelper Class : </a:t>
            </a:r>
            <a:endParaRPr sz="1800"/>
          </a:p>
        </p:txBody>
      </p:sp>
      <p:sp>
        <p:nvSpPr>
          <p:cNvPr id="951" name="Google Shape;951;p9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2" name="Google Shape;952;p94"/>
          <p:cNvSpPr txBox="1"/>
          <p:nvPr/>
        </p:nvSpPr>
        <p:spPr>
          <a:xfrm>
            <a:off x="1334625" y="2906850"/>
            <a:ext cx="7456800" cy="215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DBHelper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(context: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factory: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SQLiteDatabase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CursorFactory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 …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(expense 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writableDatabase</a:t>
            </a:r>
            <a:endParaRPr i="1" sz="11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ContentValues()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,expense.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,expense.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"date"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,expense.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.insert(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"expenses"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false   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true</a:t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95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958" name="Google Shape;958;p95"/>
          <p:cNvSpPr txBox="1"/>
          <p:nvPr>
            <p:ph idx="2" type="subTitle"/>
          </p:nvPr>
        </p:nvSpPr>
        <p:spPr>
          <a:xfrm>
            <a:off x="237700" y="1705325"/>
            <a:ext cx="87540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Example : Integrating the database for the Expense Mobile App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Retrieving all Expenses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Inside the Main Activity :</a:t>
            </a:r>
            <a:endParaRPr sz="1800"/>
          </a:p>
        </p:txBody>
      </p:sp>
      <p:sp>
        <p:nvSpPr>
          <p:cNvPr id="959" name="Google Shape;959;p9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0" name="Google Shape;960;p95"/>
          <p:cNvSpPr txBox="1"/>
          <p:nvPr/>
        </p:nvSpPr>
        <p:spPr>
          <a:xfrm>
            <a:off x="1334625" y="3059250"/>
            <a:ext cx="7456800" cy="134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lang="en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drawExpense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lv_expenses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ListView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lv_expenses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 =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1"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.getExpenses()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lv_expenses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adapter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=ListExpenseAdapter(</a:t>
            </a:r>
            <a:r>
              <a:rPr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lv_expenses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.refreshDrawableState()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96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966" name="Google Shape;966;p96"/>
          <p:cNvSpPr txBox="1"/>
          <p:nvPr>
            <p:ph idx="2" type="subTitle"/>
          </p:nvPr>
        </p:nvSpPr>
        <p:spPr>
          <a:xfrm>
            <a:off x="237700" y="1705325"/>
            <a:ext cx="87540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Example : Integrating the database for the Expense Mobile App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Retrieving all Expenses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Inside the </a:t>
            </a:r>
            <a:br>
              <a:rPr lang="en" sz="1800"/>
            </a:br>
            <a:r>
              <a:rPr lang="en" sz="1800"/>
              <a:t>DBHelper Class:</a:t>
            </a:r>
            <a:endParaRPr sz="1800"/>
          </a:p>
        </p:txBody>
      </p:sp>
      <p:sp>
        <p:nvSpPr>
          <p:cNvPr id="967" name="Google Shape;967;p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8" name="Google Shape;968;p96"/>
          <p:cNvSpPr txBox="1"/>
          <p:nvPr/>
        </p:nvSpPr>
        <p:spPr>
          <a:xfrm>
            <a:off x="3655525" y="2215175"/>
            <a:ext cx="5449800" cy="274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getExpenses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=Vector&lt;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readableDatabase</a:t>
            </a:r>
            <a:endParaRPr i="1" sz="11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.rawQuery(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067D17"/>
                </a:solidFill>
                <a:highlight>
                  <a:srgbClr val="EDFCED"/>
                </a:highlight>
                <a:latin typeface="Courier New"/>
                <a:ea typeface="Courier New"/>
                <a:cs typeface="Courier New"/>
                <a:sym typeface="Courier New"/>
              </a:rPr>
              <a:t>select * from expenses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.moveToFirst()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isAfterLast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.add(Expense(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.getString(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.getColumnIndex(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).toInt()),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.getString(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.getColumnIndex(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"date"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).toInt()),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.getDouble(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.getColumnIndex(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).toInt()),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))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.moveToNext()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2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Recap for Week 4: </a:t>
            </a:r>
            <a:br>
              <a:rPr lang="en" sz="3400"/>
            </a:br>
            <a:r>
              <a:rPr i="1" lang="en" sz="2900"/>
              <a:t>Navigation, UIs and Threads</a:t>
            </a:r>
            <a:endParaRPr i="1" sz="2900"/>
          </a:p>
        </p:txBody>
      </p:sp>
      <p:sp>
        <p:nvSpPr>
          <p:cNvPr id="604" name="Google Shape;604;p52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Snake Game : Problem Solving Exercise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How to eat food ?</a:t>
            </a:r>
            <a:endParaRPr i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How to create an AI-Competing snake playing </a:t>
            </a:r>
            <a:br>
              <a:rPr i="1" lang="en" sz="1800"/>
            </a:br>
            <a:r>
              <a:rPr i="1" lang="en" sz="1800"/>
              <a:t>Against the human player ?</a:t>
            </a:r>
            <a:endParaRPr i="1"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i="1" lang="en" sz="1800"/>
              <a:t>This is why you can employ what you have</a:t>
            </a:r>
            <a:br>
              <a:rPr i="1" lang="en" sz="1800"/>
            </a:br>
            <a:r>
              <a:rPr i="1" lang="en" sz="1800"/>
              <a:t>learnt in AI, OR, Optimisation…</a:t>
            </a:r>
            <a:endParaRPr i="1"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5" name="Google Shape;605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6" name="Google Shape;60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0625" y="293300"/>
            <a:ext cx="2194325" cy="4702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97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974" name="Google Shape;974;p97"/>
          <p:cNvSpPr txBox="1"/>
          <p:nvPr>
            <p:ph idx="2" type="subTitle"/>
          </p:nvPr>
        </p:nvSpPr>
        <p:spPr>
          <a:xfrm>
            <a:off x="237700" y="1705325"/>
            <a:ext cx="87540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Example : Integrating the database for the Expense Mobile App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Retrieving all Expenses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Inside the Main</a:t>
            </a:r>
            <a:br>
              <a:rPr lang="en" sz="1800"/>
            </a:br>
            <a:r>
              <a:rPr lang="en" sz="1800"/>
              <a:t>Activity  :</a:t>
            </a:r>
            <a:endParaRPr sz="1800"/>
          </a:p>
        </p:txBody>
      </p:sp>
      <p:sp>
        <p:nvSpPr>
          <p:cNvPr id="975" name="Google Shape;975;p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6" name="Google Shape;976;p97"/>
          <p:cNvSpPr txBox="1"/>
          <p:nvPr/>
        </p:nvSpPr>
        <p:spPr>
          <a:xfrm>
            <a:off x="3655525" y="2215175"/>
            <a:ext cx="5449800" cy="274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MainActivity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AppCompatActivity()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companion object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lateinit var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DBHelper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(savedInstanceState: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setContentView(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activity_main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DBHelper(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drawExpense()</a:t>
            </a:r>
            <a:endParaRPr b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7" name="Google Shape;977;p9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98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983" name="Google Shape;983;p98"/>
          <p:cNvSpPr txBox="1"/>
          <p:nvPr>
            <p:ph idx="2" type="subTitle"/>
          </p:nvPr>
        </p:nvSpPr>
        <p:spPr>
          <a:xfrm>
            <a:off x="237700" y="1705325"/>
            <a:ext cx="87540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Example : Integrating the database for the Expense Mobile App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to update when DB is used ? Previous code using Vector :</a:t>
            </a:r>
            <a:endParaRPr sz="1800"/>
          </a:p>
          <a:p>
            <a:pPr indent="-3238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Main Activity : </a:t>
            </a:r>
            <a:br>
              <a:rPr lang="en" sz="1500"/>
            </a:br>
            <a:br>
              <a:rPr lang="en" sz="1500"/>
            </a:br>
            <a:br>
              <a:rPr lang="en" sz="1500"/>
            </a:br>
            <a:endParaRPr sz="1500"/>
          </a:p>
          <a:p>
            <a:pPr indent="-3238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EditExpense </a:t>
            </a:r>
            <a:br>
              <a:rPr lang="en" sz="1500"/>
            </a:br>
            <a:r>
              <a:rPr lang="en" sz="1500"/>
              <a:t>Activity : </a:t>
            </a:r>
            <a:endParaRPr sz="1500"/>
          </a:p>
        </p:txBody>
      </p:sp>
      <p:sp>
        <p:nvSpPr>
          <p:cNvPr id="984" name="Google Shape;984;p9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5" name="Google Shape;985;p9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86" name="Google Shape;986;p98"/>
          <p:cNvSpPr txBox="1"/>
          <p:nvPr/>
        </p:nvSpPr>
        <p:spPr>
          <a:xfrm>
            <a:off x="2968375" y="2623950"/>
            <a:ext cx="59898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lv_expenses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.setOnItemClickListener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parent, view, position, id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Intent(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.putExtra(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"expense_index"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launchActivityNewExpense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.launch(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7" name="Google Shape;987;p98"/>
          <p:cNvSpPr txBox="1"/>
          <p:nvPr/>
        </p:nvSpPr>
        <p:spPr>
          <a:xfrm>
            <a:off x="2968375" y="3852375"/>
            <a:ext cx="5989800" cy="120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?=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extras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position_id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extras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.getInt(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"position_id"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MainActivity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.data.get(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position_id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99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993" name="Google Shape;993;p99"/>
          <p:cNvSpPr txBox="1"/>
          <p:nvPr>
            <p:ph idx="2" type="subTitle"/>
          </p:nvPr>
        </p:nvSpPr>
        <p:spPr>
          <a:xfrm>
            <a:off x="237700" y="1705325"/>
            <a:ext cx="87540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Example : Integrating the database for the Expense Mobile App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Updating an Expense  :</a:t>
            </a:r>
            <a:endParaRPr sz="1800"/>
          </a:p>
        </p:txBody>
      </p:sp>
      <p:sp>
        <p:nvSpPr>
          <p:cNvPr id="994" name="Google Shape;994;p9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5" name="Google Shape;995;p9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96" name="Google Shape;996;p99"/>
          <p:cNvSpPr/>
          <p:nvPr/>
        </p:nvSpPr>
        <p:spPr>
          <a:xfrm>
            <a:off x="2452950" y="2246275"/>
            <a:ext cx="3727200" cy="15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2C1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Intent : what data to pass ?</a:t>
            </a:r>
            <a:br>
              <a:rPr lang="en">
                <a:latin typeface="Raleway"/>
                <a:ea typeface="Raleway"/>
                <a:cs typeface="Raleway"/>
                <a:sym typeface="Raleway"/>
              </a:rPr>
            </a:br>
            <a:r>
              <a:rPr lang="en">
                <a:latin typeface="Raleway"/>
                <a:ea typeface="Raleway"/>
                <a:cs typeface="Raleway"/>
                <a:sym typeface="Raleway"/>
              </a:rPr>
              <a:t>DB ID ?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97" name="Google Shape;997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00" y="400200"/>
            <a:ext cx="2172130" cy="463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Google Shape;998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3275" y="57250"/>
            <a:ext cx="2333500" cy="503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0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1004" name="Google Shape;1004;p100"/>
          <p:cNvSpPr txBox="1"/>
          <p:nvPr>
            <p:ph idx="2" type="subTitle"/>
          </p:nvPr>
        </p:nvSpPr>
        <p:spPr>
          <a:xfrm>
            <a:off x="237700" y="1705325"/>
            <a:ext cx="87540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Example : Integrating the database for the Expense Mobile App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Updating an Expense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The ListView or UI component is passing the p</a:t>
            </a:r>
            <a:br>
              <a:rPr lang="en" sz="1800"/>
            </a:br>
            <a:r>
              <a:rPr lang="en" sz="1800"/>
              <a:t>Activity  :</a:t>
            </a:r>
            <a:endParaRPr sz="1800"/>
          </a:p>
        </p:txBody>
      </p:sp>
      <p:sp>
        <p:nvSpPr>
          <p:cNvPr id="1005" name="Google Shape;1005;p10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6" name="Google Shape;1006;p10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07" name="Google Shape;1007;p100"/>
          <p:cNvSpPr txBox="1"/>
          <p:nvPr/>
        </p:nvSpPr>
        <p:spPr>
          <a:xfrm>
            <a:off x="1666425" y="2502350"/>
            <a:ext cx="5989800" cy="103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lv_expenses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.setOnItemClickListener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parent, view, position, id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Intent(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.putExtra(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"expense_index"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position)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launchActivityNewExpense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.launch(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8" name="Google Shape;1008;p100"/>
          <p:cNvSpPr txBox="1"/>
          <p:nvPr/>
        </p:nvSpPr>
        <p:spPr>
          <a:xfrm>
            <a:off x="1666425" y="3718450"/>
            <a:ext cx="5989800" cy="12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lv_expenses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.setOnItemClickListener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parent, view, position, id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Intent(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expense_db_id = ...</a:t>
            </a:r>
            <a:endParaRPr b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.putExtra(</a:t>
            </a:r>
            <a:r>
              <a:rPr b="1"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"expense_db_id"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expense_db_id)</a:t>
            </a:r>
            <a:endParaRPr b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launchActivityNewExpense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.launch(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9" name="Google Shape;1009;p100"/>
          <p:cNvSpPr/>
          <p:nvPr/>
        </p:nvSpPr>
        <p:spPr>
          <a:xfrm>
            <a:off x="1115950" y="3355075"/>
            <a:ext cx="350400" cy="486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101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1015" name="Google Shape;1015;p101"/>
          <p:cNvSpPr txBox="1"/>
          <p:nvPr>
            <p:ph idx="2" type="subTitle"/>
          </p:nvPr>
        </p:nvSpPr>
        <p:spPr>
          <a:xfrm>
            <a:off x="237700" y="1705325"/>
            <a:ext cx="87540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Example : Integrating the database for the Expense Mobile App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Updating an Expense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Adding db_id into the  Expense Class</a:t>
            </a:r>
            <a:endParaRPr sz="1800"/>
          </a:p>
          <a:p>
            <a: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Default value is zero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6" name="Google Shape;1016;p10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7" name="Google Shape;1017;p10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18" name="Google Shape;1018;p101"/>
          <p:cNvSpPr txBox="1"/>
          <p:nvPr/>
        </p:nvSpPr>
        <p:spPr>
          <a:xfrm>
            <a:off x="1666375" y="3423875"/>
            <a:ext cx="68904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db_id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02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1024" name="Google Shape;1024;p102"/>
          <p:cNvSpPr txBox="1"/>
          <p:nvPr>
            <p:ph idx="2" type="subTitle"/>
          </p:nvPr>
        </p:nvSpPr>
        <p:spPr>
          <a:xfrm>
            <a:off x="237700" y="1629125"/>
            <a:ext cx="87540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Example : Integrating the database for the Expense Mobile App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Updating an Expense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When retrieving all expenses inside the DBHelper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5" name="Google Shape;1025;p10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6" name="Google Shape;1026;p10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27" name="Google Shape;1027;p102"/>
          <p:cNvSpPr txBox="1"/>
          <p:nvPr/>
        </p:nvSpPr>
        <p:spPr>
          <a:xfrm>
            <a:off x="1666375" y="2785050"/>
            <a:ext cx="6890400" cy="28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getExpenses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=Vector&lt;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readableDatabase</a:t>
            </a:r>
            <a:endParaRPr i="1" sz="11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.rawQuery(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067D17"/>
                </a:solidFill>
                <a:highlight>
                  <a:srgbClr val="EDFCED"/>
                </a:highlight>
                <a:latin typeface="Courier New"/>
                <a:ea typeface="Courier New"/>
                <a:cs typeface="Courier New"/>
                <a:sym typeface="Courier New"/>
              </a:rPr>
              <a:t>select * from expenses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.moveToFirst()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isAfterLast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.add(Expense(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.getString(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.getColumnIndex(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).toInt()),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.getString(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.getColumnIndex(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"date"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).toInt()),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.getDouble(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.getColumnIndex(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).toInt()),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100">
                <a:solidFill>
                  <a:srgbClr val="4A86E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db_id=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.getInt(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.getColumnIndex(</a:t>
            </a:r>
            <a:r>
              <a:rPr b="1"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"expense_id"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).toInt())</a:t>
            </a:r>
            <a:endParaRPr b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))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.moveToNext()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03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1033" name="Google Shape;1033;p103"/>
          <p:cNvSpPr txBox="1"/>
          <p:nvPr>
            <p:ph idx="2" type="subTitle"/>
          </p:nvPr>
        </p:nvSpPr>
        <p:spPr>
          <a:xfrm>
            <a:off x="237700" y="1705325"/>
            <a:ext cx="87540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Example : Integrating the database for the Expense Mobile App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Updating an Expense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Inside the Main Activity, DB_ID of the Expense is sent with the intent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4" name="Google Shape;1034;p10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5" name="Google Shape;1035;p10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36" name="Google Shape;1036;p103"/>
          <p:cNvSpPr txBox="1"/>
          <p:nvPr/>
        </p:nvSpPr>
        <p:spPr>
          <a:xfrm>
            <a:off x="1666375" y="3089850"/>
            <a:ext cx="6890400" cy="136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lv_expenses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.setOnItemClickListener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parent, view, position, id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endParaRPr b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Intent(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expense_db_id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[position].</a:t>
            </a:r>
            <a:r>
              <a:rPr b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db_id</a:t>
            </a:r>
            <a:endParaRPr b="1" sz="11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.putExtra(</a:t>
            </a:r>
            <a:r>
              <a:rPr b="1"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"expense_db_id"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expense_db_id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launchActivityNewExpense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.launch(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04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1042" name="Google Shape;1042;p104"/>
          <p:cNvSpPr txBox="1"/>
          <p:nvPr>
            <p:ph idx="2" type="subTitle"/>
          </p:nvPr>
        </p:nvSpPr>
        <p:spPr>
          <a:xfrm>
            <a:off x="237700" y="1705325"/>
            <a:ext cx="87540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Example : Integrating the database for the Expense Mobile App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Updating an Expense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Inside the EditExpense Activity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3" name="Google Shape;1043;p10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4" name="Google Shape;1044;p10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45" name="Google Shape;1045;p104"/>
          <p:cNvSpPr txBox="1"/>
          <p:nvPr/>
        </p:nvSpPr>
        <p:spPr>
          <a:xfrm>
            <a:off x="328375" y="3013350"/>
            <a:ext cx="6890400" cy="86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extras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position_id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extras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.getInt(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"position_id"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MainActivity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.get(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position_id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6" name="Google Shape;1046;p104"/>
          <p:cNvSpPr txBox="1"/>
          <p:nvPr/>
        </p:nvSpPr>
        <p:spPr>
          <a:xfrm>
            <a:off x="2026000" y="4031225"/>
            <a:ext cx="6890400" cy="86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extras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expense_db_id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extras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.getInt(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"expense_db_id"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MainActivity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.getExpeneById(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expense_db_id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7" name="Google Shape;1047;p104"/>
          <p:cNvSpPr/>
          <p:nvPr/>
        </p:nvSpPr>
        <p:spPr>
          <a:xfrm>
            <a:off x="958600" y="4206350"/>
            <a:ext cx="5487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05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1053" name="Google Shape;1053;p105"/>
          <p:cNvSpPr txBox="1"/>
          <p:nvPr>
            <p:ph idx="2" type="subTitle"/>
          </p:nvPr>
        </p:nvSpPr>
        <p:spPr>
          <a:xfrm>
            <a:off x="237700" y="1705325"/>
            <a:ext cx="87540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Example : Integrating the database for the Expense Mobile App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Updating an Expense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Inside the</a:t>
            </a:r>
            <a:br>
              <a:rPr lang="en" sz="1800"/>
            </a:br>
            <a:r>
              <a:rPr lang="en" sz="1800"/>
              <a:t> DBHelper </a:t>
            </a:r>
            <a:br>
              <a:rPr lang="en" sz="1800"/>
            </a:br>
            <a:r>
              <a:rPr lang="en" sz="1800"/>
              <a:t> Class: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4" name="Google Shape;1054;p10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5" name="Google Shape;1055;p10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56" name="Google Shape;1056;p105"/>
          <p:cNvSpPr txBox="1"/>
          <p:nvPr/>
        </p:nvSpPr>
        <p:spPr>
          <a:xfrm>
            <a:off x="3077100" y="1947450"/>
            <a:ext cx="6066900" cy="323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getExpeneById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(id: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?=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val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readableDatabase</a:t>
            </a:r>
            <a:endParaRPr i="1" sz="11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.rawQuery(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067D17"/>
                </a:solidFill>
                <a:highlight>
                  <a:srgbClr val="EDFCED"/>
                </a:highlight>
                <a:latin typeface="Courier New"/>
                <a:ea typeface="Courier New"/>
                <a:cs typeface="Courier New"/>
                <a:sym typeface="Courier New"/>
              </a:rPr>
              <a:t>select * from expenses where expense_id=?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arrayOf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+id)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.moveToFirst()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.isAfterLast() ==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=Expense(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.getString(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.getColumnIndex(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).toInt()),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.getString(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.getColumnIndex(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"date"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).toInt()),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.getDouble(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.getColumnIndex(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).toInt()),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4A86E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db_id=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.getInt(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.getColumnIndex(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"expense_id"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).toInt())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06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1062" name="Google Shape;1062;p106"/>
          <p:cNvSpPr txBox="1"/>
          <p:nvPr>
            <p:ph idx="2" type="subTitle"/>
          </p:nvPr>
        </p:nvSpPr>
        <p:spPr>
          <a:xfrm>
            <a:off x="237700" y="1705325"/>
            <a:ext cx="87540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Example : Integrating the database for the Expense Mobile App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Updating an Expense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This is the old code when clicking the button save</a:t>
            </a:r>
            <a:br>
              <a:rPr lang="en" sz="1800"/>
            </a:b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3" name="Google Shape;1063;p10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4" name="Google Shape;1064;p10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65" name="Google Shape;1065;p106"/>
          <p:cNvSpPr txBox="1"/>
          <p:nvPr/>
        </p:nvSpPr>
        <p:spPr>
          <a:xfrm>
            <a:off x="1666375" y="3089850"/>
            <a:ext cx="7247100" cy="170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bt_save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.setOnClickListener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tx_description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.toString()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tx_date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.toString()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tx_amount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.toString().</a:t>
            </a:r>
            <a:r>
              <a:rPr i="1"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toDouble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Intent()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.setResult(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RESULT_OK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.finish()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6" name="Google Shape;1066;p106"/>
          <p:cNvSpPr/>
          <p:nvPr/>
        </p:nvSpPr>
        <p:spPr>
          <a:xfrm>
            <a:off x="5615650" y="4184900"/>
            <a:ext cx="3000000" cy="80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We have to save to a database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3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Asynchronous Programming : Coroutines</a:t>
            </a:r>
            <a:endParaRPr i="1" sz="2400"/>
          </a:p>
        </p:txBody>
      </p:sp>
      <p:sp>
        <p:nvSpPr>
          <p:cNvPr id="612" name="Google Shape;612;p53"/>
          <p:cNvSpPr txBox="1"/>
          <p:nvPr>
            <p:ph idx="2" type="subTitle"/>
          </p:nvPr>
        </p:nvSpPr>
        <p:spPr>
          <a:xfrm>
            <a:off x="237700" y="16291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Asynchronous programming is a technique used to perform long-running tasks without blocking the main thread of an application. </a:t>
            </a:r>
            <a:br>
              <a:rPr lang="en"/>
            </a:br>
            <a:endParaRPr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When the main thread is busy rendering the user interface and handling user input, you cannot invoke a function to call the network which would block the execution of the main thread causing the UI to freeze </a:t>
            </a:r>
            <a:br>
              <a:rPr lang="en"/>
            </a:br>
            <a:endParaRPr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Traditionally, asynchronous tasks have been implemented using callbacks, which can make the code complex and hard to understand.</a:t>
            </a:r>
            <a:endParaRPr/>
          </a:p>
        </p:txBody>
      </p:sp>
      <p:sp>
        <p:nvSpPr>
          <p:cNvPr id="613" name="Google Shape;613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07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1072" name="Google Shape;1072;p107"/>
          <p:cNvSpPr txBox="1"/>
          <p:nvPr>
            <p:ph idx="2" type="subTitle"/>
          </p:nvPr>
        </p:nvSpPr>
        <p:spPr>
          <a:xfrm>
            <a:off x="237700" y="1705325"/>
            <a:ext cx="87540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Example : Integrating the database for the Expense Mobile App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Updating an Expense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This is the old code when clicking the button save</a:t>
            </a:r>
            <a:br>
              <a:rPr lang="en" sz="1800"/>
            </a:b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3" name="Google Shape;1073;p10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4" name="Google Shape;1074;p10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75" name="Google Shape;1075;p107"/>
          <p:cNvSpPr txBox="1"/>
          <p:nvPr/>
        </p:nvSpPr>
        <p:spPr>
          <a:xfrm>
            <a:off x="1666375" y="3089850"/>
            <a:ext cx="7247100" cy="187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bt_save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.setOnClickListener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tx_description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.toString()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tx_date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.toString()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tx_amount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.toString().</a:t>
            </a:r>
            <a:r>
              <a:rPr i="1"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toDouble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b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MainActivity.db.saveExpense(expense)</a:t>
            </a:r>
            <a:endParaRPr b="1"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Intent()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.setResult(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RESULT_OK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.finish()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08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1081" name="Google Shape;1081;p108"/>
          <p:cNvSpPr txBox="1"/>
          <p:nvPr>
            <p:ph idx="2" type="subTitle"/>
          </p:nvPr>
        </p:nvSpPr>
        <p:spPr>
          <a:xfrm>
            <a:off x="237700" y="1705325"/>
            <a:ext cx="87540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Example : Integrating the database for the Expense Mobile App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Updating an Expense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DBHelper Class</a:t>
            </a:r>
            <a:br>
              <a:rPr lang="en" sz="1800"/>
            </a:b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2" name="Google Shape;1082;p10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3" name="Google Shape;1083;p10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84" name="Google Shape;1084;p108"/>
          <p:cNvSpPr txBox="1"/>
          <p:nvPr/>
        </p:nvSpPr>
        <p:spPr>
          <a:xfrm>
            <a:off x="4787875" y="2080875"/>
            <a:ext cx="4206900" cy="306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(expense: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writableDatabase</a:t>
            </a:r>
            <a:endParaRPr i="1" sz="11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ContentValues()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,expense.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,expense.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"date"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,expense.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.update(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"expenses"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"expense_id=?"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arrayOf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+expense.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db_id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false</a:t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true</a:t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09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1090" name="Google Shape;1090;p109"/>
          <p:cNvSpPr txBox="1"/>
          <p:nvPr>
            <p:ph idx="2" type="subTitle"/>
          </p:nvPr>
        </p:nvSpPr>
        <p:spPr>
          <a:xfrm>
            <a:off x="237700" y="1705325"/>
            <a:ext cx="87540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Example : Integrating the database for the Expense Mobile App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Deleting an Expense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Inside the XML for the </a:t>
            </a:r>
            <a:br>
              <a:rPr lang="en" sz="1800"/>
            </a:br>
            <a:r>
              <a:rPr lang="en" sz="1800"/>
              <a:t>EditExpense</a:t>
            </a:r>
            <a:endParaRPr sz="1800"/>
          </a:p>
          <a:p>
            <a: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a Button</a:t>
            </a:r>
            <a:br>
              <a:rPr lang="en" sz="1800"/>
            </a:br>
            <a:r>
              <a:rPr b="1" lang="en" sz="1800"/>
              <a:t>bt_delete</a:t>
            </a:r>
            <a:br>
              <a:rPr lang="en" sz="1800"/>
            </a:b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1" name="Google Shape;1091;p10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2" name="Google Shape;1092;p10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93" name="Google Shape;1093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725" y="2800250"/>
            <a:ext cx="4729675" cy="21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10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1099" name="Google Shape;1099;p110"/>
          <p:cNvSpPr txBox="1"/>
          <p:nvPr>
            <p:ph idx="2" type="subTitle"/>
          </p:nvPr>
        </p:nvSpPr>
        <p:spPr>
          <a:xfrm>
            <a:off x="237700" y="1705325"/>
            <a:ext cx="87540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Example : Integrating the database for the Expense Mobile App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Delete an Expense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EditExpense Activity</a:t>
            </a:r>
            <a:br>
              <a:rPr lang="en" sz="1800"/>
            </a:b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0" name="Google Shape;1100;p1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1" name="Google Shape;1101;p11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02" name="Google Shape;1102;p110"/>
          <p:cNvSpPr txBox="1"/>
          <p:nvPr/>
        </p:nvSpPr>
        <p:spPr>
          <a:xfrm>
            <a:off x="1051600" y="3055950"/>
            <a:ext cx="7828800" cy="170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bt_delete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bt_delete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bt_delete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.setOnClickListener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MainActivity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.deleteExpenseById((</a:t>
            </a:r>
            <a:r>
              <a:rPr b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 </a:t>
            </a:r>
            <a:r>
              <a:rPr b="1"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db_id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Intent()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.setResult(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RESULT_OK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Toast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.makeText(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"Expense is deleted successfully"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Toast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LENGTH_SHORT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).show()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.finish()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11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1108" name="Google Shape;1108;p111"/>
          <p:cNvSpPr txBox="1"/>
          <p:nvPr>
            <p:ph idx="2" type="subTitle"/>
          </p:nvPr>
        </p:nvSpPr>
        <p:spPr>
          <a:xfrm>
            <a:off x="237700" y="1705325"/>
            <a:ext cx="87540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Example : Integrating the database for the Expense Mobile App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Delete an Expense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DBHelper Class : </a:t>
            </a:r>
            <a:br>
              <a:rPr lang="en" sz="1800"/>
            </a:b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9" name="Google Shape;1109;p1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0" name="Google Shape;1110;p11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11" name="Google Shape;1111;p111"/>
          <p:cNvSpPr txBox="1"/>
          <p:nvPr/>
        </p:nvSpPr>
        <p:spPr>
          <a:xfrm>
            <a:off x="4292225" y="2812725"/>
            <a:ext cx="3405000" cy="136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deleteExpenseById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(id: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writableDatabase</a:t>
            </a:r>
            <a:endParaRPr i="1" sz="11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.delete(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"expenses"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"expense_id = ? 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arrayOf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+id));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112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1117" name="Google Shape;1117;p112"/>
          <p:cNvSpPr txBox="1"/>
          <p:nvPr>
            <p:ph idx="2" type="subTitle"/>
          </p:nvPr>
        </p:nvSpPr>
        <p:spPr>
          <a:xfrm>
            <a:off x="237700" y="1705325"/>
            <a:ext cx="87540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Example : Integrating the database for the Expense Mobile App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Delete an Expense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DBHelper Class : </a:t>
            </a:r>
            <a:br>
              <a:rPr lang="en" sz="1800"/>
            </a:b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8" name="Google Shape;1118;p1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9" name="Google Shape;1119;p11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20" name="Google Shape;1120;p112"/>
          <p:cNvSpPr txBox="1"/>
          <p:nvPr/>
        </p:nvSpPr>
        <p:spPr>
          <a:xfrm>
            <a:off x="4292225" y="2812725"/>
            <a:ext cx="3405000" cy="136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deleteExpenseById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(id: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writableDatabase</a:t>
            </a:r>
            <a:endParaRPr i="1" sz="11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.delete(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"expenses"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"expense_id = ? 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arrayOf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+id));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1" name="Google Shape;1121;p112"/>
          <p:cNvSpPr/>
          <p:nvPr/>
        </p:nvSpPr>
        <p:spPr>
          <a:xfrm>
            <a:off x="1402125" y="729675"/>
            <a:ext cx="6631500" cy="397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For Simplicity :</a:t>
            </a:r>
            <a:br>
              <a:rPr b="1" lang="en" sz="1600"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I am dumping all the funct</a:t>
            </a: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ions related to getting Expenses Data into the DBHelper </a:t>
            </a:r>
            <a:br>
              <a:rPr b="1" lang="en" sz="1600">
                <a:latin typeface="Raleway"/>
                <a:ea typeface="Raleway"/>
                <a:cs typeface="Raleway"/>
                <a:sym typeface="Raleway"/>
              </a:rPr>
            </a:br>
            <a:br>
              <a:rPr b="1" lang="en" sz="1600">
                <a:latin typeface="Raleway"/>
                <a:ea typeface="Raleway"/>
                <a:cs typeface="Raleway"/>
                <a:sym typeface="Raleway"/>
              </a:rPr>
            </a:b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What happens if we have other entities : Categories ? Users ? …</a:t>
            </a:r>
            <a:br>
              <a:rPr b="1" lang="en" sz="1600">
                <a:latin typeface="Raleway"/>
                <a:ea typeface="Raleway"/>
                <a:cs typeface="Raleway"/>
                <a:sym typeface="Raleway"/>
              </a:rPr>
            </a:br>
            <a:br>
              <a:rPr b="1" lang="en" sz="1600"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You need to create a utility class for each entity and write the associated mapping function to conduct data logic.</a:t>
            </a:r>
            <a:br>
              <a:rPr b="1" lang="en" sz="1600">
                <a:latin typeface="Raleway"/>
                <a:ea typeface="Raleway"/>
                <a:cs typeface="Raleway"/>
                <a:sym typeface="Raleway"/>
              </a:rPr>
            </a:b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113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1127" name="Google Shape;1127;p113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Tedious Programming Style 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As a result, whenever you wish to store data in an SQLite table, you must first extract the data stored as variables within each object, and convert them into a row of values according to the columns of your table (using Content Values). 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Similarly, when extracting data from the table, you receive one or more rows of values (as a Cursor), which must be translated into one or more objects. </a:t>
            </a:r>
            <a:endParaRPr sz="1800"/>
          </a:p>
        </p:txBody>
      </p:sp>
      <p:sp>
        <p:nvSpPr>
          <p:cNvPr id="1128" name="Google Shape;1128;p1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14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1134" name="Google Shape;1134;p114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Object Relational Mapping : ORM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is a technique where relational database rows are accessed inside a programming language as objects where each row is visualized as an object.	</a:t>
            </a:r>
            <a:endParaRPr sz="1800"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Column for a row, is the instance variable for the corresponding object.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Upon modifying the value for an instance variable, the mapped column in the database table for the corresponding row is updated automatically.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Creating an object will insert a row automatically into the table.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In short, Rare use of SQL whilst OOP is used instead.</a:t>
            </a:r>
            <a:endParaRPr/>
          </a:p>
        </p:txBody>
      </p:sp>
      <p:sp>
        <p:nvSpPr>
          <p:cNvPr id="1135" name="Google Shape;1135;p1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15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1141" name="Google Shape;1141;p115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ROOM as an</a:t>
            </a:r>
            <a:r>
              <a:rPr b="1" lang="en" sz="1800"/>
              <a:t> ORM over SQLite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Room is a persistence library that simplifies the process of adding a structured SQL database to your app. </a:t>
            </a:r>
            <a:br>
              <a:rPr lang="en" sz="1800"/>
            </a:b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Room provides an abstraction layer as an ORM over an SQLite backend, making it easier to define and access a database for your app’s structured data, while still offering the full power of SQLite.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2" name="Google Shape;1142;p1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116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1148" name="Google Shape;1148;p116"/>
          <p:cNvSpPr txBox="1"/>
          <p:nvPr>
            <p:ph idx="2" type="subTitle"/>
          </p:nvPr>
        </p:nvSpPr>
        <p:spPr>
          <a:xfrm>
            <a:off x="161500" y="15529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ROOM as an ORM over SQLite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Room persistence model requires you to define three components:</a:t>
            </a:r>
            <a:endParaRPr sz="1800"/>
          </a:p>
          <a:p>
            <a:pPr indent="-3238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en" sz="1500"/>
              <a:t>Entity</a:t>
            </a:r>
            <a:r>
              <a:rPr lang="en" sz="1500"/>
              <a:t> : One or more classes, annotated with the </a:t>
            </a:r>
            <a:r>
              <a:rPr b="1" lang="en" sz="1500"/>
              <a:t>@Entity</a:t>
            </a:r>
            <a:r>
              <a:rPr lang="en" sz="1500"/>
              <a:t> annotation, which define the structure of a database table that will be used to store instances of the annotated class.</a:t>
            </a:r>
            <a:endParaRPr sz="1500"/>
          </a:p>
          <a:p>
            <a:pPr indent="-3238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en" sz="1500"/>
              <a:t>Data Access Object (Dao)</a:t>
            </a:r>
            <a:r>
              <a:rPr lang="en" sz="1500"/>
              <a:t>—A class annotated with the @Dao annotation that will define the methods used to modify or query the database.</a:t>
            </a:r>
            <a:endParaRPr sz="1500"/>
          </a:p>
          <a:p>
            <a:pPr indent="-3238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en" sz="1500"/>
              <a:t>Room Database</a:t>
            </a:r>
            <a:r>
              <a:rPr lang="en" sz="1500"/>
              <a:t>—An abstract class annotated with the @Database annotation that extends RoomDatabase. This class is the main access point for the underlying SQLite connection</a:t>
            </a:r>
            <a:endParaRPr sz="15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9" name="Google Shape;1149;p1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4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Asynchronous Tasks &amp; Coroutines</a:t>
            </a:r>
            <a:endParaRPr i="1" sz="2400"/>
          </a:p>
        </p:txBody>
      </p:sp>
      <p:sp>
        <p:nvSpPr>
          <p:cNvPr id="619" name="Google Shape;619;p54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Coroutines </a:t>
            </a:r>
            <a:endParaRPr b="1" sz="22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A coroutine is a concurrency design pattern that you can use on Android to simplify code that executes asynchronously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Coroutines are lightweight threads: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>
                <a:solidFill>
                  <a:schemeClr val="dk1"/>
                </a:solidFill>
              </a:rPr>
              <a:t>Creating coroutines doesn’t allocate new threads. Instead, they use predefined thread pools and smart scheduling for the purpose of which task to execute next.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620" name="Google Shape;620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17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1155" name="Google Shape;1155;p117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ROOM as an ORM over SQLite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Adding the dependencies : </a:t>
            </a:r>
            <a:endParaRPr sz="1800"/>
          </a:p>
        </p:txBody>
      </p:sp>
      <p:sp>
        <p:nvSpPr>
          <p:cNvPr id="1156" name="Google Shape;1156;p1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7" name="Google Shape;1157;p117"/>
          <p:cNvSpPr txBox="1"/>
          <p:nvPr/>
        </p:nvSpPr>
        <p:spPr>
          <a:xfrm>
            <a:off x="852925" y="2687350"/>
            <a:ext cx="6966000" cy="206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plugins </a:t>
            </a:r>
            <a:r>
              <a:rPr b="1"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'com.android.application'</a:t>
            </a:r>
            <a:endParaRPr sz="18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'org.jetbrains.kotlin.android'</a:t>
            </a:r>
            <a:endParaRPr sz="18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b="1"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'kotlin-kapt'</a:t>
            </a:r>
            <a:endParaRPr b="1" sz="18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118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1163" name="Google Shape;1163;p118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ROOM as an ORM over SQLite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Adding the dependencies : </a:t>
            </a:r>
            <a:endParaRPr sz="1800"/>
          </a:p>
        </p:txBody>
      </p:sp>
      <p:sp>
        <p:nvSpPr>
          <p:cNvPr id="1164" name="Google Shape;1164;p1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5" name="Google Shape;1165;p118"/>
          <p:cNvSpPr txBox="1"/>
          <p:nvPr/>
        </p:nvSpPr>
        <p:spPr>
          <a:xfrm>
            <a:off x="345000" y="478350"/>
            <a:ext cx="8704500" cy="449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dependencies </a:t>
            </a:r>
            <a:r>
              <a:rPr b="1"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room_version 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"2.3.0"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"androidx.room:room-runtime: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room_version</a:t>
            </a: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kapt </a:t>
            </a: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"androidx.room:room-compiler: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room_version</a:t>
            </a: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annotationProcessor </a:t>
            </a: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"androidx.room:room-compiler: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room_version</a:t>
            </a: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"androidx.room:room-ktx: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room_version</a:t>
            </a: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'org.jetbrains.kotlinx:kotlinx-coroutines-core:1.4.2'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'org.jetbrains.kotlinx:kotlinx-coroutines-android:1.4.2'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lifecycle_version 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"2.3.1"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"androidx.lifecycle:lifecycle-runtime-ktx: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lifecycle_version</a:t>
            </a: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119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1171" name="Google Shape;1171;p119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ROOM as an ORM over SQLite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Creating the Entity Data Class = Creating the Table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ExpenseEntity.kt</a:t>
            </a:r>
            <a:endParaRPr b="1" sz="1800"/>
          </a:p>
        </p:txBody>
      </p:sp>
      <p:sp>
        <p:nvSpPr>
          <p:cNvPr id="1172" name="Google Shape;1172;p1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3" name="Google Shape;1173;p119"/>
          <p:cNvSpPr txBox="1"/>
          <p:nvPr/>
        </p:nvSpPr>
        <p:spPr>
          <a:xfrm>
            <a:off x="3905925" y="2704100"/>
            <a:ext cx="4929000" cy="238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androidx.room.</a:t>
            </a: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ColumnInfo</a:t>
            </a:r>
            <a:endParaRPr sz="11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androidx.room.</a:t>
            </a: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endParaRPr sz="11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androidx.room.</a:t>
            </a: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PrimaryKey</a:t>
            </a:r>
            <a:endParaRPr sz="11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@Entity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(tableName =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"expenses"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 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ExpenseEntity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@PrimaryKey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(autoGenerate 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expense_id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120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1179" name="Google Shape;1179;p120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ROOM as an ORM over SQLite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Creating the DAO Interface ( Methods)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ExpenseDao.kt</a:t>
            </a:r>
            <a:endParaRPr b="1" sz="1800"/>
          </a:p>
        </p:txBody>
      </p:sp>
      <p:sp>
        <p:nvSpPr>
          <p:cNvPr id="1180" name="Google Shape;1180;p1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1" name="Google Shape;1181;p120"/>
          <p:cNvSpPr txBox="1"/>
          <p:nvPr/>
        </p:nvSpPr>
        <p:spPr>
          <a:xfrm>
            <a:off x="3905925" y="2704100"/>
            <a:ext cx="4929000" cy="238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@Dao</a:t>
            </a:r>
            <a:endParaRPr sz="11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ExpenseDao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@Insert</a:t>
            </a:r>
            <a:endParaRPr sz="11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(expense: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ExpenseEntity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@Query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067D17"/>
                </a:solidFill>
                <a:highlight>
                  <a:srgbClr val="EDFCED"/>
                </a:highlight>
                <a:latin typeface="Courier New"/>
                <a:ea typeface="Courier New"/>
                <a:cs typeface="Courier New"/>
                <a:sym typeface="Courier New"/>
              </a:rPr>
              <a:t>SELECT * FROM expenses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getAllExpenses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ExpenseEntity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@Update</a:t>
            </a:r>
            <a:endParaRPr sz="11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(expense: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ExpenseEntity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@Delete</a:t>
            </a:r>
            <a:endParaRPr sz="11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(expense: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ExpenseEntity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21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1187" name="Google Shape;1187;p121"/>
          <p:cNvSpPr txBox="1"/>
          <p:nvPr>
            <p:ph idx="2" type="subTitle"/>
          </p:nvPr>
        </p:nvSpPr>
        <p:spPr>
          <a:xfrm>
            <a:off x="237700" y="15294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ROOM as an ORM over SQLite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Creating the Database Class ( Methods)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ExpenseDatabase.kt</a:t>
            </a:r>
            <a:endParaRPr b="1" sz="1800"/>
          </a:p>
          <a:p>
            <a: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list all entitled + Methods to instances of the Dao of each table</a:t>
            </a:r>
            <a:endParaRPr sz="1800"/>
          </a:p>
        </p:txBody>
      </p:sp>
      <p:sp>
        <p:nvSpPr>
          <p:cNvPr id="1188" name="Google Shape;1188;p1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9" name="Google Shape;1189;p121"/>
          <p:cNvSpPr txBox="1"/>
          <p:nvPr/>
        </p:nvSpPr>
        <p:spPr>
          <a:xfrm>
            <a:off x="1373500" y="3512450"/>
            <a:ext cx="7461300" cy="158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@Database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(entities = [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ExpenseEntity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version = </a:t>
            </a:r>
            <a:r>
              <a:rPr lang="en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 class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ExpenseDatabase 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RoomDatabase() 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 fun </a:t>
            </a:r>
            <a:r>
              <a:rPr lang="en" sz="15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expenseDao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ExpenseDao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22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1195" name="Google Shape;1195;p122"/>
          <p:cNvSpPr txBox="1"/>
          <p:nvPr>
            <p:ph idx="2" type="subTitle"/>
          </p:nvPr>
        </p:nvSpPr>
        <p:spPr>
          <a:xfrm>
            <a:off x="237700" y="15294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ROOM as an ORM over SQLite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Creating the Database Class ( Methods)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Initializing the ROOM </a:t>
            </a:r>
            <a:endParaRPr sz="1800"/>
          </a:p>
        </p:txBody>
      </p:sp>
      <p:sp>
        <p:nvSpPr>
          <p:cNvPr id="1196" name="Google Shape;1196;p1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7" name="Google Shape;1197;p122"/>
          <p:cNvSpPr txBox="1"/>
          <p:nvPr/>
        </p:nvSpPr>
        <p:spPr>
          <a:xfrm>
            <a:off x="1359200" y="2840000"/>
            <a:ext cx="7461300" cy="199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(savedInstanceState: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setContentView(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activity_main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Room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.databaseBuilder(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applicationContext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ExpenseDatabase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"simple_database_with_room_section1"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).build()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expenseDao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.expenseDao()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123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1203" name="Google Shape;1203;p123"/>
          <p:cNvSpPr txBox="1"/>
          <p:nvPr>
            <p:ph idx="2" type="subTitle"/>
          </p:nvPr>
        </p:nvSpPr>
        <p:spPr>
          <a:xfrm>
            <a:off x="237700" y="15294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ROOM as an ORM over SQLite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Creating the Database Class ( Methods)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Adding an Expense</a:t>
            </a:r>
            <a:r>
              <a:rPr b="1" lang="en" sz="1800"/>
              <a:t> </a:t>
            </a:r>
            <a:endParaRPr sz="1800"/>
          </a:p>
        </p:txBody>
      </p:sp>
      <p:sp>
        <p:nvSpPr>
          <p:cNvPr id="1204" name="Google Shape;1204;p1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5" name="Google Shape;1205;p123"/>
          <p:cNvSpPr txBox="1"/>
          <p:nvPr/>
        </p:nvSpPr>
        <p:spPr>
          <a:xfrm>
            <a:off x="107300" y="2883025"/>
            <a:ext cx="4542600" cy="199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bt_add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bt_add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bt_add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.setOnClickListener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CoroutineScope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Dispatchers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i="1"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launch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 coroutine_insertExpense()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onResultInsertExpense(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6" name="Google Shape;1206;p123"/>
          <p:cNvSpPr txBox="1"/>
          <p:nvPr/>
        </p:nvSpPr>
        <p:spPr>
          <a:xfrm>
            <a:off x="4780300" y="225925"/>
            <a:ext cx="4542600" cy="471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suspend fun </a:t>
            </a:r>
            <a:r>
              <a:rPr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coroutine_insertExpense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nameVal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+(</a:t>
            </a: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i="1"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dateVal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"2023/11/22"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priceVal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=(</a:t>
            </a: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i="1"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().toDouble()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expenseDao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.insertExpense(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ExpenseEntity(</a:t>
            </a: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nameVal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dateVal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priceVal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suspend fun </a:t>
            </a:r>
            <a:r>
              <a:rPr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coroutine_listExpense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ExpenseEntity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expenseDao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.getAllExpenses()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"-----&gt;"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expense_id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: 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onResultInsertExpense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(result: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124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Persistence</a:t>
            </a:r>
            <a:br>
              <a:rPr lang="en" sz="3400"/>
            </a:br>
            <a:r>
              <a:rPr i="1" lang="en" sz="2400"/>
              <a:t>Relational Embedded Databases</a:t>
            </a:r>
            <a:endParaRPr i="1" sz="2900"/>
          </a:p>
        </p:txBody>
      </p:sp>
      <p:sp>
        <p:nvSpPr>
          <p:cNvPr id="1212" name="Google Shape;1212;p124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ROOM as an ORM over SQLite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Creating Objects  = </a:t>
            </a:r>
            <a:r>
              <a:rPr lang="en" sz="1800"/>
              <a:t>Inserting Rows into the database Table</a:t>
            </a:r>
            <a:endParaRPr sz="1800"/>
          </a:p>
          <a:p>
            <a:pPr indent="0" lvl="0" marL="137160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3" name="Google Shape;1213;p1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4" name="Google Shape;1214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725" y="2562124"/>
            <a:ext cx="6919201" cy="23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125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Using Internet Resources</a:t>
            </a:r>
            <a:br>
              <a:rPr lang="en" sz="3400"/>
            </a:br>
            <a:r>
              <a:rPr i="1" lang="en" sz="2400"/>
              <a:t>Accessing API/Web</a:t>
            </a:r>
            <a:endParaRPr i="1" sz="2900"/>
          </a:p>
        </p:txBody>
      </p:sp>
      <p:sp>
        <p:nvSpPr>
          <p:cNvPr id="1220" name="Google Shape;1220;p125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Accessing the web shall be done using 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Coroutines.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HTTP libraries : 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Retrofit Library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Or simply </a:t>
            </a:r>
            <a:r>
              <a:rPr lang="en" sz="1800"/>
              <a:t>:</a:t>
            </a:r>
            <a:endParaRPr sz="1800"/>
          </a:p>
          <a:p>
            <a: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 val apiResponse = URL("yourUrl").readText()</a:t>
            </a:r>
            <a:endParaRPr sz="1800"/>
          </a:p>
        </p:txBody>
      </p:sp>
      <p:sp>
        <p:nvSpPr>
          <p:cNvPr id="1221" name="Google Shape;1221;p1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2" name="Google Shape;1222;p125"/>
          <p:cNvSpPr txBox="1"/>
          <p:nvPr/>
        </p:nvSpPr>
        <p:spPr>
          <a:xfrm>
            <a:off x="502925" y="4270750"/>
            <a:ext cx="8063100" cy="72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    &lt;uses-permission android:name="android.permission.INTERNET" /&gt;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    &lt;uses-permission android:name="android.permission.ACCESS_NETWORK_STATE" /&gt;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126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Lecture Demo Apps</a:t>
            </a:r>
            <a:endParaRPr sz="3400"/>
          </a:p>
        </p:txBody>
      </p:sp>
      <p:sp>
        <p:nvSpPr>
          <p:cNvPr id="1228" name="Google Shape;1228;p126"/>
          <p:cNvSpPr txBox="1"/>
          <p:nvPr>
            <p:ph idx="2" type="subTitle"/>
          </p:nvPr>
        </p:nvSpPr>
        <p:spPr>
          <a:xfrm>
            <a:off x="195000" y="1347625"/>
            <a:ext cx="8754000" cy="3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Auto Incrementer with Coroutines :</a:t>
            </a:r>
            <a:endParaRPr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https://www.dropbox.com/scl/fo/60l8rzpjjt3hm2cx5jigx/h?rlkey=wwt0zk7zo429zeip5g2pimo98&amp;dl=0</a:t>
            </a:r>
            <a:r>
              <a:rPr lang="en" sz="1200"/>
              <a:t> </a:t>
            </a:r>
            <a:endParaRPr sz="12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Showing and Hiding Progressbar using Coroutines to simulate heavy tasks</a:t>
            </a:r>
            <a:endParaRPr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https://www.dropbox.com/scl/fo/iyopjlh4lrp11xlqniaew/h?rlkey=1sb17a81bgfav00uq07qjml4z&amp;dl=0</a:t>
            </a:r>
            <a:r>
              <a:rPr lang="en" sz="1200"/>
              <a:t> </a:t>
            </a:r>
            <a:endParaRPr sz="12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Auto Incrementer with SharedPreferences and Coroutines</a:t>
            </a:r>
            <a:endParaRPr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https://www.dropbox.com/scl/fo/mzoyipgyvnsovo95rxjsr/h?rlkey=nergvguxfuf9gsxmovphci754&amp;dl=0</a:t>
            </a:r>
            <a:r>
              <a:rPr lang="en" sz="1200"/>
              <a:t> </a:t>
            </a:r>
            <a:endParaRPr sz="12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Expense App with a Database SQLite</a:t>
            </a:r>
            <a:endParaRPr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https://www.dropbox.com/scl/fo/sqke9mr64ypmpqbry6kw5/h?rlkey=u4txf2hcy01hfhdvpuoe59oob&amp;dl=0</a:t>
            </a:r>
            <a:r>
              <a:rPr lang="en" sz="1200"/>
              <a:t> </a:t>
            </a:r>
            <a:endParaRPr sz="12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Simple Hello World for using ROOM with SQLite.</a:t>
            </a:r>
            <a:endParaRPr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7"/>
              </a:rPr>
              <a:t>https://www.dropbox.com/scl/fo/teke1td4p7m9yrwxpq3jv/h?rlkey=kubznbzh8u82r43aknhwidmxp&amp;dl=0</a:t>
            </a:r>
            <a:r>
              <a:rPr lang="en" sz="1200"/>
              <a:t> </a:t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1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5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Asynchronous Tasks &amp; Coroutines</a:t>
            </a:r>
            <a:endParaRPr i="1" sz="2400"/>
          </a:p>
        </p:txBody>
      </p:sp>
      <p:sp>
        <p:nvSpPr>
          <p:cNvPr id="626" name="Google Shape;626;p55"/>
          <p:cNvSpPr txBox="1"/>
          <p:nvPr>
            <p:ph idx="2" type="subTitle"/>
          </p:nvPr>
        </p:nvSpPr>
        <p:spPr>
          <a:xfrm>
            <a:off x="237700" y="1705325"/>
            <a:ext cx="51276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Terminologies for </a:t>
            </a:r>
            <a:r>
              <a:rPr b="1" lang="en" sz="2200"/>
              <a:t>Coroutines</a:t>
            </a:r>
            <a:endParaRPr b="1" sz="2200"/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Suspending Functions :</a:t>
            </a:r>
            <a:endParaRPr sz="2200"/>
          </a:p>
          <a:p>
            <a:pPr indent="-355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Functions that can be </a:t>
            </a:r>
            <a:r>
              <a:rPr b="1" lang="en" sz="2000"/>
              <a:t>suspended </a:t>
            </a:r>
            <a:r>
              <a:rPr lang="en" sz="2000"/>
              <a:t>or paused and resumed later without </a:t>
            </a:r>
            <a:r>
              <a:rPr b="1" lang="en" sz="2000"/>
              <a:t>blocking</a:t>
            </a:r>
            <a:r>
              <a:rPr lang="en" sz="2000"/>
              <a:t> the</a:t>
            </a:r>
            <a:r>
              <a:rPr b="1" lang="en" sz="2000"/>
              <a:t> main thread</a:t>
            </a:r>
            <a:r>
              <a:rPr lang="en" sz="2000"/>
              <a:t> .</a:t>
            </a:r>
            <a:endParaRPr b="1" sz="2000"/>
          </a:p>
          <a:p>
            <a:pPr indent="-355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Example : </a:t>
            </a:r>
            <a:endParaRPr sz="2000"/>
          </a:p>
        </p:txBody>
      </p:sp>
      <p:sp>
        <p:nvSpPr>
          <p:cNvPr id="627" name="Google Shape;627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55"/>
          <p:cNvSpPr txBox="1"/>
          <p:nvPr/>
        </p:nvSpPr>
        <p:spPr>
          <a:xfrm>
            <a:off x="4921725" y="1173200"/>
            <a:ext cx="4056000" cy="339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suspend</a:t>
            </a: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627A"/>
                </a:solidFill>
                <a:latin typeface="Courier New"/>
                <a:ea typeface="Courier New"/>
                <a:cs typeface="Courier New"/>
                <a:sym typeface="Courier New"/>
              </a:rPr>
              <a:t>doSomethingUsefulOne</a:t>
            </a:r>
            <a:r>
              <a:rPr lang="en" sz="11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lang="en" sz="11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50">
                <a:solidFill>
                  <a:srgbClr val="00627A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11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1000L</a:t>
            </a:r>
            <a:r>
              <a:rPr lang="en" sz="11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150">
                <a:solidFill>
                  <a:srgbClr val="8C8C8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8C8C8C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5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suspend</a:t>
            </a: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627A"/>
                </a:solidFill>
                <a:latin typeface="Courier New"/>
                <a:ea typeface="Courier New"/>
                <a:cs typeface="Courier New"/>
                <a:sym typeface="Courier New"/>
              </a:rPr>
              <a:t>doSomethingUsefulTwo</a:t>
            </a:r>
            <a:r>
              <a:rPr lang="en" sz="11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lang="en" sz="11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50">
                <a:solidFill>
                  <a:srgbClr val="00627A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11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1000L</a:t>
            </a:r>
            <a:r>
              <a:rPr lang="en" sz="11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150">
                <a:solidFill>
                  <a:srgbClr val="8C8C8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8C8C8C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5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29</a:t>
            </a: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fun main() = runBlocking&lt;Unit&gt; {</a:t>
            </a:r>
            <a:endParaRPr sz="11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val time = measureTimeMillis {</a:t>
            </a:r>
            <a:endParaRPr sz="11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    val one = doSomethingUsefulOne()</a:t>
            </a:r>
            <a:endParaRPr sz="11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    val two = doSomethingUsefulTwo()</a:t>
            </a:r>
            <a:endParaRPr sz="11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println("The answer is ${one + two}")</a:t>
            </a:r>
            <a:endParaRPr sz="11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println("Completed in $time ms")    </a:t>
            </a:r>
            <a:endParaRPr sz="11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9" name="Google Shape;629;p55"/>
          <p:cNvSpPr/>
          <p:nvPr/>
        </p:nvSpPr>
        <p:spPr>
          <a:xfrm>
            <a:off x="4928900" y="4664200"/>
            <a:ext cx="40491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The answer is 42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27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Resources</a:t>
            </a:r>
            <a:endParaRPr sz="3400"/>
          </a:p>
        </p:txBody>
      </p:sp>
      <p:sp>
        <p:nvSpPr>
          <p:cNvPr id="1235" name="Google Shape;1235;p127"/>
          <p:cNvSpPr txBox="1"/>
          <p:nvPr>
            <p:ph idx="2" type="subTitle"/>
          </p:nvPr>
        </p:nvSpPr>
        <p:spPr>
          <a:xfrm>
            <a:off x="237700" y="1705325"/>
            <a:ext cx="87540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https://www.sqlite.org/</a:t>
            </a:r>
            <a:endParaRPr sz="14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https://kotlinlang.org/docs/coroutines-guide.html</a:t>
            </a:r>
            <a:r>
              <a:rPr lang="en" sz="1400"/>
              <a:t> </a:t>
            </a:r>
            <a:endParaRPr sz="14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https://developer.android.com/training/data-storage#pref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6"/>
              </a:rPr>
              <a:t>https://www.geeksforgeeks.org/android-sqlite-database-in-kotlin/</a:t>
            </a:r>
            <a:r>
              <a:rPr lang="en" sz="1300"/>
              <a:t> 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7"/>
              </a:rPr>
              <a:t>https://www.geeksforgeeks.org/json-parsing-in-android-using-volley-library-with-kotlin/</a:t>
            </a:r>
            <a:r>
              <a:rPr lang="en" sz="1300"/>
              <a:t> 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8"/>
              </a:rPr>
              <a:t>https://developer.android.com/kotlin/coroutines/coroutines-adv</a:t>
            </a:r>
            <a:r>
              <a:rPr lang="en" sz="1300"/>
              <a:t> 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9"/>
              </a:rPr>
              <a:t>https://www.fypsolutions.com/android/kotlin/kotlin-coroutines-for-network-call/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10"/>
              </a:rPr>
              <a:t>https://www.geeksforgeeks.org/kotlin-coroutines-on-android/</a:t>
            </a:r>
            <a:r>
              <a:rPr lang="en" sz="1300"/>
              <a:t> 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11"/>
              </a:rPr>
              <a:t>https://engineering.monstar-lab.com/en/post/2023/01/06/Introduction-to-Kotlin-Coroutines-for-Android/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12"/>
              </a:rPr>
              <a:t>https://developer.android.com/codelabs/kotlin-coroutines#0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13"/>
              </a:rPr>
              <a:t>https://github.com/android-java-kotlin/kotlin-coroutines-counter/blob/master/app/src/main/java/com/m7amdelbana/counter/MainActivity.kt</a:t>
            </a:r>
            <a:r>
              <a:rPr lang="en" sz="1300"/>
              <a:t> 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36" name="Google Shape;1236;p1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128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Next on Flutter </a:t>
            </a:r>
            <a:endParaRPr sz="3400"/>
          </a:p>
        </p:txBody>
      </p:sp>
      <p:sp>
        <p:nvSpPr>
          <p:cNvPr id="1242" name="Google Shape;1242;p128"/>
          <p:cNvSpPr txBox="1"/>
          <p:nvPr>
            <p:ph idx="2" type="subTitle"/>
          </p:nvPr>
        </p:nvSpPr>
        <p:spPr>
          <a:xfrm>
            <a:off x="237700" y="1705325"/>
            <a:ext cx="87540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Creating Beautiful Screens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Creating Databases, Accessing the network,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Background Services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Firebase : Messaging, Storage..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Machine Learning Toolkits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Other Advanced Features.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3" name="Google Shape;1243;p1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6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Asynchronous Tasks &amp; Coroutines</a:t>
            </a:r>
            <a:endParaRPr i="1" sz="2400"/>
          </a:p>
        </p:txBody>
      </p:sp>
      <p:sp>
        <p:nvSpPr>
          <p:cNvPr id="635" name="Google Shape;635;p56"/>
          <p:cNvSpPr txBox="1"/>
          <p:nvPr>
            <p:ph idx="2" type="subTitle"/>
          </p:nvPr>
        </p:nvSpPr>
        <p:spPr>
          <a:xfrm>
            <a:off x="237700" y="1705325"/>
            <a:ext cx="51276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Terminologies for Coroutines</a:t>
            </a:r>
            <a:endParaRPr b="1" sz="2200"/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Suspending Functions :</a:t>
            </a:r>
            <a:endParaRPr sz="2200"/>
          </a:p>
          <a:p>
            <a:pPr indent="-355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Functions that can be </a:t>
            </a:r>
            <a:r>
              <a:rPr b="1" lang="en" sz="2000"/>
              <a:t>suspended </a:t>
            </a:r>
            <a:r>
              <a:rPr lang="en" sz="2000"/>
              <a:t>or paused and resumed later .</a:t>
            </a:r>
            <a:endParaRPr b="1" sz="2000"/>
          </a:p>
          <a:p>
            <a:pPr indent="-355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Example : </a:t>
            </a:r>
            <a:endParaRPr sz="2000"/>
          </a:p>
        </p:txBody>
      </p:sp>
      <p:sp>
        <p:nvSpPr>
          <p:cNvPr id="636" name="Google Shape;636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7" name="Google Shape;637;p56"/>
          <p:cNvSpPr txBox="1"/>
          <p:nvPr/>
        </p:nvSpPr>
        <p:spPr>
          <a:xfrm>
            <a:off x="4921725" y="1173200"/>
            <a:ext cx="4056000" cy="339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suspend</a:t>
            </a: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627A"/>
                </a:solidFill>
                <a:latin typeface="Courier New"/>
                <a:ea typeface="Courier New"/>
                <a:cs typeface="Courier New"/>
                <a:sym typeface="Courier New"/>
              </a:rPr>
              <a:t>doSomethingUsefulOne</a:t>
            </a:r>
            <a:r>
              <a:rPr lang="en" sz="11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lang="en" sz="11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50">
                <a:solidFill>
                  <a:srgbClr val="00627A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11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1000L</a:t>
            </a:r>
            <a:r>
              <a:rPr lang="en" sz="11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150">
                <a:solidFill>
                  <a:srgbClr val="8C8C8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8C8C8C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5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suspend</a:t>
            </a: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627A"/>
                </a:solidFill>
                <a:latin typeface="Courier New"/>
                <a:ea typeface="Courier New"/>
                <a:cs typeface="Courier New"/>
                <a:sym typeface="Courier New"/>
              </a:rPr>
              <a:t>doSomethingUsefulTwo</a:t>
            </a:r>
            <a:r>
              <a:rPr lang="en" sz="11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lang="en" sz="11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50">
                <a:solidFill>
                  <a:srgbClr val="00627A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11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1000L</a:t>
            </a:r>
            <a:r>
              <a:rPr lang="en" sz="11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150">
                <a:solidFill>
                  <a:srgbClr val="8C8C8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8C8C8C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5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29</a:t>
            </a: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fun main() = runBlocking&lt;Unit&gt; {</a:t>
            </a:r>
            <a:endParaRPr sz="11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val time = measureTimeMillis {</a:t>
            </a:r>
            <a:endParaRPr sz="11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    val one = doSomethingUsefulOne()</a:t>
            </a:r>
            <a:endParaRPr sz="11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    val two = doSomethingUsefulTwo()</a:t>
            </a:r>
            <a:endParaRPr sz="11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println("The answer is ${one + two}")</a:t>
            </a:r>
            <a:endParaRPr sz="11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println("Completed in $time ms")    </a:t>
            </a:r>
            <a:endParaRPr sz="11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8" name="Google Shape;638;p56"/>
          <p:cNvSpPr/>
          <p:nvPr/>
        </p:nvSpPr>
        <p:spPr>
          <a:xfrm>
            <a:off x="4928900" y="4664200"/>
            <a:ext cx="40491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9191C"/>
                </a:solidFill>
                <a:latin typeface="Courier New"/>
                <a:ea typeface="Courier New"/>
                <a:cs typeface="Courier New"/>
                <a:sym typeface="Courier New"/>
              </a:rPr>
              <a:t>The answer is 42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9" name="Google Shape;639;p56"/>
          <p:cNvSpPr/>
          <p:nvPr/>
        </p:nvSpPr>
        <p:spPr>
          <a:xfrm>
            <a:off x="672450" y="2310650"/>
            <a:ext cx="7761900" cy="16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Suspend functions are only allowed to be called from a coroutine or another suspend function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beat Creative Business Plan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22C1F8"/>
      </a:lt2>
      <a:accent1>
        <a:srgbClr val="F668B9"/>
      </a:accent1>
      <a:accent2>
        <a:srgbClr val="212121"/>
      </a:accent2>
      <a:accent3>
        <a:srgbClr val="9B68ED"/>
      </a:accent3>
      <a:accent4>
        <a:srgbClr val="FFCF69"/>
      </a:accent4>
      <a:accent5>
        <a:srgbClr val="22C1F8"/>
      </a:accent5>
      <a:accent6>
        <a:srgbClr val="FFCF69"/>
      </a:accent6>
      <a:hlink>
        <a:srgbClr val="F668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