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Lst>
  <p:sldSz cy="5143500" cx="9144000"/>
  <p:notesSz cx="6858000" cy="9144000"/>
  <p:embeddedFontLst>
    <p:embeddedFont>
      <p:font typeface="Raleway"/>
      <p:regular r:id="rId90"/>
      <p:bold r:id="rId91"/>
      <p:italic r:id="rId92"/>
      <p:boldItalic r:id="rId93"/>
    </p:embeddedFont>
    <p:embeddedFont>
      <p:font typeface="Raleway SemiBold"/>
      <p:regular r:id="rId94"/>
      <p:bold r:id="rId95"/>
      <p:italic r:id="rId96"/>
      <p:boldItalic r:id="rId97"/>
    </p:embeddedFont>
    <p:embeddedFont>
      <p:font typeface="Raleway Light"/>
      <p:regular r:id="rId98"/>
      <p:bold r:id="rId99"/>
      <p:italic r:id="rId100"/>
      <p:boldItalic r:id="rId101"/>
    </p:embeddedFont>
    <p:embeddedFont>
      <p:font typeface="Raleway Medium"/>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5" Type="http://schemas.openxmlformats.org/officeDocument/2006/relationships/font" Target="fonts/RalewayMedium-boldItalic.fntdata"/><Relationship Id="rId104" Type="http://schemas.openxmlformats.org/officeDocument/2006/relationships/font" Target="fonts/RalewayMedium-italic.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RalewayMedium-bold.fntdata"/><Relationship Id="rId102" Type="http://schemas.openxmlformats.org/officeDocument/2006/relationships/font" Target="fonts/RalewayMedium-regular.fntdata"/><Relationship Id="rId101" Type="http://schemas.openxmlformats.org/officeDocument/2006/relationships/font" Target="fonts/RalewayLight-boldItalic.fntdata"/><Relationship Id="rId100" Type="http://schemas.openxmlformats.org/officeDocument/2006/relationships/font" Target="fonts/RalewayLight-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RalewaySemiBold-bold.fntdata"/><Relationship Id="rId94" Type="http://schemas.openxmlformats.org/officeDocument/2006/relationships/font" Target="fonts/RalewaySemiBold-regular.fntdata"/><Relationship Id="rId97" Type="http://schemas.openxmlformats.org/officeDocument/2006/relationships/font" Target="fonts/RalewaySemiBold-boldItalic.fntdata"/><Relationship Id="rId96" Type="http://schemas.openxmlformats.org/officeDocument/2006/relationships/font" Target="fonts/RalewaySemiBold-italic.fntdata"/><Relationship Id="rId11" Type="http://schemas.openxmlformats.org/officeDocument/2006/relationships/slide" Target="slides/slide7.xml"/><Relationship Id="rId99" Type="http://schemas.openxmlformats.org/officeDocument/2006/relationships/font" Target="fonts/RalewayLight-bold.fntdata"/><Relationship Id="rId10" Type="http://schemas.openxmlformats.org/officeDocument/2006/relationships/slide" Target="slides/slide6.xml"/><Relationship Id="rId98" Type="http://schemas.openxmlformats.org/officeDocument/2006/relationships/font" Target="fonts/RalewayLight-regular.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aleway-bold.fntdata"/><Relationship Id="rId90" Type="http://schemas.openxmlformats.org/officeDocument/2006/relationships/font" Target="fonts/Raleway-regular.fntdata"/><Relationship Id="rId93" Type="http://schemas.openxmlformats.org/officeDocument/2006/relationships/font" Target="fonts/Raleway-boldItalic.fntdata"/><Relationship Id="rId92" Type="http://schemas.openxmlformats.org/officeDocument/2006/relationships/font" Target="fonts/Raleway-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97d729fb7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97d729fb7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97d729f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97d729f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97d729fb7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97d729fb7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97d729fb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97d729fb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97d729fb7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97d729fb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97d729fb7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97d729fb7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97d729fb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97d729fb7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97d729fb7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97d729fb7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971f8f6b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971f8f6b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97d729fb7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97d729fb7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971f8f6b1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971f8f6b1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97d729fb70_0_2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97d729fb70_0_2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971f8f6b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971f8f6b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97d729fb70_0_2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97d729fb70_0_2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96cde86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96cde86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97d729fb7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97d729fb7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8e20cac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8e20cac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97d729fb70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97d729fb70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97d729fb70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97d729fb70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97d729fb70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97d729fb70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ea55aa79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ea55aa79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97d729fb70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97d729fb70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96cde863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96cde863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97d729fb70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97d729fb70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97d729fb70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97d729fb70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96cde863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96cde863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97d729fb70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97d729fb70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97d729fb70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97d729fb70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97d729fb70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97d729fb70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97d729fb70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97d729fb70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97d729fb70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97d729fb70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971f8f6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971f8f6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97d729fb70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97d729fb70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97d729fb70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97d729fb70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97d729fb70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97d729fb70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97d729fb70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97d729fb70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96cde863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96cde863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8e20cac41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8e20cac41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97d729fb70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297d729fb70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97d729fb70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97d729fb70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97d729fb70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97d729fb70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8e20cac4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8e20cac4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7d729fb70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7d729fb70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95e649c9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95e649c9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97d729fb70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97d729fb70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96cde863d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96cde863d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97d729fb70_0_2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97d729fb70_0_2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297d729fb70_0_2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297d729fb70_0_2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97d729fb70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97d729fb70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97d729fb70_0_2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97d729fb70_0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97d729fb70_0_2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97d729fb70_0_2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297d729fb70_0_2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297d729fb70_0_2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97d729fb70_0_2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97d729fb70_0_2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97d729fb70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97d729fb70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97d729fb70_0_2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297d729fb70_0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97d729fb70_0_2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97d729fb70_0_2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297d729fb70_0_2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297d729fb70_0_2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97d729fb70_0_2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97d729fb70_0_2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97d729fb70_0_2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97d729fb70_0_2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97d729fb70_0_2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97d729fb70_0_2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97d729fb70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297d729fb70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97d729fb70_0_2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297d729fb70_0_2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97d729fb70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97d729fb70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297d729fb70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297d729fb70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97d729fb70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97d729fb70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97d729fb70_0_2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97d729fb70_0_2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97d729fb70_0_2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97d729fb70_0_2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95e649c9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295e649c9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297d729fb70_0_2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297d729fb70_0_2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97d729fb70_0_2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297d729fb70_0_2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97d729fb70_0_2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97d729fb70_0_2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97d729fb70_0_2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97d729fb70_0_2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295e649c9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295e649c9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8e20cac41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28e20cac41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97d729fb70_0_2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297d729fb70_0_2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97d729fb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97d729fb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95e649c9a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95e649c9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97d729fb70_0_2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297d729fb70_0_2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8e20cac41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8e20cac41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8a5d9cdbb4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8a5d9cdbb4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8a1891f8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8a1891f8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1eb5c864b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eb5c864b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97d729fb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97d729fb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rgbClr val="FFFFFF"/>
        </a:solidFill>
      </p:bgPr>
    </p:bg>
    <p:spTree>
      <p:nvGrpSpPr>
        <p:cNvPr id="565" name="Shape 565"/>
        <p:cNvGrpSpPr/>
        <p:nvPr/>
      </p:nvGrpSpPr>
      <p:grpSpPr>
        <a:xfrm>
          <a:off x="0" y="0"/>
          <a:ext cx="0" cy="0"/>
          <a:chOff x="0" y="0"/>
          <a:chExt cx="0" cy="0"/>
        </a:xfrm>
      </p:grpSpPr>
      <p:sp>
        <p:nvSpPr>
          <p:cNvPr id="566" name="Google Shape;566;p4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28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8" name="Google Shape;568;p4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1000"/>
              </a:spcBef>
              <a:spcAft>
                <a:spcPts val="0"/>
              </a:spcAft>
              <a:buSzPts val="1800"/>
              <a:buAutoNum type="arabicPeriod"/>
              <a:defRPr/>
            </a:lvl1pPr>
            <a:lvl2pPr indent="-355600" lvl="1" marL="914400" rtl="0">
              <a:lnSpc>
                <a:spcPct val="115000"/>
              </a:lnSpc>
              <a:spcBef>
                <a:spcPts val="1600"/>
              </a:spcBef>
              <a:spcAft>
                <a:spcPts val="0"/>
              </a:spcAft>
              <a:buSzPts val="2000"/>
              <a:buAutoNum type="alphaLcPeriod"/>
              <a:defRPr sz="2000"/>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69" name="Google Shape;569;p47"/>
          <p:cNvSpPr txBox="1"/>
          <p:nvPr>
            <p:ph idx="12" type="sldNum"/>
          </p:nvPr>
        </p:nvSpPr>
        <p:spPr>
          <a:xfrm>
            <a:off x="8548658" y="47394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 Id="rId3" Type="http://schemas.openxmlformats.org/officeDocument/2006/relationships/image" Target="../media/image6.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6.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6.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 Id="rId3" Type="http://schemas.openxmlformats.org/officeDocument/2006/relationships/image" Target="../media/image6.png"/><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16.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16.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6.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 Id="rId3" Type="http://schemas.openxmlformats.org/officeDocument/2006/relationships/image" Target="../media/image6.png"/><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 Id="rId3" Type="http://schemas.openxmlformats.org/officeDocument/2006/relationships/image" Target="../media/image6.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 Id="rId3" Type="http://schemas.openxmlformats.org/officeDocument/2006/relationships/image" Target="../media/image6.pn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 Id="rId3" Type="http://schemas.openxmlformats.org/officeDocument/2006/relationships/image" Target="../media/image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 Id="rId3" Type="http://schemas.openxmlformats.org/officeDocument/2006/relationships/image" Target="../media/image6.png"/><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 Id="rId3" Type="http://schemas.openxmlformats.org/officeDocument/2006/relationships/image" Target="../media/image6.png"/><Relationship Id="rId4" Type="http://schemas.openxmlformats.org/officeDocument/2006/relationships/image" Target="../media/image2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6.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1.xml"/><Relationship Id="rId3" Type="http://schemas.openxmlformats.org/officeDocument/2006/relationships/image" Target="../media/image6.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2.xml"/><Relationship Id="rId3" Type="http://schemas.openxmlformats.org/officeDocument/2006/relationships/image" Target="../media/image6.pn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3.xml"/><Relationship Id="rId3" Type="http://schemas.openxmlformats.org/officeDocument/2006/relationships/hyperlink" Target="https://www.dropbox.com/scl/fo/ddnkks2s0k9qfw9lfx8ru/h?rlkey=c972kn3tsqjicthtgu4wekhp3&amp;dl=0" TargetMode="External"/><Relationship Id="rId4" Type="http://schemas.openxmlformats.org/officeDocument/2006/relationships/hyperlink" Target="https://www.dropbox.com/scl/fo/hm3mkdvnhibf4macm78as/h?rlkey=zga7oxols3l72a82qt5kspui1&amp;dl=0" TargetMode="External"/><Relationship Id="rId5" Type="http://schemas.openxmlformats.org/officeDocument/2006/relationships/hyperlink" Target="https://www.dropbox.com/scl/fo/oskfiozepgyppc6z3lfmo/h?rlkey=0v2gwcgcw7w6nbstsqte58f78&amp;dl=0" TargetMode="External"/><Relationship Id="rId6" Type="http://schemas.openxmlformats.org/officeDocument/2006/relationships/hyperlink" Target="https://www.dropbox.com/scl/fo/wv42hnx4r83g7huzhuc6e/h?rlkey=k4cx70oxnynv7cq5wclwcyndm&amp;dl=0" TargetMode="External"/><Relationship Id="rId7" Type="http://schemas.openxmlformats.org/officeDocument/2006/relationships/hyperlink" Target="https://www.dropbox.com/scl/fo/tg5sgw9c72ekngs9u2zjm/h?rlkey=82a1jir7c66pdj7mjx0b7kp6d&amp;dl=0" TargetMode="External"/><Relationship Id="rId8" Type="http://schemas.openxmlformats.org/officeDocument/2006/relationships/hyperlink" Target="https://www.dropbox.com/scl/fo/43h6f5uwgp98uywe2p4rq/h?rlkey=586k5xctnmi75nf1jwl0hugc3&amp;dl=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4.xml"/><Relationship Id="rId3" Type="http://schemas.openxmlformats.org/officeDocument/2006/relationships/hyperlink" Target="https://docs.flutter.dev/cookbook/navigation/named-routes" TargetMode="External"/><Relationship Id="rId4" Type="http://schemas.openxmlformats.org/officeDocument/2006/relationships/hyperlink" Target="https://docs.flutter.dev/ui/navigation"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5.xml"/><Relationship Id="rId3" Type="http://schemas.openxmlformats.org/officeDocument/2006/relationships/image" Target="../media/image16.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321475" y="298225"/>
            <a:ext cx="82353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Mobile Development :</a:t>
            </a:r>
            <a:endParaRPr b="1" sz="2900"/>
          </a:p>
          <a:p>
            <a:pPr indent="0" lvl="0" marL="0" rtl="0" algn="ctr">
              <a:spcBef>
                <a:spcPts val="0"/>
              </a:spcBef>
              <a:spcAft>
                <a:spcPts val="0"/>
              </a:spcAft>
              <a:buNone/>
            </a:pPr>
            <a:br>
              <a:rPr b="1" lang="en" sz="3400"/>
            </a:br>
            <a:r>
              <a:rPr b="1" i="1" lang="en" sz="4100"/>
              <a:t>	</a:t>
            </a:r>
            <a:r>
              <a:rPr b="1" i="1" lang="en" sz="4400"/>
              <a:t>7 : Flutter for Mobile Development : Part 2</a:t>
            </a:r>
            <a:br>
              <a:rPr b="1" i="1" lang="en" sz="4400"/>
            </a:br>
            <a:r>
              <a:rPr b="1" i="1" lang="en" sz="2700"/>
              <a:t>More Interactivity, Navigation and Nav Widgets</a:t>
            </a:r>
            <a:endParaRPr b="1" i="1" sz="2700"/>
          </a:p>
        </p:txBody>
      </p:sp>
      <p:sp>
        <p:nvSpPr>
          <p:cNvPr id="575" name="Google Shape;575;p48"/>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6" name="Google Shape;57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55" name="Google Shape;655;p57"/>
          <p:cNvSpPr txBox="1"/>
          <p:nvPr>
            <p:ph idx="2" type="subTitle"/>
          </p:nvPr>
        </p:nvSpPr>
        <p:spPr>
          <a:xfrm>
            <a:off x="-1433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Either Encapsulate Widgets via:</a:t>
            </a:r>
            <a:endParaRPr b="1" sz="1800"/>
          </a:p>
          <a:p>
            <a:pPr indent="-330200" lvl="1" marL="914400" rtl="0" algn="l">
              <a:lnSpc>
                <a:spcPct val="150000"/>
              </a:lnSpc>
              <a:spcBef>
                <a:spcPts val="0"/>
              </a:spcBef>
              <a:spcAft>
                <a:spcPts val="0"/>
              </a:spcAft>
              <a:buSzPts val="1600"/>
              <a:buChar char="○"/>
            </a:pPr>
            <a:r>
              <a:rPr b="1" lang="en"/>
              <a:t>A Function that returns a Widget</a:t>
            </a:r>
            <a:endParaRPr b="1"/>
          </a:p>
          <a:p>
            <a:pPr indent="0" lvl="0" marL="0" marR="0" rtl="0" algn="l">
              <a:lnSpc>
                <a:spcPct val="150000"/>
              </a:lnSpc>
              <a:spcBef>
                <a:spcPts val="1600"/>
              </a:spcBef>
              <a:spcAft>
                <a:spcPts val="1600"/>
              </a:spcAft>
              <a:buNone/>
            </a:pPr>
            <a:r>
              <a:t/>
            </a:r>
            <a:endParaRPr sz="1800"/>
          </a:p>
        </p:txBody>
      </p:sp>
      <p:sp>
        <p:nvSpPr>
          <p:cNvPr id="656" name="Google Shape;65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7" name="Google Shape;657;p5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58" name="Google Shape;658;p57"/>
          <p:cNvSpPr txBox="1"/>
          <p:nvPr/>
        </p:nvSpPr>
        <p:spPr>
          <a:xfrm>
            <a:off x="4084750" y="888825"/>
            <a:ext cx="5630100" cy="4347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getM</a:t>
            </a:r>
            <a:r>
              <a:rPr lang="en" sz="1050">
                <a:solidFill>
                  <a:srgbClr val="267F99"/>
                </a:solidFill>
                <a:highlight>
                  <a:srgbClr val="FFFFFF"/>
                </a:highlight>
                <a:latin typeface="Courier New"/>
                <a:ea typeface="Courier New"/>
                <a:cs typeface="Courier New"/>
                <a:sym typeface="Courier New"/>
              </a:rPr>
              <a:t>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pic>
        <p:nvPicPr>
          <p:cNvPr id="659" name="Google Shape;659;p57"/>
          <p:cNvPicPr preferRelativeResize="0"/>
          <p:nvPr/>
        </p:nvPicPr>
        <p:blipFill>
          <a:blip r:embed="rId4">
            <a:alphaModFix/>
          </a:blip>
          <a:stretch>
            <a:fillRect/>
          </a:stretch>
        </p:blipFill>
        <p:spPr>
          <a:xfrm>
            <a:off x="7153275" y="150225"/>
            <a:ext cx="1887825" cy="3276400"/>
          </a:xfrm>
          <a:prstGeom prst="rect">
            <a:avLst/>
          </a:prstGeom>
          <a:noFill/>
          <a:ln cap="flat" cmpd="sng" w="9525">
            <a:solidFill>
              <a:schemeClr val="dk2"/>
            </a:solidFill>
            <a:prstDash val="solid"/>
            <a:round/>
            <a:headEnd len="sm" w="sm" type="none"/>
            <a:tailEnd len="sm" w="sm" type="none"/>
          </a:ln>
        </p:spPr>
      </p:pic>
      <p:sp>
        <p:nvSpPr>
          <p:cNvPr id="660" name="Google Shape;660;p57"/>
          <p:cNvSpPr txBox="1"/>
          <p:nvPr/>
        </p:nvSpPr>
        <p:spPr>
          <a:xfrm>
            <a:off x="71850" y="3019625"/>
            <a:ext cx="4096800" cy="20250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getMyWidget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 am playing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Spacer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 am playing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width</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66" name="Google Shape;666;p58"/>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b="1" sz="20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667" name="Google Shape;66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8" name="Google Shape;668;p5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69" name="Google Shape;669;p58"/>
          <p:cNvSpPr txBox="1"/>
          <p:nvPr/>
        </p:nvSpPr>
        <p:spPr>
          <a:xfrm>
            <a:off x="3475375" y="1876250"/>
            <a:ext cx="5630100" cy="3224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myStart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0</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MyStatefulWidget</a:t>
            </a:r>
            <a:r>
              <a:rPr b="1" lang="en" sz="1050">
                <a:solidFill>
                  <a:srgbClr val="3B3B3B"/>
                </a:solidFill>
                <a:highlight>
                  <a:srgbClr val="FFFFFF"/>
                </a:highlight>
                <a:latin typeface="Courier New"/>
                <a:ea typeface="Courier New"/>
                <a:cs typeface="Courier New"/>
                <a:sym typeface="Courier New"/>
              </a:rPr>
              <a:t>({</a:t>
            </a:r>
            <a:r>
              <a:rPr b="1" lang="en" sz="1050">
                <a:solidFill>
                  <a:srgbClr val="0000FF"/>
                </a:solidFill>
                <a:highlight>
                  <a:srgbClr val="FFFFFF"/>
                </a:highlight>
                <a:latin typeface="Courier New"/>
                <a:ea typeface="Courier New"/>
                <a:cs typeface="Courier New"/>
                <a:sym typeface="Courier New"/>
              </a:rPr>
              <a:t>super</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key</a:t>
            </a: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this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myStart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0</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&gt;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'Value is </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myStart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670" name="Google Shape;670;p58"/>
          <p:cNvSpPr/>
          <p:nvPr/>
        </p:nvSpPr>
        <p:spPr>
          <a:xfrm>
            <a:off x="629525" y="2661175"/>
            <a:ext cx="2317800" cy="11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The stateful widget Constructor takes another </a:t>
            </a:r>
            <a:r>
              <a:rPr b="1" lang="en">
                <a:latin typeface="Raleway"/>
                <a:ea typeface="Raleway"/>
                <a:cs typeface="Raleway"/>
                <a:sym typeface="Raleway"/>
              </a:rPr>
              <a:t>real </a:t>
            </a:r>
            <a:r>
              <a:rPr lang="en">
                <a:latin typeface="Raleway"/>
                <a:ea typeface="Raleway"/>
                <a:cs typeface="Raleway"/>
                <a:sym typeface="Raleway"/>
              </a:rPr>
              <a:t>argument to be used.</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76" name="Google Shape;676;p59"/>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sz="1800"/>
          </a:p>
          <a:p>
            <a:pPr indent="0" lvl="0" marL="0" marR="0" rtl="0" algn="l">
              <a:lnSpc>
                <a:spcPct val="150000"/>
              </a:lnSpc>
              <a:spcBef>
                <a:spcPts val="1600"/>
              </a:spcBef>
              <a:spcAft>
                <a:spcPts val="1600"/>
              </a:spcAft>
              <a:buNone/>
            </a:pPr>
            <a:r>
              <a:t/>
            </a:r>
            <a:endParaRPr sz="1800"/>
          </a:p>
        </p:txBody>
      </p:sp>
      <p:sp>
        <p:nvSpPr>
          <p:cNvPr id="677" name="Google Shape;67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8" name="Google Shape;678;p5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79" name="Google Shape;679;p59"/>
          <p:cNvSpPr txBox="1"/>
          <p:nvPr/>
        </p:nvSpPr>
        <p:spPr>
          <a:xfrm>
            <a:off x="3475375" y="1876250"/>
            <a:ext cx="5630100" cy="3224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myStart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0</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MyStatefulWidget</a:t>
            </a:r>
            <a:r>
              <a:rPr b="1" lang="en" sz="1050">
                <a:solidFill>
                  <a:srgbClr val="3B3B3B"/>
                </a:solidFill>
                <a:highlight>
                  <a:srgbClr val="FFFFFF"/>
                </a:highlight>
                <a:latin typeface="Courier New"/>
                <a:ea typeface="Courier New"/>
                <a:cs typeface="Courier New"/>
                <a:sym typeface="Courier New"/>
              </a:rPr>
              <a:t>({</a:t>
            </a:r>
            <a:r>
              <a:rPr b="1" lang="en" sz="1050">
                <a:solidFill>
                  <a:srgbClr val="0000FF"/>
                </a:solidFill>
                <a:highlight>
                  <a:srgbClr val="FFFFFF"/>
                </a:highlight>
                <a:latin typeface="Courier New"/>
                <a:ea typeface="Courier New"/>
                <a:cs typeface="Courier New"/>
                <a:sym typeface="Courier New"/>
              </a:rPr>
              <a:t>super</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key</a:t>
            </a: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this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myStart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0</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&gt;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return</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Text</a:t>
            </a:r>
            <a:r>
              <a:rPr b="1" lang="en" sz="1050">
                <a:solidFill>
                  <a:srgbClr val="3B3B3B"/>
                </a:solidFill>
                <a:highlight>
                  <a:srgbClr val="FFFFFF"/>
                </a:highlight>
                <a:latin typeface="Courier New"/>
                <a:ea typeface="Courier New"/>
                <a:cs typeface="Courier New"/>
                <a:sym typeface="Courier New"/>
              </a:rPr>
              <a:t>(</a:t>
            </a:r>
            <a:r>
              <a:rPr b="1" lang="en" sz="1050">
                <a:solidFill>
                  <a:srgbClr val="A31515"/>
                </a:solidFill>
                <a:highlight>
                  <a:srgbClr val="FFFFFF"/>
                </a:highlight>
                <a:latin typeface="Courier New"/>
                <a:ea typeface="Courier New"/>
                <a:cs typeface="Courier New"/>
                <a:sym typeface="Courier New"/>
              </a:rPr>
              <a:t>'Value is </a:t>
            </a:r>
            <a:r>
              <a:rPr b="1" lang="en" sz="1050">
                <a:solidFill>
                  <a:schemeClr val="dk1"/>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widget</a:t>
            </a:r>
            <a:r>
              <a:rPr b="1" lang="en" sz="1050">
                <a:solidFill>
                  <a:schemeClr val="dk1"/>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myStart</a:t>
            </a:r>
            <a:r>
              <a:rPr b="1" lang="en" sz="1050">
                <a:solidFill>
                  <a:schemeClr val="dk1"/>
                </a:solidFill>
                <a:highlight>
                  <a:srgbClr val="FFFFFF"/>
                </a:highlight>
                <a:latin typeface="Courier New"/>
                <a:ea typeface="Courier New"/>
                <a:cs typeface="Courier New"/>
                <a:sym typeface="Courier New"/>
              </a:rPr>
              <a:t>}</a:t>
            </a:r>
            <a:r>
              <a:rPr b="1" lang="en" sz="1050">
                <a:solidFill>
                  <a:srgbClr val="A31515"/>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680" name="Google Shape;680;p59"/>
          <p:cNvSpPr/>
          <p:nvPr/>
        </p:nvSpPr>
        <p:spPr>
          <a:xfrm>
            <a:off x="629525" y="2661175"/>
            <a:ext cx="2317800" cy="11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aleway"/>
                <a:ea typeface="Raleway"/>
                <a:cs typeface="Raleway"/>
                <a:sym typeface="Raleway"/>
              </a:rPr>
              <a:t>To access data of the Widget from the state instance, use :</a:t>
            </a:r>
            <a:br>
              <a:rPr lang="en">
                <a:solidFill>
                  <a:schemeClr val="dk1"/>
                </a:solidFill>
                <a:latin typeface="Raleway"/>
                <a:ea typeface="Raleway"/>
                <a:cs typeface="Raleway"/>
                <a:sym typeface="Raleway"/>
              </a:rPr>
            </a:br>
            <a:r>
              <a:rPr b="1" lang="en">
                <a:solidFill>
                  <a:schemeClr val="dk1"/>
                </a:solidFill>
                <a:latin typeface="Raleway"/>
                <a:ea typeface="Raleway"/>
                <a:cs typeface="Raleway"/>
                <a:sym typeface="Raleway"/>
              </a:rPr>
              <a:t>widget.varName</a:t>
            </a:r>
            <a:endParaRPr>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86" name="Google Shape;686;p6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sz="1800"/>
          </a:p>
          <a:p>
            <a:pPr indent="0" lvl="0" marL="0" marR="0" rtl="0" algn="l">
              <a:lnSpc>
                <a:spcPct val="150000"/>
              </a:lnSpc>
              <a:spcBef>
                <a:spcPts val="1600"/>
              </a:spcBef>
              <a:spcAft>
                <a:spcPts val="1600"/>
              </a:spcAft>
              <a:buNone/>
            </a:pPr>
            <a:r>
              <a:t/>
            </a:r>
            <a:endParaRPr sz="1800"/>
          </a:p>
        </p:txBody>
      </p:sp>
      <p:sp>
        <p:nvSpPr>
          <p:cNvPr id="687" name="Google Shape;68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8" name="Google Shape;688;p6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89" name="Google Shape;689;p60"/>
          <p:cNvSpPr txBox="1"/>
          <p:nvPr/>
        </p:nvSpPr>
        <p:spPr>
          <a:xfrm>
            <a:off x="3475375" y="64375"/>
            <a:ext cx="5630100" cy="5036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'package:reminder_flutter_hello_world_two/widgets/myStatefulWidget.dart'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'Below is a stateful 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MyStatefulWidget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690" name="Google Shape;690;p60"/>
          <p:cNvSpPr/>
          <p:nvPr/>
        </p:nvSpPr>
        <p:spPr>
          <a:xfrm>
            <a:off x="629525" y="2661175"/>
            <a:ext cx="2317800" cy="19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Stateless and Stateful Widgets  are integrated into the UI by calling the constructor.</a:t>
            </a:r>
            <a:endParaRPr>
              <a:latin typeface="Raleway"/>
              <a:ea typeface="Raleway"/>
              <a:cs typeface="Raleway"/>
              <a:sym typeface="Raleway"/>
            </a:endParaRPr>
          </a:p>
          <a:p>
            <a:pPr indent="0" lvl="0" marL="0" rtl="0" algn="ctr">
              <a:spcBef>
                <a:spcPts val="0"/>
              </a:spcBef>
              <a:spcAft>
                <a:spcPts val="0"/>
              </a:spcAft>
              <a:buNone/>
            </a:pPr>
            <a:r>
              <a:rPr b="1" lang="en">
                <a:latin typeface="Raleway"/>
                <a:ea typeface="Raleway"/>
                <a:cs typeface="Raleway"/>
                <a:sym typeface="Raleway"/>
              </a:rPr>
              <a:t>No argument is given for the stateful Widget</a:t>
            </a:r>
            <a:endParaRPr b="1">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96" name="Google Shape;696;p61"/>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sz="1800"/>
          </a:p>
          <a:p>
            <a:pPr indent="0" lvl="0" marL="0" marR="0" rtl="0" algn="l">
              <a:lnSpc>
                <a:spcPct val="150000"/>
              </a:lnSpc>
              <a:spcBef>
                <a:spcPts val="1600"/>
              </a:spcBef>
              <a:spcAft>
                <a:spcPts val="1600"/>
              </a:spcAft>
              <a:buNone/>
            </a:pPr>
            <a:r>
              <a:t/>
            </a:r>
            <a:endParaRPr sz="1800"/>
          </a:p>
        </p:txBody>
      </p:sp>
      <p:sp>
        <p:nvSpPr>
          <p:cNvPr id="697" name="Google Shape;697;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8" name="Google Shape;698;p6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99" name="Google Shape;699;p61"/>
          <p:cNvSpPr txBox="1"/>
          <p:nvPr/>
        </p:nvSpPr>
        <p:spPr>
          <a:xfrm>
            <a:off x="3475375" y="64375"/>
            <a:ext cx="5630100" cy="5036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'package:reminder_flutter_hello_world_two/widgets/myStatefulWidget.dart'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'Below is a stateful 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MyStatefulWidget</a:t>
            </a:r>
            <a:r>
              <a:rPr b="1" lang="en" sz="1050">
                <a:solidFill>
                  <a:srgbClr val="3B3B3B"/>
                </a:solidFill>
                <a:highlight>
                  <a:srgbClr val="FFFFFF"/>
                </a:highlight>
                <a:latin typeface="Courier New"/>
                <a:ea typeface="Courier New"/>
                <a:cs typeface="Courier New"/>
                <a:sym typeface="Courier New"/>
              </a:rPr>
              <a:t>(myStart:3),</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00" name="Google Shape;700;p61"/>
          <p:cNvSpPr/>
          <p:nvPr/>
        </p:nvSpPr>
        <p:spPr>
          <a:xfrm>
            <a:off x="629525" y="2661175"/>
            <a:ext cx="2317800" cy="11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To pass an argument into the contructor of the Stateful Widget</a:t>
            </a:r>
            <a:endParaRPr>
              <a:latin typeface="Raleway"/>
              <a:ea typeface="Raleway"/>
              <a:cs typeface="Raleway"/>
              <a:sym typeface="Raleway"/>
            </a:endParaRPr>
          </a:p>
        </p:txBody>
      </p:sp>
      <p:pic>
        <p:nvPicPr>
          <p:cNvPr id="701" name="Google Shape;701;p61"/>
          <p:cNvPicPr preferRelativeResize="0"/>
          <p:nvPr/>
        </p:nvPicPr>
        <p:blipFill rotWithShape="1">
          <a:blip r:embed="rId4">
            <a:alphaModFix/>
          </a:blip>
          <a:srcRect b="52954" l="0" r="0" t="0"/>
          <a:stretch/>
        </p:blipFill>
        <p:spPr>
          <a:xfrm>
            <a:off x="7268675" y="1294804"/>
            <a:ext cx="1637750" cy="1366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707" name="Google Shape;707;p6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b="1" sz="20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08" name="Google Shape;70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9" name="Google Shape;709;p6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710" name="Google Shape;710;p62"/>
          <p:cNvSpPr txBox="1"/>
          <p:nvPr/>
        </p:nvSpPr>
        <p:spPr>
          <a:xfrm>
            <a:off x="3475375" y="64375"/>
            <a:ext cx="5630100" cy="5036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myStart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this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myStart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&gt;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int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increment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0</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@override</a:t>
            </a:r>
            <a:endParaRPr b="1"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void</a:t>
            </a:r>
            <a:r>
              <a:rPr b="1" lang="en" sz="1050">
                <a:solidFill>
                  <a:srgbClr val="3B3B3B"/>
                </a:solidFill>
                <a:highlight>
                  <a:srgbClr val="FFFFFF"/>
                </a:highlight>
                <a:latin typeface="Courier New"/>
                <a:ea typeface="Courier New"/>
                <a:cs typeface="Courier New"/>
                <a:sym typeface="Courier New"/>
              </a:rPr>
              <a:t> </a:t>
            </a:r>
            <a:r>
              <a:rPr b="1" lang="en" sz="1050">
                <a:solidFill>
                  <a:srgbClr val="795E26"/>
                </a:solidFill>
                <a:highlight>
                  <a:srgbClr val="FFFFFF"/>
                </a:highlight>
                <a:latin typeface="Courier New"/>
                <a:ea typeface="Courier New"/>
                <a:cs typeface="Courier New"/>
                <a:sym typeface="Courier New"/>
              </a:rPr>
              <a:t>initState</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super</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initState</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increment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widget</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myStart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'Value is </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increment</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ElevatedButton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onPressed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setState</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11" name="Google Shape;711;p62"/>
          <p:cNvSpPr/>
          <p:nvPr/>
        </p:nvSpPr>
        <p:spPr>
          <a:xfrm>
            <a:off x="629525" y="2661175"/>
            <a:ext cx="2317800" cy="213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initState is invoked only </a:t>
            </a:r>
            <a:r>
              <a:rPr b="1" lang="en">
                <a:latin typeface="Raleway"/>
                <a:ea typeface="Raleway"/>
                <a:cs typeface="Raleway"/>
                <a:sym typeface="Raleway"/>
              </a:rPr>
              <a:t>one time</a:t>
            </a:r>
            <a:r>
              <a:rPr lang="en">
                <a:latin typeface="Raleway"/>
                <a:ea typeface="Raleway"/>
                <a:cs typeface="Raleway"/>
                <a:sym typeface="Raleway"/>
              </a:rPr>
              <a:t> once the widget is initialized.</a:t>
            </a:r>
            <a:endParaRPr>
              <a:latin typeface="Raleway"/>
              <a:ea typeface="Raleway"/>
              <a:cs typeface="Raleway"/>
              <a:sym typeface="Raleway"/>
            </a:endParaRPr>
          </a:p>
          <a:p>
            <a:pPr indent="0" lvl="0" marL="0" rtl="0" algn="ctr">
              <a:spcBef>
                <a:spcPts val="0"/>
              </a:spcBef>
              <a:spcAft>
                <a:spcPts val="0"/>
              </a:spcAft>
              <a:buNone/>
            </a:pPr>
            <a:r>
              <a:rPr lang="en">
                <a:latin typeface="Raleway"/>
                <a:ea typeface="Raleway"/>
                <a:cs typeface="Raleway"/>
                <a:sym typeface="Raleway"/>
              </a:rPr>
              <a:t>Vs</a:t>
            </a:r>
            <a:endParaRPr>
              <a:latin typeface="Raleway"/>
              <a:ea typeface="Raleway"/>
              <a:cs typeface="Raleway"/>
              <a:sym typeface="Raleway"/>
            </a:endParaRPr>
          </a:p>
          <a:p>
            <a:pPr indent="0" lvl="0" marL="0" rtl="0" algn="ctr">
              <a:spcBef>
                <a:spcPts val="0"/>
              </a:spcBef>
              <a:spcAft>
                <a:spcPts val="0"/>
              </a:spcAft>
              <a:buNone/>
            </a:pPr>
            <a:r>
              <a:rPr lang="en">
                <a:latin typeface="Raleway"/>
                <a:ea typeface="Raleway"/>
                <a:cs typeface="Raleway"/>
                <a:sym typeface="Raleway"/>
              </a:rPr>
              <a:t>The method build is called </a:t>
            </a:r>
            <a:r>
              <a:rPr b="1" lang="en">
                <a:latin typeface="Raleway"/>
                <a:ea typeface="Raleway"/>
                <a:cs typeface="Raleway"/>
                <a:sym typeface="Raleway"/>
              </a:rPr>
              <a:t>often whenever a refresh</a:t>
            </a:r>
            <a:r>
              <a:rPr lang="en">
                <a:latin typeface="Raleway"/>
                <a:ea typeface="Raleway"/>
                <a:cs typeface="Raleway"/>
                <a:sym typeface="Raleway"/>
              </a:rPr>
              <a:t> is required.</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717" name="Google Shape;717;p6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sz="1800"/>
          </a:p>
          <a:p>
            <a:pPr indent="0" lvl="0" marL="0" marR="0" rtl="0" algn="l">
              <a:lnSpc>
                <a:spcPct val="150000"/>
              </a:lnSpc>
              <a:spcBef>
                <a:spcPts val="1600"/>
              </a:spcBef>
              <a:spcAft>
                <a:spcPts val="1600"/>
              </a:spcAft>
              <a:buNone/>
            </a:pPr>
            <a:r>
              <a:t/>
            </a:r>
            <a:endParaRPr sz="1800"/>
          </a:p>
        </p:txBody>
      </p:sp>
      <p:sp>
        <p:nvSpPr>
          <p:cNvPr id="718" name="Google Shape;71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9" name="Google Shape;719;p6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720" name="Google Shape;720;p63"/>
          <p:cNvSpPr txBox="1"/>
          <p:nvPr/>
        </p:nvSpPr>
        <p:spPr>
          <a:xfrm>
            <a:off x="3475375" y="64375"/>
            <a:ext cx="5630100" cy="5036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myStart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this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myStart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_MyStatefulWidgetState</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MyStatefulWidget</a:t>
            </a:r>
            <a:r>
              <a:rPr lang="en" sz="1050">
                <a:solidFill>
                  <a:srgbClr val="3B3B3B"/>
                </a:solidFill>
                <a:highlight>
                  <a:srgbClr val="FFFFFF"/>
                </a:highlight>
                <a:latin typeface="Courier New"/>
                <a:ea typeface="Courier New"/>
                <a:cs typeface="Courier New"/>
                <a:sym typeface="Courier New"/>
              </a:rPr>
              <a:t>&gt;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initState</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initState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myStart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Text</a:t>
            </a:r>
            <a:r>
              <a:rPr b="1" lang="en" sz="1050">
                <a:solidFill>
                  <a:srgbClr val="3B3B3B"/>
                </a:solidFill>
                <a:highlight>
                  <a:srgbClr val="FFFFFF"/>
                </a:highlight>
                <a:latin typeface="Courier New"/>
                <a:ea typeface="Courier New"/>
                <a:cs typeface="Courier New"/>
                <a:sym typeface="Courier New"/>
              </a:rPr>
              <a:t>(</a:t>
            </a:r>
            <a:r>
              <a:rPr b="1" lang="en" sz="1050">
                <a:solidFill>
                  <a:srgbClr val="A31515"/>
                </a:solidFill>
                <a:highlight>
                  <a:srgbClr val="FFFFFF"/>
                </a:highlight>
                <a:latin typeface="Courier New"/>
                <a:ea typeface="Courier New"/>
                <a:cs typeface="Courier New"/>
                <a:sym typeface="Courier New"/>
              </a:rPr>
              <a:t>'Value is </a:t>
            </a:r>
            <a:r>
              <a:rPr b="1" lang="en" sz="1050">
                <a:solidFill>
                  <a:schemeClr val="dk1"/>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increment</a:t>
            </a:r>
            <a:r>
              <a:rPr b="1" lang="en" sz="1050">
                <a:solidFill>
                  <a:srgbClr val="A31515"/>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ElevatedButton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onPressed</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increment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increment</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1</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795E26"/>
                </a:solidFill>
                <a:highlight>
                  <a:srgbClr val="FFFFFF"/>
                </a:highlight>
                <a:latin typeface="Courier New"/>
                <a:ea typeface="Courier New"/>
                <a:cs typeface="Courier New"/>
                <a:sym typeface="Courier New"/>
              </a:rPr>
              <a:t>setState</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'Increment'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21" name="Google Shape;721;p63"/>
          <p:cNvSpPr/>
          <p:nvPr/>
        </p:nvSpPr>
        <p:spPr>
          <a:xfrm>
            <a:off x="629525" y="2432575"/>
            <a:ext cx="2317800" cy="22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setState( (){} ); </a:t>
            </a:r>
            <a:br>
              <a:rPr lang="en">
                <a:latin typeface="Raleway"/>
                <a:ea typeface="Raleway"/>
                <a:cs typeface="Raleway"/>
                <a:sym typeface="Raleway"/>
              </a:rPr>
            </a:br>
            <a:r>
              <a:rPr lang="en">
                <a:latin typeface="Raleway"/>
                <a:ea typeface="Raleway"/>
                <a:cs typeface="Raleway"/>
                <a:sym typeface="Raleway"/>
              </a:rPr>
              <a:t>Is called to invoke the build method of the </a:t>
            </a:r>
            <a:r>
              <a:rPr b="1" lang="en">
                <a:latin typeface="Raleway"/>
                <a:ea typeface="Raleway"/>
                <a:cs typeface="Raleway"/>
                <a:sym typeface="Raleway"/>
              </a:rPr>
              <a:t>stateful widget state.</a:t>
            </a:r>
            <a:endParaRPr b="1">
              <a:latin typeface="Raleway"/>
              <a:ea typeface="Raleway"/>
              <a:cs typeface="Raleway"/>
              <a:sym typeface="Raleway"/>
            </a:endParaRPr>
          </a:p>
          <a:p>
            <a:pPr indent="0" lvl="0" marL="0" rtl="0" algn="ctr">
              <a:spcBef>
                <a:spcPts val="0"/>
              </a:spcBef>
              <a:spcAft>
                <a:spcPts val="0"/>
              </a:spcAft>
              <a:buNone/>
            </a:pPr>
            <a:r>
              <a:rPr b="1" lang="en">
                <a:latin typeface="Raleway"/>
                <a:ea typeface="Raleway"/>
                <a:cs typeface="Raleway"/>
                <a:sym typeface="Raleway"/>
              </a:rPr>
              <a:t>= </a:t>
            </a:r>
            <a:br>
              <a:rPr b="1" lang="en">
                <a:latin typeface="Raleway"/>
                <a:ea typeface="Raleway"/>
                <a:cs typeface="Raleway"/>
                <a:sym typeface="Raleway"/>
              </a:rPr>
            </a:br>
            <a:r>
              <a:rPr b="1" lang="en">
                <a:latin typeface="Raleway"/>
                <a:ea typeface="Raleway"/>
                <a:cs typeface="Raleway"/>
                <a:sym typeface="Raleway"/>
              </a:rPr>
              <a:t>Refresh the UI of the widget</a:t>
            </a:r>
            <a:endParaRPr b="1">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727" name="Google Shape;727;p64"/>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Stateful Widget</a:t>
            </a:r>
            <a:endParaRPr b="1" sz="2000"/>
          </a:p>
          <a:p>
            <a:pPr indent="-342900" lvl="1" marL="914400" marR="0" rtl="0" algn="l">
              <a:lnSpc>
                <a:spcPct val="150000"/>
              </a:lnSpc>
              <a:spcBef>
                <a:spcPts val="0"/>
              </a:spcBef>
              <a:spcAft>
                <a:spcPts val="0"/>
              </a:spcAft>
              <a:buSzPts val="1800"/>
              <a:buChar char="○"/>
            </a:pPr>
            <a:r>
              <a:rPr lang="en" sz="1800"/>
              <a:t>Screen</a:t>
            </a:r>
            <a:endParaRPr sz="1800"/>
          </a:p>
          <a:p>
            <a:pPr indent="0" lvl="0" marL="0" marR="0" rtl="0" algn="l">
              <a:lnSpc>
                <a:spcPct val="150000"/>
              </a:lnSpc>
              <a:spcBef>
                <a:spcPts val="1600"/>
              </a:spcBef>
              <a:spcAft>
                <a:spcPts val="1600"/>
              </a:spcAft>
              <a:buNone/>
            </a:pPr>
            <a:r>
              <a:t/>
            </a:r>
            <a:endParaRPr sz="1800"/>
          </a:p>
        </p:txBody>
      </p:sp>
      <p:sp>
        <p:nvSpPr>
          <p:cNvPr id="728" name="Google Shape;728;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9" name="Google Shape;729;p6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730" name="Google Shape;730;p64"/>
          <p:cNvSpPr txBox="1"/>
          <p:nvPr/>
        </p:nvSpPr>
        <p:spPr>
          <a:xfrm>
            <a:off x="3475375" y="64375"/>
            <a:ext cx="5630100" cy="5036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'package:reminder_flutter_hello_world_two/widgets/myStatefulWidget.dart'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'Below is a stateful 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MyStatefulWidget</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myStart</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98658"/>
                </a:solidFill>
                <a:highlight>
                  <a:srgbClr val="FFFFFF"/>
                </a:highlight>
                <a:latin typeface="Courier New"/>
                <a:ea typeface="Courier New"/>
                <a:cs typeface="Courier New"/>
                <a:sym typeface="Courier New"/>
              </a:rPr>
              <a:t>3</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31" name="Google Shape;731;p64"/>
          <p:cNvSpPr/>
          <p:nvPr/>
        </p:nvSpPr>
        <p:spPr>
          <a:xfrm>
            <a:off x="629525" y="2661175"/>
            <a:ext cx="2317800" cy="11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732" name="Google Shape;732;p64"/>
          <p:cNvPicPr preferRelativeResize="0"/>
          <p:nvPr/>
        </p:nvPicPr>
        <p:blipFill>
          <a:blip r:embed="rId4">
            <a:alphaModFix/>
          </a:blip>
          <a:stretch>
            <a:fillRect/>
          </a:stretch>
        </p:blipFill>
        <p:spPr>
          <a:xfrm>
            <a:off x="565838" y="1024750"/>
            <a:ext cx="2445175" cy="3734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738" name="Google Shape;738;p65"/>
          <p:cNvSpPr txBox="1"/>
          <p:nvPr>
            <p:ph idx="2" type="subTitle"/>
          </p:nvPr>
        </p:nvSpPr>
        <p:spPr>
          <a:xfrm>
            <a:off x="237700" y="1705325"/>
            <a:ext cx="2888400" cy="648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A Tree of Widgets </a:t>
            </a:r>
            <a:endParaRPr b="1" sz="2000"/>
          </a:p>
          <a:p>
            <a:pPr indent="0" lvl="0" marL="91440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739" name="Google Shape;73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0" name="Google Shape;740;p6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741" name="Google Shape;741;p65"/>
          <p:cNvSpPr/>
          <p:nvPr/>
        </p:nvSpPr>
        <p:spPr>
          <a:xfrm>
            <a:off x="5262625" y="272800"/>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MaterialApp</a:t>
            </a:r>
            <a:endParaRPr b="1">
              <a:latin typeface="Raleway"/>
              <a:ea typeface="Raleway"/>
              <a:cs typeface="Raleway"/>
              <a:sym typeface="Raleway"/>
            </a:endParaRPr>
          </a:p>
        </p:txBody>
      </p:sp>
      <p:sp>
        <p:nvSpPr>
          <p:cNvPr id="742" name="Google Shape;742;p65"/>
          <p:cNvSpPr/>
          <p:nvPr/>
        </p:nvSpPr>
        <p:spPr>
          <a:xfrm>
            <a:off x="5262625" y="1069050"/>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Scaffold</a:t>
            </a:r>
            <a:endParaRPr b="1">
              <a:latin typeface="Raleway"/>
              <a:ea typeface="Raleway"/>
              <a:cs typeface="Raleway"/>
              <a:sym typeface="Raleway"/>
            </a:endParaRPr>
          </a:p>
        </p:txBody>
      </p:sp>
      <p:cxnSp>
        <p:nvCxnSpPr>
          <p:cNvPr id="743" name="Google Shape;743;p65"/>
          <p:cNvCxnSpPr>
            <a:stCxn id="741" idx="2"/>
            <a:endCxn id="742" idx="0"/>
          </p:cNvCxnSpPr>
          <p:nvPr/>
        </p:nvCxnSpPr>
        <p:spPr>
          <a:xfrm>
            <a:off x="5988775" y="723400"/>
            <a:ext cx="0" cy="345600"/>
          </a:xfrm>
          <a:prstGeom prst="straightConnector1">
            <a:avLst/>
          </a:prstGeom>
          <a:noFill/>
          <a:ln cap="flat" cmpd="sng" w="9525">
            <a:solidFill>
              <a:schemeClr val="dk2"/>
            </a:solidFill>
            <a:prstDash val="solid"/>
            <a:round/>
            <a:headEnd len="med" w="med" type="none"/>
            <a:tailEnd len="med" w="med" type="triangle"/>
          </a:ln>
        </p:spPr>
      </p:cxnSp>
      <p:sp>
        <p:nvSpPr>
          <p:cNvPr id="744" name="Google Shape;744;p65"/>
          <p:cNvSpPr/>
          <p:nvPr/>
        </p:nvSpPr>
        <p:spPr>
          <a:xfrm>
            <a:off x="5262625" y="1865300"/>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Center</a:t>
            </a:r>
            <a:endParaRPr b="1">
              <a:latin typeface="Raleway"/>
              <a:ea typeface="Raleway"/>
              <a:cs typeface="Raleway"/>
              <a:sym typeface="Raleway"/>
            </a:endParaRPr>
          </a:p>
        </p:txBody>
      </p:sp>
      <p:cxnSp>
        <p:nvCxnSpPr>
          <p:cNvPr id="745" name="Google Shape;745;p65"/>
          <p:cNvCxnSpPr>
            <a:stCxn id="742" idx="2"/>
            <a:endCxn id="744" idx="0"/>
          </p:cNvCxnSpPr>
          <p:nvPr/>
        </p:nvCxnSpPr>
        <p:spPr>
          <a:xfrm>
            <a:off x="5988775" y="1519650"/>
            <a:ext cx="0" cy="345600"/>
          </a:xfrm>
          <a:prstGeom prst="straightConnector1">
            <a:avLst/>
          </a:prstGeom>
          <a:noFill/>
          <a:ln cap="flat" cmpd="sng" w="9525">
            <a:solidFill>
              <a:schemeClr val="dk2"/>
            </a:solidFill>
            <a:prstDash val="solid"/>
            <a:round/>
            <a:headEnd len="med" w="med" type="none"/>
            <a:tailEnd len="med" w="med" type="triangle"/>
          </a:ln>
        </p:spPr>
      </p:cxnSp>
      <p:sp>
        <p:nvSpPr>
          <p:cNvPr id="746" name="Google Shape;746;p65"/>
          <p:cNvSpPr/>
          <p:nvPr/>
        </p:nvSpPr>
        <p:spPr>
          <a:xfrm>
            <a:off x="5262625" y="265177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Column</a:t>
            </a:r>
            <a:endParaRPr b="1">
              <a:latin typeface="Raleway"/>
              <a:ea typeface="Raleway"/>
              <a:cs typeface="Raleway"/>
              <a:sym typeface="Raleway"/>
            </a:endParaRPr>
          </a:p>
        </p:txBody>
      </p:sp>
      <p:cxnSp>
        <p:nvCxnSpPr>
          <p:cNvPr id="747" name="Google Shape;747;p65"/>
          <p:cNvCxnSpPr>
            <a:stCxn id="744" idx="2"/>
            <a:endCxn id="746" idx="0"/>
          </p:cNvCxnSpPr>
          <p:nvPr/>
        </p:nvCxnSpPr>
        <p:spPr>
          <a:xfrm>
            <a:off x="5988775" y="2315900"/>
            <a:ext cx="0" cy="336000"/>
          </a:xfrm>
          <a:prstGeom prst="straightConnector1">
            <a:avLst/>
          </a:prstGeom>
          <a:noFill/>
          <a:ln cap="flat" cmpd="sng" w="9525">
            <a:solidFill>
              <a:schemeClr val="dk2"/>
            </a:solidFill>
            <a:prstDash val="solid"/>
            <a:round/>
            <a:headEnd len="med" w="med" type="none"/>
            <a:tailEnd len="med" w="med" type="triangle"/>
          </a:ln>
        </p:spPr>
      </p:cxnSp>
      <p:sp>
        <p:nvSpPr>
          <p:cNvPr id="748" name="Google Shape;748;p65"/>
          <p:cNvSpPr/>
          <p:nvPr/>
        </p:nvSpPr>
        <p:spPr>
          <a:xfrm>
            <a:off x="7222700" y="339077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Row</a:t>
            </a:r>
            <a:endParaRPr b="1">
              <a:latin typeface="Raleway"/>
              <a:ea typeface="Raleway"/>
              <a:cs typeface="Raleway"/>
              <a:sym typeface="Raleway"/>
            </a:endParaRPr>
          </a:p>
        </p:txBody>
      </p:sp>
      <p:sp>
        <p:nvSpPr>
          <p:cNvPr id="749" name="Google Shape;749;p65"/>
          <p:cNvSpPr/>
          <p:nvPr/>
        </p:nvSpPr>
        <p:spPr>
          <a:xfrm>
            <a:off x="5271607" y="339077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Container</a:t>
            </a:r>
            <a:endParaRPr b="1">
              <a:latin typeface="Raleway"/>
              <a:ea typeface="Raleway"/>
              <a:cs typeface="Raleway"/>
              <a:sym typeface="Raleway"/>
            </a:endParaRPr>
          </a:p>
        </p:txBody>
      </p:sp>
      <p:sp>
        <p:nvSpPr>
          <p:cNvPr id="750" name="Google Shape;750;p65"/>
          <p:cNvSpPr/>
          <p:nvPr/>
        </p:nvSpPr>
        <p:spPr>
          <a:xfrm>
            <a:off x="3532950" y="340002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Padding</a:t>
            </a:r>
            <a:endParaRPr b="1">
              <a:latin typeface="Raleway"/>
              <a:ea typeface="Raleway"/>
              <a:cs typeface="Raleway"/>
              <a:sym typeface="Raleway"/>
            </a:endParaRPr>
          </a:p>
        </p:txBody>
      </p:sp>
      <p:sp>
        <p:nvSpPr>
          <p:cNvPr id="751" name="Google Shape;751;p65"/>
          <p:cNvSpPr/>
          <p:nvPr/>
        </p:nvSpPr>
        <p:spPr>
          <a:xfrm>
            <a:off x="1822275" y="339077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Column</a:t>
            </a:r>
            <a:endParaRPr b="1">
              <a:latin typeface="Raleway"/>
              <a:ea typeface="Raleway"/>
              <a:cs typeface="Raleway"/>
              <a:sym typeface="Raleway"/>
            </a:endParaRPr>
          </a:p>
        </p:txBody>
      </p:sp>
      <p:cxnSp>
        <p:nvCxnSpPr>
          <p:cNvPr id="752" name="Google Shape;752;p65"/>
          <p:cNvCxnSpPr>
            <a:stCxn id="746" idx="2"/>
            <a:endCxn id="748" idx="0"/>
          </p:cNvCxnSpPr>
          <p:nvPr/>
        </p:nvCxnSpPr>
        <p:spPr>
          <a:xfrm>
            <a:off x="5988775" y="3102375"/>
            <a:ext cx="1960200" cy="288300"/>
          </a:xfrm>
          <a:prstGeom prst="straightConnector1">
            <a:avLst/>
          </a:prstGeom>
          <a:noFill/>
          <a:ln cap="flat" cmpd="sng" w="9525">
            <a:solidFill>
              <a:schemeClr val="dk2"/>
            </a:solidFill>
            <a:prstDash val="solid"/>
            <a:round/>
            <a:headEnd len="med" w="med" type="none"/>
            <a:tailEnd len="med" w="med" type="triangle"/>
          </a:ln>
        </p:spPr>
      </p:cxnSp>
      <p:cxnSp>
        <p:nvCxnSpPr>
          <p:cNvPr id="753" name="Google Shape;753;p65"/>
          <p:cNvCxnSpPr>
            <a:stCxn id="746" idx="2"/>
            <a:endCxn id="749" idx="0"/>
          </p:cNvCxnSpPr>
          <p:nvPr/>
        </p:nvCxnSpPr>
        <p:spPr>
          <a:xfrm>
            <a:off x="5988775" y="3102375"/>
            <a:ext cx="9000" cy="2883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65"/>
          <p:cNvCxnSpPr>
            <a:stCxn id="746" idx="2"/>
            <a:endCxn id="750" idx="0"/>
          </p:cNvCxnSpPr>
          <p:nvPr/>
        </p:nvCxnSpPr>
        <p:spPr>
          <a:xfrm flipH="1">
            <a:off x="4258975" y="3102375"/>
            <a:ext cx="1729800" cy="297600"/>
          </a:xfrm>
          <a:prstGeom prst="straightConnector1">
            <a:avLst/>
          </a:prstGeom>
          <a:noFill/>
          <a:ln cap="flat" cmpd="sng" w="9525">
            <a:solidFill>
              <a:schemeClr val="dk2"/>
            </a:solidFill>
            <a:prstDash val="solid"/>
            <a:round/>
            <a:headEnd len="med" w="med" type="none"/>
            <a:tailEnd len="med" w="med" type="triangle"/>
          </a:ln>
        </p:spPr>
      </p:cxnSp>
      <p:cxnSp>
        <p:nvCxnSpPr>
          <p:cNvPr id="755" name="Google Shape;755;p65"/>
          <p:cNvCxnSpPr>
            <a:stCxn id="746" idx="2"/>
            <a:endCxn id="751" idx="0"/>
          </p:cNvCxnSpPr>
          <p:nvPr/>
        </p:nvCxnSpPr>
        <p:spPr>
          <a:xfrm flipH="1">
            <a:off x="2548375" y="3102375"/>
            <a:ext cx="3440400" cy="28830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65"/>
          <p:cNvSpPr/>
          <p:nvPr/>
        </p:nvSpPr>
        <p:spPr>
          <a:xfrm>
            <a:off x="7561100" y="4242013"/>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Text</a:t>
            </a:r>
            <a:endParaRPr b="1">
              <a:latin typeface="Raleway"/>
              <a:ea typeface="Raleway"/>
              <a:cs typeface="Raleway"/>
              <a:sym typeface="Raleway"/>
            </a:endParaRPr>
          </a:p>
        </p:txBody>
      </p:sp>
      <p:sp>
        <p:nvSpPr>
          <p:cNvPr id="757" name="Google Shape;757;p65"/>
          <p:cNvSpPr/>
          <p:nvPr/>
        </p:nvSpPr>
        <p:spPr>
          <a:xfrm>
            <a:off x="41625" y="340003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Text</a:t>
            </a:r>
            <a:endParaRPr b="1">
              <a:latin typeface="Raleway"/>
              <a:ea typeface="Raleway"/>
              <a:cs typeface="Raleway"/>
              <a:sym typeface="Raleway"/>
            </a:endParaRPr>
          </a:p>
        </p:txBody>
      </p:sp>
      <p:sp>
        <p:nvSpPr>
          <p:cNvPr id="758" name="Google Shape;758;p65"/>
          <p:cNvSpPr/>
          <p:nvPr/>
        </p:nvSpPr>
        <p:spPr>
          <a:xfrm>
            <a:off x="3533286" y="4301435"/>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Text</a:t>
            </a:r>
            <a:endParaRPr b="1">
              <a:latin typeface="Raleway"/>
              <a:ea typeface="Raleway"/>
              <a:cs typeface="Raleway"/>
              <a:sym typeface="Raleway"/>
            </a:endParaRPr>
          </a:p>
        </p:txBody>
      </p:sp>
      <p:cxnSp>
        <p:nvCxnSpPr>
          <p:cNvPr id="759" name="Google Shape;759;p65"/>
          <p:cNvCxnSpPr>
            <a:stCxn id="746" idx="2"/>
            <a:endCxn id="757" idx="0"/>
          </p:cNvCxnSpPr>
          <p:nvPr/>
        </p:nvCxnSpPr>
        <p:spPr>
          <a:xfrm flipH="1">
            <a:off x="767875" y="3102375"/>
            <a:ext cx="5220900" cy="297600"/>
          </a:xfrm>
          <a:prstGeom prst="straightConnector1">
            <a:avLst/>
          </a:prstGeom>
          <a:noFill/>
          <a:ln cap="flat" cmpd="sng" w="9525">
            <a:solidFill>
              <a:schemeClr val="dk2"/>
            </a:solidFill>
            <a:prstDash val="solid"/>
            <a:round/>
            <a:headEnd len="med" w="med" type="none"/>
            <a:tailEnd len="med" w="med" type="triangle"/>
          </a:ln>
        </p:spPr>
      </p:cxnSp>
      <p:cxnSp>
        <p:nvCxnSpPr>
          <p:cNvPr id="760" name="Google Shape;760;p65"/>
          <p:cNvCxnSpPr>
            <a:stCxn id="750" idx="2"/>
            <a:endCxn id="758" idx="0"/>
          </p:cNvCxnSpPr>
          <p:nvPr/>
        </p:nvCxnSpPr>
        <p:spPr>
          <a:xfrm>
            <a:off x="4259100" y="3850625"/>
            <a:ext cx="300" cy="450900"/>
          </a:xfrm>
          <a:prstGeom prst="straightConnector1">
            <a:avLst/>
          </a:prstGeom>
          <a:noFill/>
          <a:ln cap="flat" cmpd="sng" w="9525">
            <a:solidFill>
              <a:schemeClr val="dk2"/>
            </a:solidFill>
            <a:prstDash val="solid"/>
            <a:round/>
            <a:headEnd len="med" w="med" type="none"/>
            <a:tailEnd len="med" w="med" type="triangle"/>
          </a:ln>
        </p:spPr>
      </p:cxnSp>
      <p:sp>
        <p:nvSpPr>
          <p:cNvPr id="761" name="Google Shape;761;p65"/>
          <p:cNvSpPr/>
          <p:nvPr/>
        </p:nvSpPr>
        <p:spPr>
          <a:xfrm>
            <a:off x="5843000" y="4234500"/>
            <a:ext cx="1452300" cy="45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Column</a:t>
            </a:r>
            <a:endParaRPr b="1">
              <a:latin typeface="Raleway"/>
              <a:ea typeface="Raleway"/>
              <a:cs typeface="Raleway"/>
              <a:sym typeface="Raleway"/>
            </a:endParaRPr>
          </a:p>
        </p:txBody>
      </p:sp>
      <p:cxnSp>
        <p:nvCxnSpPr>
          <p:cNvPr id="762" name="Google Shape;762;p65"/>
          <p:cNvCxnSpPr>
            <a:stCxn id="748" idx="2"/>
            <a:endCxn id="756" idx="0"/>
          </p:cNvCxnSpPr>
          <p:nvPr/>
        </p:nvCxnSpPr>
        <p:spPr>
          <a:xfrm>
            <a:off x="7948850" y="3841375"/>
            <a:ext cx="338400" cy="4005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65"/>
          <p:cNvCxnSpPr>
            <a:stCxn id="748" idx="2"/>
            <a:endCxn id="761" idx="0"/>
          </p:cNvCxnSpPr>
          <p:nvPr/>
        </p:nvCxnSpPr>
        <p:spPr>
          <a:xfrm flipH="1">
            <a:off x="6569150" y="3841375"/>
            <a:ext cx="1379700" cy="39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769" name="Google Shape;769;p66"/>
          <p:cNvSpPr txBox="1"/>
          <p:nvPr>
            <p:ph idx="2" type="subTitle"/>
          </p:nvPr>
        </p:nvSpPr>
        <p:spPr>
          <a:xfrm>
            <a:off x="-448100" y="1364750"/>
            <a:ext cx="5255400" cy="3778800"/>
          </a:xfrm>
          <a:prstGeom prst="rect">
            <a:avLst/>
          </a:prstGeom>
        </p:spPr>
        <p:txBody>
          <a:bodyPr anchorCtr="0" anchor="t" bIns="91425" lIns="91425" spcFirstLastPara="1" rIns="91425" wrap="square" tIns="91425">
            <a:noAutofit/>
          </a:bodyPr>
          <a:lstStyle/>
          <a:p>
            <a:pPr indent="-298450" lvl="1" marL="914400" rtl="0" algn="l">
              <a:lnSpc>
                <a:spcPct val="150000"/>
              </a:lnSpc>
              <a:spcBef>
                <a:spcPts val="0"/>
              </a:spcBef>
              <a:spcAft>
                <a:spcPts val="0"/>
              </a:spcAft>
              <a:buSzPts val="1100"/>
              <a:buChar char="○"/>
            </a:pPr>
            <a:r>
              <a:rPr b="1" lang="en" sz="1100"/>
              <a:t>Scaffold : </a:t>
            </a:r>
            <a:r>
              <a:rPr lang="en" sz="800"/>
              <a:t>appBar, body, </a:t>
            </a:r>
            <a:r>
              <a:rPr lang="en" sz="800"/>
              <a:t>floatingActionButton, drawer, bottomNavigationBar</a:t>
            </a:r>
            <a:endParaRPr sz="800"/>
          </a:p>
          <a:p>
            <a:pPr indent="-298450" lvl="1" marL="914400" rtl="0" algn="l">
              <a:lnSpc>
                <a:spcPct val="150000"/>
              </a:lnSpc>
              <a:spcBef>
                <a:spcPts val="0"/>
              </a:spcBef>
              <a:spcAft>
                <a:spcPts val="0"/>
              </a:spcAft>
              <a:buSzPts val="1100"/>
              <a:buChar char="○"/>
            </a:pPr>
            <a:r>
              <a:rPr b="1" lang="en" sz="1100"/>
              <a:t>AppBar</a:t>
            </a:r>
            <a:r>
              <a:rPr b="1" lang="en" sz="1100">
                <a:solidFill>
                  <a:schemeClr val="dk1"/>
                </a:solidFill>
              </a:rPr>
              <a:t> :</a:t>
            </a:r>
            <a:r>
              <a:rPr lang="en" sz="800"/>
              <a:t> </a:t>
            </a:r>
            <a:r>
              <a:rPr b="1" lang="en" sz="800">
                <a:solidFill>
                  <a:schemeClr val="dk1"/>
                </a:solidFill>
              </a:rPr>
              <a:t>title , </a:t>
            </a:r>
            <a:r>
              <a:rPr lang="en" sz="800"/>
              <a:t>leading</a:t>
            </a:r>
            <a:r>
              <a:rPr b="1" lang="en" sz="800"/>
              <a:t>,</a:t>
            </a:r>
            <a:r>
              <a:rPr lang="en" sz="800"/>
              <a:t> elevation</a:t>
            </a:r>
            <a:endParaRPr sz="1050">
              <a:solidFill>
                <a:srgbClr val="001080"/>
              </a:solidFill>
              <a:highlight>
                <a:srgbClr val="FFFFFF"/>
              </a:highlight>
              <a:latin typeface="Courier New"/>
              <a:ea typeface="Courier New"/>
              <a:cs typeface="Courier New"/>
              <a:sym typeface="Courier New"/>
            </a:endParaRPr>
          </a:p>
          <a:p>
            <a:pPr indent="-298450" lvl="1" marL="914400" rtl="0" algn="l">
              <a:lnSpc>
                <a:spcPct val="150000"/>
              </a:lnSpc>
              <a:spcBef>
                <a:spcPts val="0"/>
              </a:spcBef>
              <a:spcAft>
                <a:spcPts val="0"/>
              </a:spcAft>
              <a:buSzPts val="1100"/>
              <a:buChar char="○"/>
            </a:pPr>
            <a:r>
              <a:rPr b="1" lang="en" sz="1100">
                <a:solidFill>
                  <a:schemeClr val="dk1"/>
                </a:solidFill>
              </a:rPr>
              <a:t>Container : </a:t>
            </a:r>
            <a:r>
              <a:rPr b="1" lang="en" sz="800"/>
              <a:t>child</a:t>
            </a:r>
            <a:r>
              <a:rPr lang="en" sz="800"/>
              <a:t>, padding, margin, height, width,decoration alignment</a:t>
            </a:r>
            <a:endParaRPr sz="800"/>
          </a:p>
          <a:p>
            <a:pPr indent="-298450" lvl="1" marL="914400" marR="0" rtl="0" algn="l">
              <a:lnSpc>
                <a:spcPct val="150000"/>
              </a:lnSpc>
              <a:spcBef>
                <a:spcPts val="0"/>
              </a:spcBef>
              <a:spcAft>
                <a:spcPts val="0"/>
              </a:spcAft>
              <a:buSzPts val="1100"/>
              <a:buChar char="○"/>
            </a:pPr>
            <a:r>
              <a:rPr b="1" lang="en" sz="1100">
                <a:solidFill>
                  <a:schemeClr val="dk1"/>
                </a:solidFill>
              </a:rPr>
              <a:t>Column : </a:t>
            </a:r>
            <a:r>
              <a:rPr lang="en" sz="800"/>
              <a:t>children, mainAxisAlignment, crossAxisAlignment</a:t>
            </a:r>
            <a:endParaRPr sz="800"/>
          </a:p>
          <a:p>
            <a:pPr indent="-298450" lvl="1" marL="914400" marR="0" rtl="0" algn="l">
              <a:lnSpc>
                <a:spcPct val="150000"/>
              </a:lnSpc>
              <a:spcBef>
                <a:spcPts val="0"/>
              </a:spcBef>
              <a:spcAft>
                <a:spcPts val="0"/>
              </a:spcAft>
              <a:buSzPts val="1100"/>
              <a:buChar char="○"/>
            </a:pPr>
            <a:r>
              <a:rPr b="1" lang="en" sz="1100">
                <a:solidFill>
                  <a:schemeClr val="dk1"/>
                </a:solidFill>
              </a:rPr>
              <a:t>Row :</a:t>
            </a:r>
            <a:r>
              <a:rPr lang="en" sz="800"/>
              <a:t> children, mainAxisAlignment, crossAxisAlignment</a:t>
            </a:r>
            <a:endParaRPr sz="800"/>
          </a:p>
          <a:p>
            <a:pPr indent="-298450" lvl="1" marL="914400" marR="0" rtl="0" algn="l">
              <a:lnSpc>
                <a:spcPct val="150000"/>
              </a:lnSpc>
              <a:spcBef>
                <a:spcPts val="0"/>
              </a:spcBef>
              <a:spcAft>
                <a:spcPts val="0"/>
              </a:spcAft>
              <a:buSzPts val="1100"/>
              <a:buChar char="○"/>
            </a:pPr>
            <a:r>
              <a:rPr b="1" lang="en" sz="1100">
                <a:solidFill>
                  <a:schemeClr val="dk1"/>
                </a:solidFill>
              </a:rPr>
              <a:t>Stack :</a:t>
            </a:r>
            <a:r>
              <a:rPr lang="en" sz="800"/>
              <a:t> alignment, children,</a:t>
            </a:r>
            <a:endParaRPr sz="800"/>
          </a:p>
          <a:p>
            <a:pPr indent="-298450" lvl="1" marL="914400" marR="0" rtl="0" algn="l">
              <a:lnSpc>
                <a:spcPct val="150000"/>
              </a:lnSpc>
              <a:spcBef>
                <a:spcPts val="0"/>
              </a:spcBef>
              <a:spcAft>
                <a:spcPts val="0"/>
              </a:spcAft>
              <a:buSzPts val="1100"/>
              <a:buChar char="○"/>
            </a:pPr>
            <a:r>
              <a:rPr b="1" lang="en" sz="1100">
                <a:solidFill>
                  <a:schemeClr val="dk1"/>
                </a:solidFill>
              </a:rPr>
              <a:t>SizedBox : </a:t>
            </a:r>
            <a:r>
              <a:rPr lang="en" sz="800"/>
              <a:t>child ,height, width ,</a:t>
            </a:r>
            <a:endParaRPr sz="800"/>
          </a:p>
          <a:p>
            <a:pPr indent="-298450" lvl="1" marL="914400" marR="0" rtl="0" algn="l">
              <a:lnSpc>
                <a:spcPct val="150000"/>
              </a:lnSpc>
              <a:spcBef>
                <a:spcPts val="0"/>
              </a:spcBef>
              <a:spcAft>
                <a:spcPts val="0"/>
              </a:spcAft>
              <a:buSzPts val="1100"/>
              <a:buChar char="○"/>
            </a:pPr>
            <a:r>
              <a:rPr b="1" lang="en" sz="1100">
                <a:solidFill>
                  <a:schemeClr val="dk1"/>
                </a:solidFill>
              </a:rPr>
              <a:t>Card :</a:t>
            </a:r>
            <a:r>
              <a:rPr lang="en" sz="800"/>
              <a:t> child, color, elevation, margin, clipBehavior, shape</a:t>
            </a:r>
            <a:endParaRPr b="1" sz="1100">
              <a:solidFill>
                <a:schemeClr val="dk1"/>
              </a:solidFill>
            </a:endParaRPr>
          </a:p>
          <a:p>
            <a:pPr indent="-298450" lvl="1" marL="914400" marR="0" rtl="0" algn="l">
              <a:lnSpc>
                <a:spcPct val="150000"/>
              </a:lnSpc>
              <a:spcBef>
                <a:spcPts val="0"/>
              </a:spcBef>
              <a:spcAft>
                <a:spcPts val="0"/>
              </a:spcAft>
              <a:buSzPts val="1100"/>
              <a:buChar char="○"/>
            </a:pPr>
            <a:r>
              <a:rPr b="1" lang="en" sz="1100">
                <a:solidFill>
                  <a:schemeClr val="dk1"/>
                </a:solidFill>
              </a:rPr>
              <a:t>Expanded :</a:t>
            </a:r>
            <a:r>
              <a:rPr lang="en" sz="800"/>
              <a:t> child, flex</a:t>
            </a:r>
            <a:endParaRPr sz="800"/>
          </a:p>
          <a:p>
            <a:pPr indent="-298450" lvl="1" marL="914400" marR="0" rtl="0" algn="l">
              <a:lnSpc>
                <a:spcPct val="150000"/>
              </a:lnSpc>
              <a:spcBef>
                <a:spcPts val="0"/>
              </a:spcBef>
              <a:spcAft>
                <a:spcPts val="0"/>
              </a:spcAft>
              <a:buSzPts val="1100"/>
              <a:buChar char="○"/>
            </a:pPr>
            <a:r>
              <a:rPr b="1" lang="en" sz="1100">
                <a:solidFill>
                  <a:schemeClr val="dk1"/>
                </a:solidFill>
              </a:rPr>
              <a:t>Spacer :</a:t>
            </a:r>
            <a:r>
              <a:rPr lang="en" sz="800"/>
              <a:t> flex</a:t>
            </a:r>
            <a:endParaRPr sz="800"/>
          </a:p>
          <a:p>
            <a:pPr indent="-298450" lvl="1" marL="914400" marR="0" rtl="0" algn="l">
              <a:lnSpc>
                <a:spcPct val="150000"/>
              </a:lnSpc>
              <a:spcBef>
                <a:spcPts val="0"/>
              </a:spcBef>
              <a:spcAft>
                <a:spcPts val="0"/>
              </a:spcAft>
              <a:buSzPts val="1100"/>
              <a:buChar char="○"/>
            </a:pPr>
            <a:r>
              <a:rPr b="1" lang="en" sz="1100">
                <a:solidFill>
                  <a:schemeClr val="dk1"/>
                </a:solidFill>
              </a:rPr>
              <a:t>Padding :</a:t>
            </a:r>
            <a:r>
              <a:rPr lang="en" sz="800"/>
              <a:t> padding --&gt; EdgeInsets.all|only|fromLTRB|symmetric</a:t>
            </a:r>
            <a:endParaRPr sz="800"/>
          </a:p>
          <a:p>
            <a:pPr indent="-298450" lvl="1" marL="914400" marR="0" rtl="0" algn="l">
              <a:lnSpc>
                <a:spcPct val="150000"/>
              </a:lnSpc>
              <a:spcBef>
                <a:spcPts val="0"/>
              </a:spcBef>
              <a:spcAft>
                <a:spcPts val="0"/>
              </a:spcAft>
              <a:buSzPts val="1100"/>
              <a:buChar char="○"/>
            </a:pPr>
            <a:r>
              <a:rPr b="1" lang="en" sz="1100">
                <a:solidFill>
                  <a:schemeClr val="dk1"/>
                </a:solidFill>
              </a:rPr>
              <a:t>Center :</a:t>
            </a:r>
            <a:r>
              <a:rPr lang="en" sz="800"/>
              <a:t> child</a:t>
            </a:r>
            <a:endParaRPr sz="800"/>
          </a:p>
          <a:p>
            <a:pPr indent="-298450" lvl="1" marL="914400" marR="0" rtl="0" algn="l">
              <a:lnSpc>
                <a:spcPct val="150000"/>
              </a:lnSpc>
              <a:spcBef>
                <a:spcPts val="0"/>
              </a:spcBef>
              <a:spcAft>
                <a:spcPts val="0"/>
              </a:spcAft>
              <a:buSzPts val="1100"/>
              <a:buChar char="○"/>
            </a:pPr>
            <a:r>
              <a:rPr b="1" lang="en" sz="1100">
                <a:solidFill>
                  <a:schemeClr val="dk1"/>
                </a:solidFill>
              </a:rPr>
              <a:t>Align </a:t>
            </a:r>
            <a:r>
              <a:rPr lang="en" sz="800"/>
              <a:t>: child,alignment</a:t>
            </a:r>
            <a:endParaRPr sz="800"/>
          </a:p>
          <a:p>
            <a:pPr indent="-298450" lvl="1" marL="914400" marR="0" rtl="0" algn="l">
              <a:lnSpc>
                <a:spcPct val="150000"/>
              </a:lnSpc>
              <a:spcBef>
                <a:spcPts val="0"/>
              </a:spcBef>
              <a:spcAft>
                <a:spcPts val="0"/>
              </a:spcAft>
              <a:buSzPts val="1100"/>
              <a:buChar char="○"/>
            </a:pPr>
            <a:r>
              <a:rPr b="1" lang="en" sz="1100">
                <a:solidFill>
                  <a:schemeClr val="dk1"/>
                </a:solidFill>
              </a:rPr>
              <a:t>ListView.builder :</a:t>
            </a:r>
            <a:r>
              <a:rPr lang="en" sz="800"/>
              <a:t>scrollDirection, physics, itemCount, itemBuilder(context,index)</a:t>
            </a:r>
            <a:endParaRPr sz="800"/>
          </a:p>
          <a:p>
            <a:pPr indent="-298450" lvl="1" marL="914400" marR="0" rtl="0" algn="l">
              <a:lnSpc>
                <a:spcPct val="150000"/>
              </a:lnSpc>
              <a:spcBef>
                <a:spcPts val="0"/>
              </a:spcBef>
              <a:spcAft>
                <a:spcPts val="0"/>
              </a:spcAft>
              <a:buSzPts val="1100"/>
              <a:buChar char="○"/>
            </a:pPr>
            <a:r>
              <a:rPr b="1" lang="en" sz="1100">
                <a:solidFill>
                  <a:schemeClr val="dk1"/>
                </a:solidFill>
              </a:rPr>
              <a:t>GridView.builder : </a:t>
            </a:r>
            <a:r>
              <a:rPr lang="en" sz="800"/>
              <a:t>padding, physics, itemCount, itemBuilder(context,index)</a:t>
            </a:r>
            <a:endParaRPr sz="800"/>
          </a:p>
          <a:p>
            <a:pPr indent="0" lvl="0" marL="914400" marR="0" rtl="0" algn="l">
              <a:lnSpc>
                <a:spcPct val="150000"/>
              </a:lnSpc>
              <a:spcBef>
                <a:spcPts val="1600"/>
              </a:spcBef>
              <a:spcAft>
                <a:spcPts val="0"/>
              </a:spcAft>
              <a:buNone/>
            </a:pPr>
            <a:r>
              <a:t/>
            </a:r>
            <a:endParaRPr b="1" sz="1100">
              <a:solidFill>
                <a:schemeClr val="dk1"/>
              </a:solidFill>
            </a:endParaRPr>
          </a:p>
          <a:p>
            <a:pPr indent="0" lvl="0" marL="0" marR="0" rtl="0" algn="l">
              <a:lnSpc>
                <a:spcPct val="150000"/>
              </a:lnSpc>
              <a:spcBef>
                <a:spcPts val="1600"/>
              </a:spcBef>
              <a:spcAft>
                <a:spcPts val="0"/>
              </a:spcAft>
              <a:buNone/>
            </a:pPr>
            <a:r>
              <a:t/>
            </a:r>
            <a:endParaRPr b="1" sz="1100">
              <a:solidFill>
                <a:schemeClr val="dk1"/>
              </a:solidFill>
            </a:endParaRPr>
          </a:p>
          <a:p>
            <a:pPr indent="0" lvl="0" marL="0" rtl="0" algn="l">
              <a:lnSpc>
                <a:spcPct val="150000"/>
              </a:lnSpc>
              <a:spcBef>
                <a:spcPts val="1600"/>
              </a:spcBef>
              <a:spcAft>
                <a:spcPts val="1600"/>
              </a:spcAft>
              <a:buNone/>
            </a:pPr>
            <a:r>
              <a:t/>
            </a:r>
            <a:endParaRPr b="1" sz="1400"/>
          </a:p>
        </p:txBody>
      </p:sp>
      <p:sp>
        <p:nvSpPr>
          <p:cNvPr id="770" name="Google Shape;77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1" name="Google Shape;771;p66"/>
          <p:cNvSpPr txBox="1"/>
          <p:nvPr>
            <p:ph idx="2" type="subTitle"/>
          </p:nvPr>
        </p:nvSpPr>
        <p:spPr>
          <a:xfrm>
            <a:off x="4431175" y="1369425"/>
            <a:ext cx="4674300" cy="3545400"/>
          </a:xfrm>
          <a:prstGeom prst="rect">
            <a:avLst/>
          </a:prstGeom>
        </p:spPr>
        <p:txBody>
          <a:bodyPr anchorCtr="0" anchor="t" bIns="91425" lIns="91425" spcFirstLastPara="1" rIns="91425" wrap="square" tIns="91425">
            <a:noAutofit/>
          </a:bodyPr>
          <a:lstStyle/>
          <a:p>
            <a:pPr indent="-298450" lvl="0" marL="457200" marR="0" rtl="0" algn="l">
              <a:lnSpc>
                <a:spcPct val="150000"/>
              </a:lnSpc>
              <a:spcBef>
                <a:spcPts val="0"/>
              </a:spcBef>
              <a:spcAft>
                <a:spcPts val="0"/>
              </a:spcAft>
              <a:buSzPts val="1100"/>
              <a:buChar char="○"/>
            </a:pPr>
            <a:r>
              <a:rPr b="1" lang="en" sz="1100"/>
              <a:t>Text : </a:t>
            </a:r>
            <a:r>
              <a:rPr lang="en" sz="800">
                <a:solidFill>
                  <a:schemeClr val="dk2"/>
                </a:solidFill>
              </a:rPr>
              <a:t>style, textAlign</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TextFormField :</a:t>
            </a:r>
            <a:r>
              <a:rPr lang="en" sz="800">
                <a:solidFill>
                  <a:schemeClr val="dk2"/>
                </a:solidFill>
              </a:rPr>
              <a:t>onChanged, controller, decoration,  validator</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ElevatedButton :</a:t>
            </a:r>
            <a:r>
              <a:rPr lang="en" sz="800">
                <a:solidFill>
                  <a:schemeClr val="dk2"/>
                </a:solidFill>
              </a:rPr>
              <a:t>style, onPressed, child</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IconButton :</a:t>
            </a:r>
            <a:r>
              <a:rPr lang="en" sz="800">
                <a:solidFill>
                  <a:schemeClr val="dk2"/>
                </a:solidFill>
              </a:rPr>
              <a:t> icon, onPressed</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Icon :</a:t>
            </a:r>
            <a:r>
              <a:rPr lang="en" sz="800">
                <a:solidFill>
                  <a:schemeClr val="dk2"/>
                </a:solidFill>
              </a:rPr>
              <a:t> color, size,</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Slider :</a:t>
            </a:r>
            <a:r>
              <a:rPr lang="en" sz="800">
                <a:solidFill>
                  <a:schemeClr val="dk2"/>
                </a:solidFill>
              </a:rPr>
              <a:t>value, max, divisions, onChanged, label</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Switch :</a:t>
            </a:r>
            <a:r>
              <a:rPr lang="en" sz="800">
                <a:solidFill>
                  <a:schemeClr val="dk2"/>
                </a:solidFill>
              </a:rPr>
              <a:t>value, onChanged, thumbIcon</a:t>
            </a:r>
            <a:endParaRPr b="1" sz="1100"/>
          </a:p>
          <a:p>
            <a:pPr indent="-298450" lvl="0" marL="457200" marR="0" rtl="0" algn="l">
              <a:lnSpc>
                <a:spcPct val="150000"/>
              </a:lnSpc>
              <a:spcBef>
                <a:spcPts val="0"/>
              </a:spcBef>
              <a:spcAft>
                <a:spcPts val="0"/>
              </a:spcAft>
              <a:buSzPts val="1100"/>
              <a:buChar char="○"/>
            </a:pPr>
            <a:r>
              <a:rPr b="1" lang="en" sz="1100"/>
              <a:t>ListTile :</a:t>
            </a:r>
            <a:r>
              <a:rPr lang="en" sz="800">
                <a:solidFill>
                  <a:schemeClr val="dk2"/>
                </a:solidFill>
              </a:rPr>
              <a:t> leading, title, subtitle, trailing, tileColor, onTap</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Image.asset :</a:t>
            </a:r>
            <a:r>
              <a:rPr lang="en" sz="800">
                <a:solidFill>
                  <a:schemeClr val="dk2"/>
                </a:solidFill>
              </a:rPr>
              <a:t> imagepath,</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TextStyle :</a:t>
            </a:r>
            <a:r>
              <a:rPr lang="en" sz="800">
                <a:solidFill>
                  <a:schemeClr val="dk2"/>
                </a:solidFill>
              </a:rPr>
              <a:t> fontSize, color, fontWeigth</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BoxDecoration :</a:t>
            </a:r>
            <a:r>
              <a:rPr lang="en" sz="800">
                <a:solidFill>
                  <a:schemeClr val="dk2"/>
                </a:solidFill>
              </a:rPr>
              <a:t> image, shape, border, borderRaduis, color</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Opacity :</a:t>
            </a:r>
            <a:r>
              <a:rPr lang="en" sz="800">
                <a:solidFill>
                  <a:schemeClr val="dk2"/>
                </a:solidFill>
              </a:rPr>
              <a:t> opacity, child</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RoundedRectangleBorder :</a:t>
            </a:r>
            <a:r>
              <a:rPr lang="en" sz="800">
                <a:solidFill>
                  <a:schemeClr val="dk2"/>
                </a:solidFill>
              </a:rPr>
              <a:t>borderRadius, side</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Position :</a:t>
            </a:r>
            <a:r>
              <a:rPr lang="en" sz="800">
                <a:solidFill>
                  <a:schemeClr val="dk2"/>
                </a:solidFill>
              </a:rPr>
              <a:t> left, bottom, right, top</a:t>
            </a:r>
            <a:endParaRPr sz="800">
              <a:solidFill>
                <a:schemeClr val="dk2"/>
              </a:solidFill>
            </a:endParaRPr>
          </a:p>
          <a:p>
            <a:pPr indent="-298450" lvl="0" marL="457200" marR="0" rtl="0" algn="l">
              <a:lnSpc>
                <a:spcPct val="150000"/>
              </a:lnSpc>
              <a:spcBef>
                <a:spcPts val="0"/>
              </a:spcBef>
              <a:spcAft>
                <a:spcPts val="0"/>
              </a:spcAft>
              <a:buSzPts val="1100"/>
              <a:buChar char="○"/>
            </a:pPr>
            <a:r>
              <a:rPr b="1" lang="en" sz="1100"/>
              <a:t>BoxShadow : </a:t>
            </a:r>
            <a:r>
              <a:rPr lang="en" sz="800">
                <a:solidFill>
                  <a:schemeClr val="dk2"/>
                </a:solidFill>
              </a:rPr>
              <a:t>color, offset, blurStyle</a:t>
            </a:r>
            <a:endParaRPr sz="800">
              <a:solidFill>
                <a:schemeClr val="dk2"/>
              </a:solidFill>
            </a:endParaRPr>
          </a:p>
          <a:p>
            <a:pPr indent="0" lvl="0" marL="0" marR="0" rtl="0" algn="l">
              <a:lnSpc>
                <a:spcPct val="150000"/>
              </a:lnSpc>
              <a:spcBef>
                <a:spcPts val="1600"/>
              </a:spcBef>
              <a:spcAft>
                <a:spcPts val="0"/>
              </a:spcAft>
              <a:buNone/>
            </a:pPr>
            <a:r>
              <a:t/>
            </a:r>
            <a:endParaRPr b="1" sz="1100"/>
          </a:p>
          <a:p>
            <a:pPr indent="0" lvl="0" marL="0" rtl="0" algn="l">
              <a:lnSpc>
                <a:spcPct val="150000"/>
              </a:lnSpc>
              <a:spcBef>
                <a:spcPts val="1600"/>
              </a:spcBef>
              <a:spcAft>
                <a:spcPts val="1600"/>
              </a:spcAft>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82" name="Google Shape;582;p49"/>
          <p:cNvSpPr txBox="1"/>
          <p:nvPr>
            <p:ph idx="1" type="subTitle"/>
          </p:nvPr>
        </p:nvSpPr>
        <p:spPr>
          <a:xfrm>
            <a:off x="2966375" y="-12000"/>
            <a:ext cx="5853900" cy="5143500"/>
          </a:xfrm>
          <a:prstGeom prst="rect">
            <a:avLst/>
          </a:prstGeom>
        </p:spPr>
        <p:txBody>
          <a:bodyPr anchorCtr="0" anchor="t" bIns="91425" lIns="91425" spcFirstLastPara="1" rIns="91425" wrap="square" tIns="91425">
            <a:noAutofit/>
          </a:bodyPr>
          <a:lstStyle/>
          <a:p>
            <a:pPr indent="-374650" lvl="1" marL="457200" rtl="0" algn="l">
              <a:lnSpc>
                <a:spcPct val="150000"/>
              </a:lnSpc>
              <a:spcBef>
                <a:spcPts val="0"/>
              </a:spcBef>
              <a:spcAft>
                <a:spcPts val="0"/>
              </a:spcAft>
              <a:buSzPts val="2300"/>
              <a:buChar char="●"/>
            </a:pPr>
            <a:r>
              <a:rPr b="1" lang="en" sz="2300">
                <a:solidFill>
                  <a:schemeClr val="dk1"/>
                </a:solidFill>
              </a:rPr>
              <a:t>More on </a:t>
            </a:r>
            <a:r>
              <a:rPr b="1" lang="en" sz="2300">
                <a:solidFill>
                  <a:schemeClr val="dk1"/>
                </a:solidFill>
              </a:rPr>
              <a:t>Constructing UIs </a:t>
            </a:r>
            <a:endParaRPr b="1" sz="2300">
              <a:solidFill>
                <a:schemeClr val="dk1"/>
              </a:solidFill>
            </a:endParaRPr>
          </a:p>
          <a:p>
            <a:pPr indent="-374650" lvl="1" marL="457200" rtl="0" algn="l">
              <a:lnSpc>
                <a:spcPct val="150000"/>
              </a:lnSpc>
              <a:spcBef>
                <a:spcPts val="0"/>
              </a:spcBef>
              <a:spcAft>
                <a:spcPts val="0"/>
              </a:spcAft>
              <a:buSzPts val="2300"/>
              <a:buChar char="●"/>
            </a:pPr>
            <a:r>
              <a:rPr b="1" lang="en" sz="2300"/>
              <a:t>More Interactivity </a:t>
            </a:r>
            <a:endParaRPr b="1" sz="1600"/>
          </a:p>
          <a:p>
            <a:pPr indent="-330200" lvl="1" marL="914400" rtl="0" algn="l">
              <a:lnSpc>
                <a:spcPct val="150000"/>
              </a:lnSpc>
              <a:spcBef>
                <a:spcPts val="0"/>
              </a:spcBef>
              <a:spcAft>
                <a:spcPts val="0"/>
              </a:spcAft>
              <a:buSzPts val="1600"/>
              <a:buChar char="●"/>
            </a:pPr>
            <a:r>
              <a:rPr b="1" lang="en" sz="1600"/>
              <a:t>Tic Tac Toe Game</a:t>
            </a:r>
            <a:endParaRPr b="1" sz="1600"/>
          </a:p>
          <a:p>
            <a:pPr indent="-330200" lvl="1" marL="914400" rtl="0" algn="l">
              <a:lnSpc>
                <a:spcPct val="150000"/>
              </a:lnSpc>
              <a:spcBef>
                <a:spcPts val="0"/>
              </a:spcBef>
              <a:spcAft>
                <a:spcPts val="0"/>
              </a:spcAft>
              <a:buSzPts val="1600"/>
              <a:buChar char="●"/>
            </a:pPr>
            <a:r>
              <a:rPr b="1" lang="en" sz="1600"/>
              <a:t>Sliding Number Puzzle</a:t>
            </a:r>
            <a:endParaRPr b="1" sz="1600"/>
          </a:p>
          <a:p>
            <a:pPr indent="-374650" lvl="0" marL="457200" rtl="0" algn="l">
              <a:lnSpc>
                <a:spcPct val="150000"/>
              </a:lnSpc>
              <a:spcBef>
                <a:spcPts val="0"/>
              </a:spcBef>
              <a:spcAft>
                <a:spcPts val="0"/>
              </a:spcAft>
              <a:buSzPts val="2300"/>
              <a:buChar char="●"/>
            </a:pPr>
            <a:r>
              <a:rPr b="1" lang="en" sz="2300"/>
              <a:t>Navigation &amp; Routings</a:t>
            </a:r>
            <a:endParaRPr b="1" sz="2300"/>
          </a:p>
          <a:p>
            <a:pPr indent="-330200" lvl="1" marL="914400" rtl="0" algn="l">
              <a:lnSpc>
                <a:spcPct val="150000"/>
              </a:lnSpc>
              <a:spcBef>
                <a:spcPts val="0"/>
              </a:spcBef>
              <a:spcAft>
                <a:spcPts val="0"/>
              </a:spcAft>
              <a:buSzPts val="1600"/>
              <a:buChar char="●"/>
            </a:pPr>
            <a:r>
              <a:rPr b="1" lang="en" sz="1600"/>
              <a:t>Multiple Screens/Pages</a:t>
            </a:r>
            <a:endParaRPr b="1" sz="1600"/>
          </a:p>
          <a:p>
            <a:pPr indent="-330200" lvl="1" marL="914400" rtl="0" algn="l">
              <a:lnSpc>
                <a:spcPct val="150000"/>
              </a:lnSpc>
              <a:spcBef>
                <a:spcPts val="0"/>
              </a:spcBef>
              <a:spcAft>
                <a:spcPts val="0"/>
              </a:spcAft>
              <a:buSzPts val="1600"/>
              <a:buChar char="●"/>
            </a:pPr>
            <a:r>
              <a:rPr b="1" lang="en" sz="1600"/>
              <a:t>Passing Data.</a:t>
            </a:r>
            <a:endParaRPr b="1" sz="1600"/>
          </a:p>
          <a:p>
            <a:pPr indent="-330200" lvl="1" marL="914400" rtl="0" algn="l">
              <a:lnSpc>
                <a:spcPct val="150000"/>
              </a:lnSpc>
              <a:spcBef>
                <a:spcPts val="0"/>
              </a:spcBef>
              <a:spcAft>
                <a:spcPts val="0"/>
              </a:spcAft>
              <a:buSzPts val="1600"/>
              <a:buChar char="●"/>
            </a:pPr>
            <a:r>
              <a:rPr b="1" lang="en" sz="1600"/>
              <a:t>Expenses App </a:t>
            </a:r>
            <a:endParaRPr b="1" sz="1600"/>
          </a:p>
          <a:p>
            <a:pPr indent="-374650" lvl="0" marL="457200" rtl="0" algn="l">
              <a:lnSpc>
                <a:spcPct val="150000"/>
              </a:lnSpc>
              <a:spcBef>
                <a:spcPts val="0"/>
              </a:spcBef>
              <a:spcAft>
                <a:spcPts val="0"/>
              </a:spcAft>
              <a:buSzPts val="2300"/>
              <a:buChar char="●"/>
            </a:pPr>
            <a:r>
              <a:rPr b="1" lang="en" sz="2300"/>
              <a:t>Navigation Widgets</a:t>
            </a:r>
            <a:endParaRPr b="1" sz="2300"/>
          </a:p>
          <a:p>
            <a:pPr indent="-330200" lvl="1" marL="914400" rtl="0" algn="l">
              <a:lnSpc>
                <a:spcPct val="150000"/>
              </a:lnSpc>
              <a:spcBef>
                <a:spcPts val="0"/>
              </a:spcBef>
              <a:spcAft>
                <a:spcPts val="0"/>
              </a:spcAft>
              <a:buSzPts val="1600"/>
              <a:buChar char="●"/>
            </a:pPr>
            <a:r>
              <a:rPr b="1" lang="en" sz="1600"/>
              <a:t>Sidebar Drawer</a:t>
            </a:r>
            <a:endParaRPr b="1" sz="1600"/>
          </a:p>
          <a:p>
            <a:pPr indent="-330200" lvl="1" marL="914400" rtl="0" algn="l">
              <a:lnSpc>
                <a:spcPct val="150000"/>
              </a:lnSpc>
              <a:spcBef>
                <a:spcPts val="0"/>
              </a:spcBef>
              <a:spcAft>
                <a:spcPts val="0"/>
              </a:spcAft>
              <a:buSzPts val="1600"/>
              <a:buChar char="●"/>
            </a:pPr>
            <a:r>
              <a:rPr b="1" lang="en" sz="1600"/>
              <a:t>Bottom Navigation</a:t>
            </a:r>
            <a:endParaRPr b="1" sz="1600"/>
          </a:p>
          <a:p>
            <a:pPr indent="-330200" lvl="1" marL="914400" rtl="0" algn="l">
              <a:lnSpc>
                <a:spcPct val="150000"/>
              </a:lnSpc>
              <a:spcBef>
                <a:spcPts val="0"/>
              </a:spcBef>
              <a:spcAft>
                <a:spcPts val="0"/>
              </a:spcAft>
              <a:buSzPts val="1600"/>
              <a:buChar char="●"/>
            </a:pPr>
            <a:r>
              <a:rPr b="1" lang="en" sz="1600"/>
              <a:t>Top Bar</a:t>
            </a:r>
            <a:endParaRPr b="1" sz="1600"/>
          </a:p>
        </p:txBody>
      </p:sp>
      <p:sp>
        <p:nvSpPr>
          <p:cNvPr id="583" name="Google Shape;58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6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777" name="Google Shape;777;p67"/>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Getting Help ! Speeding up the learning curve</a:t>
            </a:r>
            <a:endParaRPr b="1" sz="2000"/>
          </a:p>
          <a:p>
            <a:pPr indent="-342900" lvl="1" marL="914400" marR="0" rtl="0" algn="l">
              <a:lnSpc>
                <a:spcPct val="150000"/>
              </a:lnSpc>
              <a:spcBef>
                <a:spcPts val="0"/>
              </a:spcBef>
              <a:spcAft>
                <a:spcPts val="0"/>
              </a:spcAft>
              <a:buSzPts val="1800"/>
              <a:buChar char="○"/>
            </a:pPr>
            <a:r>
              <a:rPr lang="en" sz="1800"/>
              <a:t>To get the list of attributes for a Widget, hover over the Widget</a:t>
            </a:r>
            <a:endParaRPr sz="1800"/>
          </a:p>
          <a:p>
            <a:pPr indent="-342900" lvl="1" marL="914400" marR="0" rtl="0" algn="l">
              <a:lnSpc>
                <a:spcPct val="150000"/>
              </a:lnSpc>
              <a:spcBef>
                <a:spcPts val="0"/>
              </a:spcBef>
              <a:spcAft>
                <a:spcPts val="0"/>
              </a:spcAft>
              <a:buSzPts val="1800"/>
              <a:buChar char="○"/>
            </a:pPr>
            <a:r>
              <a:rPr lang="en" sz="1800"/>
              <a:t>Use VS Code refactoring Tools to wrap widgets by Container Widgets ( Container, Row, Column…etc)</a:t>
            </a:r>
            <a:endParaRPr sz="1800"/>
          </a:p>
          <a:p>
            <a:pPr indent="0" lvl="0" marL="0" marR="0" rtl="0" algn="l">
              <a:lnSpc>
                <a:spcPct val="150000"/>
              </a:lnSpc>
              <a:spcBef>
                <a:spcPts val="1600"/>
              </a:spcBef>
              <a:spcAft>
                <a:spcPts val="1600"/>
              </a:spcAft>
              <a:buNone/>
            </a:pPr>
            <a:r>
              <a:t/>
            </a:r>
            <a:endParaRPr sz="1800"/>
          </a:p>
        </p:txBody>
      </p:sp>
      <p:sp>
        <p:nvSpPr>
          <p:cNvPr id="778" name="Google Shape;77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9" name="Google Shape;779;p6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785" name="Google Shape;785;p68"/>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Questions</a:t>
            </a:r>
            <a:endParaRPr b="1" sz="2000"/>
          </a:p>
          <a:p>
            <a:pPr indent="-342900" lvl="1" marL="914400" marR="0" rtl="0" algn="l">
              <a:lnSpc>
                <a:spcPct val="150000"/>
              </a:lnSpc>
              <a:spcBef>
                <a:spcPts val="0"/>
              </a:spcBef>
              <a:spcAft>
                <a:spcPts val="0"/>
              </a:spcAft>
              <a:buSzPts val="1800"/>
              <a:buChar char="○"/>
            </a:pPr>
            <a:r>
              <a:rPr lang="en" sz="1800"/>
              <a:t>Final vs Const :</a:t>
            </a:r>
            <a:endParaRPr sz="1800"/>
          </a:p>
          <a:p>
            <a:pPr indent="-342900" lvl="2" marL="1371600" marR="0" rtl="0" algn="l">
              <a:lnSpc>
                <a:spcPct val="150000"/>
              </a:lnSpc>
              <a:spcBef>
                <a:spcPts val="0"/>
              </a:spcBef>
              <a:spcAft>
                <a:spcPts val="0"/>
              </a:spcAft>
              <a:buSzPts val="1800"/>
              <a:buChar char="■"/>
            </a:pPr>
            <a:r>
              <a:rPr lang="en" sz="1800"/>
              <a:t>final : The Value must be initialized during the declaration and will never change</a:t>
            </a:r>
            <a:endParaRPr sz="1800"/>
          </a:p>
          <a:p>
            <a:pPr indent="-342900" lvl="2" marL="1371600" marR="0" rtl="0" algn="l">
              <a:lnSpc>
                <a:spcPct val="150000"/>
              </a:lnSpc>
              <a:spcBef>
                <a:spcPts val="0"/>
              </a:spcBef>
              <a:spcAft>
                <a:spcPts val="0"/>
              </a:spcAft>
              <a:buSzPts val="1800"/>
              <a:buChar char="■"/>
            </a:pPr>
            <a:r>
              <a:rPr lang="en" sz="1800"/>
              <a:t>const : The value will be computed during compile time and will never change later during execution.</a:t>
            </a:r>
            <a:endParaRPr sz="1800"/>
          </a:p>
          <a:p>
            <a:pPr indent="-342900" lvl="2" marL="1371600" marR="0" rtl="0" algn="l">
              <a:lnSpc>
                <a:spcPct val="150000"/>
              </a:lnSpc>
              <a:spcBef>
                <a:spcPts val="0"/>
              </a:spcBef>
              <a:spcAft>
                <a:spcPts val="0"/>
              </a:spcAft>
              <a:buSzPts val="1800"/>
              <a:buChar char="■"/>
            </a:pPr>
            <a:r>
              <a:rPr lang="en" sz="1800"/>
              <a:t>Why use const : To optimize the performance of flutter via the reuse of the same constant widgets.</a:t>
            </a:r>
            <a:endParaRPr sz="1800"/>
          </a:p>
          <a:p>
            <a:pPr indent="0" lvl="0" marL="0" marR="0" rtl="0" algn="l">
              <a:lnSpc>
                <a:spcPct val="150000"/>
              </a:lnSpc>
              <a:spcBef>
                <a:spcPts val="1600"/>
              </a:spcBef>
              <a:spcAft>
                <a:spcPts val="1600"/>
              </a:spcAft>
              <a:buNone/>
            </a:pPr>
            <a:r>
              <a:t/>
            </a:r>
            <a:endParaRPr sz="1800"/>
          </a:p>
        </p:txBody>
      </p:sp>
      <p:sp>
        <p:nvSpPr>
          <p:cNvPr id="786" name="Google Shape;78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7" name="Google Shape;787;p6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9"/>
          <p:cNvSpPr txBox="1"/>
          <p:nvPr>
            <p:ph idx="2" type="subTitle"/>
          </p:nvPr>
        </p:nvSpPr>
        <p:spPr>
          <a:xfrm>
            <a:off x="-67100" y="1171925"/>
            <a:ext cx="9144000" cy="3345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1800"/>
              <a:t>Questions</a:t>
            </a:r>
            <a:endParaRPr b="1" sz="2000"/>
          </a:p>
          <a:p>
            <a:pPr indent="-349250" lvl="1" marL="914400" marR="0" rtl="0" algn="l">
              <a:lnSpc>
                <a:spcPct val="115000"/>
              </a:lnSpc>
              <a:spcBef>
                <a:spcPts val="0"/>
              </a:spcBef>
              <a:spcAft>
                <a:spcPts val="0"/>
              </a:spcAft>
              <a:buSzPts val="1900"/>
              <a:buChar char="○"/>
            </a:pPr>
            <a:r>
              <a:rPr b="1" lang="en" sz="1900"/>
              <a:t>?  </a:t>
            </a:r>
            <a:r>
              <a:rPr lang="en" sz="1900"/>
              <a:t> vs   </a:t>
            </a:r>
            <a:r>
              <a:rPr b="1" lang="en" sz="1900"/>
              <a:t>?.</a:t>
            </a:r>
            <a:r>
              <a:rPr lang="en" sz="1900"/>
              <a:t>    vs    </a:t>
            </a:r>
            <a:r>
              <a:rPr b="1" lang="en" sz="1900"/>
              <a:t>??</a:t>
            </a:r>
            <a:r>
              <a:rPr lang="en" sz="1900"/>
              <a:t>   vs  </a:t>
            </a:r>
            <a:r>
              <a:rPr b="1" lang="en" sz="1900"/>
              <a:t>!!</a:t>
            </a:r>
            <a:endParaRPr b="1" sz="1900"/>
          </a:p>
          <a:p>
            <a:pPr indent="-311150" lvl="2" marL="1371600" marR="0" rtl="0" algn="l">
              <a:lnSpc>
                <a:spcPct val="115000"/>
              </a:lnSpc>
              <a:spcBef>
                <a:spcPts val="0"/>
              </a:spcBef>
              <a:spcAft>
                <a:spcPts val="0"/>
              </a:spcAft>
              <a:buSzPts val="1300"/>
              <a:buChar char="■"/>
            </a:pPr>
            <a:r>
              <a:rPr b="1" lang="en" sz="1300"/>
              <a:t>?</a:t>
            </a:r>
            <a:r>
              <a:rPr lang="en" sz="1300"/>
              <a:t> : To say a variable can take the value Null during the declaration</a:t>
            </a:r>
            <a:endParaRPr sz="1300"/>
          </a:p>
          <a:p>
            <a:pPr indent="-311150" lvl="3" marL="1828800" marR="0" rtl="0" algn="l">
              <a:lnSpc>
                <a:spcPct val="115000"/>
              </a:lnSpc>
              <a:spcBef>
                <a:spcPts val="0"/>
              </a:spcBef>
              <a:spcAft>
                <a:spcPts val="0"/>
              </a:spcAft>
              <a:buSzPts val="1300"/>
              <a:buChar char="●"/>
            </a:pPr>
            <a:r>
              <a:rPr lang="en" sz="1300"/>
              <a:t>String? name ;</a:t>
            </a:r>
            <a:br>
              <a:rPr lang="en" sz="1300"/>
            </a:br>
            <a:endParaRPr sz="1300"/>
          </a:p>
          <a:p>
            <a:pPr indent="-311150" lvl="2" marL="1371600" rtl="0" algn="l">
              <a:lnSpc>
                <a:spcPct val="115000"/>
              </a:lnSpc>
              <a:spcBef>
                <a:spcPts val="0"/>
              </a:spcBef>
              <a:spcAft>
                <a:spcPts val="0"/>
              </a:spcAft>
              <a:buSzPts val="1300"/>
              <a:buChar char="■"/>
            </a:pPr>
            <a:r>
              <a:rPr b="1" lang="en" sz="1300">
                <a:solidFill>
                  <a:schemeClr val="dk1"/>
                </a:solidFill>
              </a:rPr>
              <a:t>?.</a:t>
            </a:r>
            <a:r>
              <a:rPr lang="en" sz="1300">
                <a:solidFill>
                  <a:schemeClr val="dk1"/>
                </a:solidFill>
              </a:rPr>
              <a:t> : to avoid null pointer exception and return null :</a:t>
            </a:r>
            <a:endParaRPr sz="1300">
              <a:solidFill>
                <a:schemeClr val="dk1"/>
              </a:solidFill>
            </a:endParaRPr>
          </a:p>
          <a:p>
            <a:pPr indent="-311150" lvl="3" marL="1828800" rtl="0" algn="l">
              <a:lnSpc>
                <a:spcPct val="115000"/>
              </a:lnSpc>
              <a:spcBef>
                <a:spcPts val="0"/>
              </a:spcBef>
              <a:spcAft>
                <a:spcPts val="0"/>
              </a:spcAft>
              <a:buClr>
                <a:schemeClr val="dk1"/>
              </a:buClr>
              <a:buSzPts val="1300"/>
              <a:buChar char="●"/>
            </a:pPr>
            <a:r>
              <a:rPr b="1" i="1" lang="en" sz="1300">
                <a:solidFill>
                  <a:schemeClr val="dk1"/>
                </a:solidFill>
              </a:rPr>
              <a:t>return person?.name </a:t>
            </a:r>
            <a:endParaRPr b="1" i="1" sz="1300">
              <a:solidFill>
                <a:schemeClr val="dk1"/>
              </a:solidFill>
            </a:endParaRPr>
          </a:p>
          <a:p>
            <a:pPr indent="-311150" lvl="3" marL="1828800" rtl="0" algn="l">
              <a:lnSpc>
                <a:spcPct val="115000"/>
              </a:lnSpc>
              <a:spcBef>
                <a:spcPts val="0"/>
              </a:spcBef>
              <a:spcAft>
                <a:spcPts val="0"/>
              </a:spcAft>
              <a:buClr>
                <a:schemeClr val="dk1"/>
              </a:buClr>
              <a:buSzPts val="1300"/>
              <a:buChar char="●"/>
            </a:pPr>
            <a:r>
              <a:rPr lang="en" sz="1300">
                <a:solidFill>
                  <a:schemeClr val="dk1"/>
                </a:solidFill>
              </a:rPr>
              <a:t>For the case when person is null, it returns null directly without accessing </a:t>
            </a:r>
            <a:r>
              <a:rPr b="1" lang="en" sz="1300">
                <a:solidFill>
                  <a:schemeClr val="dk1"/>
                </a:solidFill>
              </a:rPr>
              <a:t>name</a:t>
            </a:r>
            <a:br>
              <a:rPr b="1" lang="en" sz="1300">
                <a:solidFill>
                  <a:schemeClr val="dk1"/>
                </a:solidFill>
              </a:rPr>
            </a:br>
            <a:endParaRPr sz="1300"/>
          </a:p>
          <a:p>
            <a:pPr indent="-311150" lvl="2" marL="1371600" marR="0" rtl="0" algn="l">
              <a:lnSpc>
                <a:spcPct val="115000"/>
              </a:lnSpc>
              <a:spcBef>
                <a:spcPts val="0"/>
              </a:spcBef>
              <a:spcAft>
                <a:spcPts val="0"/>
              </a:spcAft>
              <a:buSzPts val="1300"/>
              <a:buChar char="■"/>
            </a:pPr>
            <a:r>
              <a:rPr lang="en" sz="1300"/>
              <a:t>?? : If the null, return the value on the right side: </a:t>
            </a:r>
            <a:endParaRPr sz="1300"/>
          </a:p>
          <a:p>
            <a:pPr indent="-311150" lvl="3" marL="1828800" marR="0" rtl="0" algn="l">
              <a:lnSpc>
                <a:spcPct val="115000"/>
              </a:lnSpc>
              <a:spcBef>
                <a:spcPts val="0"/>
              </a:spcBef>
              <a:spcAft>
                <a:spcPts val="0"/>
              </a:spcAft>
              <a:buSzPts val="1300"/>
              <a:buChar char="●"/>
            </a:pPr>
            <a:r>
              <a:rPr b="1" i="1" lang="en" sz="1300"/>
              <a:t>return person??Person() </a:t>
            </a:r>
            <a:endParaRPr b="1" i="1" sz="1300"/>
          </a:p>
          <a:p>
            <a:pPr indent="-311150" lvl="3" marL="1828800" marR="0" rtl="0" algn="l">
              <a:lnSpc>
                <a:spcPct val="115000"/>
              </a:lnSpc>
              <a:spcBef>
                <a:spcPts val="0"/>
              </a:spcBef>
              <a:spcAft>
                <a:spcPts val="0"/>
              </a:spcAft>
              <a:buSzPts val="1300"/>
              <a:buChar char="●"/>
            </a:pPr>
            <a:r>
              <a:rPr lang="en" sz="1300"/>
              <a:t>If person is null, instantiate a new Person and return it.</a:t>
            </a:r>
            <a:br>
              <a:rPr lang="en" sz="1300"/>
            </a:br>
            <a:endParaRPr sz="1300"/>
          </a:p>
          <a:p>
            <a:pPr indent="-311150" lvl="2" marL="1371600" marR="0" rtl="0" algn="l">
              <a:lnSpc>
                <a:spcPct val="115000"/>
              </a:lnSpc>
              <a:spcBef>
                <a:spcPts val="0"/>
              </a:spcBef>
              <a:spcAft>
                <a:spcPts val="0"/>
              </a:spcAft>
              <a:buSzPts val="1300"/>
              <a:buChar char="■"/>
            </a:pPr>
            <a:r>
              <a:rPr lang="en" sz="1300"/>
              <a:t>!  : To cast away nullability ( or simply get rid of the warnings )</a:t>
            </a:r>
            <a:endParaRPr sz="1300"/>
          </a:p>
          <a:p>
            <a:pPr indent="-311150" lvl="3" marL="1828800" rtl="0" algn="l">
              <a:lnSpc>
                <a:spcPct val="115000"/>
              </a:lnSpc>
              <a:spcBef>
                <a:spcPts val="0"/>
              </a:spcBef>
              <a:spcAft>
                <a:spcPts val="0"/>
              </a:spcAft>
              <a:buSzPts val="1300"/>
              <a:buChar char="●"/>
            </a:pPr>
            <a:r>
              <a:rPr b="1" i="1" lang="en" sz="1300">
                <a:solidFill>
                  <a:schemeClr val="dk1"/>
                </a:solidFill>
              </a:rPr>
              <a:t>return person!.name   </a:t>
            </a:r>
            <a:r>
              <a:rPr i="1" lang="en" sz="1200">
                <a:solidFill>
                  <a:schemeClr val="dk1"/>
                </a:solidFill>
              </a:rPr>
              <a:t> ( Compiler will complain that person is nullable, we cast it to non-nullable.</a:t>
            </a:r>
            <a:br>
              <a:rPr i="1" lang="en" sz="1200">
                <a:solidFill>
                  <a:schemeClr val="dk1"/>
                </a:solidFill>
              </a:rPr>
            </a:br>
            <a:r>
              <a:rPr b="1" i="1" lang="en" sz="1200">
                <a:solidFill>
                  <a:srgbClr val="FF0000"/>
                </a:solidFill>
              </a:rPr>
              <a:t>Warning : you use this only when you are completely certain that the object is non-nullable</a:t>
            </a:r>
            <a:endParaRPr b="1" sz="1200">
              <a:solidFill>
                <a:srgbClr val="FF0000"/>
              </a:solidFill>
            </a:endParaRPr>
          </a:p>
          <a:p>
            <a:pPr indent="0" lvl="0" marL="0" marR="0" rtl="0" algn="l">
              <a:lnSpc>
                <a:spcPct val="115000"/>
              </a:lnSpc>
              <a:spcBef>
                <a:spcPts val="1600"/>
              </a:spcBef>
              <a:spcAft>
                <a:spcPts val="1600"/>
              </a:spcAft>
              <a:buNone/>
            </a:pPr>
            <a:r>
              <a:t/>
            </a:r>
            <a:endParaRPr sz="1800"/>
          </a:p>
        </p:txBody>
      </p:sp>
      <p:sp>
        <p:nvSpPr>
          <p:cNvPr id="793" name="Google Shape;793;p69"/>
          <p:cNvSpPr txBox="1"/>
          <p:nvPr>
            <p:ph type="title"/>
          </p:nvPr>
        </p:nvSpPr>
        <p:spPr>
          <a:xfrm>
            <a:off x="107300" y="735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794" name="Google Shape;79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5" name="Google Shape;795;p6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sz="3400"/>
          </a:p>
        </p:txBody>
      </p:sp>
      <p:sp>
        <p:nvSpPr>
          <p:cNvPr id="801" name="Google Shape;801;p7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Questions</a:t>
            </a:r>
            <a:endParaRPr b="1" sz="2000"/>
          </a:p>
          <a:p>
            <a:pPr indent="-342900" lvl="1" marL="914400" marR="0" rtl="0" algn="l">
              <a:lnSpc>
                <a:spcPct val="150000"/>
              </a:lnSpc>
              <a:spcBef>
                <a:spcPts val="0"/>
              </a:spcBef>
              <a:spcAft>
                <a:spcPts val="0"/>
              </a:spcAft>
              <a:buSzPts val="1800"/>
              <a:buChar char="○"/>
            </a:pPr>
            <a:r>
              <a:rPr lang="en" sz="1800"/>
              <a:t>Set vs Map vs List</a:t>
            </a:r>
            <a:endParaRPr sz="1800"/>
          </a:p>
          <a:p>
            <a:pPr indent="-342900" lvl="2" marL="1371600" marR="0" rtl="0" algn="l">
              <a:lnSpc>
                <a:spcPct val="150000"/>
              </a:lnSpc>
              <a:spcBef>
                <a:spcPts val="0"/>
              </a:spcBef>
              <a:spcAft>
                <a:spcPts val="0"/>
              </a:spcAft>
              <a:buSzPts val="1800"/>
              <a:buChar char="■"/>
            </a:pPr>
            <a:r>
              <a:rPr lang="en" sz="1800"/>
              <a:t>Set is {‘one’, ‘two’, ‘three’} not like Python</a:t>
            </a:r>
            <a:endParaRPr sz="1800"/>
          </a:p>
          <a:p>
            <a:pPr indent="0" lvl="0" marL="0" marR="0" rtl="0" algn="l">
              <a:lnSpc>
                <a:spcPct val="150000"/>
              </a:lnSpc>
              <a:spcBef>
                <a:spcPts val="1600"/>
              </a:spcBef>
              <a:spcAft>
                <a:spcPts val="1600"/>
              </a:spcAft>
              <a:buNone/>
            </a:pPr>
            <a:r>
              <a:t/>
            </a:r>
            <a:endParaRPr sz="1800"/>
          </a:p>
        </p:txBody>
      </p:sp>
      <p:sp>
        <p:nvSpPr>
          <p:cNvPr id="802" name="Google Shape;80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7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7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809" name="Google Shape;809;p71"/>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Reminder how we did it in Native Android using Kotlin</a:t>
            </a:r>
            <a:endParaRPr sz="1800"/>
          </a:p>
          <a:p>
            <a:pPr indent="-342900" lvl="2" marL="1371600" marR="0" rtl="0" algn="l">
              <a:lnSpc>
                <a:spcPct val="150000"/>
              </a:lnSpc>
              <a:spcBef>
                <a:spcPts val="0"/>
              </a:spcBef>
              <a:spcAft>
                <a:spcPts val="0"/>
              </a:spcAft>
              <a:buSzPts val="1800"/>
              <a:buChar char="■"/>
            </a:pPr>
            <a:r>
              <a:rPr lang="en" sz="1800"/>
              <a:t>Do the XML Widget</a:t>
            </a:r>
            <a:endParaRPr sz="1800"/>
          </a:p>
          <a:p>
            <a:pPr indent="-342900" lvl="2" marL="1371600" marR="0" rtl="0" algn="l">
              <a:lnSpc>
                <a:spcPct val="150000"/>
              </a:lnSpc>
              <a:spcBef>
                <a:spcPts val="0"/>
              </a:spcBef>
              <a:spcAft>
                <a:spcPts val="0"/>
              </a:spcAft>
              <a:buSzPts val="1800"/>
              <a:buChar char="■"/>
            </a:pPr>
            <a:r>
              <a:rPr lang="en" sz="1800"/>
              <a:t>Putting the business logic inside Kotlin</a:t>
            </a:r>
            <a:endParaRPr sz="1800"/>
          </a:p>
          <a:p>
            <a:pPr indent="-342900" lvl="3" marL="1828800" marR="0" rtl="0" algn="l">
              <a:lnSpc>
                <a:spcPct val="150000"/>
              </a:lnSpc>
              <a:spcBef>
                <a:spcPts val="0"/>
              </a:spcBef>
              <a:spcAft>
                <a:spcPts val="0"/>
              </a:spcAft>
              <a:buSzPts val="1800"/>
              <a:buChar char="●"/>
            </a:pPr>
            <a:r>
              <a:rPr lang="en" sz="1800"/>
              <a:t>Registering EventListener</a:t>
            </a:r>
            <a:endParaRPr sz="1800"/>
          </a:p>
          <a:p>
            <a:pPr indent="-342900" lvl="4" marL="2286000" marR="0" rtl="0" algn="l">
              <a:lnSpc>
                <a:spcPct val="150000"/>
              </a:lnSpc>
              <a:spcBef>
                <a:spcPts val="0"/>
              </a:spcBef>
              <a:spcAft>
                <a:spcPts val="0"/>
              </a:spcAft>
              <a:buSzPts val="1800"/>
              <a:buChar char="○"/>
            </a:pPr>
            <a:r>
              <a:rPr lang="en" sz="1800"/>
              <a:t>Whenever they click on a TextView, we check, if empty, we set its text to the current player symbol</a:t>
            </a:r>
            <a:endParaRPr sz="1800"/>
          </a:p>
          <a:p>
            <a:pPr indent="-342900" lvl="5" marL="2743200" marR="0" rtl="0" algn="l">
              <a:lnSpc>
                <a:spcPct val="150000"/>
              </a:lnSpc>
              <a:spcBef>
                <a:spcPts val="0"/>
              </a:spcBef>
              <a:spcAft>
                <a:spcPts val="0"/>
              </a:spcAft>
              <a:buSzPts val="1800"/>
              <a:buChar char="■"/>
            </a:pPr>
            <a:r>
              <a:rPr lang="en" sz="1800"/>
              <a:t>We check if there is a win</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810" name="Google Shape;81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1" name="Google Shape;811;p7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7" name="Google Shape;817;p72"/>
          <p:cNvSpPr txBox="1"/>
          <p:nvPr>
            <p:ph idx="1" type="subTitle"/>
          </p:nvPr>
        </p:nvSpPr>
        <p:spPr>
          <a:xfrm>
            <a:off x="157375" y="114050"/>
            <a:ext cx="8948100" cy="485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=checkWin()</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win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"Congrats to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gameover</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return</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1</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2 </a:t>
            </a:r>
            <a:r>
              <a:rPr lang="en" sz="900">
                <a:solidFill>
                  <a:srgbClr val="0033B3"/>
                </a:solidFill>
                <a:highlight>
                  <a:srgbClr val="FFFFFF"/>
                </a:highlight>
                <a:latin typeface="Courier New"/>
                <a:ea typeface="Courier New"/>
                <a:cs typeface="Courier New"/>
                <a:sym typeface="Courier New"/>
              </a:rPr>
              <a:t>else </a:t>
            </a:r>
            <a:r>
              <a:rPr lang="en" sz="900">
                <a:solidFill>
                  <a:srgbClr val="1750EB"/>
                </a:solidFill>
                <a:highlight>
                  <a:srgbClr val="FFFFFF"/>
                </a:highlight>
                <a:latin typeface="Courier New"/>
                <a:ea typeface="Courier New"/>
                <a:cs typeface="Courier New"/>
                <a:sym typeface="Courier New"/>
              </a:rPr>
              <a:t>1</a:t>
            </a:r>
            <a:endParaRPr sz="900">
              <a:solidFill>
                <a:srgbClr val="1750EB"/>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1750EB"/>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tx_turn</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"Turn of Player: "</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turn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var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tx_a1</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tx_a4</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tx_a7</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tx_a2</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tx_a5</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tx_a8</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i="1" lang="en" sz="900">
                <a:solidFill>
                  <a:srgbClr val="00627A"/>
                </a:solidFill>
                <a:highlight>
                  <a:srgbClr val="FFFFFF"/>
                </a:highlight>
                <a:latin typeface="Courier New"/>
                <a:ea typeface="Courier New"/>
                <a:cs typeface="Courier New"/>
                <a:sym typeface="Courier New"/>
              </a:rPr>
              <a:t>arrayOf</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tx_a3</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tx_a6</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tx_a9</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fun </a:t>
            </a:r>
            <a:r>
              <a:rPr lang="en" sz="900">
                <a:solidFill>
                  <a:srgbClr val="00627A"/>
                </a:solidFill>
                <a:highlight>
                  <a:srgbClr val="FFFFFF"/>
                </a:highlight>
                <a:latin typeface="Courier New"/>
                <a:ea typeface="Courier New"/>
                <a:cs typeface="Courier New"/>
                <a:sym typeface="Courier New"/>
              </a:rPr>
              <a:t>checkWin</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Boolean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possible </a:t>
            </a:r>
            <a:r>
              <a:rPr lang="en" sz="900">
                <a:solidFill>
                  <a:srgbClr val="0033B3"/>
                </a:solidFill>
                <a:highlight>
                  <a:srgbClr val="FFFFFF"/>
                </a:highlight>
                <a:latin typeface="Courier New"/>
                <a:ea typeface="Courier New"/>
                <a:cs typeface="Courier New"/>
                <a:sym typeface="Courier New"/>
              </a:rPr>
              <a:t>in </a:t>
            </a:r>
            <a:r>
              <a:rPr lang="en" sz="900">
                <a:solidFill>
                  <a:srgbClr val="871094"/>
                </a:solidFill>
                <a:highlight>
                  <a:srgbClr val="FFFFFF"/>
                </a:highlight>
                <a:latin typeface="Courier New"/>
                <a:ea typeface="Courier New"/>
                <a:cs typeface="Courier New"/>
                <a:sym typeface="Courier New"/>
              </a:rPr>
              <a:t>possible_wins</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a:t>
            </a:r>
            <a:endParaRPr sz="900">
              <a:solidFill>
                <a:srgbClr val="067D17"/>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67D17"/>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var </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String</a:t>
            </a:r>
            <a:r>
              <a:rPr lang="en" sz="900">
                <a:solidFill>
                  <a:srgbClr val="080808"/>
                </a:solidFill>
                <a:highlight>
                  <a:srgbClr val="FFFFFF"/>
                </a:highlight>
                <a:latin typeface="Courier New"/>
                <a:ea typeface="Courier New"/>
                <a:cs typeface="Courier New"/>
                <a:sym typeface="Courier New"/>
              </a:rPr>
              <a:t>=findViewById&lt;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a:t>
            </a:r>
            <a:r>
              <a:rPr i="1" lang="en" sz="900">
                <a:solidFill>
                  <a:srgbClr val="871094"/>
                </a:solidFill>
                <a:highlight>
                  <a:srgbClr val="FFFFFF"/>
                </a:highlight>
                <a:latin typeface="Courier New"/>
                <a:ea typeface="Courier New"/>
                <a:cs typeface="Courier New"/>
                <a:sym typeface="Courier New"/>
              </a:rPr>
              <a:t>text</a:t>
            </a:r>
            <a:r>
              <a:rPr lang="en" sz="900">
                <a:solidFill>
                  <a:srgbClr val="080808"/>
                </a:solidFill>
                <a:highlight>
                  <a:srgbClr val="FFFFFF"/>
                </a:highlight>
                <a:latin typeface="Courier New"/>
                <a:ea typeface="Courier New"/>
                <a:cs typeface="Courier New"/>
                <a:sym typeface="Courier New"/>
              </a:rPr>
              <a:t>.toString()</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r>
              <a:rPr lang="en" sz="900">
                <a:solidFill>
                  <a:srgbClr val="080808"/>
                </a:solidFill>
                <a:highlight>
                  <a:srgbClr val="FFFFFF"/>
                </a:highlight>
                <a:latin typeface="Courier New"/>
                <a:ea typeface="Courier New"/>
                <a:cs typeface="Courier New"/>
                <a:sym typeface="Courier New"/>
              </a:rPr>
              <a:t>.</a:t>
            </a:r>
            <a:r>
              <a:rPr lang="en" sz="900">
                <a:solidFill>
                  <a:srgbClr val="871094"/>
                </a:solidFill>
                <a:highlight>
                  <a:srgbClr val="FFFFFF"/>
                </a:highlight>
                <a:latin typeface="Courier New"/>
                <a:ea typeface="Courier New"/>
                <a:cs typeface="Courier New"/>
                <a:sym typeface="Courier New"/>
              </a:rPr>
              <a:t>length</a:t>
            </a:r>
            <a:r>
              <a:rPr lang="en" sz="900">
                <a:solidFill>
                  <a:srgbClr val="080808"/>
                </a:solidFill>
                <a:highlight>
                  <a:srgbClr val="FFFFFF"/>
                </a:highlight>
                <a:latin typeface="Courier New"/>
                <a:ea typeface="Courier New"/>
                <a:cs typeface="Courier New"/>
                <a:sym typeface="Courier New"/>
              </a:rPr>
              <a:t>==</a:t>
            </a:r>
            <a:r>
              <a:rPr lang="en" sz="900">
                <a:solidFill>
                  <a:srgbClr val="1750EB"/>
                </a:solidFill>
                <a:highlight>
                  <a:srgbClr val="FFFFFF"/>
                </a:highlight>
                <a:latin typeface="Courier New"/>
                <a:ea typeface="Courier New"/>
                <a:cs typeface="Courier New"/>
                <a:sym typeface="Courier New"/>
              </a:rPr>
              <a:t>0</a:t>
            </a:r>
            <a:r>
              <a:rPr lang="en" sz="900">
                <a:solidFill>
                  <a:srgbClr val="080808"/>
                </a:solidFill>
                <a:highlight>
                  <a:srgbClr val="FFFFFF"/>
                </a:highlight>
                <a:latin typeface="Courier New"/>
                <a:ea typeface="Courier New"/>
                <a:cs typeface="Courier New"/>
                <a:sym typeface="Courier New"/>
              </a:rPr>
              <a:t>)</a:t>
            </a:r>
            <a:r>
              <a:rPr lang="en" sz="900">
                <a:solidFill>
                  <a:srgbClr val="0033B3"/>
                </a:solidFill>
                <a:highlight>
                  <a:srgbClr val="FFFFFF"/>
                </a:highlight>
                <a:latin typeface="Courier New"/>
                <a:ea typeface="Courier New"/>
                <a:cs typeface="Courier New"/>
                <a:sym typeface="Courier New"/>
              </a:rPr>
              <a:t>break</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existingValue</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if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"OOO" </a:t>
            </a:r>
            <a:r>
              <a:rPr lang="en" sz="900">
                <a:solidFill>
                  <a:srgbClr val="080808"/>
                </a:solidFill>
                <a:highlight>
                  <a:srgbClr val="FFFFFF"/>
                </a:highlight>
                <a:latin typeface="Courier New"/>
                <a:ea typeface="Courier New"/>
                <a:cs typeface="Courier New"/>
                <a:sym typeface="Courier New"/>
              </a:rPr>
              <a:t>|| </a:t>
            </a:r>
            <a:r>
              <a:rPr lang="en" sz="900">
                <a:solidFill>
                  <a:schemeClr val="dk1"/>
                </a:solidFill>
                <a:highlight>
                  <a:srgbClr val="FFFFFF"/>
                </a:highlight>
                <a:latin typeface="Courier New"/>
                <a:ea typeface="Courier New"/>
                <a:cs typeface="Courier New"/>
                <a:sym typeface="Courier New"/>
              </a:rPr>
              <a:t>seqStr</a:t>
            </a:r>
            <a:r>
              <a:rPr lang="en" sz="900">
                <a:solidFill>
                  <a:srgbClr val="080808"/>
                </a:solidFill>
                <a:highlight>
                  <a:srgbClr val="FFFFFF"/>
                </a:highlight>
                <a:latin typeface="Courier New"/>
                <a:ea typeface="Courier New"/>
                <a:cs typeface="Courier New"/>
                <a:sym typeface="Courier New"/>
              </a:rPr>
              <a:t>==</a:t>
            </a:r>
            <a:r>
              <a:rPr lang="en" sz="900">
                <a:solidFill>
                  <a:srgbClr val="067D17"/>
                </a:solidFill>
                <a:highlight>
                  <a:srgbClr val="FFFFFF"/>
                </a:highlight>
                <a:latin typeface="Courier New"/>
                <a:ea typeface="Courier New"/>
                <a:cs typeface="Courier New"/>
                <a:sym typeface="Courier New"/>
              </a:rPr>
              <a:t>"XXX"</a:t>
            </a: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for </a:t>
            </a:r>
            <a:r>
              <a:rPr lang="en" sz="900">
                <a:solidFill>
                  <a:srgbClr val="080808"/>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cellId </a:t>
            </a:r>
            <a:r>
              <a:rPr lang="en" sz="900">
                <a:solidFill>
                  <a:srgbClr val="0033B3"/>
                </a:solidFill>
                <a:highlight>
                  <a:srgbClr val="FFFFFF"/>
                </a:highlight>
                <a:latin typeface="Courier New"/>
                <a:ea typeface="Courier New"/>
                <a:cs typeface="Courier New"/>
                <a:sym typeface="Courier New"/>
              </a:rPr>
              <a:t>in </a:t>
            </a:r>
            <a:r>
              <a:rPr lang="en" sz="900">
                <a:solidFill>
                  <a:schemeClr val="dk1"/>
                </a:solidFill>
                <a:highlight>
                  <a:srgbClr val="FFFFFF"/>
                </a:highlight>
                <a:latin typeface="Courier New"/>
                <a:ea typeface="Courier New"/>
                <a:cs typeface="Courier New"/>
                <a:sym typeface="Courier New"/>
              </a:rPr>
              <a:t>possible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findViewById&lt;</a:t>
            </a:r>
            <a:r>
              <a:rPr lang="en" sz="900">
                <a:solidFill>
                  <a:schemeClr val="dk1"/>
                </a:solidFill>
                <a:highlight>
                  <a:srgbClr val="FFFFFF"/>
                </a:highlight>
                <a:latin typeface="Courier New"/>
                <a:ea typeface="Courier New"/>
                <a:cs typeface="Courier New"/>
                <a:sym typeface="Courier New"/>
              </a:rPr>
              <a:t>TextView</a:t>
            </a:r>
            <a:r>
              <a:rPr lang="en" sz="900">
                <a:solidFill>
                  <a:srgbClr val="080808"/>
                </a:solidFill>
                <a:highlight>
                  <a:srgbClr val="FFFFFF"/>
                </a:highlight>
                <a:latin typeface="Courier New"/>
                <a:ea typeface="Courier New"/>
                <a:cs typeface="Courier New"/>
                <a:sym typeface="Courier New"/>
              </a:rPr>
              <a:t>&gt;(</a:t>
            </a:r>
            <a:r>
              <a:rPr lang="en" sz="900">
                <a:solidFill>
                  <a:schemeClr val="dk1"/>
                </a:solidFill>
                <a:highlight>
                  <a:srgbClr val="FFFFFF"/>
                </a:highlight>
                <a:latin typeface="Courier New"/>
                <a:ea typeface="Courier New"/>
                <a:cs typeface="Courier New"/>
                <a:sym typeface="Courier New"/>
              </a:rPr>
              <a:t>cellId</a:t>
            </a:r>
            <a:r>
              <a:rPr lang="en" sz="900">
                <a:solidFill>
                  <a:srgbClr val="080808"/>
                </a:solidFill>
                <a:highlight>
                  <a:srgbClr val="FFFFFF"/>
                </a:highlight>
                <a:latin typeface="Courier New"/>
                <a:ea typeface="Courier New"/>
                <a:cs typeface="Courier New"/>
                <a:sym typeface="Courier New"/>
              </a:rPr>
              <a:t>).setBackgroundColor(</a:t>
            </a:r>
            <a:r>
              <a:rPr lang="en" sz="900">
                <a:solidFill>
                  <a:schemeClr val="dk1"/>
                </a:solidFill>
                <a:highlight>
                  <a:srgbClr val="FFFFFF"/>
                </a:highlight>
                <a:latin typeface="Courier New"/>
                <a:ea typeface="Courier New"/>
                <a:cs typeface="Courier New"/>
                <a:sym typeface="Courier New"/>
              </a:rPr>
              <a:t>Color</a:t>
            </a:r>
            <a:r>
              <a:rPr lang="en" sz="900">
                <a:solidFill>
                  <a:srgbClr val="080808"/>
                </a:solidFill>
                <a:highlight>
                  <a:srgbClr val="FFFFFF"/>
                </a:highlight>
                <a:latin typeface="Courier New"/>
                <a:ea typeface="Courier New"/>
                <a:cs typeface="Courier New"/>
                <a:sym typeface="Courier New"/>
              </a:rPr>
              <a:t>.parseColor(</a:t>
            </a:r>
            <a:r>
              <a:rPr lang="en" sz="900">
                <a:solidFill>
                  <a:srgbClr val="067D17"/>
                </a:solidFill>
                <a:highlight>
                  <a:srgbClr val="FFFFFF"/>
                </a:highlight>
                <a:latin typeface="Courier New"/>
                <a:ea typeface="Courier New"/>
                <a:cs typeface="Courier New"/>
                <a:sym typeface="Courier New"/>
              </a:rPr>
              <a:t>"#eeeeee"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true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033B3"/>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return false</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033B3"/>
              </a:solidFill>
              <a:highlight>
                <a:srgbClr val="FFFFFF"/>
              </a:highlight>
              <a:latin typeface="Courier New"/>
              <a:ea typeface="Courier New"/>
              <a:cs typeface="Courier New"/>
              <a:sym typeface="Courier New"/>
            </a:endParaRPr>
          </a:p>
        </p:txBody>
      </p:sp>
      <p:pic>
        <p:nvPicPr>
          <p:cNvPr id="818" name="Google Shape;818;p72"/>
          <p:cNvPicPr preferRelativeResize="0"/>
          <p:nvPr/>
        </p:nvPicPr>
        <p:blipFill>
          <a:blip r:embed="rId3">
            <a:alphaModFix/>
          </a:blip>
          <a:stretch>
            <a:fillRect/>
          </a:stretch>
        </p:blipFill>
        <p:spPr>
          <a:xfrm>
            <a:off x="6718100" y="146400"/>
            <a:ext cx="2253286" cy="4850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824" name="Google Shape;824;p7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How to design using Flutter ?</a:t>
            </a:r>
            <a:endParaRPr sz="1800"/>
          </a:p>
          <a:p>
            <a:pPr indent="0" lvl="0" marL="0" marR="0" rtl="0" algn="l">
              <a:lnSpc>
                <a:spcPct val="150000"/>
              </a:lnSpc>
              <a:spcBef>
                <a:spcPts val="1600"/>
              </a:spcBef>
              <a:spcAft>
                <a:spcPts val="1600"/>
              </a:spcAft>
              <a:buNone/>
            </a:pPr>
            <a:r>
              <a:t/>
            </a:r>
            <a:endParaRPr sz="1800"/>
          </a:p>
        </p:txBody>
      </p:sp>
      <p:sp>
        <p:nvSpPr>
          <p:cNvPr id="825" name="Google Shape;825;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6" name="Google Shape;826;p7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827" name="Google Shape;827;p73"/>
          <p:cNvPicPr preferRelativeResize="0"/>
          <p:nvPr/>
        </p:nvPicPr>
        <p:blipFill>
          <a:blip r:embed="rId4">
            <a:alphaModFix/>
          </a:blip>
          <a:stretch>
            <a:fillRect/>
          </a:stretch>
        </p:blipFill>
        <p:spPr>
          <a:xfrm>
            <a:off x="6398574" y="166825"/>
            <a:ext cx="2450850" cy="4659226"/>
          </a:xfrm>
          <a:prstGeom prst="rect">
            <a:avLst/>
          </a:prstGeom>
          <a:noFill/>
          <a:ln cap="flat" cmpd="sng" w="28575">
            <a:solidFill>
              <a:schemeClr val="dk2"/>
            </a:solidFill>
            <a:prstDash val="solid"/>
            <a:round/>
            <a:headEnd len="sm" w="sm" type="none"/>
            <a:tailEnd len="sm" w="sm" type="none"/>
          </a:ln>
        </p:spPr>
      </p:pic>
      <p:pic>
        <p:nvPicPr>
          <p:cNvPr id="828" name="Google Shape;828;p73"/>
          <p:cNvPicPr preferRelativeResize="0"/>
          <p:nvPr/>
        </p:nvPicPr>
        <p:blipFill>
          <a:blip r:embed="rId5">
            <a:alphaModFix/>
          </a:blip>
          <a:stretch>
            <a:fillRect/>
          </a:stretch>
        </p:blipFill>
        <p:spPr>
          <a:xfrm>
            <a:off x="4408128" y="1201850"/>
            <a:ext cx="1716975" cy="2933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4" name="Google Shape;834;p7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835" name="Google Shape;835;p74"/>
          <p:cNvPicPr preferRelativeResize="0"/>
          <p:nvPr/>
        </p:nvPicPr>
        <p:blipFill>
          <a:blip r:embed="rId4">
            <a:alphaModFix/>
          </a:blip>
          <a:stretch>
            <a:fillRect/>
          </a:stretch>
        </p:blipFill>
        <p:spPr>
          <a:xfrm>
            <a:off x="6398574" y="166825"/>
            <a:ext cx="2450850" cy="4659226"/>
          </a:xfrm>
          <a:prstGeom prst="rect">
            <a:avLst/>
          </a:prstGeom>
          <a:noFill/>
          <a:ln cap="flat" cmpd="sng" w="28575">
            <a:solidFill>
              <a:schemeClr val="dk2"/>
            </a:solidFill>
            <a:prstDash val="solid"/>
            <a:round/>
            <a:headEnd len="sm" w="sm" type="none"/>
            <a:tailEnd len="sm" w="sm" type="none"/>
          </a:ln>
        </p:spPr>
      </p:pic>
      <p:sp>
        <p:nvSpPr>
          <p:cNvPr id="836" name="Google Shape;836;p74"/>
          <p:cNvSpPr/>
          <p:nvPr/>
        </p:nvSpPr>
        <p:spPr>
          <a:xfrm>
            <a:off x="119450" y="326300"/>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MaterialApp</a:t>
            </a:r>
            <a:endParaRPr>
              <a:latin typeface="Raleway"/>
              <a:ea typeface="Raleway"/>
              <a:cs typeface="Raleway"/>
              <a:sym typeface="Raleway"/>
            </a:endParaRPr>
          </a:p>
        </p:txBody>
      </p:sp>
      <p:sp>
        <p:nvSpPr>
          <p:cNvPr id="837" name="Google Shape;837;p74"/>
          <p:cNvSpPr/>
          <p:nvPr/>
        </p:nvSpPr>
        <p:spPr>
          <a:xfrm>
            <a:off x="486450" y="102877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home : Scaffold</a:t>
            </a:r>
            <a:endParaRPr>
              <a:latin typeface="Raleway"/>
              <a:ea typeface="Raleway"/>
              <a:cs typeface="Raleway"/>
              <a:sym typeface="Raleway"/>
            </a:endParaRPr>
          </a:p>
        </p:txBody>
      </p:sp>
      <p:sp>
        <p:nvSpPr>
          <p:cNvPr id="838" name="Google Shape;838;p74"/>
          <p:cNvSpPr/>
          <p:nvPr/>
        </p:nvSpPr>
        <p:spPr>
          <a:xfrm>
            <a:off x="1025150" y="16247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appBar: Appbar</a:t>
            </a:r>
            <a:endParaRPr>
              <a:latin typeface="Raleway"/>
              <a:ea typeface="Raleway"/>
              <a:cs typeface="Raleway"/>
              <a:sym typeface="Raleway"/>
            </a:endParaRPr>
          </a:p>
        </p:txBody>
      </p:sp>
      <p:sp>
        <p:nvSpPr>
          <p:cNvPr id="839" name="Google Shape;839;p74"/>
          <p:cNvSpPr/>
          <p:nvPr/>
        </p:nvSpPr>
        <p:spPr>
          <a:xfrm>
            <a:off x="1025150" y="22850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body: Column</a:t>
            </a:r>
            <a:endParaRPr>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5" name="Google Shape;845;p7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846" name="Google Shape;846;p75"/>
          <p:cNvPicPr preferRelativeResize="0"/>
          <p:nvPr/>
        </p:nvPicPr>
        <p:blipFill>
          <a:blip r:embed="rId4">
            <a:alphaModFix/>
          </a:blip>
          <a:stretch>
            <a:fillRect/>
          </a:stretch>
        </p:blipFill>
        <p:spPr>
          <a:xfrm>
            <a:off x="6398574" y="166825"/>
            <a:ext cx="2450850" cy="4659226"/>
          </a:xfrm>
          <a:prstGeom prst="rect">
            <a:avLst/>
          </a:prstGeom>
          <a:noFill/>
          <a:ln cap="flat" cmpd="sng" w="28575">
            <a:solidFill>
              <a:schemeClr val="dk2"/>
            </a:solidFill>
            <a:prstDash val="solid"/>
            <a:round/>
            <a:headEnd len="sm" w="sm" type="none"/>
            <a:tailEnd len="sm" w="sm" type="none"/>
          </a:ln>
        </p:spPr>
      </p:pic>
      <p:sp>
        <p:nvSpPr>
          <p:cNvPr id="847" name="Google Shape;847;p75"/>
          <p:cNvSpPr/>
          <p:nvPr/>
        </p:nvSpPr>
        <p:spPr>
          <a:xfrm>
            <a:off x="119450" y="326300"/>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MaterialApp</a:t>
            </a:r>
            <a:endParaRPr>
              <a:latin typeface="Raleway"/>
              <a:ea typeface="Raleway"/>
              <a:cs typeface="Raleway"/>
              <a:sym typeface="Raleway"/>
            </a:endParaRPr>
          </a:p>
        </p:txBody>
      </p:sp>
      <p:sp>
        <p:nvSpPr>
          <p:cNvPr id="848" name="Google Shape;848;p75"/>
          <p:cNvSpPr/>
          <p:nvPr/>
        </p:nvSpPr>
        <p:spPr>
          <a:xfrm>
            <a:off x="486450" y="102877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h</a:t>
            </a:r>
            <a:r>
              <a:rPr lang="en">
                <a:latin typeface="Raleway"/>
                <a:ea typeface="Raleway"/>
                <a:cs typeface="Raleway"/>
                <a:sym typeface="Raleway"/>
              </a:rPr>
              <a:t>ome : </a:t>
            </a:r>
            <a:r>
              <a:rPr lang="en">
                <a:latin typeface="Raleway"/>
                <a:ea typeface="Raleway"/>
                <a:cs typeface="Raleway"/>
                <a:sym typeface="Raleway"/>
              </a:rPr>
              <a:t>Scaffold</a:t>
            </a:r>
            <a:endParaRPr>
              <a:latin typeface="Raleway"/>
              <a:ea typeface="Raleway"/>
              <a:cs typeface="Raleway"/>
              <a:sym typeface="Raleway"/>
            </a:endParaRPr>
          </a:p>
        </p:txBody>
      </p:sp>
      <p:sp>
        <p:nvSpPr>
          <p:cNvPr id="849" name="Google Shape;849;p75"/>
          <p:cNvSpPr/>
          <p:nvPr/>
        </p:nvSpPr>
        <p:spPr>
          <a:xfrm>
            <a:off x="1025150" y="16247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appBar: Appbar</a:t>
            </a:r>
            <a:endParaRPr>
              <a:latin typeface="Raleway"/>
              <a:ea typeface="Raleway"/>
              <a:cs typeface="Raleway"/>
              <a:sym typeface="Raleway"/>
            </a:endParaRPr>
          </a:p>
        </p:txBody>
      </p:sp>
      <p:sp>
        <p:nvSpPr>
          <p:cNvPr id="850" name="Google Shape;850;p75"/>
          <p:cNvSpPr/>
          <p:nvPr/>
        </p:nvSpPr>
        <p:spPr>
          <a:xfrm>
            <a:off x="2787150" y="1624725"/>
            <a:ext cx="11604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a:t>
            </a:r>
            <a:r>
              <a:rPr lang="en">
                <a:latin typeface="Raleway"/>
                <a:ea typeface="Raleway"/>
                <a:cs typeface="Raleway"/>
                <a:sym typeface="Raleway"/>
              </a:rPr>
              <a:t>itle: Text</a:t>
            </a:r>
            <a:endParaRPr>
              <a:latin typeface="Raleway"/>
              <a:ea typeface="Raleway"/>
              <a:cs typeface="Raleway"/>
              <a:sym typeface="Raleway"/>
            </a:endParaRPr>
          </a:p>
        </p:txBody>
      </p:sp>
      <p:sp>
        <p:nvSpPr>
          <p:cNvPr id="851" name="Google Shape;851;p75"/>
          <p:cNvSpPr/>
          <p:nvPr/>
        </p:nvSpPr>
        <p:spPr>
          <a:xfrm>
            <a:off x="1025150" y="22850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a:t>
            </a:r>
            <a:r>
              <a:rPr lang="en">
                <a:latin typeface="Raleway"/>
                <a:ea typeface="Raleway"/>
                <a:cs typeface="Raleway"/>
                <a:sym typeface="Raleway"/>
              </a:rPr>
              <a:t>ody: Column</a:t>
            </a:r>
            <a:endParaRPr>
              <a:latin typeface="Raleway"/>
              <a:ea typeface="Raleway"/>
              <a:cs typeface="Raleway"/>
              <a:sym typeface="Raleway"/>
            </a:endParaRPr>
          </a:p>
        </p:txBody>
      </p:sp>
      <p:sp>
        <p:nvSpPr>
          <p:cNvPr id="852" name="Google Shape;852;p75"/>
          <p:cNvSpPr/>
          <p:nvPr/>
        </p:nvSpPr>
        <p:spPr>
          <a:xfrm>
            <a:off x="2751375" y="2285025"/>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Text </a:t>
            </a:r>
            <a:endParaRPr>
              <a:latin typeface="Raleway"/>
              <a:ea typeface="Raleway"/>
              <a:cs typeface="Raleway"/>
              <a:sym typeface="Raleway"/>
            </a:endParaRPr>
          </a:p>
        </p:txBody>
      </p:sp>
      <p:sp>
        <p:nvSpPr>
          <p:cNvPr id="853" name="Google Shape;853;p75"/>
          <p:cNvSpPr/>
          <p:nvPr/>
        </p:nvSpPr>
        <p:spPr>
          <a:xfrm>
            <a:off x="2751375" y="2880950"/>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Row X 3</a:t>
            </a:r>
            <a:endParaRPr>
              <a:latin typeface="Raleway"/>
              <a:ea typeface="Raleway"/>
              <a:cs typeface="Raleway"/>
              <a:sym typeface="Raleway"/>
            </a:endParaRPr>
          </a:p>
        </p:txBody>
      </p:sp>
      <p:sp>
        <p:nvSpPr>
          <p:cNvPr id="854" name="Google Shape;854;p75"/>
          <p:cNvSpPr/>
          <p:nvPr/>
        </p:nvSpPr>
        <p:spPr>
          <a:xfrm>
            <a:off x="2751375" y="3526975"/>
            <a:ext cx="12117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Button</a:t>
            </a:r>
            <a:endParaRPr>
              <a:latin typeface="Raleway"/>
              <a:ea typeface="Raleway"/>
              <a:cs typeface="Raleway"/>
              <a:sym typeface="Raleway"/>
            </a:endParaRPr>
          </a:p>
        </p:txBody>
      </p:sp>
      <p:sp>
        <p:nvSpPr>
          <p:cNvPr id="855" name="Google Shape;855;p75"/>
          <p:cNvSpPr/>
          <p:nvPr/>
        </p:nvSpPr>
        <p:spPr>
          <a:xfrm>
            <a:off x="4046775" y="2874453"/>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Cell X 3</a:t>
            </a:r>
            <a:endParaRPr>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1" name="Google Shape;861;p7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862" name="Google Shape;862;p76"/>
          <p:cNvPicPr preferRelativeResize="0"/>
          <p:nvPr/>
        </p:nvPicPr>
        <p:blipFill>
          <a:blip r:embed="rId4">
            <a:alphaModFix/>
          </a:blip>
          <a:stretch>
            <a:fillRect/>
          </a:stretch>
        </p:blipFill>
        <p:spPr>
          <a:xfrm>
            <a:off x="6398574" y="166825"/>
            <a:ext cx="2450850" cy="4659226"/>
          </a:xfrm>
          <a:prstGeom prst="rect">
            <a:avLst/>
          </a:prstGeom>
          <a:noFill/>
          <a:ln cap="flat" cmpd="sng" w="28575">
            <a:solidFill>
              <a:schemeClr val="dk2"/>
            </a:solidFill>
            <a:prstDash val="solid"/>
            <a:round/>
            <a:headEnd len="sm" w="sm" type="none"/>
            <a:tailEnd len="sm" w="sm" type="none"/>
          </a:ln>
        </p:spPr>
      </p:pic>
      <p:sp>
        <p:nvSpPr>
          <p:cNvPr id="863" name="Google Shape;863;p76"/>
          <p:cNvSpPr/>
          <p:nvPr/>
        </p:nvSpPr>
        <p:spPr>
          <a:xfrm>
            <a:off x="119450" y="326300"/>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MaterialApp</a:t>
            </a:r>
            <a:endParaRPr>
              <a:latin typeface="Raleway"/>
              <a:ea typeface="Raleway"/>
              <a:cs typeface="Raleway"/>
              <a:sym typeface="Raleway"/>
            </a:endParaRPr>
          </a:p>
        </p:txBody>
      </p:sp>
      <p:sp>
        <p:nvSpPr>
          <p:cNvPr id="864" name="Google Shape;864;p76"/>
          <p:cNvSpPr/>
          <p:nvPr/>
        </p:nvSpPr>
        <p:spPr>
          <a:xfrm>
            <a:off x="486450" y="102877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home : Scaffold</a:t>
            </a:r>
            <a:endParaRPr>
              <a:latin typeface="Raleway"/>
              <a:ea typeface="Raleway"/>
              <a:cs typeface="Raleway"/>
              <a:sym typeface="Raleway"/>
            </a:endParaRPr>
          </a:p>
        </p:txBody>
      </p:sp>
      <p:sp>
        <p:nvSpPr>
          <p:cNvPr id="865" name="Google Shape;865;p76"/>
          <p:cNvSpPr/>
          <p:nvPr/>
        </p:nvSpPr>
        <p:spPr>
          <a:xfrm>
            <a:off x="1025150" y="16247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appBar: Appbar</a:t>
            </a:r>
            <a:endParaRPr>
              <a:latin typeface="Raleway"/>
              <a:ea typeface="Raleway"/>
              <a:cs typeface="Raleway"/>
              <a:sym typeface="Raleway"/>
            </a:endParaRPr>
          </a:p>
        </p:txBody>
      </p:sp>
      <p:sp>
        <p:nvSpPr>
          <p:cNvPr id="866" name="Google Shape;866;p76"/>
          <p:cNvSpPr/>
          <p:nvPr/>
        </p:nvSpPr>
        <p:spPr>
          <a:xfrm>
            <a:off x="2787150" y="1624725"/>
            <a:ext cx="11604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title: Text</a:t>
            </a:r>
            <a:endParaRPr>
              <a:latin typeface="Raleway"/>
              <a:ea typeface="Raleway"/>
              <a:cs typeface="Raleway"/>
              <a:sym typeface="Raleway"/>
            </a:endParaRPr>
          </a:p>
        </p:txBody>
      </p:sp>
      <p:sp>
        <p:nvSpPr>
          <p:cNvPr id="867" name="Google Shape;867;p76"/>
          <p:cNvSpPr/>
          <p:nvPr/>
        </p:nvSpPr>
        <p:spPr>
          <a:xfrm>
            <a:off x="1025150" y="22850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body: Column</a:t>
            </a:r>
            <a:endParaRPr>
              <a:latin typeface="Raleway"/>
              <a:ea typeface="Raleway"/>
              <a:cs typeface="Raleway"/>
              <a:sym typeface="Raleway"/>
            </a:endParaRPr>
          </a:p>
        </p:txBody>
      </p:sp>
      <p:sp>
        <p:nvSpPr>
          <p:cNvPr id="868" name="Google Shape;868;p76"/>
          <p:cNvSpPr/>
          <p:nvPr/>
        </p:nvSpPr>
        <p:spPr>
          <a:xfrm>
            <a:off x="2751375" y="2285025"/>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Text </a:t>
            </a:r>
            <a:endParaRPr>
              <a:latin typeface="Raleway"/>
              <a:ea typeface="Raleway"/>
              <a:cs typeface="Raleway"/>
              <a:sym typeface="Raleway"/>
            </a:endParaRPr>
          </a:p>
        </p:txBody>
      </p:sp>
      <p:sp>
        <p:nvSpPr>
          <p:cNvPr id="869" name="Google Shape;869;p76"/>
          <p:cNvSpPr/>
          <p:nvPr/>
        </p:nvSpPr>
        <p:spPr>
          <a:xfrm>
            <a:off x="2751375" y="2880950"/>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Row X 3</a:t>
            </a:r>
            <a:endParaRPr>
              <a:latin typeface="Raleway"/>
              <a:ea typeface="Raleway"/>
              <a:cs typeface="Raleway"/>
              <a:sym typeface="Raleway"/>
            </a:endParaRPr>
          </a:p>
        </p:txBody>
      </p:sp>
      <p:sp>
        <p:nvSpPr>
          <p:cNvPr id="870" name="Google Shape;870;p76"/>
          <p:cNvSpPr/>
          <p:nvPr/>
        </p:nvSpPr>
        <p:spPr>
          <a:xfrm>
            <a:off x="2812050" y="3834575"/>
            <a:ext cx="12117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Button</a:t>
            </a:r>
            <a:endParaRPr>
              <a:latin typeface="Raleway"/>
              <a:ea typeface="Raleway"/>
              <a:cs typeface="Raleway"/>
              <a:sym typeface="Raleway"/>
            </a:endParaRPr>
          </a:p>
        </p:txBody>
      </p:sp>
      <p:sp>
        <p:nvSpPr>
          <p:cNvPr id="871" name="Google Shape;871;p76"/>
          <p:cNvSpPr/>
          <p:nvPr/>
        </p:nvSpPr>
        <p:spPr>
          <a:xfrm>
            <a:off x="4046775" y="2874453"/>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Cell X 3</a:t>
            </a:r>
            <a:endParaRPr>
              <a:latin typeface="Raleway"/>
              <a:ea typeface="Raleway"/>
              <a:cs typeface="Raleway"/>
              <a:sym typeface="Raleway"/>
            </a:endParaRPr>
          </a:p>
        </p:txBody>
      </p:sp>
      <p:sp>
        <p:nvSpPr>
          <p:cNvPr id="872" name="Google Shape;872;p76"/>
          <p:cNvSpPr txBox="1"/>
          <p:nvPr/>
        </p:nvSpPr>
        <p:spPr>
          <a:xfrm>
            <a:off x="2592375" y="1230425"/>
            <a:ext cx="412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If (gameover)</a:t>
            </a:r>
            <a:endParaRPr sz="1800">
              <a:solidFill>
                <a:schemeClr val="dk2"/>
              </a:solidFill>
              <a:latin typeface="Raleway"/>
              <a:ea typeface="Raleway"/>
              <a:cs typeface="Raleway"/>
              <a:sym typeface="Raleway"/>
            </a:endParaRPr>
          </a:p>
        </p:txBody>
      </p:sp>
      <p:sp>
        <p:nvSpPr>
          <p:cNvPr id="873" name="Google Shape;873;p76"/>
          <p:cNvSpPr txBox="1"/>
          <p:nvPr/>
        </p:nvSpPr>
        <p:spPr>
          <a:xfrm>
            <a:off x="2556325" y="3400675"/>
            <a:ext cx="412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If (gameover)</a:t>
            </a:r>
            <a:endParaRPr sz="18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 1</a:t>
            </a:r>
            <a:endParaRPr/>
          </a:p>
        </p:txBody>
      </p:sp>
      <p:sp>
        <p:nvSpPr>
          <p:cNvPr id="589" name="Google Shape;5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50"/>
          <p:cNvSpPr txBox="1"/>
          <p:nvPr>
            <p:ph idx="1" type="subTitle"/>
          </p:nvPr>
        </p:nvSpPr>
        <p:spPr>
          <a:xfrm>
            <a:off x="1044450" y="2249375"/>
            <a:ext cx="64170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More Interactivity on a single screen</a:t>
            </a:r>
            <a:endParaRPr b="1" sz="2700">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9" name="Google Shape;879;p7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880" name="Google Shape;880;p77"/>
          <p:cNvPicPr preferRelativeResize="0"/>
          <p:nvPr/>
        </p:nvPicPr>
        <p:blipFill>
          <a:blip r:embed="rId4">
            <a:alphaModFix/>
          </a:blip>
          <a:stretch>
            <a:fillRect/>
          </a:stretch>
        </p:blipFill>
        <p:spPr>
          <a:xfrm>
            <a:off x="6398574" y="166825"/>
            <a:ext cx="2450850" cy="4659226"/>
          </a:xfrm>
          <a:prstGeom prst="rect">
            <a:avLst/>
          </a:prstGeom>
          <a:noFill/>
          <a:ln cap="flat" cmpd="sng" w="28575">
            <a:solidFill>
              <a:schemeClr val="dk2"/>
            </a:solidFill>
            <a:prstDash val="solid"/>
            <a:round/>
            <a:headEnd len="sm" w="sm" type="none"/>
            <a:tailEnd len="sm" w="sm" type="none"/>
          </a:ln>
        </p:spPr>
      </p:pic>
      <p:sp>
        <p:nvSpPr>
          <p:cNvPr id="881" name="Google Shape;881;p77"/>
          <p:cNvSpPr/>
          <p:nvPr/>
        </p:nvSpPr>
        <p:spPr>
          <a:xfrm>
            <a:off x="119450" y="326300"/>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MaterialApp</a:t>
            </a:r>
            <a:endParaRPr>
              <a:latin typeface="Raleway"/>
              <a:ea typeface="Raleway"/>
              <a:cs typeface="Raleway"/>
              <a:sym typeface="Raleway"/>
            </a:endParaRPr>
          </a:p>
        </p:txBody>
      </p:sp>
      <p:sp>
        <p:nvSpPr>
          <p:cNvPr id="882" name="Google Shape;882;p77"/>
          <p:cNvSpPr/>
          <p:nvPr/>
        </p:nvSpPr>
        <p:spPr>
          <a:xfrm>
            <a:off x="486450" y="102877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home : Scaffold</a:t>
            </a:r>
            <a:endParaRPr>
              <a:latin typeface="Raleway"/>
              <a:ea typeface="Raleway"/>
              <a:cs typeface="Raleway"/>
              <a:sym typeface="Raleway"/>
            </a:endParaRPr>
          </a:p>
        </p:txBody>
      </p:sp>
      <p:sp>
        <p:nvSpPr>
          <p:cNvPr id="883" name="Google Shape;883;p77"/>
          <p:cNvSpPr/>
          <p:nvPr/>
        </p:nvSpPr>
        <p:spPr>
          <a:xfrm>
            <a:off x="1025150" y="16247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appBar: Appbar</a:t>
            </a:r>
            <a:endParaRPr>
              <a:latin typeface="Raleway"/>
              <a:ea typeface="Raleway"/>
              <a:cs typeface="Raleway"/>
              <a:sym typeface="Raleway"/>
            </a:endParaRPr>
          </a:p>
        </p:txBody>
      </p:sp>
      <p:sp>
        <p:nvSpPr>
          <p:cNvPr id="884" name="Google Shape;884;p77"/>
          <p:cNvSpPr/>
          <p:nvPr/>
        </p:nvSpPr>
        <p:spPr>
          <a:xfrm>
            <a:off x="2787150" y="1624725"/>
            <a:ext cx="11604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Visibility</a:t>
            </a:r>
            <a:endParaRPr>
              <a:latin typeface="Raleway"/>
              <a:ea typeface="Raleway"/>
              <a:cs typeface="Raleway"/>
              <a:sym typeface="Raleway"/>
            </a:endParaRPr>
          </a:p>
        </p:txBody>
      </p:sp>
      <p:sp>
        <p:nvSpPr>
          <p:cNvPr id="885" name="Google Shape;885;p77"/>
          <p:cNvSpPr/>
          <p:nvPr/>
        </p:nvSpPr>
        <p:spPr>
          <a:xfrm>
            <a:off x="1025150" y="2285025"/>
            <a:ext cx="14880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body: Column</a:t>
            </a:r>
            <a:endParaRPr>
              <a:latin typeface="Raleway"/>
              <a:ea typeface="Raleway"/>
              <a:cs typeface="Raleway"/>
              <a:sym typeface="Raleway"/>
            </a:endParaRPr>
          </a:p>
        </p:txBody>
      </p:sp>
      <p:sp>
        <p:nvSpPr>
          <p:cNvPr id="886" name="Google Shape;886;p77"/>
          <p:cNvSpPr/>
          <p:nvPr/>
        </p:nvSpPr>
        <p:spPr>
          <a:xfrm>
            <a:off x="4115475" y="1624725"/>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Text </a:t>
            </a:r>
            <a:endParaRPr>
              <a:latin typeface="Raleway"/>
              <a:ea typeface="Raleway"/>
              <a:cs typeface="Raleway"/>
              <a:sym typeface="Raleway"/>
            </a:endParaRPr>
          </a:p>
        </p:txBody>
      </p:sp>
      <p:sp>
        <p:nvSpPr>
          <p:cNvPr id="887" name="Google Shape;887;p77"/>
          <p:cNvSpPr/>
          <p:nvPr/>
        </p:nvSpPr>
        <p:spPr>
          <a:xfrm>
            <a:off x="2761500" y="2267538"/>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Row X 3</a:t>
            </a:r>
            <a:endParaRPr>
              <a:latin typeface="Raleway"/>
              <a:ea typeface="Raleway"/>
              <a:cs typeface="Raleway"/>
              <a:sym typeface="Raleway"/>
            </a:endParaRPr>
          </a:p>
        </p:txBody>
      </p:sp>
      <p:sp>
        <p:nvSpPr>
          <p:cNvPr id="888" name="Google Shape;888;p77"/>
          <p:cNvSpPr/>
          <p:nvPr/>
        </p:nvSpPr>
        <p:spPr>
          <a:xfrm>
            <a:off x="4115475" y="2910375"/>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Button</a:t>
            </a:r>
            <a:endParaRPr>
              <a:latin typeface="Raleway"/>
              <a:ea typeface="Raleway"/>
              <a:cs typeface="Raleway"/>
              <a:sym typeface="Raleway"/>
            </a:endParaRPr>
          </a:p>
        </p:txBody>
      </p:sp>
      <p:sp>
        <p:nvSpPr>
          <p:cNvPr id="889" name="Google Shape;889;p77"/>
          <p:cNvSpPr/>
          <p:nvPr/>
        </p:nvSpPr>
        <p:spPr>
          <a:xfrm>
            <a:off x="4115475" y="2267540"/>
            <a:ext cx="1211700" cy="45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Cell X 3</a:t>
            </a:r>
            <a:endParaRPr>
              <a:latin typeface="Raleway"/>
              <a:ea typeface="Raleway"/>
              <a:cs typeface="Raleway"/>
              <a:sym typeface="Raleway"/>
            </a:endParaRPr>
          </a:p>
        </p:txBody>
      </p:sp>
      <p:sp>
        <p:nvSpPr>
          <p:cNvPr id="890" name="Google Shape;890;p77"/>
          <p:cNvSpPr/>
          <p:nvPr/>
        </p:nvSpPr>
        <p:spPr>
          <a:xfrm>
            <a:off x="2787150" y="2910375"/>
            <a:ext cx="1160400" cy="457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Visibility</a:t>
            </a:r>
            <a:endParaRPr>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896" name="Google Shape;896;p78"/>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897" name="Google Shape;89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8" name="Google Shape;898;p7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899" name="Google Shape;899;p78"/>
          <p:cNvSpPr txBox="1"/>
          <p:nvPr>
            <p:ph idx="2" type="subTitle"/>
          </p:nvPr>
        </p:nvSpPr>
        <p:spPr>
          <a:xfrm>
            <a:off x="64375" y="57375"/>
            <a:ext cx="4599900" cy="36126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import</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'package:flutter/material.dart'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import</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'package:tic_tac_toe_no_bl/screens/homescreen.dart'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void</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main</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runApp</a:t>
            </a:r>
            <a:r>
              <a:rPr lang="en" sz="950">
                <a:solidFill>
                  <a:srgbClr val="3B3B3B"/>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const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MainApp</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class</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MainApp</a:t>
            </a: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extends</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StatelessWidget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const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MainApp</a:t>
            </a:r>
            <a:r>
              <a:rPr lang="en" sz="950">
                <a:solidFill>
                  <a:srgbClr val="3B3B3B"/>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super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key</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@override</a:t>
            </a:r>
            <a:endParaRPr sz="9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Widget</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build</a:t>
            </a:r>
            <a:r>
              <a:rPr lang="en" sz="950">
                <a:solidFill>
                  <a:srgbClr val="3B3B3B"/>
                </a:solidFill>
                <a:highlight>
                  <a:srgbClr val="FFFFFF"/>
                </a:highlight>
                <a:latin typeface="Courier New"/>
                <a:ea typeface="Courier New"/>
                <a:cs typeface="Courier New"/>
                <a:sym typeface="Courier New"/>
              </a:rPr>
              <a:t>(</a:t>
            </a:r>
            <a:r>
              <a:rPr lang="en" sz="950">
                <a:solidFill>
                  <a:srgbClr val="267F99"/>
                </a:solidFill>
                <a:highlight>
                  <a:srgbClr val="FFFFFF"/>
                </a:highlight>
                <a:latin typeface="Courier New"/>
                <a:ea typeface="Courier New"/>
                <a:cs typeface="Courier New"/>
                <a:sym typeface="Courier New"/>
              </a:rPr>
              <a:t>BuildContext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context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MaterialApp</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home</a:t>
            </a:r>
            <a:r>
              <a:rPr lang="en" sz="950">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HomeScreen</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a:t>
            </a:r>
            <a:endParaRPr sz="900">
              <a:solidFill>
                <a:srgbClr val="0000FF"/>
              </a:solidFill>
              <a:highlight>
                <a:srgbClr val="FFFFFF"/>
              </a:highlight>
              <a:latin typeface="Courier New"/>
              <a:ea typeface="Courier New"/>
              <a:cs typeface="Courier New"/>
              <a:sym typeface="Courier New"/>
            </a:endParaRPr>
          </a:p>
        </p:txBody>
      </p:sp>
      <p:sp>
        <p:nvSpPr>
          <p:cNvPr id="900" name="Google Shape;900;p78"/>
          <p:cNvSpPr txBox="1"/>
          <p:nvPr>
            <p:ph idx="2" type="subTitle"/>
          </p:nvPr>
        </p:nvSpPr>
        <p:spPr>
          <a:xfrm>
            <a:off x="3869500" y="543675"/>
            <a:ext cx="5122200" cy="4506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//homescreen.dart </a:t>
            </a:r>
            <a:br>
              <a:rPr lang="en" sz="1000">
                <a:solidFill>
                  <a:srgbClr val="0000FF"/>
                </a:solidFill>
                <a:highlight>
                  <a:srgbClr val="FFFFFF"/>
                </a:highlight>
                <a:latin typeface="Courier New"/>
                <a:ea typeface="Courier New"/>
                <a:cs typeface="Courier New"/>
                <a:sym typeface="Courier New"/>
              </a:rPr>
            </a:b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StatefulWidget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createState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=&gt;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title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'Tic Tac Toe'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Column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7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06" name="Google Shape;906;p79"/>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07" name="Google Shape;90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7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09" name="Google Shape;909;p79"/>
          <p:cNvSpPr txBox="1"/>
          <p:nvPr>
            <p:ph idx="2" type="subTitle"/>
          </p:nvPr>
        </p:nvSpPr>
        <p:spPr>
          <a:xfrm>
            <a:off x="166725" y="12975"/>
            <a:ext cx="8682300" cy="4850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false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'Game Over, Congrats to Player 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green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'Turn of Payer </a:t>
            </a:r>
            <a:r>
              <a:rPr lang="en" sz="1000">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black26</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ElevatedButton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setState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"Play Again"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8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15" name="Google Shape;915;p8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16" name="Google Shape;916;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8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18" name="Google Shape;918;p80"/>
          <p:cNvSpPr txBox="1"/>
          <p:nvPr>
            <p:ph idx="2" type="subTitle"/>
          </p:nvPr>
        </p:nvSpPr>
        <p:spPr>
          <a:xfrm>
            <a:off x="107300" y="46243"/>
            <a:ext cx="8584500" cy="5082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Widget</a:t>
            </a:r>
            <a:r>
              <a:rPr lang="en" sz="1150">
                <a:solidFill>
                  <a:srgbClr val="3B3B3B"/>
                </a:solidFill>
                <a:highlight>
                  <a:srgbClr val="FFFFFF"/>
                </a:highlight>
                <a:latin typeface="Courier New"/>
                <a:ea typeface="Courier New"/>
                <a:cs typeface="Courier New"/>
                <a:sym typeface="Courier New"/>
              </a:rPr>
              <a:t> </a:t>
            </a:r>
            <a:r>
              <a:rPr lang="en" sz="1150">
                <a:solidFill>
                  <a:srgbClr val="795E26"/>
                </a:solidFill>
                <a:highlight>
                  <a:srgbClr val="FFFFFF"/>
                </a:highlight>
                <a:latin typeface="Courier New"/>
                <a:ea typeface="Courier New"/>
                <a:cs typeface="Courier New"/>
                <a:sym typeface="Courier New"/>
              </a:rPr>
              <a:t>getCell</a:t>
            </a: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AF00DB"/>
                </a:solidFill>
                <a:highlight>
                  <a:srgbClr val="FFFFFF"/>
                </a:highlight>
                <a:latin typeface="Courier New"/>
                <a:ea typeface="Courier New"/>
                <a:cs typeface="Courier New"/>
                <a:sym typeface="Courier New"/>
              </a:rPr>
              <a:t>return</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GestureDetector</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onTap</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Container</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decoration</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BoxDecoration</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border</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Border</a:t>
            </a:r>
            <a:r>
              <a:rPr lang="en" sz="1150">
                <a:solidFill>
                  <a:srgbClr val="3B3B3B"/>
                </a:solidFill>
                <a:highlight>
                  <a:srgbClr val="FFFFFF"/>
                </a:highlight>
                <a:latin typeface="Courier New"/>
                <a:ea typeface="Courier New"/>
                <a:cs typeface="Courier New"/>
                <a:sym typeface="Courier New"/>
              </a:rPr>
              <a:t>.</a:t>
            </a:r>
            <a:r>
              <a:rPr lang="en" sz="1150">
                <a:solidFill>
                  <a:srgbClr val="795E26"/>
                </a:solidFill>
                <a:highlight>
                  <a:srgbClr val="FFFFFF"/>
                </a:highlight>
                <a:latin typeface="Courier New"/>
                <a:ea typeface="Courier New"/>
                <a:cs typeface="Courier New"/>
                <a:sym typeface="Courier New"/>
              </a:rPr>
              <a:t>all</a:t>
            </a:r>
            <a:r>
              <a:rPr lang="en" sz="1150">
                <a:solidFill>
                  <a:srgbClr val="3B3B3B"/>
                </a:solidFill>
                <a:highlight>
                  <a:srgbClr val="FFFFFF"/>
                </a:highlight>
                <a:latin typeface="Courier New"/>
                <a:ea typeface="Courier New"/>
                <a:cs typeface="Courier New"/>
                <a:sym typeface="Courier New"/>
              </a:rPr>
              <a:t>(</a:t>
            </a:r>
            <a:r>
              <a:rPr lang="en" sz="1150">
                <a:solidFill>
                  <a:srgbClr val="001080"/>
                </a:solidFill>
                <a:highlight>
                  <a:srgbClr val="FFFFFF"/>
                </a:highlight>
                <a:latin typeface="Courier New"/>
                <a:ea typeface="Courier New"/>
                <a:cs typeface="Courier New"/>
                <a:sym typeface="Courier New"/>
              </a:rPr>
              <a:t>color</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Colors</a:t>
            </a:r>
            <a:r>
              <a:rPr lang="en" sz="1150">
                <a:solidFill>
                  <a:srgbClr val="3B3B3B"/>
                </a:solidFill>
                <a:highlight>
                  <a:srgbClr val="FFFFFF"/>
                </a:highlight>
                <a:latin typeface="Courier New"/>
                <a:ea typeface="Courier New"/>
                <a:cs typeface="Courier New"/>
                <a:sym typeface="Courier New"/>
              </a:rPr>
              <a:t>.</a:t>
            </a:r>
            <a:r>
              <a:rPr lang="en" sz="1150">
                <a:solidFill>
                  <a:srgbClr val="001080"/>
                </a:solidFill>
                <a:highlight>
                  <a:srgbClr val="FFFFFF"/>
                </a:highlight>
                <a:latin typeface="Courier New"/>
                <a:ea typeface="Courier New"/>
                <a:cs typeface="Courier New"/>
                <a:sym typeface="Courier New"/>
              </a:rPr>
              <a:t>grey</a:t>
            </a: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width</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098658"/>
                </a:solidFill>
                <a:highlight>
                  <a:srgbClr val="FFFFFF"/>
                </a:highlight>
                <a:latin typeface="Courier New"/>
                <a:ea typeface="Courier New"/>
                <a:cs typeface="Courier New"/>
                <a:sym typeface="Courier New"/>
              </a:rPr>
              <a:t>3</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width</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098658"/>
                </a:solidFill>
                <a:highlight>
                  <a:srgbClr val="FFFFFF"/>
                </a:highlight>
                <a:latin typeface="Courier New"/>
                <a:ea typeface="Courier New"/>
                <a:cs typeface="Courier New"/>
                <a:sym typeface="Courier New"/>
              </a:rPr>
              <a:t>120</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height</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098658"/>
                </a:solidFill>
                <a:highlight>
                  <a:srgbClr val="FFFFFF"/>
                </a:highlight>
                <a:latin typeface="Courier New"/>
                <a:ea typeface="Courier New"/>
                <a:cs typeface="Courier New"/>
                <a:sym typeface="Courier New"/>
              </a:rPr>
              <a:t>120</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Stack</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children</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Positioned</a:t>
            </a:r>
            <a:r>
              <a:rPr lang="en" sz="1150">
                <a:solidFill>
                  <a:srgbClr val="3B3B3B"/>
                </a:solidFill>
                <a:highlight>
                  <a:srgbClr val="FFFFFF"/>
                </a:highlight>
                <a:latin typeface="Courier New"/>
                <a:ea typeface="Courier New"/>
                <a:cs typeface="Courier New"/>
                <a:sym typeface="Courier New"/>
              </a:rPr>
              <a:t>.</a:t>
            </a:r>
            <a:r>
              <a:rPr lang="en" sz="1150">
                <a:solidFill>
                  <a:srgbClr val="795E26"/>
                </a:solidFill>
                <a:highlight>
                  <a:srgbClr val="FFFFFF"/>
                </a:highlight>
                <a:latin typeface="Courier New"/>
                <a:ea typeface="Courier New"/>
                <a:cs typeface="Courier New"/>
                <a:sym typeface="Courier New"/>
              </a:rPr>
              <a:t>fill</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Opacity</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opacity</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098658"/>
                </a:solidFill>
                <a:highlight>
                  <a:srgbClr val="FFFFFF"/>
                </a:highlight>
                <a:latin typeface="Courier New"/>
                <a:ea typeface="Courier New"/>
                <a:cs typeface="Courier New"/>
                <a:sym typeface="Courier New"/>
              </a:rPr>
              <a:t>0.8</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Image</a:t>
            </a:r>
            <a:r>
              <a:rPr lang="en" sz="1150">
                <a:solidFill>
                  <a:srgbClr val="3B3B3B"/>
                </a:solidFill>
                <a:highlight>
                  <a:srgbClr val="FFFFFF"/>
                </a:highlight>
                <a:latin typeface="Courier New"/>
                <a:ea typeface="Courier New"/>
                <a:cs typeface="Courier New"/>
                <a:sym typeface="Courier New"/>
              </a:rPr>
              <a:t>.</a:t>
            </a:r>
            <a:r>
              <a:rPr lang="en" sz="1150">
                <a:solidFill>
                  <a:srgbClr val="795E26"/>
                </a:solidFill>
                <a:highlight>
                  <a:srgbClr val="FFFFFF"/>
                </a:highlight>
                <a:latin typeface="Courier New"/>
                <a:ea typeface="Courier New"/>
                <a:cs typeface="Courier New"/>
                <a:sym typeface="Courier New"/>
              </a:rPr>
              <a:t>asset</a:t>
            </a:r>
            <a:r>
              <a:rPr lang="en" sz="1150">
                <a:solidFill>
                  <a:srgbClr val="3B3B3B"/>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'assets/images/wood.png'</a:t>
            </a: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fit</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BoxFit</a:t>
            </a:r>
            <a:r>
              <a:rPr lang="en" sz="1150">
                <a:solidFill>
                  <a:srgbClr val="3B3B3B"/>
                </a:solidFill>
                <a:highlight>
                  <a:srgbClr val="FFFFFF"/>
                </a:highlight>
                <a:latin typeface="Courier New"/>
                <a:ea typeface="Courier New"/>
                <a:cs typeface="Courier New"/>
                <a:sym typeface="Courier New"/>
              </a:rPr>
              <a:t>.</a:t>
            </a:r>
            <a:r>
              <a:rPr lang="en" sz="1150">
                <a:solidFill>
                  <a:srgbClr val="0070C1"/>
                </a:solidFill>
                <a:highlight>
                  <a:srgbClr val="FFFFFF"/>
                </a:highlight>
                <a:latin typeface="Courier New"/>
                <a:ea typeface="Courier New"/>
                <a:cs typeface="Courier New"/>
                <a:sym typeface="Courier New"/>
              </a:rPr>
              <a:t>cover</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Center</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child</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Text</a:t>
            </a:r>
            <a:r>
              <a:rPr lang="en" sz="1150">
                <a:solidFill>
                  <a:srgbClr val="3B3B3B"/>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style</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TextStyle</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fontSize</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098658"/>
                </a:solidFill>
                <a:highlight>
                  <a:srgbClr val="FFFFFF"/>
                </a:highlight>
                <a:latin typeface="Courier New"/>
                <a:ea typeface="Courier New"/>
                <a:cs typeface="Courier New"/>
                <a:sym typeface="Courier New"/>
              </a:rPr>
              <a:t>45</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r>
              <a:rPr lang="en" sz="1150">
                <a:solidFill>
                  <a:srgbClr val="001080"/>
                </a:solidFill>
                <a:highlight>
                  <a:srgbClr val="FFFFFF"/>
                </a:highlight>
                <a:latin typeface="Courier New"/>
                <a:ea typeface="Courier New"/>
                <a:cs typeface="Courier New"/>
                <a:sym typeface="Courier New"/>
              </a:rPr>
              <a:t>fontWeight</a:t>
            </a:r>
            <a:r>
              <a:rPr lang="en" sz="1150">
                <a:highlight>
                  <a:srgbClr val="FFFFFF"/>
                </a:highlight>
                <a:latin typeface="Courier New"/>
                <a:ea typeface="Courier New"/>
                <a:cs typeface="Courier New"/>
                <a:sym typeface="Courier New"/>
              </a:rPr>
              <a:t>:</a:t>
            </a:r>
            <a:r>
              <a:rPr lang="en" sz="1150">
                <a:solidFill>
                  <a:srgbClr val="3B3B3B"/>
                </a:solidFill>
                <a:highlight>
                  <a:srgbClr val="FFFFFF"/>
                </a:highlight>
                <a:latin typeface="Courier New"/>
                <a:ea typeface="Courier New"/>
                <a:cs typeface="Courier New"/>
                <a:sym typeface="Courier New"/>
              </a:rPr>
              <a:t> </a:t>
            </a:r>
            <a:r>
              <a:rPr lang="en" sz="1150">
                <a:solidFill>
                  <a:srgbClr val="267F99"/>
                </a:solidFill>
                <a:highlight>
                  <a:srgbClr val="FFFFFF"/>
                </a:highlight>
                <a:latin typeface="Courier New"/>
                <a:ea typeface="Courier New"/>
                <a:cs typeface="Courier New"/>
                <a:sym typeface="Courier New"/>
              </a:rPr>
              <a:t>FontWeight</a:t>
            </a:r>
            <a:r>
              <a:rPr lang="en" sz="1150">
                <a:solidFill>
                  <a:srgbClr val="3B3B3B"/>
                </a:solidFill>
                <a:highlight>
                  <a:srgbClr val="FFFFFF"/>
                </a:highlight>
                <a:latin typeface="Courier New"/>
                <a:ea typeface="Courier New"/>
                <a:cs typeface="Courier New"/>
                <a:sym typeface="Courier New"/>
              </a:rPr>
              <a:t>.</a:t>
            </a:r>
            <a:r>
              <a:rPr lang="en" sz="1150">
                <a:solidFill>
                  <a:srgbClr val="001080"/>
                </a:solidFill>
                <a:highlight>
                  <a:srgbClr val="FFFFFF"/>
                </a:highlight>
                <a:latin typeface="Courier New"/>
                <a:ea typeface="Courier New"/>
                <a:cs typeface="Courier New"/>
                <a:sym typeface="Courier New"/>
              </a:rPr>
              <a:t>bold</a:t>
            </a: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3B3B3B"/>
                </a:solidFill>
                <a:highlight>
                  <a:srgbClr val="FFFFFF"/>
                </a:highlight>
                <a:latin typeface="Courier New"/>
                <a:ea typeface="Courier New"/>
                <a:cs typeface="Courier New"/>
                <a:sym typeface="Courier New"/>
              </a:rPr>
              <a:t>}</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8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24" name="Google Shape;924;p81"/>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25" name="Google Shape;925;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6" name="Google Shape;926;p8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27" name="Google Shape;927;p81"/>
          <p:cNvSpPr txBox="1"/>
          <p:nvPr>
            <p:ph idx="2" type="subTitle"/>
          </p:nvPr>
        </p:nvSpPr>
        <p:spPr>
          <a:xfrm>
            <a:off x="3869500" y="543675"/>
            <a:ext cx="5122200" cy="4506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//homescreen.dart </a:t>
            </a:r>
            <a:br>
              <a:rPr lang="en" sz="1000">
                <a:solidFill>
                  <a:srgbClr val="0000FF"/>
                </a:solidFill>
                <a:highlight>
                  <a:srgbClr val="FFFFFF"/>
                </a:highlight>
                <a:latin typeface="Courier New"/>
                <a:ea typeface="Courier New"/>
                <a:cs typeface="Courier New"/>
                <a:sym typeface="Courier New"/>
              </a:rPr>
            </a:b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StatefulWidget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createState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=&gt;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br>
              <a:rPr lang="en" sz="100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Map</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&gt;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bool</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gameover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title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'Tic Tac Toe'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Column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
        <p:nvSpPr>
          <p:cNvPr id="928" name="Google Shape;928;p81"/>
          <p:cNvSpPr/>
          <p:nvPr/>
        </p:nvSpPr>
        <p:spPr>
          <a:xfrm>
            <a:off x="3960650" y="2818550"/>
            <a:ext cx="2635200" cy="55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8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34" name="Google Shape;934;p8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35" name="Google Shape;935;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6" name="Google Shape;936;p8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37" name="Google Shape;937;p82"/>
          <p:cNvSpPr txBox="1"/>
          <p:nvPr>
            <p:ph idx="2" type="subTitle"/>
          </p:nvPr>
        </p:nvSpPr>
        <p:spPr>
          <a:xfrm>
            <a:off x="3869500" y="543675"/>
            <a:ext cx="5122200" cy="4557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//homescreen.dart </a:t>
            </a:r>
            <a:br>
              <a:rPr lang="en" sz="1000">
                <a:solidFill>
                  <a:srgbClr val="0000FF"/>
                </a:solidFill>
                <a:highlight>
                  <a:srgbClr val="FFFFFF"/>
                </a:highlight>
                <a:latin typeface="Courier New"/>
                <a:ea typeface="Courier New"/>
                <a:cs typeface="Courier New"/>
                <a:sym typeface="Courier New"/>
              </a:rPr>
            </a:b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StatefulWidget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createState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=&gt;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br>
              <a:rPr lang="en" sz="100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Map</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&gt;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bool</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gameover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init_game_data</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gameover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currentPlayer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boardSize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boardSize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toString</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"x"</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toString</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title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'Tic Tac Toe'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Column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
        <p:nvSpPr>
          <p:cNvPr id="938" name="Google Shape;938;p82"/>
          <p:cNvSpPr/>
          <p:nvPr/>
        </p:nvSpPr>
        <p:spPr>
          <a:xfrm>
            <a:off x="3903425" y="3247775"/>
            <a:ext cx="4573800" cy="180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8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44" name="Google Shape;944;p8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45" name="Google Shape;945;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6" name="Google Shape;946;p8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47" name="Google Shape;947;p83"/>
          <p:cNvSpPr txBox="1"/>
          <p:nvPr>
            <p:ph idx="2" type="subTitle"/>
          </p:nvPr>
        </p:nvSpPr>
        <p:spPr>
          <a:xfrm>
            <a:off x="3869500" y="543675"/>
            <a:ext cx="5122200" cy="4557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StatefulWidget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createState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=&gt;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Map</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&gt;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bool</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gameover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init_game_data</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gameover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currentPlayer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boardSize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boardSize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toString</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"x"</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toString</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br>
              <a:rPr lang="en" sz="1050">
                <a:solidFill>
                  <a:srgbClr val="3B3B3B"/>
                </a:solidFill>
                <a:highlight>
                  <a:srgbClr val="FFFFFF"/>
                </a:highlight>
                <a:latin typeface="Courier New"/>
                <a:ea typeface="Courier New"/>
                <a:cs typeface="Courier New"/>
                <a:sym typeface="Courier New"/>
              </a:rPr>
            </a:b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void</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initState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super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initState</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init_game_data</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
        <p:nvSpPr>
          <p:cNvPr id="948" name="Google Shape;948;p83"/>
          <p:cNvSpPr/>
          <p:nvPr/>
        </p:nvSpPr>
        <p:spPr>
          <a:xfrm>
            <a:off x="3920225" y="4213625"/>
            <a:ext cx="2010300" cy="83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8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54" name="Google Shape;954;p84"/>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55" name="Google Shape;955;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6" name="Google Shape;956;p8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57" name="Google Shape;957;p84"/>
          <p:cNvSpPr txBox="1"/>
          <p:nvPr>
            <p:ph idx="2" type="subTitle"/>
          </p:nvPr>
        </p:nvSpPr>
        <p:spPr>
          <a:xfrm>
            <a:off x="3777150" y="219900"/>
            <a:ext cx="5286600" cy="470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GestureDetector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onTap</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Container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all</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grey</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Stack</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Positioned</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fill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Opacity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opacity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0.8</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Image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asset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'assets/images/wood.png'</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fit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BoxFit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63" name="Google Shape;963;p85"/>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64" name="Google Shape;964;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5" name="Google Shape;965;p8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66" name="Google Shape;966;p85"/>
          <p:cNvSpPr txBox="1"/>
          <p:nvPr>
            <p:ph idx="2" type="subTitle"/>
          </p:nvPr>
        </p:nvSpPr>
        <p:spPr>
          <a:xfrm>
            <a:off x="3777150" y="219900"/>
            <a:ext cx="5286600" cy="470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br>
              <a:rPr lang="en" sz="1000">
                <a:solidFill>
                  <a:srgbClr val="3B3B3B"/>
                </a:solidFill>
                <a:highlight>
                  <a:srgbClr val="FFFFFF"/>
                </a:highlight>
                <a:latin typeface="Courier New"/>
                <a:ea typeface="Courier New"/>
                <a:cs typeface="Courier New"/>
                <a:sym typeface="Courier New"/>
              </a:rPr>
            </a:br>
            <a:r>
              <a:rPr b="1" lang="en" sz="100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"x"</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redAccent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'O'</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yellowAccent</a:t>
            </a:r>
            <a:r>
              <a:rPr b="1" lang="en" sz="105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GestureDetector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onTap</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Container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all</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grey</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Stack</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Positioned</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fill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Opacity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opacity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0.8</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Image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asset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'assets/images/wood.png'</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fit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BoxFit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
        <p:nvSpPr>
          <p:cNvPr id="967" name="Google Shape;967;p85"/>
          <p:cNvSpPr/>
          <p:nvPr/>
        </p:nvSpPr>
        <p:spPr>
          <a:xfrm>
            <a:off x="4006075" y="459175"/>
            <a:ext cx="4749900" cy="52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8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73" name="Google Shape;973;p86"/>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74" name="Google Shape;974;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5" name="Google Shape;975;p8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76" name="Google Shape;976;p86"/>
          <p:cNvSpPr txBox="1"/>
          <p:nvPr>
            <p:ph idx="2" type="subTitle"/>
          </p:nvPr>
        </p:nvSpPr>
        <p:spPr>
          <a:xfrm>
            <a:off x="3777150" y="219900"/>
            <a:ext cx="5286600" cy="470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br>
              <a:rPr lang="en" sz="1000">
                <a:solidFill>
                  <a:srgbClr val="3B3B3B"/>
                </a:solidFill>
                <a:highlight>
                  <a:srgbClr val="FFFFFF"/>
                </a:highlight>
                <a:latin typeface="Courier New"/>
                <a:ea typeface="Courier New"/>
                <a:cs typeface="Courier New"/>
                <a:sym typeface="Courier New"/>
              </a:rPr>
            </a:br>
            <a:r>
              <a:rPr b="1" lang="en" sz="100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"x"</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redAccent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'O'</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yellowAccent</a:t>
            </a:r>
            <a:r>
              <a:rPr b="1" lang="en" sz="105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GestureDetector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onTap</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return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currentPlayer</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isWin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switchPlayerTurn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setState</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Container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all</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grey</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Stack</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Positioned</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fill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Opacity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opacity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0.8</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Image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asset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'assets/images/wood.png'</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fit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BoxFit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
        <p:nvSpPr>
          <p:cNvPr id="977" name="Google Shape;977;p86"/>
          <p:cNvSpPr/>
          <p:nvPr/>
        </p:nvSpPr>
        <p:spPr>
          <a:xfrm>
            <a:off x="3977450" y="1110175"/>
            <a:ext cx="4749900" cy="154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a:t>
            </a:r>
            <a:r>
              <a:rPr lang="en" sz="3400"/>
              <a:t> for Flutter Apps</a:t>
            </a:r>
            <a:endParaRPr i="1" sz="2400"/>
          </a:p>
        </p:txBody>
      </p:sp>
      <p:sp>
        <p:nvSpPr>
          <p:cNvPr id="596" name="Google Shape;596;p51"/>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Skeleton for Building an App</a:t>
            </a:r>
            <a:endParaRPr sz="1800"/>
          </a:p>
          <a:p>
            <a:pPr indent="0" lvl="0" marL="0" marR="0" rtl="0" algn="l">
              <a:lnSpc>
                <a:spcPct val="150000"/>
              </a:lnSpc>
              <a:spcBef>
                <a:spcPts val="1600"/>
              </a:spcBef>
              <a:spcAft>
                <a:spcPts val="1600"/>
              </a:spcAft>
              <a:buNone/>
            </a:pPr>
            <a:r>
              <a:t/>
            </a:r>
            <a:endParaRPr sz="1800"/>
          </a:p>
        </p:txBody>
      </p:sp>
      <p:sp>
        <p:nvSpPr>
          <p:cNvPr id="597" name="Google Shape;59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8" name="Google Shape;598;p5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599" name="Google Shape;599;p51"/>
          <p:cNvPicPr preferRelativeResize="0"/>
          <p:nvPr/>
        </p:nvPicPr>
        <p:blipFill>
          <a:blip r:embed="rId4">
            <a:alphaModFix/>
          </a:blip>
          <a:stretch>
            <a:fillRect/>
          </a:stretch>
        </p:blipFill>
        <p:spPr>
          <a:xfrm>
            <a:off x="5595222" y="1024750"/>
            <a:ext cx="1839775" cy="38629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83" name="Google Shape;983;p87"/>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84" name="Google Shape;984;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5" name="Google Shape;985;p8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86" name="Google Shape;986;p87"/>
          <p:cNvSpPr txBox="1"/>
          <p:nvPr>
            <p:ph idx="2" type="subTitle"/>
          </p:nvPr>
        </p:nvSpPr>
        <p:spPr>
          <a:xfrm>
            <a:off x="3777150" y="219900"/>
            <a:ext cx="5286600" cy="470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br>
              <a:rPr lang="en" sz="1000">
                <a:solidFill>
                  <a:srgbClr val="3B3B3B"/>
                </a:solidFill>
                <a:highlight>
                  <a:srgbClr val="FFFFFF"/>
                </a:highlight>
                <a:latin typeface="Courier New"/>
                <a:ea typeface="Courier New"/>
                <a:cs typeface="Courier New"/>
                <a:sym typeface="Courier New"/>
              </a:rPr>
            </a:br>
            <a:r>
              <a:rPr b="1" lang="en" sz="100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"x"</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redAccent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'O'</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yellowAccent</a:t>
            </a:r>
            <a:r>
              <a:rPr b="1" lang="en" sz="105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GestureDetector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onTap</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return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currentPlayer</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isWin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switchPlayerTurn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setState</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Container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all</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grey</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Stack</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Positioned</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fill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Opacity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opacity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0.8</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Image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asset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'assets/images/wood.png'</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fit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BoxFit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
        <p:nvSpPr>
          <p:cNvPr id="987" name="Google Shape;987;p87"/>
          <p:cNvSpPr/>
          <p:nvPr/>
        </p:nvSpPr>
        <p:spPr>
          <a:xfrm>
            <a:off x="3977450" y="1705325"/>
            <a:ext cx="4749900" cy="2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988" name="Google Shape;988;p87"/>
          <p:cNvSpPr txBox="1"/>
          <p:nvPr>
            <p:ph idx="2" type="subTitle"/>
          </p:nvPr>
        </p:nvSpPr>
        <p:spPr>
          <a:xfrm>
            <a:off x="107300" y="119775"/>
            <a:ext cx="4239900" cy="48807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&gt;&gt; </a:t>
            </a:r>
            <a:r>
              <a:rPr lang="en" sz="1000">
                <a:solidFill>
                  <a:srgbClr val="001080"/>
                </a:solidFill>
                <a:highlight>
                  <a:srgbClr val="FFFFFF"/>
                </a:highlight>
                <a:latin typeface="Courier New"/>
                <a:ea typeface="Courier New"/>
                <a:cs typeface="Courier New"/>
                <a:sym typeface="Courier New"/>
              </a:rPr>
              <a:t>possible_wins</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bool</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isWin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line</a:t>
            </a: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possible_wins</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cell</a:t>
            </a: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line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cell</a:t>
            </a:r>
            <a:r>
              <a:rPr lang="en" sz="1000">
                <a:solidFill>
                  <a:srgbClr val="3B3B3B"/>
                </a:solidFill>
                <a:highlight>
                  <a:srgbClr val="FFFFFF"/>
                </a:highlight>
                <a:latin typeface="Courier New"/>
                <a:ea typeface="Courier New"/>
                <a:cs typeface="Courier New"/>
                <a:sym typeface="Courier New"/>
              </a:rPr>
              <a: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if</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'XXX'</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'OOO'</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gameover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false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void</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switchPlayerTurn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if</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'O'</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else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8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994" name="Google Shape;994;p88"/>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995" name="Google Shape;995;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6" name="Google Shape;996;p8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997" name="Google Shape;997;p88"/>
          <p:cNvSpPr txBox="1"/>
          <p:nvPr>
            <p:ph idx="2" type="subTitle"/>
          </p:nvPr>
        </p:nvSpPr>
        <p:spPr>
          <a:xfrm>
            <a:off x="3777150" y="219900"/>
            <a:ext cx="5286600" cy="470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br>
              <a:rPr lang="en" sz="1000">
                <a:solidFill>
                  <a:srgbClr val="3B3B3B"/>
                </a:solidFill>
                <a:highlight>
                  <a:srgbClr val="FFFFFF"/>
                </a:highlight>
                <a:latin typeface="Courier New"/>
                <a:ea typeface="Courier New"/>
                <a:cs typeface="Courier New"/>
                <a:sym typeface="Courier New"/>
              </a:rPr>
            </a:br>
            <a:r>
              <a:rPr b="1" lang="en" sz="100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var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"x"</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redAccent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dataKey</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'O'</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myColor</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yellowAccent</a:t>
            </a:r>
            <a:r>
              <a:rPr b="1" lang="en" sz="105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GestureDetector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onTap</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return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data</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dataKey</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currentPlayer</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isWin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F00DB"/>
                </a:solidFill>
                <a:highlight>
                  <a:srgbClr val="FFFFFF"/>
                </a:highlight>
                <a:latin typeface="Courier New"/>
                <a:ea typeface="Courier New"/>
                <a:cs typeface="Courier New"/>
                <a:sym typeface="Courier New"/>
              </a:rPr>
              <a:t>if</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switchPlayerTurn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795E26"/>
                </a:solidFill>
                <a:highlight>
                  <a:srgbClr val="FFFFFF"/>
                </a:highlight>
                <a:latin typeface="Courier New"/>
                <a:ea typeface="Courier New"/>
                <a:cs typeface="Courier New"/>
                <a:sym typeface="Courier New"/>
              </a:rPr>
              <a:t>setState</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Container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all</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grey</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120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Stack</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Positioned</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fill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Opacity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opacity</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0.8</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Image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asset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'assets/images/wood.png'</a:t>
            </a:r>
            <a:r>
              <a:rPr lang="en" sz="1000">
                <a:solidFill>
                  <a:srgbClr val="3B3B3B"/>
                </a:solidFill>
                <a:highlight>
                  <a:srgbClr val="FFFFFF"/>
                </a:highlight>
                <a:latin typeface="Courier New"/>
                <a:ea typeface="Courier New"/>
                <a:cs typeface="Courier New"/>
                <a:sym typeface="Courier New"/>
              </a:rPr>
              <a:t>,</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fit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BoxFit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p:txBody>
      </p:sp>
      <p:sp>
        <p:nvSpPr>
          <p:cNvPr id="998" name="Google Shape;998;p88"/>
          <p:cNvSpPr/>
          <p:nvPr/>
        </p:nvSpPr>
        <p:spPr>
          <a:xfrm>
            <a:off x="3977450" y="1705325"/>
            <a:ext cx="4749900" cy="2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999" name="Google Shape;999;p88"/>
          <p:cNvSpPr txBox="1"/>
          <p:nvPr>
            <p:ph idx="2" type="subTitle"/>
          </p:nvPr>
        </p:nvSpPr>
        <p:spPr>
          <a:xfrm>
            <a:off x="107300" y="119775"/>
            <a:ext cx="4239900" cy="48807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&gt;&gt; </a:t>
            </a:r>
            <a:r>
              <a:rPr lang="en" sz="1000">
                <a:solidFill>
                  <a:srgbClr val="001080"/>
                </a:solidFill>
                <a:highlight>
                  <a:srgbClr val="FFFFFF"/>
                </a:highlight>
                <a:latin typeface="Courier New"/>
                <a:ea typeface="Courier New"/>
                <a:cs typeface="Courier New"/>
                <a:sym typeface="Courier New"/>
              </a:rPr>
              <a:t>possible_wins</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'0x0'</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'0x2'</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'1x1'</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'2x0'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bool</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isWin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line</a:t>
            </a: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possible_wins</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var</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cell</a:t>
            </a: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line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cell</a:t>
            </a:r>
            <a:r>
              <a:rPr lang="en" sz="1000">
                <a:solidFill>
                  <a:srgbClr val="3B3B3B"/>
                </a:solidFill>
                <a:highlight>
                  <a:srgbClr val="FFFFFF"/>
                </a:highlight>
                <a:latin typeface="Courier New"/>
                <a:ea typeface="Courier New"/>
                <a:cs typeface="Courier New"/>
                <a:sym typeface="Courier New"/>
              </a:rPr>
              <a: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if</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'XXX'</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result</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'OOO'</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gameover</a:t>
            </a:r>
            <a:r>
              <a:rPr b="1" lang="en" sz="1000">
                <a:solidFill>
                  <a:srgbClr val="3B3B3B"/>
                </a:solidFill>
                <a:highlight>
                  <a:srgbClr val="FFFFFF"/>
                </a:highlight>
                <a:latin typeface="Courier New"/>
                <a:ea typeface="Courier New"/>
                <a:cs typeface="Courier New"/>
                <a:sym typeface="Courier New"/>
              </a:rPr>
              <a:t> </a:t>
            </a:r>
            <a:r>
              <a:rPr b="1" lang="en" sz="1000">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00FF"/>
                </a:solidFill>
                <a:highlight>
                  <a:srgbClr val="FFFFFF"/>
                </a:highlight>
                <a:latin typeface="Courier New"/>
                <a:ea typeface="Courier New"/>
                <a:cs typeface="Courier New"/>
                <a:sym typeface="Courier New"/>
              </a:rPr>
              <a:t>true</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false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void</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switchPlayerTurn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if</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'O'</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else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1005" name="Google Shape;1005;p89"/>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1006" name="Google Shape;1006;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7" name="Google Shape;1007;p8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008" name="Google Shape;1008;p89"/>
          <p:cNvSpPr txBox="1"/>
          <p:nvPr>
            <p:ph idx="2" type="subTitle"/>
          </p:nvPr>
        </p:nvSpPr>
        <p:spPr>
          <a:xfrm>
            <a:off x="166725" y="12975"/>
            <a:ext cx="8682300" cy="4850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false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'Game Over, Congrats to Player 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green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'Turn of Payer </a:t>
            </a:r>
            <a:r>
              <a:rPr lang="en" sz="1000">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black26</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ElevatedButton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setState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"Play Again"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9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1014" name="Google Shape;1014;p9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Tic Tac Toe Game</a:t>
            </a:r>
            <a:endParaRPr b="1" sz="2000"/>
          </a:p>
          <a:p>
            <a:pPr indent="-342900" lvl="1" marL="914400" marR="0" rtl="0" algn="l">
              <a:lnSpc>
                <a:spcPct val="150000"/>
              </a:lnSpc>
              <a:spcBef>
                <a:spcPts val="0"/>
              </a:spcBef>
              <a:spcAft>
                <a:spcPts val="0"/>
              </a:spcAft>
              <a:buSzPts val="1800"/>
              <a:buChar char="○"/>
            </a:pPr>
            <a:r>
              <a:rPr lang="en" sz="1800"/>
              <a:t>Create it using Flutter</a:t>
            </a:r>
            <a:endParaRPr sz="1800"/>
          </a:p>
          <a:p>
            <a:pPr indent="0" lvl="0" marL="0" marR="0" rtl="0" algn="l">
              <a:lnSpc>
                <a:spcPct val="150000"/>
              </a:lnSpc>
              <a:spcBef>
                <a:spcPts val="1600"/>
              </a:spcBef>
              <a:spcAft>
                <a:spcPts val="1600"/>
              </a:spcAft>
              <a:buNone/>
            </a:pPr>
            <a:r>
              <a:t/>
            </a:r>
            <a:endParaRPr sz="1800"/>
          </a:p>
        </p:txBody>
      </p:sp>
      <p:sp>
        <p:nvSpPr>
          <p:cNvPr id="1015" name="Google Shape;1015;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6" name="Google Shape;1016;p9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017" name="Google Shape;1017;p90"/>
          <p:cNvSpPr txBox="1"/>
          <p:nvPr>
            <p:ph idx="2" type="subTitle"/>
          </p:nvPr>
        </p:nvSpPr>
        <p:spPr>
          <a:xfrm>
            <a:off x="166725" y="12975"/>
            <a:ext cx="8682300" cy="4850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gameover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'Game Over, Congrats to Player 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green</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gameover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'Turn of Payer </a:t>
            </a:r>
            <a:r>
              <a:rPr lang="en" sz="1000">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currentPlayer</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black26</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25</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solidFill>
                  <a:srgbClr val="3B3B3B"/>
                </a:solidFill>
                <a:highlight>
                  <a:srgbClr val="FFFFFF"/>
                </a:highlight>
                <a:latin typeface="Courier New"/>
                <a:ea typeface="Courier New"/>
                <a:cs typeface="Courier New"/>
                <a:sym typeface="Courier New"/>
              </a:rPr>
              <a:t> </a:t>
            </a:r>
            <a:r>
              <a:rPr lang="en" sz="1000">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boardSize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getCell</a:t>
            </a:r>
            <a:r>
              <a:rPr lang="en" sz="1000">
                <a:solidFill>
                  <a:srgbClr val="3B3B3B"/>
                </a:solidFill>
                <a:highlight>
                  <a:srgbClr val="FFFFFF"/>
                </a:highlight>
                <a:latin typeface="Courier New"/>
                <a:ea typeface="Courier New"/>
                <a:cs typeface="Courier New"/>
                <a:sym typeface="Courier New"/>
              </a:rPr>
              <a:t>(row , col)</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Visibility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visible</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true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ElevatedButton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br>
              <a:rPr lang="en" sz="1000">
                <a:solidFill>
                  <a:srgbClr val="3B3B3B"/>
                </a:solidFill>
                <a:highlight>
                  <a:srgbClr val="FFFFFF"/>
                </a:highlight>
                <a:latin typeface="Courier New"/>
                <a:ea typeface="Courier New"/>
                <a:cs typeface="Courier New"/>
                <a:sym typeface="Courier New"/>
              </a:rPr>
            </a:b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init_game_data</a:t>
            </a:r>
            <a:r>
              <a:rPr lang="en" sz="1000">
                <a:solidFill>
                  <a:srgbClr val="3B3B3B"/>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setState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"Play Again"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p:txBody>
      </p:sp>
      <p:sp>
        <p:nvSpPr>
          <p:cNvPr id="1018" name="Google Shape;1018;p90"/>
          <p:cNvSpPr/>
          <p:nvPr/>
        </p:nvSpPr>
        <p:spPr>
          <a:xfrm>
            <a:off x="672450" y="396196"/>
            <a:ext cx="4749900" cy="2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19" name="Google Shape;1019;p90"/>
          <p:cNvSpPr/>
          <p:nvPr/>
        </p:nvSpPr>
        <p:spPr>
          <a:xfrm>
            <a:off x="672450" y="1310596"/>
            <a:ext cx="4749900" cy="2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20" name="Google Shape;1020;p90"/>
          <p:cNvSpPr/>
          <p:nvPr/>
        </p:nvSpPr>
        <p:spPr>
          <a:xfrm>
            <a:off x="824850" y="4358596"/>
            <a:ext cx="4749900" cy="21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6" name="Google Shape;1026;p9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027" name="Google Shape;1027;p91"/>
          <p:cNvPicPr preferRelativeResize="0"/>
          <p:nvPr/>
        </p:nvPicPr>
        <p:blipFill>
          <a:blip r:embed="rId4">
            <a:alphaModFix/>
          </a:blip>
          <a:stretch>
            <a:fillRect/>
          </a:stretch>
        </p:blipFill>
        <p:spPr>
          <a:xfrm>
            <a:off x="468175" y="665300"/>
            <a:ext cx="2271425" cy="4318125"/>
          </a:xfrm>
          <a:prstGeom prst="rect">
            <a:avLst/>
          </a:prstGeom>
          <a:noFill/>
          <a:ln cap="flat" cmpd="sng" w="28575">
            <a:solidFill>
              <a:schemeClr val="dk2"/>
            </a:solidFill>
            <a:prstDash val="solid"/>
            <a:round/>
            <a:headEnd len="sm" w="sm" type="none"/>
            <a:tailEnd len="sm" w="sm" type="none"/>
          </a:ln>
        </p:spPr>
      </p:pic>
      <p:pic>
        <p:nvPicPr>
          <p:cNvPr id="1028" name="Google Shape;1028;p91"/>
          <p:cNvPicPr preferRelativeResize="0"/>
          <p:nvPr/>
        </p:nvPicPr>
        <p:blipFill>
          <a:blip r:embed="rId5">
            <a:alphaModFix/>
          </a:blip>
          <a:stretch>
            <a:fillRect/>
          </a:stretch>
        </p:blipFill>
        <p:spPr>
          <a:xfrm>
            <a:off x="3265175" y="643535"/>
            <a:ext cx="2452384" cy="4318125"/>
          </a:xfrm>
          <a:prstGeom prst="rect">
            <a:avLst/>
          </a:prstGeom>
          <a:noFill/>
          <a:ln cap="flat" cmpd="sng" w="28575">
            <a:solidFill>
              <a:schemeClr val="dk2"/>
            </a:solidFill>
            <a:prstDash val="solid"/>
            <a:round/>
            <a:headEnd len="sm" w="sm" type="none"/>
            <a:tailEnd len="sm" w="sm" type="none"/>
          </a:ln>
        </p:spPr>
      </p:pic>
      <p:pic>
        <p:nvPicPr>
          <p:cNvPr id="1029" name="Google Shape;1029;p91"/>
          <p:cNvPicPr preferRelativeResize="0"/>
          <p:nvPr/>
        </p:nvPicPr>
        <p:blipFill>
          <a:blip r:embed="rId6">
            <a:alphaModFix/>
          </a:blip>
          <a:stretch>
            <a:fillRect/>
          </a:stretch>
        </p:blipFill>
        <p:spPr>
          <a:xfrm>
            <a:off x="6200325" y="589765"/>
            <a:ext cx="2452375" cy="4339810"/>
          </a:xfrm>
          <a:prstGeom prst="rect">
            <a:avLst/>
          </a:prstGeom>
          <a:noFill/>
          <a:ln cap="flat" cmpd="sng" w="28575">
            <a:solidFill>
              <a:schemeClr val="dk2"/>
            </a:solidFill>
            <a:prstDash val="solid"/>
            <a:round/>
            <a:headEnd len="sm" w="sm" type="none"/>
            <a:tailEnd len="sm" w="sm" type="none"/>
          </a:ln>
        </p:spPr>
      </p:pic>
      <p:sp>
        <p:nvSpPr>
          <p:cNvPr id="1030" name="Google Shape;1030;p91"/>
          <p:cNvSpPr/>
          <p:nvPr/>
        </p:nvSpPr>
        <p:spPr>
          <a:xfrm>
            <a:off x="3241225" y="97600"/>
            <a:ext cx="25389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Coloring the winning Cells ?</a:t>
            </a:r>
            <a:endParaRPr>
              <a:latin typeface="Raleway"/>
              <a:ea typeface="Raleway"/>
              <a:cs typeface="Raleway"/>
              <a:sym typeface="Raleway"/>
            </a:endParaRPr>
          </a:p>
        </p:txBody>
      </p:sp>
      <p:sp>
        <p:nvSpPr>
          <p:cNvPr id="1031" name="Google Shape;1031;p91"/>
          <p:cNvSpPr/>
          <p:nvPr/>
        </p:nvSpPr>
        <p:spPr>
          <a:xfrm>
            <a:off x="6257413" y="97600"/>
            <a:ext cx="2338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When it is a draw ?</a:t>
            </a:r>
            <a:endParaRPr>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9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1037" name="Google Shape;1037;p9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a:t>
            </a:r>
            <a:endParaRPr b="1" sz="2000"/>
          </a:p>
          <a:p>
            <a:pPr indent="-342900" lvl="1" marL="914400" marR="0" rtl="0" algn="l">
              <a:lnSpc>
                <a:spcPct val="150000"/>
              </a:lnSpc>
              <a:spcBef>
                <a:spcPts val="0"/>
              </a:spcBef>
              <a:spcAft>
                <a:spcPts val="0"/>
              </a:spcAft>
              <a:buSzPts val="1800"/>
              <a:buChar char="○"/>
            </a:pPr>
            <a:r>
              <a:rPr lang="en" sz="1800"/>
              <a:t>Flutter UI </a:t>
            </a:r>
            <a:endParaRPr sz="1800"/>
          </a:p>
          <a:p>
            <a:pPr indent="0" lvl="0" marL="0" marR="0" rtl="0" algn="l">
              <a:lnSpc>
                <a:spcPct val="150000"/>
              </a:lnSpc>
              <a:spcBef>
                <a:spcPts val="1600"/>
              </a:spcBef>
              <a:spcAft>
                <a:spcPts val="1600"/>
              </a:spcAft>
              <a:buNone/>
            </a:pPr>
            <a:r>
              <a:t/>
            </a:r>
            <a:endParaRPr sz="1800"/>
          </a:p>
        </p:txBody>
      </p:sp>
      <p:sp>
        <p:nvSpPr>
          <p:cNvPr id="1038" name="Google Shape;1038;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9" name="Google Shape;1039;p9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040" name="Google Shape;1040;p92"/>
          <p:cNvPicPr preferRelativeResize="0"/>
          <p:nvPr/>
        </p:nvPicPr>
        <p:blipFill>
          <a:blip r:embed="rId4">
            <a:alphaModFix/>
          </a:blip>
          <a:stretch>
            <a:fillRect/>
          </a:stretch>
        </p:blipFill>
        <p:spPr>
          <a:xfrm>
            <a:off x="5608623" y="524387"/>
            <a:ext cx="3044175" cy="43995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9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1046" name="Google Shape;1046;p9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a:t>
            </a:r>
            <a:endParaRPr b="1" sz="2000"/>
          </a:p>
          <a:p>
            <a:pPr indent="-342900" lvl="1" marL="914400" marR="0" rtl="0" algn="l">
              <a:lnSpc>
                <a:spcPct val="150000"/>
              </a:lnSpc>
              <a:spcBef>
                <a:spcPts val="0"/>
              </a:spcBef>
              <a:spcAft>
                <a:spcPts val="0"/>
              </a:spcAft>
              <a:buSzPts val="1800"/>
              <a:buChar char="○"/>
            </a:pPr>
            <a:r>
              <a:rPr lang="en" sz="1800"/>
              <a:t>Data Structures</a:t>
            </a:r>
            <a:endParaRPr sz="1800"/>
          </a:p>
          <a:p>
            <a:pPr indent="0" lvl="0" marL="0" marR="0" rtl="0" algn="l">
              <a:lnSpc>
                <a:spcPct val="150000"/>
              </a:lnSpc>
              <a:spcBef>
                <a:spcPts val="1600"/>
              </a:spcBef>
              <a:spcAft>
                <a:spcPts val="1600"/>
              </a:spcAft>
              <a:buNone/>
            </a:pPr>
            <a:r>
              <a:t/>
            </a:r>
            <a:endParaRPr sz="1800"/>
          </a:p>
        </p:txBody>
      </p:sp>
      <p:sp>
        <p:nvSpPr>
          <p:cNvPr id="1047" name="Google Shape;1047;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8" name="Google Shape;1048;p9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049" name="Google Shape;1049;p93"/>
          <p:cNvPicPr preferRelativeResize="0"/>
          <p:nvPr/>
        </p:nvPicPr>
        <p:blipFill>
          <a:blip r:embed="rId4">
            <a:alphaModFix/>
          </a:blip>
          <a:stretch>
            <a:fillRect/>
          </a:stretch>
        </p:blipFill>
        <p:spPr>
          <a:xfrm>
            <a:off x="5608623" y="524387"/>
            <a:ext cx="3044175" cy="43995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5" name="Google Shape;1055;p9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056" name="Google Shape;1056;p94"/>
          <p:cNvPicPr preferRelativeResize="0"/>
          <p:nvPr/>
        </p:nvPicPr>
        <p:blipFill>
          <a:blip r:embed="rId4">
            <a:alphaModFix/>
          </a:blip>
          <a:stretch>
            <a:fillRect/>
          </a:stretch>
        </p:blipFill>
        <p:spPr>
          <a:xfrm>
            <a:off x="5608623" y="524387"/>
            <a:ext cx="3044175" cy="4399525"/>
          </a:xfrm>
          <a:prstGeom prst="rect">
            <a:avLst/>
          </a:prstGeom>
          <a:noFill/>
          <a:ln cap="flat" cmpd="sng" w="28575">
            <a:solidFill>
              <a:schemeClr val="dk2"/>
            </a:solidFill>
            <a:prstDash val="solid"/>
            <a:round/>
            <a:headEnd len="sm" w="sm" type="none"/>
            <a:tailEnd len="sm" w="sm" type="none"/>
          </a:ln>
        </p:spPr>
      </p:pic>
      <p:sp>
        <p:nvSpPr>
          <p:cNvPr id="1057" name="Google Shape;1057;p94"/>
          <p:cNvSpPr txBox="1"/>
          <p:nvPr>
            <p:ph idx="2" type="subTitle"/>
          </p:nvPr>
        </p:nvSpPr>
        <p:spPr>
          <a:xfrm>
            <a:off x="591600" y="145950"/>
            <a:ext cx="3882300" cy="485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List</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List</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&gt;&gt;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empty_row</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empty_col</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init_game_data</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empty_row</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empty_col</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List</a:t>
            </a:r>
            <a:r>
              <a:rPr lang="en" sz="1050">
                <a:solidFill>
                  <a:srgbClr val="3B3B3B"/>
                </a:solidFill>
                <a:highlight>
                  <a:srgbClr val="FFFFFF"/>
                </a:highlight>
                <a:latin typeface="Courier New"/>
                <a:ea typeface="Courier New"/>
                <a:cs typeface="Courier New"/>
                <a:sym typeface="Courier New"/>
              </a:rPr>
              <a:t>&lt;</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&gt;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inc</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toString</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inc</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gridSize</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3" name="Google Shape;1063;p9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064" name="Google Shape;1064;p95"/>
          <p:cNvPicPr preferRelativeResize="0"/>
          <p:nvPr/>
        </p:nvPicPr>
        <p:blipFill>
          <a:blip r:embed="rId4">
            <a:alphaModFix/>
          </a:blip>
          <a:stretch>
            <a:fillRect/>
          </a:stretch>
        </p:blipFill>
        <p:spPr>
          <a:xfrm>
            <a:off x="5608623" y="524387"/>
            <a:ext cx="3044175" cy="4399525"/>
          </a:xfrm>
          <a:prstGeom prst="rect">
            <a:avLst/>
          </a:prstGeom>
          <a:noFill/>
          <a:ln cap="flat" cmpd="sng" w="28575">
            <a:solidFill>
              <a:schemeClr val="dk2"/>
            </a:solidFill>
            <a:prstDash val="solid"/>
            <a:round/>
            <a:headEnd len="sm" w="sm" type="none"/>
            <a:tailEnd len="sm" w="sm" type="none"/>
          </a:ln>
        </p:spPr>
      </p:pic>
      <p:sp>
        <p:nvSpPr>
          <p:cNvPr id="1065" name="Google Shape;1065;p95"/>
          <p:cNvSpPr txBox="1"/>
          <p:nvPr>
            <p:ph idx="2" type="subTitle"/>
          </p:nvPr>
        </p:nvSpPr>
        <p:spPr>
          <a:xfrm>
            <a:off x="128775" y="145950"/>
            <a:ext cx="5394000" cy="485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getCell</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GestureDetector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onTap</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bool</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ret</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795E26"/>
                </a:solidFill>
                <a:highlight>
                  <a:srgbClr val="FFFFFF"/>
                </a:highlight>
                <a:latin typeface="Courier New"/>
                <a:ea typeface="Courier New"/>
                <a:cs typeface="Courier New"/>
                <a:sym typeface="Courier New"/>
              </a:rPr>
              <a:t>moveSquare</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ret</a:t>
            </a:r>
            <a:r>
              <a:rPr b="1" lang="en" sz="1050">
                <a:solidFill>
                  <a:srgbClr val="3B3B3B"/>
                </a:solidFill>
                <a:highlight>
                  <a:srgbClr val="FFFFFF"/>
                </a:highlight>
                <a:latin typeface="Courier New"/>
                <a:ea typeface="Courier New"/>
                <a:cs typeface="Courier New"/>
                <a:sym typeface="Courier New"/>
              </a:rPr>
              <a:t>) </a:t>
            </a:r>
            <a:r>
              <a:rPr b="1" lang="en" sz="1050">
                <a:solidFill>
                  <a:srgbClr val="795E26"/>
                </a:solidFill>
                <a:highlight>
                  <a:srgbClr val="FFFFFF"/>
                </a:highlight>
                <a:latin typeface="Courier New"/>
                <a:ea typeface="Courier New"/>
                <a:cs typeface="Courier New"/>
                <a:sym typeface="Courier New"/>
              </a:rPr>
              <a:t>setState</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Container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decoration</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BoxDecoration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border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Border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color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Colors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grey</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width</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width</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120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height</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120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Stack</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children</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col</a:t>
            </a:r>
            <a:r>
              <a:rPr lang="en" sz="1050">
                <a:solidFill>
                  <a:srgbClr val="3B3B3B"/>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Positioned</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fill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Opacity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opacity</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0.8</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highlight>
                  <a:srgbClr val="FFFFFF"/>
                </a:highlight>
                <a:latin typeface="Courier New"/>
                <a:ea typeface="Courier New"/>
                <a:cs typeface="Courier New"/>
                <a:sym typeface="Courier New"/>
              </a:rPr>
              <a:t>:</a:t>
            </a:r>
            <a:endParaRPr sz="1050">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Image</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asset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'assets/images/wood.png'</a:t>
            </a:r>
            <a:r>
              <a:rPr lang="en" sz="1050">
                <a:solidFill>
                  <a:srgbClr val="3B3B3B"/>
                </a:solidFill>
                <a:highlight>
                  <a:srgbClr val="FFFFFF"/>
                </a:highlight>
                <a:latin typeface="Courier New"/>
                <a:ea typeface="Courier New"/>
                <a:cs typeface="Courier New"/>
                <a:sym typeface="Courier New"/>
              </a:rPr>
              <a:t>, </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fit</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BoxFit</a:t>
            </a:r>
            <a:r>
              <a:rPr lang="en" sz="1050">
                <a:solidFill>
                  <a:srgbClr val="3B3B3B"/>
                </a:solidFill>
                <a:highlight>
                  <a:srgbClr val="FFFFFF"/>
                </a:highlight>
                <a:latin typeface="Courier New"/>
                <a:ea typeface="Courier New"/>
                <a:cs typeface="Courier New"/>
                <a:sym typeface="Courier New"/>
              </a:rPr>
              <a:t>.</a:t>
            </a:r>
            <a:r>
              <a:rPr lang="en" sz="1050">
                <a:solidFill>
                  <a:srgbClr val="0070C1"/>
                </a:solidFill>
                <a:highlight>
                  <a:srgbClr val="FFFFFF"/>
                </a:highlight>
                <a:latin typeface="Courier New"/>
                <a:ea typeface="Courier New"/>
                <a:cs typeface="Courier New"/>
                <a:sym typeface="Courier New"/>
              </a:rPr>
              <a:t>cover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data</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row</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col</a:t>
            </a:r>
            <a:r>
              <a:rPr b="1" lang="en" sz="1050">
                <a:solidFill>
                  <a:srgbClr val="3B3B3B"/>
                </a:solidFill>
                <a:highlight>
                  <a:srgbClr val="FFFFFF"/>
                </a:highlight>
                <a:latin typeface="Courier New"/>
                <a:ea typeface="Courier New"/>
                <a:cs typeface="Courier New"/>
                <a:sym typeface="Courier New"/>
              </a:rPr>
              <a:t>] </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Container</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color</a:t>
            </a:r>
            <a:r>
              <a:rPr b="1" lang="en" sz="1050">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Colors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greenAccent</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data</a:t>
            </a:r>
            <a:r>
              <a:rPr lang="en" sz="1050">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row</a:t>
            </a:r>
            <a:r>
              <a:rPr lang="en" sz="1050">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col</a:t>
            </a:r>
            <a:r>
              <a:rPr lang="en" sz="1050">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style</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TextStyle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fontSize</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45</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fontWeight</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FontWeight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bold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color</a:t>
            </a:r>
            <a:r>
              <a:rPr lang="en" sz="1050">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Colors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yellowAccent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     ),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p:txBody>
      </p:sp>
      <p:sp>
        <p:nvSpPr>
          <p:cNvPr id="1066" name="Google Shape;1066;p95"/>
          <p:cNvSpPr/>
          <p:nvPr/>
        </p:nvSpPr>
        <p:spPr>
          <a:xfrm>
            <a:off x="772875" y="2332100"/>
            <a:ext cx="4749900" cy="148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67" name="Google Shape;1067;p95"/>
          <p:cNvSpPr/>
          <p:nvPr/>
        </p:nvSpPr>
        <p:spPr>
          <a:xfrm>
            <a:off x="1929925" y="3913075"/>
            <a:ext cx="2112000" cy="25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9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More Interactivity for Flutter Apps</a:t>
            </a:r>
            <a:endParaRPr i="1" sz="2400"/>
          </a:p>
        </p:txBody>
      </p:sp>
      <p:sp>
        <p:nvSpPr>
          <p:cNvPr id="1073" name="Google Shape;1073;p96"/>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a:t>
            </a:r>
            <a:endParaRPr b="1" sz="2000"/>
          </a:p>
          <a:p>
            <a:pPr indent="-342900" lvl="1" marL="914400" marR="0" rtl="0" algn="l">
              <a:lnSpc>
                <a:spcPct val="150000"/>
              </a:lnSpc>
              <a:spcBef>
                <a:spcPts val="0"/>
              </a:spcBef>
              <a:spcAft>
                <a:spcPts val="0"/>
              </a:spcAft>
              <a:buSzPts val="1800"/>
              <a:buChar char="○"/>
            </a:pPr>
            <a:r>
              <a:rPr lang="en" sz="1800"/>
              <a:t>Doing the shuffle ?</a:t>
            </a:r>
            <a:endParaRPr sz="1800"/>
          </a:p>
          <a:p>
            <a:pPr indent="0" lvl="0" marL="0" marR="0" rtl="0" algn="l">
              <a:lnSpc>
                <a:spcPct val="150000"/>
              </a:lnSpc>
              <a:spcBef>
                <a:spcPts val="1600"/>
              </a:spcBef>
              <a:spcAft>
                <a:spcPts val="1600"/>
              </a:spcAft>
              <a:buNone/>
            </a:pPr>
            <a:r>
              <a:t/>
            </a:r>
            <a:endParaRPr sz="1800"/>
          </a:p>
        </p:txBody>
      </p:sp>
      <p:sp>
        <p:nvSpPr>
          <p:cNvPr id="1074" name="Google Shape;1074;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5" name="Google Shape;1075;p9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05" name="Google Shape;605;p5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Skeleton for Building an App</a:t>
            </a:r>
            <a:endParaRPr sz="1800"/>
          </a:p>
          <a:p>
            <a:pPr indent="0" lvl="0" marL="0" marR="0" rtl="0" algn="l">
              <a:lnSpc>
                <a:spcPct val="150000"/>
              </a:lnSpc>
              <a:spcBef>
                <a:spcPts val="1600"/>
              </a:spcBef>
              <a:spcAft>
                <a:spcPts val="1600"/>
              </a:spcAft>
              <a:buNone/>
            </a:pPr>
            <a:r>
              <a:t/>
            </a:r>
            <a:endParaRPr sz="1800"/>
          </a:p>
        </p:txBody>
      </p:sp>
      <p:sp>
        <p:nvSpPr>
          <p:cNvPr id="606" name="Google Shape;60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7" name="Google Shape;607;p5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08" name="Google Shape;608;p52"/>
          <p:cNvSpPr txBox="1"/>
          <p:nvPr/>
        </p:nvSpPr>
        <p:spPr>
          <a:xfrm>
            <a:off x="768200" y="2210475"/>
            <a:ext cx="4413900" cy="2453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800">
              <a:solidFill>
                <a:schemeClr val="dk2"/>
              </a:solidFill>
              <a:latin typeface="Raleway"/>
              <a:ea typeface="Raleway"/>
              <a:cs typeface="Raleway"/>
              <a:sym typeface="Raleway"/>
            </a:endParaRPr>
          </a:p>
        </p:txBody>
      </p:sp>
      <p:pic>
        <p:nvPicPr>
          <p:cNvPr id="609" name="Google Shape;609;p52"/>
          <p:cNvPicPr preferRelativeResize="0"/>
          <p:nvPr/>
        </p:nvPicPr>
        <p:blipFill>
          <a:blip r:embed="rId4">
            <a:alphaModFix/>
          </a:blip>
          <a:stretch>
            <a:fillRect/>
          </a:stretch>
        </p:blipFill>
        <p:spPr>
          <a:xfrm>
            <a:off x="5595222" y="1024750"/>
            <a:ext cx="1839775" cy="38629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97"/>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 2</a:t>
            </a:r>
            <a:endParaRPr/>
          </a:p>
        </p:txBody>
      </p:sp>
      <p:sp>
        <p:nvSpPr>
          <p:cNvPr id="1081" name="Google Shape;1081;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2" name="Google Shape;1082;p97"/>
          <p:cNvSpPr txBox="1"/>
          <p:nvPr>
            <p:ph idx="1" type="subTitle"/>
          </p:nvPr>
        </p:nvSpPr>
        <p:spPr>
          <a:xfrm>
            <a:off x="1852800" y="2249375"/>
            <a:ext cx="56085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Navigation and Routes</a:t>
            </a:r>
            <a:endParaRPr b="1" sz="2700">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9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088" name="Google Shape;1088;p98"/>
          <p:cNvSpPr txBox="1"/>
          <p:nvPr>
            <p:ph idx="2" type="subTitle"/>
          </p:nvPr>
        </p:nvSpPr>
        <p:spPr>
          <a:xfrm>
            <a:off x="237700" y="1705325"/>
            <a:ext cx="8754000" cy="462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b="1" lang="en" sz="1800"/>
              <a:t>Reminder for Android Native Development/Kotlin</a:t>
            </a:r>
            <a:endParaRPr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marR="0" rtl="0" algn="l">
              <a:lnSpc>
                <a:spcPct val="150000"/>
              </a:lnSpc>
              <a:spcBef>
                <a:spcPts val="1600"/>
              </a:spcBef>
              <a:spcAft>
                <a:spcPts val="1600"/>
              </a:spcAft>
              <a:buNone/>
            </a:pPr>
            <a:r>
              <a:t/>
            </a:r>
            <a:endParaRPr b="1" sz="1800"/>
          </a:p>
        </p:txBody>
      </p:sp>
      <p:sp>
        <p:nvSpPr>
          <p:cNvPr id="1089" name="Google Shape;1089;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90" name="Google Shape;1090;p98"/>
          <p:cNvGrpSpPr/>
          <p:nvPr/>
        </p:nvGrpSpPr>
        <p:grpSpPr>
          <a:xfrm>
            <a:off x="6624322" y="57237"/>
            <a:ext cx="2160264" cy="2246228"/>
            <a:chOff x="644468" y="2167637"/>
            <a:chExt cx="2631900" cy="3080400"/>
          </a:xfrm>
        </p:grpSpPr>
        <p:sp>
          <p:nvSpPr>
            <p:cNvPr id="1091" name="Google Shape;1091;p98"/>
            <p:cNvSpPr/>
            <p:nvPr/>
          </p:nvSpPr>
          <p:spPr>
            <a:xfrm>
              <a:off x="644468" y="2167637"/>
              <a:ext cx="2631900" cy="3080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92" name="Google Shape;1092;p98"/>
            <p:cNvSpPr/>
            <p:nvPr/>
          </p:nvSpPr>
          <p:spPr>
            <a:xfrm>
              <a:off x="975642" y="3140514"/>
              <a:ext cx="2079000" cy="4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New Expense</a:t>
              </a:r>
              <a:endParaRPr b="1">
                <a:latin typeface="Raleway"/>
                <a:ea typeface="Raleway"/>
                <a:cs typeface="Raleway"/>
                <a:sym typeface="Raleway"/>
              </a:endParaRPr>
            </a:p>
          </p:txBody>
        </p:sp>
        <p:sp>
          <p:nvSpPr>
            <p:cNvPr id="1093" name="Google Shape;1093;p98"/>
            <p:cNvSpPr txBox="1"/>
            <p:nvPr/>
          </p:nvSpPr>
          <p:spPr>
            <a:xfrm>
              <a:off x="1204400" y="2343525"/>
              <a:ext cx="1947900" cy="54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Expenses App</a:t>
              </a:r>
              <a:endParaRPr b="1">
                <a:latin typeface="Raleway"/>
                <a:ea typeface="Raleway"/>
                <a:cs typeface="Raleway"/>
                <a:sym typeface="Raleway"/>
              </a:endParaRPr>
            </a:p>
          </p:txBody>
        </p:sp>
        <p:sp>
          <p:nvSpPr>
            <p:cNvPr id="1094" name="Google Shape;1094;p98"/>
            <p:cNvSpPr/>
            <p:nvPr/>
          </p:nvSpPr>
          <p:spPr>
            <a:xfrm>
              <a:off x="975913" y="3865207"/>
              <a:ext cx="2079000" cy="40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List of Expenses</a:t>
              </a:r>
              <a:endParaRPr b="1">
                <a:latin typeface="Raleway"/>
                <a:ea typeface="Raleway"/>
                <a:cs typeface="Raleway"/>
                <a:sym typeface="Raleway"/>
              </a:endParaRPr>
            </a:p>
          </p:txBody>
        </p:sp>
      </p:grpSp>
      <p:grpSp>
        <p:nvGrpSpPr>
          <p:cNvPr id="1095" name="Google Shape;1095;p98"/>
          <p:cNvGrpSpPr/>
          <p:nvPr/>
        </p:nvGrpSpPr>
        <p:grpSpPr>
          <a:xfrm>
            <a:off x="6624303" y="2463299"/>
            <a:ext cx="2160281" cy="2246187"/>
            <a:chOff x="5946875" y="1948050"/>
            <a:chExt cx="2196300" cy="2923200"/>
          </a:xfrm>
        </p:grpSpPr>
        <p:sp>
          <p:nvSpPr>
            <p:cNvPr id="1096" name="Google Shape;1096;p98"/>
            <p:cNvSpPr/>
            <p:nvPr/>
          </p:nvSpPr>
          <p:spPr>
            <a:xfrm>
              <a:off x="5946875" y="1948050"/>
              <a:ext cx="2196300" cy="292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97" name="Google Shape;1097;p98"/>
            <p:cNvSpPr txBox="1"/>
            <p:nvPr/>
          </p:nvSpPr>
          <p:spPr>
            <a:xfrm>
              <a:off x="6065325" y="2138225"/>
              <a:ext cx="1947900" cy="52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New Expense</a:t>
              </a:r>
              <a:endParaRPr b="1">
                <a:latin typeface="Raleway"/>
                <a:ea typeface="Raleway"/>
                <a:cs typeface="Raleway"/>
                <a:sym typeface="Raleway"/>
              </a:endParaRPr>
            </a:p>
          </p:txBody>
        </p:sp>
        <p:sp>
          <p:nvSpPr>
            <p:cNvPr id="1098" name="Google Shape;1098;p98"/>
            <p:cNvSpPr/>
            <p:nvPr/>
          </p:nvSpPr>
          <p:spPr>
            <a:xfrm>
              <a:off x="6173625" y="2659250"/>
              <a:ext cx="1731300" cy="3936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Description</a:t>
              </a:r>
              <a:endParaRPr>
                <a:latin typeface="Raleway"/>
                <a:ea typeface="Raleway"/>
                <a:cs typeface="Raleway"/>
                <a:sym typeface="Raleway"/>
              </a:endParaRPr>
            </a:p>
          </p:txBody>
        </p:sp>
        <p:sp>
          <p:nvSpPr>
            <p:cNvPr id="1099" name="Google Shape;1099;p98"/>
            <p:cNvSpPr/>
            <p:nvPr/>
          </p:nvSpPr>
          <p:spPr>
            <a:xfrm>
              <a:off x="6179375" y="3212850"/>
              <a:ext cx="1731300" cy="3936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Amount</a:t>
              </a:r>
              <a:endParaRPr>
                <a:latin typeface="Raleway"/>
                <a:ea typeface="Raleway"/>
                <a:cs typeface="Raleway"/>
                <a:sym typeface="Raleway"/>
              </a:endParaRPr>
            </a:p>
          </p:txBody>
        </p:sp>
        <p:sp>
          <p:nvSpPr>
            <p:cNvPr id="1100" name="Google Shape;1100;p98"/>
            <p:cNvSpPr/>
            <p:nvPr/>
          </p:nvSpPr>
          <p:spPr>
            <a:xfrm>
              <a:off x="6173625" y="3792725"/>
              <a:ext cx="1731300" cy="3936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Date</a:t>
              </a:r>
              <a:endParaRPr>
                <a:latin typeface="Raleway"/>
                <a:ea typeface="Raleway"/>
                <a:cs typeface="Raleway"/>
                <a:sym typeface="Raleway"/>
              </a:endParaRPr>
            </a:p>
          </p:txBody>
        </p:sp>
        <p:sp>
          <p:nvSpPr>
            <p:cNvPr id="1101" name="Google Shape;1101;p98"/>
            <p:cNvSpPr/>
            <p:nvPr/>
          </p:nvSpPr>
          <p:spPr>
            <a:xfrm>
              <a:off x="6179375" y="4372600"/>
              <a:ext cx="17313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Add</a:t>
              </a:r>
              <a:endParaRPr b="1">
                <a:latin typeface="Raleway"/>
                <a:ea typeface="Raleway"/>
                <a:cs typeface="Raleway"/>
                <a:sym typeface="Raleway"/>
              </a:endParaRPr>
            </a:p>
          </p:txBody>
        </p:sp>
      </p:grpSp>
      <p:sp>
        <p:nvSpPr>
          <p:cNvPr id="1102" name="Google Shape;1102;p98"/>
          <p:cNvSpPr txBox="1"/>
          <p:nvPr/>
        </p:nvSpPr>
        <p:spPr>
          <a:xfrm>
            <a:off x="364825" y="2167625"/>
            <a:ext cx="5646300" cy="2893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rgbClr val="0033B3"/>
                </a:solidFill>
                <a:highlight>
                  <a:srgbClr val="FFFFFF"/>
                </a:highlight>
                <a:latin typeface="Courier New"/>
                <a:ea typeface="Courier New"/>
                <a:cs typeface="Courier New"/>
                <a:sym typeface="Courier New"/>
              </a:rPr>
              <a:t>override fun </a:t>
            </a:r>
            <a:r>
              <a:rPr lang="en" sz="1300">
                <a:solidFill>
                  <a:srgbClr val="00627A"/>
                </a:solidFill>
                <a:highlight>
                  <a:srgbClr val="FFFFFF"/>
                </a:highlight>
                <a:latin typeface="Courier New"/>
                <a:ea typeface="Courier New"/>
                <a:cs typeface="Courier New"/>
                <a:sym typeface="Courier New"/>
              </a:rPr>
              <a:t>onCreate</a:t>
            </a:r>
            <a:r>
              <a:rPr lang="en" sz="1300">
                <a:solidFill>
                  <a:srgbClr val="080808"/>
                </a:solidFill>
                <a:highlight>
                  <a:srgbClr val="FFFFFF"/>
                </a:highlight>
                <a:latin typeface="Courier New"/>
                <a:ea typeface="Courier New"/>
                <a:cs typeface="Courier New"/>
                <a:sym typeface="Courier New"/>
              </a:rPr>
              <a:t>(savedInstanceState: </a:t>
            </a:r>
            <a:r>
              <a:rPr lang="en" sz="1300">
                <a:solidFill>
                  <a:schemeClr val="dk1"/>
                </a:solidFill>
                <a:highlight>
                  <a:srgbClr val="FFFFFF"/>
                </a:highlight>
                <a:latin typeface="Courier New"/>
                <a:ea typeface="Courier New"/>
                <a:cs typeface="Courier New"/>
                <a:sym typeface="Courier New"/>
              </a:rPr>
              <a:t>Bundle</a:t>
            </a:r>
            <a:r>
              <a:rPr lang="en" sz="1300">
                <a:solidFill>
                  <a:srgbClr val="080808"/>
                </a:solidFill>
                <a:highlight>
                  <a:srgbClr val="FFFFFF"/>
                </a:highlight>
                <a:latin typeface="Courier New"/>
                <a:ea typeface="Courier New"/>
                <a:cs typeface="Courier New"/>
                <a:sym typeface="Courier New"/>
              </a:rPr>
              <a:t>?)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super</a:t>
            </a:r>
            <a:r>
              <a:rPr lang="en" sz="1300">
                <a:solidFill>
                  <a:srgbClr val="080808"/>
                </a:solidFill>
                <a:highlight>
                  <a:srgbClr val="FFFFFF"/>
                </a:highlight>
                <a:latin typeface="Courier New"/>
                <a:ea typeface="Courier New"/>
                <a:cs typeface="Courier New"/>
                <a:sym typeface="Courier New"/>
              </a:rPr>
              <a:t>.onCreate(savedInstanceState)</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setContentView(</a:t>
            </a:r>
            <a:r>
              <a:rPr lang="en" sz="1300">
                <a:solidFill>
                  <a:schemeClr val="dk1"/>
                </a:solidFill>
                <a:highlight>
                  <a:srgbClr val="FFFFFF"/>
                </a:highlight>
                <a:latin typeface="Courier New"/>
                <a:ea typeface="Courier New"/>
                <a:cs typeface="Courier New"/>
                <a:sym typeface="Courier New"/>
              </a:rPr>
              <a:t>R</a:t>
            </a:r>
            <a:r>
              <a:rPr lang="en" sz="1300">
                <a:solidFill>
                  <a:srgbClr val="080808"/>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layout</a:t>
            </a:r>
            <a:r>
              <a:rPr lang="en" sz="1300">
                <a:solidFill>
                  <a:srgbClr val="080808"/>
                </a:solidFill>
                <a:highlight>
                  <a:srgbClr val="FFFFFF"/>
                </a:highlight>
                <a:latin typeface="Courier New"/>
                <a:ea typeface="Courier New"/>
                <a:cs typeface="Courier New"/>
                <a:sym typeface="Courier New"/>
              </a:rPr>
              <a:t>.</a:t>
            </a:r>
            <a:r>
              <a:rPr i="1" lang="en" sz="1300">
                <a:solidFill>
                  <a:srgbClr val="871094"/>
                </a:solidFill>
                <a:highlight>
                  <a:srgbClr val="FFFFFF"/>
                </a:highlight>
                <a:latin typeface="Courier New"/>
                <a:ea typeface="Courier New"/>
                <a:cs typeface="Courier New"/>
                <a:sym typeface="Courier New"/>
              </a:rPr>
              <a:t>activity_main</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var </a:t>
            </a:r>
            <a:r>
              <a:rPr lang="en" sz="1300">
                <a:solidFill>
                  <a:schemeClr val="dk1"/>
                </a:solidFill>
                <a:highlight>
                  <a:srgbClr val="FFFFFF"/>
                </a:highlight>
                <a:latin typeface="Courier New"/>
                <a:ea typeface="Courier New"/>
                <a:cs typeface="Courier New"/>
                <a:sym typeface="Courier New"/>
              </a:rPr>
              <a:t>bt_new</a:t>
            </a:r>
            <a:r>
              <a:rPr lang="en" sz="1300">
                <a:solidFill>
                  <a:srgbClr val="080808"/>
                </a:solidFill>
                <a:highlight>
                  <a:srgbClr val="FFFFFF"/>
                </a:highlight>
                <a:latin typeface="Courier New"/>
                <a:ea typeface="Courier New"/>
                <a:cs typeface="Courier New"/>
                <a:sym typeface="Courier New"/>
              </a:rPr>
              <a:t>=findViewById&lt;</a:t>
            </a:r>
            <a:r>
              <a:rPr lang="en" sz="1300">
                <a:solidFill>
                  <a:schemeClr val="dk1"/>
                </a:solidFill>
                <a:highlight>
                  <a:srgbClr val="FFFFFF"/>
                </a:highlight>
                <a:latin typeface="Courier New"/>
                <a:ea typeface="Courier New"/>
                <a:cs typeface="Courier New"/>
                <a:sym typeface="Courier New"/>
              </a:rPr>
              <a:t>Button</a:t>
            </a:r>
            <a:r>
              <a:rPr lang="en" sz="1300">
                <a:solidFill>
                  <a:srgbClr val="080808"/>
                </a:solidFill>
                <a:highlight>
                  <a:srgbClr val="FFFFFF"/>
                </a:highlight>
                <a:latin typeface="Courier New"/>
                <a:ea typeface="Courier New"/>
                <a:cs typeface="Courier New"/>
                <a:sym typeface="Courier New"/>
              </a:rPr>
              <a:t>&gt;(</a:t>
            </a:r>
            <a:r>
              <a:rPr lang="en" sz="1300">
                <a:solidFill>
                  <a:schemeClr val="dk1"/>
                </a:solidFill>
                <a:highlight>
                  <a:srgbClr val="FFFFFF"/>
                </a:highlight>
                <a:latin typeface="Courier New"/>
                <a:ea typeface="Courier New"/>
                <a:cs typeface="Courier New"/>
                <a:sym typeface="Courier New"/>
              </a:rPr>
              <a:t>R</a:t>
            </a:r>
            <a:r>
              <a:rPr lang="en" sz="1300">
                <a:solidFill>
                  <a:srgbClr val="080808"/>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id</a:t>
            </a:r>
            <a:r>
              <a:rPr lang="en" sz="1300">
                <a:solidFill>
                  <a:srgbClr val="080808"/>
                </a:solidFill>
                <a:highlight>
                  <a:srgbClr val="FFFFFF"/>
                </a:highlight>
                <a:latin typeface="Courier New"/>
                <a:ea typeface="Courier New"/>
                <a:cs typeface="Courier New"/>
                <a:sym typeface="Courier New"/>
              </a:rPr>
              <a:t>.</a:t>
            </a:r>
            <a:r>
              <a:rPr i="1" lang="en" sz="1300">
                <a:solidFill>
                  <a:srgbClr val="871094"/>
                </a:solidFill>
                <a:highlight>
                  <a:srgbClr val="FFFFFF"/>
                </a:highlight>
                <a:latin typeface="Courier New"/>
                <a:ea typeface="Courier New"/>
                <a:cs typeface="Courier New"/>
                <a:sym typeface="Courier New"/>
              </a:rPr>
              <a:t>bt_new</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chemeClr val="dk1"/>
                </a:solidFill>
                <a:highlight>
                  <a:srgbClr val="FFFFFF"/>
                </a:highlight>
                <a:latin typeface="Courier New"/>
                <a:ea typeface="Courier New"/>
                <a:cs typeface="Courier New"/>
                <a:sym typeface="Courier New"/>
              </a:rPr>
              <a:t>bt_new</a:t>
            </a:r>
            <a:r>
              <a:rPr lang="en" sz="1300">
                <a:solidFill>
                  <a:srgbClr val="080808"/>
                </a:solidFill>
                <a:highlight>
                  <a:srgbClr val="FFFFFF"/>
                </a:highlight>
                <a:latin typeface="Courier New"/>
                <a:ea typeface="Courier New"/>
                <a:cs typeface="Courier New"/>
                <a:sym typeface="Courier New"/>
              </a:rPr>
              <a:t>.setOnClickListener </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val </a:t>
            </a:r>
            <a:r>
              <a:rPr lang="en" sz="1300">
                <a:solidFill>
                  <a:schemeClr val="dk1"/>
                </a:solidFill>
                <a:highlight>
                  <a:srgbClr val="FFFFFF"/>
                </a:highlight>
                <a:latin typeface="Courier New"/>
                <a:ea typeface="Courier New"/>
                <a:cs typeface="Courier New"/>
                <a:sym typeface="Courier New"/>
              </a:rPr>
              <a:t>intent </a:t>
            </a:r>
            <a:r>
              <a:rPr lang="en" sz="1300">
                <a:solidFill>
                  <a:srgbClr val="080808"/>
                </a:solidFill>
                <a:highlight>
                  <a:srgbClr val="FFFFFF"/>
                </a:highlight>
                <a:latin typeface="Courier New"/>
                <a:ea typeface="Courier New"/>
                <a:cs typeface="Courier New"/>
                <a:sym typeface="Courier New"/>
              </a:rPr>
              <a:t>= Intent(</a:t>
            </a:r>
            <a:r>
              <a:rPr lang="en" sz="1300">
                <a:solidFill>
                  <a:srgbClr val="0033B3"/>
                </a:solidFill>
                <a:highlight>
                  <a:srgbClr val="FFFFFF"/>
                </a:highlight>
                <a:latin typeface="Courier New"/>
                <a:ea typeface="Courier New"/>
                <a:cs typeface="Courier New"/>
                <a:sym typeface="Courier New"/>
              </a:rPr>
              <a:t>this</a:t>
            </a:r>
            <a:r>
              <a:rPr lang="en" sz="1300">
                <a:solidFill>
                  <a:srgbClr val="080808"/>
                </a:solidFill>
                <a:highlight>
                  <a:srgbClr val="FFFFFF"/>
                </a:highlight>
                <a:latin typeface="Courier New"/>
                <a:ea typeface="Courier New"/>
                <a:cs typeface="Courier New"/>
                <a:sym typeface="Courier New"/>
              </a:rPr>
              <a:t>, </a:t>
            </a:r>
            <a:r>
              <a:rPr lang="en" sz="1300">
                <a:solidFill>
                  <a:schemeClr val="dk1"/>
                </a:solidFill>
                <a:highlight>
                  <a:srgbClr val="FFFFFF"/>
                </a:highlight>
                <a:latin typeface="Courier New"/>
                <a:ea typeface="Courier New"/>
                <a:cs typeface="Courier New"/>
                <a:sym typeface="Courier New"/>
              </a:rPr>
              <a:t>NewExpense</a:t>
            </a:r>
            <a:r>
              <a:rPr lang="en" sz="1300">
                <a:solidFill>
                  <a:srgbClr val="080808"/>
                </a:solidFill>
                <a:highlight>
                  <a:srgbClr val="FFFFFF"/>
                </a:highlight>
                <a:latin typeface="Courier New"/>
                <a:ea typeface="Courier New"/>
                <a:cs typeface="Courier New"/>
                <a:sym typeface="Courier New"/>
              </a:rPr>
              <a:t>::</a:t>
            </a:r>
            <a:r>
              <a:rPr lang="en" sz="1300">
                <a:solidFill>
                  <a:srgbClr val="0033B3"/>
                </a:solidFill>
                <a:highlight>
                  <a:srgbClr val="FFFFFF"/>
                </a:highlight>
                <a:latin typeface="Courier New"/>
                <a:ea typeface="Courier New"/>
                <a:cs typeface="Courier New"/>
                <a:sym typeface="Courier New"/>
              </a:rPr>
              <a:t>class</a:t>
            </a:r>
            <a:r>
              <a:rPr lang="en" sz="1300">
                <a:solidFill>
                  <a:srgbClr val="080808"/>
                </a:solidFill>
                <a:highlight>
                  <a:srgbClr val="FFFFFF"/>
                </a:highlight>
                <a:latin typeface="Courier New"/>
                <a:ea typeface="Courier New"/>
                <a:cs typeface="Courier New"/>
                <a:sym typeface="Courier New"/>
              </a:rPr>
              <a:t>.</a:t>
            </a:r>
            <a:r>
              <a:rPr i="1" lang="en" sz="1300">
                <a:solidFill>
                  <a:srgbClr val="871094"/>
                </a:solidFill>
                <a:highlight>
                  <a:srgbClr val="FFFFFF"/>
                </a:highlight>
                <a:latin typeface="Courier New"/>
                <a:ea typeface="Courier New"/>
                <a:cs typeface="Courier New"/>
                <a:sym typeface="Courier New"/>
              </a:rPr>
              <a:t>java</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chemeClr val="dk1"/>
                </a:solidFill>
                <a:highlight>
                  <a:srgbClr val="FFFFFF"/>
                </a:highlight>
                <a:latin typeface="Courier New"/>
                <a:ea typeface="Courier New"/>
                <a:cs typeface="Courier New"/>
                <a:sym typeface="Courier New"/>
              </a:rPr>
              <a:t>intent</a:t>
            </a:r>
            <a:r>
              <a:rPr lang="en" sz="1300">
                <a:solidFill>
                  <a:srgbClr val="080808"/>
                </a:solidFill>
                <a:highlight>
                  <a:srgbClr val="FFFFFF"/>
                </a:highlight>
                <a:latin typeface="Courier New"/>
                <a:ea typeface="Courier New"/>
                <a:cs typeface="Courier New"/>
                <a:sym typeface="Courier New"/>
              </a:rPr>
              <a:t>.putExtra(</a:t>
            </a:r>
            <a:r>
              <a:rPr lang="en" sz="1300">
                <a:solidFill>
                  <a:srgbClr val="067D17"/>
                </a:solidFill>
                <a:highlight>
                  <a:srgbClr val="FFFFFF"/>
                </a:highlight>
                <a:latin typeface="Courier New"/>
                <a:ea typeface="Courier New"/>
                <a:cs typeface="Courier New"/>
                <a:sym typeface="Courier New"/>
              </a:rPr>
              <a:t>"some_variable"</a:t>
            </a:r>
            <a:r>
              <a:rPr lang="en" sz="1300">
                <a:solidFill>
                  <a:srgbClr val="080808"/>
                </a:solidFill>
                <a:highlight>
                  <a:srgbClr val="FFFFFF"/>
                </a:highlight>
                <a:latin typeface="Courier New"/>
                <a:ea typeface="Courier New"/>
                <a:cs typeface="Courier New"/>
                <a:sym typeface="Courier New"/>
              </a:rPr>
              <a:t>, </a:t>
            </a:r>
            <a:r>
              <a:rPr lang="en" sz="1300">
                <a:solidFill>
                  <a:srgbClr val="067D17"/>
                </a:solidFill>
                <a:highlight>
                  <a:srgbClr val="FFFFFF"/>
                </a:highlight>
                <a:latin typeface="Courier New"/>
                <a:ea typeface="Courier New"/>
                <a:cs typeface="Courier New"/>
                <a:sym typeface="Courier New"/>
              </a:rPr>
              <a:t>"HelloWorld !"</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chemeClr val="dk1"/>
                </a:solidFill>
                <a:highlight>
                  <a:srgbClr val="FFFFFF"/>
                </a:highlight>
                <a:latin typeface="Courier New"/>
                <a:ea typeface="Courier New"/>
                <a:cs typeface="Courier New"/>
                <a:sym typeface="Courier New"/>
              </a:rPr>
              <a:t>intent</a:t>
            </a:r>
            <a:r>
              <a:rPr lang="en" sz="1300">
                <a:solidFill>
                  <a:srgbClr val="080808"/>
                </a:solidFill>
                <a:highlight>
                  <a:srgbClr val="FFFFFF"/>
                </a:highlight>
                <a:latin typeface="Courier New"/>
                <a:ea typeface="Courier New"/>
                <a:cs typeface="Courier New"/>
                <a:sym typeface="Courier New"/>
              </a:rPr>
              <a:t>.putExtra(</a:t>
            </a:r>
            <a:r>
              <a:rPr lang="en" sz="1300">
                <a:solidFill>
                  <a:srgbClr val="067D17"/>
                </a:solidFill>
                <a:highlight>
                  <a:srgbClr val="FFFFFF"/>
                </a:highlight>
                <a:latin typeface="Courier New"/>
                <a:ea typeface="Courier New"/>
                <a:cs typeface="Courier New"/>
                <a:sym typeface="Courier New"/>
              </a:rPr>
              <a:t>"another_variable"</a:t>
            </a:r>
            <a:r>
              <a:rPr lang="en" sz="1300">
                <a:solidFill>
                  <a:srgbClr val="080808"/>
                </a:solidFill>
                <a:highlight>
                  <a:srgbClr val="FFFFFF"/>
                </a:highlight>
                <a:latin typeface="Courier New"/>
                <a:ea typeface="Courier New"/>
                <a:cs typeface="Courier New"/>
                <a:sym typeface="Courier New"/>
              </a:rPr>
              <a:t>, </a:t>
            </a:r>
            <a:r>
              <a:rPr lang="en" sz="1300">
                <a:solidFill>
                  <a:srgbClr val="1750EB"/>
                </a:solidFill>
                <a:highlight>
                  <a:srgbClr val="FFFFFF"/>
                </a:highlight>
                <a:latin typeface="Courier New"/>
                <a:ea typeface="Courier New"/>
                <a:cs typeface="Courier New"/>
                <a:sym typeface="Courier New"/>
              </a:rPr>
              <a:t>12</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lang="en" sz="1300">
                <a:solidFill>
                  <a:srgbClr val="0033B3"/>
                </a:solidFill>
                <a:highlight>
                  <a:srgbClr val="FFFFFF"/>
                </a:highlight>
                <a:latin typeface="Courier New"/>
                <a:ea typeface="Courier New"/>
                <a:cs typeface="Courier New"/>
                <a:sym typeface="Courier New"/>
              </a:rPr>
              <a:t>this</a:t>
            </a:r>
            <a:r>
              <a:rPr lang="en" sz="1300">
                <a:solidFill>
                  <a:srgbClr val="080808"/>
                </a:solidFill>
                <a:highlight>
                  <a:srgbClr val="FFFFFF"/>
                </a:highlight>
                <a:latin typeface="Courier New"/>
                <a:ea typeface="Courier New"/>
                <a:cs typeface="Courier New"/>
                <a:sym typeface="Courier New"/>
              </a:rPr>
              <a:t>.startActivity(</a:t>
            </a:r>
            <a:r>
              <a:rPr lang="en" sz="1300">
                <a:solidFill>
                  <a:schemeClr val="dk1"/>
                </a:solidFill>
                <a:highlight>
                  <a:srgbClr val="FFFFFF"/>
                </a:highlight>
                <a:latin typeface="Courier New"/>
                <a:ea typeface="Courier New"/>
                <a:cs typeface="Courier New"/>
                <a:sym typeface="Courier New"/>
              </a:rPr>
              <a:t>intent</a:t>
            </a: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   </a:t>
            </a:r>
            <a:r>
              <a:rPr b="1" lang="en" sz="1300">
                <a:solidFill>
                  <a:srgbClr val="080808"/>
                </a:solidFill>
                <a:highlight>
                  <a:srgbClr val="FFFFFF"/>
                </a:highlight>
                <a:latin typeface="Courier New"/>
                <a:ea typeface="Courier New"/>
                <a:cs typeface="Courier New"/>
                <a:sym typeface="Courier New"/>
              </a:rPr>
              <a:t>}</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080808"/>
                </a:solidFill>
                <a:highlight>
                  <a:srgbClr val="FFFFFF"/>
                </a:highlight>
                <a:latin typeface="Courier New"/>
                <a:ea typeface="Courier New"/>
                <a:cs typeface="Courier New"/>
                <a:sym typeface="Courier New"/>
              </a:rPr>
              <a:t>}</a:t>
            </a:r>
            <a:endParaRPr sz="13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0033B3"/>
              </a:solidFill>
              <a:highlight>
                <a:srgbClr val="FFFFFF"/>
              </a:highlight>
              <a:latin typeface="Courier New"/>
              <a:ea typeface="Courier New"/>
              <a:cs typeface="Courier New"/>
              <a:sym typeface="Courier New"/>
            </a:endParaRPr>
          </a:p>
        </p:txBody>
      </p:sp>
      <p:pic>
        <p:nvPicPr>
          <p:cNvPr id="1103" name="Google Shape;1103;p98"/>
          <p:cNvPicPr preferRelativeResize="0"/>
          <p:nvPr/>
        </p:nvPicPr>
        <p:blipFill>
          <a:blip r:embed="rId3">
            <a:alphaModFix/>
          </a:blip>
          <a:stretch>
            <a:fillRect/>
          </a:stretch>
        </p:blipFill>
        <p:spPr>
          <a:xfrm>
            <a:off x="6347975" y="128775"/>
            <a:ext cx="2365050" cy="4971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9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09" name="Google Shape;1109;p99"/>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 : </a:t>
            </a:r>
            <a:endParaRPr b="1" sz="1800"/>
          </a:p>
          <a:p>
            <a:pPr indent="-355600" lvl="1" marL="914400" rtl="0" algn="l">
              <a:lnSpc>
                <a:spcPct val="150000"/>
              </a:lnSpc>
              <a:spcBef>
                <a:spcPts val="0"/>
              </a:spcBef>
              <a:spcAft>
                <a:spcPts val="0"/>
              </a:spcAft>
              <a:buSzPts val="2000"/>
              <a:buChar char="○"/>
            </a:pPr>
            <a:r>
              <a:rPr b="1" lang="en" sz="1800"/>
              <a:t>Three Screens</a:t>
            </a:r>
            <a:endParaRPr b="1" sz="2000"/>
          </a:p>
          <a:p>
            <a:pPr indent="-342900" lvl="2" marL="1371600" marR="0" rtl="0" algn="l">
              <a:lnSpc>
                <a:spcPct val="150000"/>
              </a:lnSpc>
              <a:spcBef>
                <a:spcPts val="0"/>
              </a:spcBef>
              <a:spcAft>
                <a:spcPts val="0"/>
              </a:spcAft>
              <a:buSzPts val="1800"/>
              <a:buChar char="■"/>
            </a:pPr>
            <a:r>
              <a:rPr lang="en" sz="1800"/>
              <a:t>Welcome Screen</a:t>
            </a:r>
            <a:endParaRPr sz="1800"/>
          </a:p>
          <a:p>
            <a:pPr indent="-342900" lvl="3" marL="1828800" marR="0" rtl="0" algn="l">
              <a:lnSpc>
                <a:spcPct val="150000"/>
              </a:lnSpc>
              <a:spcBef>
                <a:spcPts val="0"/>
              </a:spcBef>
              <a:spcAft>
                <a:spcPts val="0"/>
              </a:spcAft>
              <a:buSzPts val="1800"/>
              <a:buChar char="●"/>
            </a:pPr>
            <a:r>
              <a:rPr lang="en" sz="1800"/>
              <a:t>welcome.dart</a:t>
            </a:r>
            <a:endParaRPr sz="1800"/>
          </a:p>
          <a:p>
            <a:pPr indent="-342900" lvl="2" marL="1371600" marR="0" rtl="0" algn="l">
              <a:lnSpc>
                <a:spcPct val="150000"/>
              </a:lnSpc>
              <a:spcBef>
                <a:spcPts val="0"/>
              </a:spcBef>
              <a:spcAft>
                <a:spcPts val="0"/>
              </a:spcAft>
              <a:buSzPts val="1800"/>
              <a:buChar char="■"/>
            </a:pPr>
            <a:r>
              <a:rPr lang="en" sz="1800"/>
              <a:t>Customize Screen</a:t>
            </a:r>
            <a:endParaRPr sz="1800"/>
          </a:p>
          <a:p>
            <a:pPr indent="-342900" lvl="3" marL="1828800" marR="0" rtl="0" algn="l">
              <a:lnSpc>
                <a:spcPct val="150000"/>
              </a:lnSpc>
              <a:spcBef>
                <a:spcPts val="0"/>
              </a:spcBef>
              <a:spcAft>
                <a:spcPts val="0"/>
              </a:spcAft>
              <a:buSzPts val="1800"/>
              <a:buChar char="●"/>
            </a:pPr>
            <a:r>
              <a:rPr lang="en" sz="1800"/>
              <a:t>customize.dart</a:t>
            </a:r>
            <a:endParaRPr sz="1800"/>
          </a:p>
          <a:p>
            <a:pPr indent="-342900" lvl="2" marL="1371600" marR="0" rtl="0" algn="l">
              <a:lnSpc>
                <a:spcPct val="150000"/>
              </a:lnSpc>
              <a:spcBef>
                <a:spcPts val="0"/>
              </a:spcBef>
              <a:spcAft>
                <a:spcPts val="0"/>
              </a:spcAft>
              <a:buSzPts val="1800"/>
              <a:buChar char="■"/>
            </a:pPr>
            <a:r>
              <a:rPr lang="en" sz="1800"/>
              <a:t>Game Screen</a:t>
            </a:r>
            <a:endParaRPr sz="1800"/>
          </a:p>
          <a:p>
            <a:pPr indent="-342900" lvl="3" marL="1828800" marR="0" rtl="0" algn="l">
              <a:lnSpc>
                <a:spcPct val="150000"/>
              </a:lnSpc>
              <a:spcBef>
                <a:spcPts val="0"/>
              </a:spcBef>
              <a:spcAft>
                <a:spcPts val="0"/>
              </a:spcAft>
              <a:buSzPts val="1800"/>
              <a:buChar char="●"/>
            </a:pPr>
            <a:r>
              <a:rPr lang="en" sz="1800"/>
              <a:t>game.dart</a:t>
            </a:r>
            <a:endParaRPr sz="1800"/>
          </a:p>
          <a:p>
            <a:pPr indent="0" lvl="0" marL="0" marR="0" rtl="0" algn="l">
              <a:lnSpc>
                <a:spcPct val="150000"/>
              </a:lnSpc>
              <a:spcBef>
                <a:spcPts val="1600"/>
              </a:spcBef>
              <a:spcAft>
                <a:spcPts val="1600"/>
              </a:spcAft>
              <a:buNone/>
            </a:pPr>
            <a:r>
              <a:t/>
            </a:r>
            <a:endParaRPr sz="1800"/>
          </a:p>
        </p:txBody>
      </p:sp>
      <p:sp>
        <p:nvSpPr>
          <p:cNvPr id="1110" name="Google Shape;1110;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1" name="Google Shape;1111;p9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12" name="Google Shape;1112;p99"/>
          <p:cNvPicPr preferRelativeResize="0"/>
          <p:nvPr/>
        </p:nvPicPr>
        <p:blipFill>
          <a:blip r:embed="rId4">
            <a:alphaModFix/>
          </a:blip>
          <a:stretch>
            <a:fillRect/>
          </a:stretch>
        </p:blipFill>
        <p:spPr>
          <a:xfrm>
            <a:off x="3600475" y="1430725"/>
            <a:ext cx="1704125" cy="3659901"/>
          </a:xfrm>
          <a:prstGeom prst="rect">
            <a:avLst/>
          </a:prstGeom>
          <a:noFill/>
          <a:ln cap="flat" cmpd="sng" w="9525">
            <a:solidFill>
              <a:schemeClr val="dk2"/>
            </a:solidFill>
            <a:prstDash val="solid"/>
            <a:round/>
            <a:headEnd len="sm" w="sm" type="none"/>
            <a:tailEnd len="sm" w="sm" type="none"/>
          </a:ln>
        </p:spPr>
      </p:pic>
      <p:pic>
        <p:nvPicPr>
          <p:cNvPr id="1113" name="Google Shape;1113;p99"/>
          <p:cNvPicPr preferRelativeResize="0"/>
          <p:nvPr/>
        </p:nvPicPr>
        <p:blipFill>
          <a:blip r:embed="rId5">
            <a:alphaModFix/>
          </a:blip>
          <a:stretch>
            <a:fillRect/>
          </a:stretch>
        </p:blipFill>
        <p:spPr>
          <a:xfrm>
            <a:off x="5408825" y="1430725"/>
            <a:ext cx="1704125" cy="3659901"/>
          </a:xfrm>
          <a:prstGeom prst="rect">
            <a:avLst/>
          </a:prstGeom>
          <a:noFill/>
          <a:ln cap="flat" cmpd="sng" w="9525">
            <a:solidFill>
              <a:schemeClr val="dk2"/>
            </a:solidFill>
            <a:prstDash val="solid"/>
            <a:round/>
            <a:headEnd len="sm" w="sm" type="none"/>
            <a:tailEnd len="sm" w="sm" type="none"/>
          </a:ln>
        </p:spPr>
      </p:pic>
      <p:pic>
        <p:nvPicPr>
          <p:cNvPr id="1114" name="Google Shape;1114;p99"/>
          <p:cNvPicPr preferRelativeResize="0"/>
          <p:nvPr/>
        </p:nvPicPr>
        <p:blipFill>
          <a:blip r:embed="rId6">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0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20" name="Google Shape;1120;p100"/>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 : </a:t>
            </a:r>
            <a:endParaRPr b="1" sz="1800"/>
          </a:p>
          <a:p>
            <a:pPr indent="-355600" lvl="1" marL="914400" rtl="0" algn="l">
              <a:lnSpc>
                <a:spcPct val="150000"/>
              </a:lnSpc>
              <a:spcBef>
                <a:spcPts val="0"/>
              </a:spcBef>
              <a:spcAft>
                <a:spcPts val="0"/>
              </a:spcAft>
              <a:buSzPts val="2000"/>
              <a:buChar char="○"/>
            </a:pPr>
            <a:r>
              <a:rPr b="1" lang="en" sz="1800"/>
              <a:t>Three Screens</a:t>
            </a:r>
            <a:endParaRPr b="1" sz="2000"/>
          </a:p>
          <a:p>
            <a:pPr indent="-342900" lvl="2" marL="1371600" marR="0" rtl="0" algn="l">
              <a:lnSpc>
                <a:spcPct val="150000"/>
              </a:lnSpc>
              <a:spcBef>
                <a:spcPts val="0"/>
              </a:spcBef>
              <a:spcAft>
                <a:spcPts val="0"/>
              </a:spcAft>
              <a:buSzPts val="1800"/>
              <a:buChar char="■"/>
            </a:pPr>
            <a:r>
              <a:rPr lang="en" sz="1800"/>
              <a:t>Welcome Screen</a:t>
            </a:r>
            <a:endParaRPr sz="1800"/>
          </a:p>
          <a:p>
            <a:pPr indent="-342900" lvl="3" marL="1828800" marR="0" rtl="0" algn="l">
              <a:lnSpc>
                <a:spcPct val="150000"/>
              </a:lnSpc>
              <a:spcBef>
                <a:spcPts val="0"/>
              </a:spcBef>
              <a:spcAft>
                <a:spcPts val="0"/>
              </a:spcAft>
              <a:buSzPts val="1800"/>
              <a:buChar char="●"/>
            </a:pPr>
            <a:r>
              <a:rPr lang="en" sz="1800"/>
              <a:t>welcome.dart</a:t>
            </a:r>
            <a:endParaRPr sz="1800"/>
          </a:p>
          <a:p>
            <a:pPr indent="-342900" lvl="2" marL="1371600" marR="0" rtl="0" algn="l">
              <a:lnSpc>
                <a:spcPct val="150000"/>
              </a:lnSpc>
              <a:spcBef>
                <a:spcPts val="0"/>
              </a:spcBef>
              <a:spcAft>
                <a:spcPts val="0"/>
              </a:spcAft>
              <a:buSzPts val="1800"/>
              <a:buChar char="■"/>
            </a:pPr>
            <a:r>
              <a:rPr lang="en" sz="1800"/>
              <a:t>Customize Screen</a:t>
            </a:r>
            <a:endParaRPr sz="1800"/>
          </a:p>
          <a:p>
            <a:pPr indent="-342900" lvl="3" marL="1828800" marR="0" rtl="0" algn="l">
              <a:lnSpc>
                <a:spcPct val="150000"/>
              </a:lnSpc>
              <a:spcBef>
                <a:spcPts val="0"/>
              </a:spcBef>
              <a:spcAft>
                <a:spcPts val="0"/>
              </a:spcAft>
              <a:buSzPts val="1800"/>
              <a:buChar char="●"/>
            </a:pPr>
            <a:r>
              <a:rPr lang="en" sz="1800"/>
              <a:t>customize.dart</a:t>
            </a:r>
            <a:endParaRPr sz="1800"/>
          </a:p>
          <a:p>
            <a:pPr indent="-342900" lvl="2" marL="1371600" marR="0" rtl="0" algn="l">
              <a:lnSpc>
                <a:spcPct val="150000"/>
              </a:lnSpc>
              <a:spcBef>
                <a:spcPts val="0"/>
              </a:spcBef>
              <a:spcAft>
                <a:spcPts val="0"/>
              </a:spcAft>
              <a:buSzPts val="1800"/>
              <a:buChar char="■"/>
            </a:pPr>
            <a:r>
              <a:rPr lang="en" sz="1800"/>
              <a:t>Game Screen</a:t>
            </a:r>
            <a:endParaRPr sz="1800"/>
          </a:p>
          <a:p>
            <a:pPr indent="-342900" lvl="3" marL="1828800" marR="0" rtl="0" algn="l">
              <a:lnSpc>
                <a:spcPct val="150000"/>
              </a:lnSpc>
              <a:spcBef>
                <a:spcPts val="0"/>
              </a:spcBef>
              <a:spcAft>
                <a:spcPts val="0"/>
              </a:spcAft>
              <a:buSzPts val="1800"/>
              <a:buChar char="●"/>
            </a:pPr>
            <a:r>
              <a:rPr lang="en" sz="1800"/>
              <a:t>game.dart</a:t>
            </a:r>
            <a:endParaRPr sz="1800"/>
          </a:p>
          <a:p>
            <a:pPr indent="0" lvl="0" marL="0" marR="0" rtl="0" algn="l">
              <a:lnSpc>
                <a:spcPct val="150000"/>
              </a:lnSpc>
              <a:spcBef>
                <a:spcPts val="1600"/>
              </a:spcBef>
              <a:spcAft>
                <a:spcPts val="1600"/>
              </a:spcAft>
              <a:buNone/>
            </a:pPr>
            <a:r>
              <a:t/>
            </a:r>
            <a:endParaRPr sz="1800"/>
          </a:p>
        </p:txBody>
      </p:sp>
      <p:sp>
        <p:nvSpPr>
          <p:cNvPr id="1121" name="Google Shape;1121;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2" name="Google Shape;1122;p10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23" name="Google Shape;1123;p100"/>
          <p:cNvPicPr preferRelativeResize="0"/>
          <p:nvPr/>
        </p:nvPicPr>
        <p:blipFill>
          <a:blip r:embed="rId4">
            <a:alphaModFix/>
          </a:blip>
          <a:stretch>
            <a:fillRect/>
          </a:stretch>
        </p:blipFill>
        <p:spPr>
          <a:xfrm>
            <a:off x="3600475" y="1430725"/>
            <a:ext cx="1704125" cy="3659901"/>
          </a:xfrm>
          <a:prstGeom prst="rect">
            <a:avLst/>
          </a:prstGeom>
          <a:noFill/>
          <a:ln cap="flat" cmpd="sng" w="9525">
            <a:solidFill>
              <a:schemeClr val="dk2"/>
            </a:solidFill>
            <a:prstDash val="solid"/>
            <a:round/>
            <a:headEnd len="sm" w="sm" type="none"/>
            <a:tailEnd len="sm" w="sm" type="none"/>
          </a:ln>
        </p:spPr>
      </p:pic>
      <p:pic>
        <p:nvPicPr>
          <p:cNvPr id="1124" name="Google Shape;1124;p100"/>
          <p:cNvPicPr preferRelativeResize="0"/>
          <p:nvPr/>
        </p:nvPicPr>
        <p:blipFill>
          <a:blip r:embed="rId5">
            <a:alphaModFix/>
          </a:blip>
          <a:stretch>
            <a:fillRect/>
          </a:stretch>
        </p:blipFill>
        <p:spPr>
          <a:xfrm>
            <a:off x="5408825" y="1430725"/>
            <a:ext cx="1704125" cy="3659901"/>
          </a:xfrm>
          <a:prstGeom prst="rect">
            <a:avLst/>
          </a:prstGeom>
          <a:noFill/>
          <a:ln cap="flat" cmpd="sng" w="9525">
            <a:solidFill>
              <a:schemeClr val="dk2"/>
            </a:solidFill>
            <a:prstDash val="solid"/>
            <a:round/>
            <a:headEnd len="sm" w="sm" type="none"/>
            <a:tailEnd len="sm" w="sm" type="none"/>
          </a:ln>
        </p:spPr>
      </p:pic>
      <p:pic>
        <p:nvPicPr>
          <p:cNvPr id="1125" name="Google Shape;1125;p100"/>
          <p:cNvPicPr preferRelativeResize="0"/>
          <p:nvPr/>
        </p:nvPicPr>
        <p:blipFill>
          <a:blip r:embed="rId6">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pic>
        <p:nvPicPr>
          <p:cNvPr id="1126" name="Google Shape;1126;p100"/>
          <p:cNvPicPr preferRelativeResize="0"/>
          <p:nvPr/>
        </p:nvPicPr>
        <p:blipFill>
          <a:blip r:embed="rId7">
            <a:alphaModFix/>
          </a:blip>
          <a:stretch>
            <a:fillRect/>
          </a:stretch>
        </p:blipFill>
        <p:spPr>
          <a:xfrm>
            <a:off x="4197888" y="340625"/>
            <a:ext cx="3781425" cy="4619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0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32" name="Google Shape;1132;p101"/>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 : </a:t>
            </a:r>
            <a:endParaRPr b="1" sz="1800"/>
          </a:p>
          <a:p>
            <a:pPr indent="-355600" lvl="1" marL="914400" rtl="0" algn="l">
              <a:lnSpc>
                <a:spcPct val="150000"/>
              </a:lnSpc>
              <a:spcBef>
                <a:spcPts val="0"/>
              </a:spcBef>
              <a:spcAft>
                <a:spcPts val="0"/>
              </a:spcAft>
              <a:buSzPts val="2000"/>
              <a:buChar char="○"/>
            </a:pPr>
            <a:r>
              <a:rPr b="1" lang="en" sz="1800"/>
              <a:t>m</a:t>
            </a:r>
            <a:r>
              <a:rPr b="1" lang="en" sz="1800"/>
              <a:t>ain.dart File :</a:t>
            </a:r>
            <a:endParaRPr sz="1800"/>
          </a:p>
          <a:p>
            <a:pPr indent="0" lvl="0" marL="0" marR="0" rtl="0" algn="l">
              <a:lnSpc>
                <a:spcPct val="150000"/>
              </a:lnSpc>
              <a:spcBef>
                <a:spcPts val="1600"/>
              </a:spcBef>
              <a:spcAft>
                <a:spcPts val="1600"/>
              </a:spcAft>
              <a:buNone/>
            </a:pPr>
            <a:r>
              <a:t/>
            </a:r>
            <a:endParaRPr sz="1800"/>
          </a:p>
        </p:txBody>
      </p:sp>
      <p:sp>
        <p:nvSpPr>
          <p:cNvPr id="1133" name="Google Shape;1133;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4" name="Google Shape;1134;p10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35" name="Google Shape;1135;p101"/>
          <p:cNvPicPr preferRelativeResize="0"/>
          <p:nvPr/>
        </p:nvPicPr>
        <p:blipFill>
          <a:blip r:embed="rId4">
            <a:alphaModFix/>
          </a:blip>
          <a:stretch>
            <a:fillRect/>
          </a:stretch>
        </p:blipFill>
        <p:spPr>
          <a:xfrm>
            <a:off x="445700" y="2649600"/>
            <a:ext cx="1704125" cy="3659901"/>
          </a:xfrm>
          <a:prstGeom prst="rect">
            <a:avLst/>
          </a:prstGeom>
          <a:noFill/>
          <a:ln cap="flat" cmpd="sng" w="9525">
            <a:solidFill>
              <a:schemeClr val="dk2"/>
            </a:solidFill>
            <a:prstDash val="solid"/>
            <a:round/>
            <a:headEnd len="sm" w="sm" type="none"/>
            <a:tailEnd len="sm" w="sm" type="none"/>
          </a:ln>
        </p:spPr>
      </p:pic>
      <p:sp>
        <p:nvSpPr>
          <p:cNvPr id="1136" name="Google Shape;1136;p101"/>
          <p:cNvSpPr txBox="1"/>
          <p:nvPr/>
        </p:nvSpPr>
        <p:spPr>
          <a:xfrm>
            <a:off x="3090400" y="28625"/>
            <a:ext cx="5894700" cy="5356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'package:sliding_number_puzzle_two_screens/screens/customize.dart'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'package:sliding_number_puzzle_two_screens/screens/game.dart'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'package:sliding_number_puzzle_two_screens/screens/welcome.dart'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home</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WelcomeScreen</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routes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pageRoute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ctx</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WelcomeScreen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pageRoute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ctx</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WelcomeScreen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CustomizeScreen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pageRoute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ctx</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CustomizeScreen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137" name="Google Shape;1137;p101"/>
          <p:cNvSpPr/>
          <p:nvPr/>
        </p:nvSpPr>
        <p:spPr>
          <a:xfrm>
            <a:off x="3527050" y="3440900"/>
            <a:ext cx="4749900" cy="92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0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43" name="Google Shape;1143;p102"/>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Routes and Navigation in Flutter</a:t>
            </a:r>
            <a:endParaRPr b="1" sz="1800"/>
          </a:p>
          <a:p>
            <a:pPr indent="-355600" lvl="1" marL="914400" rtl="0" algn="l">
              <a:lnSpc>
                <a:spcPct val="150000"/>
              </a:lnSpc>
              <a:spcBef>
                <a:spcPts val="0"/>
              </a:spcBef>
              <a:spcAft>
                <a:spcPts val="0"/>
              </a:spcAft>
              <a:buSzPts val="2000"/>
              <a:buChar char="○"/>
            </a:pPr>
            <a:r>
              <a:rPr lang="en" sz="1800"/>
              <a:t>main.dart File :</a:t>
            </a:r>
            <a:endParaRPr sz="1800"/>
          </a:p>
          <a:p>
            <a:pPr indent="0" lvl="0" marL="0" marR="0" rtl="0" algn="l">
              <a:lnSpc>
                <a:spcPct val="150000"/>
              </a:lnSpc>
              <a:spcBef>
                <a:spcPts val="1600"/>
              </a:spcBef>
              <a:spcAft>
                <a:spcPts val="1600"/>
              </a:spcAft>
              <a:buNone/>
            </a:pPr>
            <a:r>
              <a:t/>
            </a:r>
            <a:endParaRPr sz="1800"/>
          </a:p>
        </p:txBody>
      </p:sp>
      <p:sp>
        <p:nvSpPr>
          <p:cNvPr id="1144" name="Google Shape;1144;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5" name="Google Shape;1145;p10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51" name="Google Shape;1151;p103"/>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Sliding Number Puzzle : </a:t>
            </a:r>
            <a:endParaRPr b="1" sz="1800"/>
          </a:p>
          <a:p>
            <a:pPr indent="-355600" lvl="1" marL="914400" rtl="0" algn="l">
              <a:lnSpc>
                <a:spcPct val="150000"/>
              </a:lnSpc>
              <a:spcBef>
                <a:spcPts val="0"/>
              </a:spcBef>
              <a:spcAft>
                <a:spcPts val="0"/>
              </a:spcAft>
              <a:buSzPts val="2000"/>
              <a:buChar char="○"/>
            </a:pPr>
            <a:r>
              <a:rPr b="1" lang="en" sz="1800"/>
              <a:t>Welcome Screen :</a:t>
            </a:r>
            <a:endParaRPr sz="1800"/>
          </a:p>
          <a:p>
            <a:pPr indent="0" lvl="0" marL="0" marR="0" rtl="0" algn="l">
              <a:lnSpc>
                <a:spcPct val="150000"/>
              </a:lnSpc>
              <a:spcBef>
                <a:spcPts val="1600"/>
              </a:spcBef>
              <a:spcAft>
                <a:spcPts val="1600"/>
              </a:spcAft>
              <a:buNone/>
            </a:pPr>
            <a:r>
              <a:t/>
            </a:r>
            <a:endParaRPr sz="1800"/>
          </a:p>
        </p:txBody>
      </p:sp>
      <p:sp>
        <p:nvSpPr>
          <p:cNvPr id="1152" name="Google Shape;1152;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3" name="Google Shape;1153;p10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54" name="Google Shape;1154;p103"/>
          <p:cNvPicPr preferRelativeResize="0"/>
          <p:nvPr/>
        </p:nvPicPr>
        <p:blipFill>
          <a:blip r:embed="rId4">
            <a:alphaModFix/>
          </a:blip>
          <a:stretch>
            <a:fillRect/>
          </a:stretch>
        </p:blipFill>
        <p:spPr>
          <a:xfrm>
            <a:off x="331250" y="2635300"/>
            <a:ext cx="1704125" cy="3659901"/>
          </a:xfrm>
          <a:prstGeom prst="rect">
            <a:avLst/>
          </a:prstGeom>
          <a:noFill/>
          <a:ln cap="flat" cmpd="sng" w="9525">
            <a:solidFill>
              <a:schemeClr val="dk2"/>
            </a:solidFill>
            <a:prstDash val="solid"/>
            <a:round/>
            <a:headEnd len="sm" w="sm" type="none"/>
            <a:tailEnd len="sm" w="sm" type="none"/>
          </a:ln>
        </p:spPr>
      </p:pic>
      <p:sp>
        <p:nvSpPr>
          <p:cNvPr id="1155" name="Google Shape;1155;p103"/>
          <p:cNvSpPr txBox="1"/>
          <p:nvPr/>
        </p:nvSpPr>
        <p:spPr>
          <a:xfrm>
            <a:off x="3090400" y="28625"/>
            <a:ext cx="5894700" cy="6033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'package:sliding_number_puzzle_two_screens/screens/customize.dart'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br>
              <a:rPr lang="en" sz="1000">
                <a:solidFill>
                  <a:srgbClr val="3B3B3B"/>
                </a:solidFill>
                <a:highlight>
                  <a:srgbClr val="FFFFFF"/>
                </a:highlight>
                <a:latin typeface="Courier New"/>
                <a:ea typeface="Courier New"/>
                <a:cs typeface="Courier New"/>
                <a:sym typeface="Courier New"/>
              </a:rPr>
            </a:b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WelcomeScreen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StatelessWidget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static</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pageRoute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'/welcomescreen'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title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'Sliding Number Puzzle'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Column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'Welcome to Sliding Number Puzzle !'</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textAlign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TextAlign</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color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purple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ElevatedButton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Navigator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pushNamed</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CustomizeScreen</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pageRoute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"Next..!"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2"/>
              </a:solidFill>
              <a:latin typeface="Raleway"/>
              <a:ea typeface="Raleway"/>
              <a:cs typeface="Raleway"/>
              <a:sym typeface="Raleway"/>
            </a:endParaRPr>
          </a:p>
        </p:txBody>
      </p:sp>
      <p:sp>
        <p:nvSpPr>
          <p:cNvPr id="1156" name="Google Shape;1156;p103"/>
          <p:cNvSpPr/>
          <p:nvPr/>
        </p:nvSpPr>
        <p:spPr>
          <a:xfrm>
            <a:off x="4034950" y="4089725"/>
            <a:ext cx="4749900" cy="46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157" name="Google Shape;1157;p103"/>
          <p:cNvSpPr/>
          <p:nvPr/>
        </p:nvSpPr>
        <p:spPr>
          <a:xfrm>
            <a:off x="3193000" y="889225"/>
            <a:ext cx="4749900" cy="248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0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63" name="Google Shape;1163;p104"/>
          <p:cNvSpPr txBox="1"/>
          <p:nvPr>
            <p:ph idx="2" type="subTitle"/>
          </p:nvPr>
        </p:nvSpPr>
        <p:spPr>
          <a:xfrm>
            <a:off x="-67100" y="1705325"/>
            <a:ext cx="53895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Second Screen </a:t>
            </a:r>
            <a:r>
              <a:rPr b="1" lang="en" sz="1800"/>
              <a:t> : Customize.dart</a:t>
            </a:r>
            <a:endParaRPr b="1" sz="1800"/>
          </a:p>
          <a:p>
            <a:pPr indent="-342900" lvl="1" marL="914400" rtl="0" algn="l">
              <a:lnSpc>
                <a:spcPct val="150000"/>
              </a:lnSpc>
              <a:spcBef>
                <a:spcPts val="0"/>
              </a:spcBef>
              <a:spcAft>
                <a:spcPts val="0"/>
              </a:spcAft>
              <a:buSzPts val="1800"/>
              <a:buChar char="○"/>
            </a:pPr>
            <a:r>
              <a:rPr lang="en" sz="1800"/>
              <a:t>Stateless or Stateful ?</a:t>
            </a:r>
            <a:endParaRPr sz="1800"/>
          </a:p>
          <a:p>
            <a:pPr indent="0" lvl="0" marL="0" marR="0" rtl="0" algn="l">
              <a:lnSpc>
                <a:spcPct val="150000"/>
              </a:lnSpc>
              <a:spcBef>
                <a:spcPts val="1600"/>
              </a:spcBef>
              <a:spcAft>
                <a:spcPts val="1600"/>
              </a:spcAft>
              <a:buNone/>
            </a:pPr>
            <a:r>
              <a:t/>
            </a:r>
            <a:endParaRPr sz="1800"/>
          </a:p>
        </p:txBody>
      </p:sp>
      <p:sp>
        <p:nvSpPr>
          <p:cNvPr id="1164" name="Google Shape;1164;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5" name="Google Shape;1165;p10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66" name="Google Shape;1166;p104"/>
          <p:cNvPicPr preferRelativeResize="0"/>
          <p:nvPr/>
        </p:nvPicPr>
        <p:blipFill>
          <a:blip r:embed="rId4">
            <a:alphaModFix/>
          </a:blip>
          <a:stretch>
            <a:fillRect/>
          </a:stretch>
        </p:blipFill>
        <p:spPr>
          <a:xfrm>
            <a:off x="7368950" y="1390725"/>
            <a:ext cx="1704125" cy="36599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0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72" name="Google Shape;1172;p105"/>
          <p:cNvSpPr txBox="1"/>
          <p:nvPr>
            <p:ph idx="2" type="subTitle"/>
          </p:nvPr>
        </p:nvSpPr>
        <p:spPr>
          <a:xfrm>
            <a:off x="-67100" y="1705325"/>
            <a:ext cx="53895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Second Screen  : Customize.dart</a:t>
            </a:r>
            <a:endParaRPr b="1" sz="1800"/>
          </a:p>
          <a:p>
            <a:pPr indent="-342900" lvl="1" marL="914400" rtl="0" algn="l">
              <a:lnSpc>
                <a:spcPct val="150000"/>
              </a:lnSpc>
              <a:spcBef>
                <a:spcPts val="0"/>
              </a:spcBef>
              <a:spcAft>
                <a:spcPts val="0"/>
              </a:spcAft>
              <a:buSzPts val="1800"/>
              <a:buChar char="○"/>
            </a:pPr>
            <a:r>
              <a:rPr lang="en" sz="1800"/>
              <a:t>Stateless or Stateful ?</a:t>
            </a:r>
            <a:br>
              <a:rPr lang="en" sz="1800"/>
            </a:br>
            <a:r>
              <a:rPr lang="en" sz="1800"/>
              <a:t>(Of course, you can make everything stateful at the expense of performance)</a:t>
            </a:r>
            <a:endParaRPr sz="1800"/>
          </a:p>
          <a:p>
            <a:pPr indent="-342900" lvl="2" marL="1371600" rtl="0" algn="l">
              <a:lnSpc>
                <a:spcPct val="150000"/>
              </a:lnSpc>
              <a:spcBef>
                <a:spcPts val="0"/>
              </a:spcBef>
              <a:spcAft>
                <a:spcPts val="0"/>
              </a:spcAft>
              <a:buSzPts val="1800"/>
              <a:buChar char="■"/>
            </a:pPr>
            <a:r>
              <a:rPr lang="en" sz="1800"/>
              <a:t>It has a TextFormField ( It’s value can change ? )</a:t>
            </a:r>
            <a:endParaRPr sz="1800"/>
          </a:p>
          <a:p>
            <a:pPr indent="0" lvl="0" marL="0" marR="0" rtl="0" algn="l">
              <a:lnSpc>
                <a:spcPct val="150000"/>
              </a:lnSpc>
              <a:spcBef>
                <a:spcPts val="1600"/>
              </a:spcBef>
              <a:spcAft>
                <a:spcPts val="1600"/>
              </a:spcAft>
              <a:buNone/>
            </a:pPr>
            <a:r>
              <a:t/>
            </a:r>
            <a:endParaRPr sz="1800"/>
          </a:p>
        </p:txBody>
      </p:sp>
      <p:sp>
        <p:nvSpPr>
          <p:cNvPr id="1173" name="Google Shape;1173;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4" name="Google Shape;1174;p10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75" name="Google Shape;1175;p105"/>
          <p:cNvPicPr preferRelativeResize="0"/>
          <p:nvPr/>
        </p:nvPicPr>
        <p:blipFill>
          <a:blip r:embed="rId4">
            <a:alphaModFix/>
          </a:blip>
          <a:stretch>
            <a:fillRect/>
          </a:stretch>
        </p:blipFill>
        <p:spPr>
          <a:xfrm>
            <a:off x="7368950" y="1390725"/>
            <a:ext cx="1704125" cy="36599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0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181" name="Google Shape;1181;p106"/>
          <p:cNvSpPr txBox="1"/>
          <p:nvPr>
            <p:ph idx="2" type="subTitle"/>
          </p:nvPr>
        </p:nvSpPr>
        <p:spPr>
          <a:xfrm>
            <a:off x="-67100" y="1705325"/>
            <a:ext cx="53895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Second Screen  : Customize.dart</a:t>
            </a:r>
            <a:endParaRPr b="1" sz="1800"/>
          </a:p>
          <a:p>
            <a:pPr indent="-342900" lvl="1" marL="914400" rtl="0" algn="l">
              <a:lnSpc>
                <a:spcPct val="150000"/>
              </a:lnSpc>
              <a:spcBef>
                <a:spcPts val="0"/>
              </a:spcBef>
              <a:spcAft>
                <a:spcPts val="0"/>
              </a:spcAft>
              <a:buSzPts val="1800"/>
              <a:buChar char="○"/>
            </a:pPr>
            <a:r>
              <a:rPr lang="en" sz="1800"/>
              <a:t>Stateless or Stateful ?</a:t>
            </a:r>
            <a:br>
              <a:rPr lang="en" sz="1800"/>
            </a:br>
            <a:r>
              <a:rPr lang="en" sz="1800"/>
              <a:t>(Of course, you can make everything stateful at the expense of performance)</a:t>
            </a:r>
            <a:endParaRPr sz="1800"/>
          </a:p>
          <a:p>
            <a:pPr indent="-342900" lvl="2" marL="1371600" rtl="0" algn="l">
              <a:lnSpc>
                <a:spcPct val="150000"/>
              </a:lnSpc>
              <a:spcBef>
                <a:spcPts val="0"/>
              </a:spcBef>
              <a:spcAft>
                <a:spcPts val="0"/>
              </a:spcAft>
              <a:buSzPts val="1800"/>
              <a:buChar char="■"/>
            </a:pPr>
            <a:r>
              <a:rPr lang="en" sz="1800"/>
              <a:t>It has a TextFormField ( It’s value can change ? )</a:t>
            </a:r>
            <a:endParaRPr sz="1800"/>
          </a:p>
          <a:p>
            <a:pPr indent="0" lvl="0" marL="0" marR="0" rtl="0" algn="l">
              <a:lnSpc>
                <a:spcPct val="150000"/>
              </a:lnSpc>
              <a:spcBef>
                <a:spcPts val="1600"/>
              </a:spcBef>
              <a:spcAft>
                <a:spcPts val="1600"/>
              </a:spcAft>
              <a:buNone/>
            </a:pPr>
            <a:r>
              <a:t/>
            </a:r>
            <a:endParaRPr sz="1800"/>
          </a:p>
        </p:txBody>
      </p:sp>
      <p:sp>
        <p:nvSpPr>
          <p:cNvPr id="1182" name="Google Shape;1182;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3" name="Google Shape;1183;p10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84" name="Google Shape;1184;p106"/>
          <p:cNvPicPr preferRelativeResize="0"/>
          <p:nvPr/>
        </p:nvPicPr>
        <p:blipFill>
          <a:blip r:embed="rId4">
            <a:alphaModFix/>
          </a:blip>
          <a:stretch>
            <a:fillRect/>
          </a:stretch>
        </p:blipFill>
        <p:spPr>
          <a:xfrm>
            <a:off x="7368950" y="1390725"/>
            <a:ext cx="1704125" cy="3659901"/>
          </a:xfrm>
          <a:prstGeom prst="rect">
            <a:avLst/>
          </a:prstGeom>
          <a:noFill/>
          <a:ln cap="flat" cmpd="sng" w="9525">
            <a:solidFill>
              <a:schemeClr val="dk2"/>
            </a:solidFill>
            <a:prstDash val="solid"/>
            <a:round/>
            <a:headEnd len="sm" w="sm" type="none"/>
            <a:tailEnd len="sm" w="sm" type="none"/>
          </a:ln>
        </p:spPr>
      </p:pic>
      <p:sp>
        <p:nvSpPr>
          <p:cNvPr id="1185" name="Google Shape;1185;p106"/>
          <p:cNvSpPr/>
          <p:nvPr/>
        </p:nvSpPr>
        <p:spPr>
          <a:xfrm>
            <a:off x="658125" y="2646875"/>
            <a:ext cx="6209400" cy="17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aleway"/>
                <a:ea typeface="Raleway"/>
                <a:cs typeface="Raleway"/>
                <a:sym typeface="Raleway"/>
              </a:rPr>
              <a:t>If you don’t need to refresh the UI with a dynamic value, stateless would do. ( Input entered by the user does not require UI refresh, whilst the slider/switch need a refresh)</a:t>
            </a:r>
            <a:endParaRPr sz="16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15" name="Google Shape;615;p5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Skeleton for Building an App : Styling</a:t>
            </a:r>
            <a:endParaRPr sz="1800"/>
          </a:p>
          <a:p>
            <a:pPr indent="0" lvl="0" marL="0" marR="0" rtl="0" algn="l">
              <a:lnSpc>
                <a:spcPct val="150000"/>
              </a:lnSpc>
              <a:spcBef>
                <a:spcPts val="1600"/>
              </a:spcBef>
              <a:spcAft>
                <a:spcPts val="1600"/>
              </a:spcAft>
              <a:buNone/>
            </a:pPr>
            <a:r>
              <a:t/>
            </a:r>
            <a:endParaRPr sz="1800"/>
          </a:p>
        </p:txBody>
      </p:sp>
      <p:sp>
        <p:nvSpPr>
          <p:cNvPr id="616" name="Google Shape;61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7" name="Google Shape;617;p5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618" name="Google Shape;618;p53"/>
          <p:cNvPicPr preferRelativeResize="0"/>
          <p:nvPr/>
        </p:nvPicPr>
        <p:blipFill>
          <a:blip r:embed="rId4">
            <a:alphaModFix/>
          </a:blip>
          <a:stretch>
            <a:fillRect/>
          </a:stretch>
        </p:blipFill>
        <p:spPr>
          <a:xfrm>
            <a:off x="5843012" y="1529425"/>
            <a:ext cx="2214388" cy="3220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1" name="Google Shape;1191;p10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192" name="Google Shape;1192;p107"/>
          <p:cNvPicPr preferRelativeResize="0"/>
          <p:nvPr/>
        </p:nvPicPr>
        <p:blipFill>
          <a:blip r:embed="rId4">
            <a:alphaModFix/>
          </a:blip>
          <a:stretch>
            <a:fillRect/>
          </a:stretch>
        </p:blipFill>
        <p:spPr>
          <a:xfrm>
            <a:off x="7368950" y="1390725"/>
            <a:ext cx="1704125" cy="3659901"/>
          </a:xfrm>
          <a:prstGeom prst="rect">
            <a:avLst/>
          </a:prstGeom>
          <a:noFill/>
          <a:ln cap="flat" cmpd="sng" w="9525">
            <a:solidFill>
              <a:schemeClr val="dk2"/>
            </a:solidFill>
            <a:prstDash val="solid"/>
            <a:round/>
            <a:headEnd len="sm" w="sm" type="none"/>
            <a:tailEnd len="sm" w="sm" type="none"/>
          </a:ln>
        </p:spPr>
      </p:pic>
      <p:sp>
        <p:nvSpPr>
          <p:cNvPr id="1193" name="Google Shape;1193;p107"/>
          <p:cNvSpPr txBox="1"/>
          <p:nvPr/>
        </p:nvSpPr>
        <p:spPr>
          <a:xfrm>
            <a:off x="157375" y="100175"/>
            <a:ext cx="5894700" cy="4186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'package:sliding_number_puzzle_two_screens/screens/game.dart'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CustomizeScreen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StatelessWidget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00FF"/>
                </a:solidFill>
                <a:highlight>
                  <a:srgbClr val="FFFFFF"/>
                </a:highlight>
                <a:latin typeface="Courier New"/>
                <a:ea typeface="Courier New"/>
                <a:cs typeface="Courier New"/>
                <a:sym typeface="Courier New"/>
              </a:rPr>
              <a:t>static</a:t>
            </a:r>
            <a:r>
              <a:rPr b="1" lang="en" sz="1000">
                <a:solidFill>
                  <a:srgbClr val="3B3B3B"/>
                </a:solidFill>
                <a:highlight>
                  <a:srgbClr val="FFFFFF"/>
                </a:highlight>
                <a:latin typeface="Courier New"/>
                <a:ea typeface="Courier New"/>
                <a:cs typeface="Courier New"/>
                <a:sym typeface="Courier New"/>
              </a:rPr>
              <a:t> </a:t>
            </a:r>
            <a:r>
              <a:rPr b="1" lang="en" sz="1000">
                <a:solidFill>
                  <a:srgbClr val="0000FF"/>
                </a:solidFill>
                <a:highlight>
                  <a:srgbClr val="FFFFFF"/>
                </a:highlight>
                <a:latin typeface="Courier New"/>
                <a:ea typeface="Courier New"/>
                <a:cs typeface="Courier New"/>
                <a:sym typeface="Courier New"/>
              </a:rPr>
              <a:t>const</a:t>
            </a:r>
            <a:r>
              <a:rPr b="1" lang="en" sz="1000">
                <a:solidFill>
                  <a:srgbClr val="3B3B3B"/>
                </a:solidFill>
                <a:highlight>
                  <a:srgbClr val="FFFFFF"/>
                </a:highlight>
                <a:latin typeface="Courier New"/>
                <a:ea typeface="Courier New"/>
                <a:cs typeface="Courier New"/>
                <a:sym typeface="Courier New"/>
              </a:rPr>
              <a:t> </a:t>
            </a:r>
            <a:r>
              <a:rPr b="1" lang="en" sz="1000">
                <a:solidFill>
                  <a:srgbClr val="267F99"/>
                </a:solidFill>
                <a:highlight>
                  <a:srgbClr val="FFFFFF"/>
                </a:highlight>
                <a:latin typeface="Courier New"/>
                <a:ea typeface="Courier New"/>
                <a:cs typeface="Courier New"/>
                <a:sym typeface="Courier New"/>
              </a:rPr>
              <a:t>String</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pageRoute</a:t>
            </a:r>
            <a:r>
              <a:rPr b="1" lang="en" sz="1000">
                <a:solidFill>
                  <a:srgbClr val="3B3B3B"/>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'/customizescreen'</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_tx_size_value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title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'Sliding Number Puzzle'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Column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mainAxisAlignment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MainAxisAlignment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crossAxisAlignment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CrossAxisAlignment</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194" name="Google Shape;1194;p107"/>
          <p:cNvSpPr/>
          <p:nvPr/>
        </p:nvSpPr>
        <p:spPr>
          <a:xfrm>
            <a:off x="224200" y="1024750"/>
            <a:ext cx="4296900" cy="27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195" name="Google Shape;1195;p107"/>
          <p:cNvSpPr/>
          <p:nvPr/>
        </p:nvSpPr>
        <p:spPr>
          <a:xfrm>
            <a:off x="1080200" y="3440950"/>
            <a:ext cx="5994900" cy="13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You can have instance variable in a stateless widget</a:t>
            </a:r>
            <a:endParaRPr b="1" sz="1700">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pic>
        <p:nvPicPr>
          <p:cNvPr id="1200" name="Google Shape;1200;p108"/>
          <p:cNvPicPr preferRelativeResize="0"/>
          <p:nvPr/>
        </p:nvPicPr>
        <p:blipFill>
          <a:blip r:embed="rId3">
            <a:alphaModFix/>
          </a:blip>
          <a:stretch>
            <a:fillRect/>
          </a:stretch>
        </p:blipFill>
        <p:spPr>
          <a:xfrm>
            <a:off x="6696624" y="865600"/>
            <a:ext cx="2145575" cy="3977450"/>
          </a:xfrm>
          <a:prstGeom prst="rect">
            <a:avLst/>
          </a:prstGeom>
          <a:noFill/>
          <a:ln cap="flat" cmpd="sng" w="19050">
            <a:solidFill>
              <a:schemeClr val="dk2"/>
            </a:solidFill>
            <a:prstDash val="solid"/>
            <a:round/>
            <a:headEnd len="sm" w="sm" type="none"/>
            <a:tailEnd len="sm" w="sm" type="none"/>
          </a:ln>
        </p:spPr>
      </p:pic>
      <p:sp>
        <p:nvSpPr>
          <p:cNvPr id="1201" name="Google Shape;1201;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2" name="Google Shape;1202;p108"/>
          <p:cNvPicPr preferRelativeResize="0"/>
          <p:nvPr/>
        </p:nvPicPr>
        <p:blipFill rotWithShape="1">
          <a:blip r:embed="rId4">
            <a:alphaModFix/>
          </a:blip>
          <a:srcRect b="0" l="0" r="69920" t="0"/>
          <a:stretch/>
        </p:blipFill>
        <p:spPr>
          <a:xfrm>
            <a:off x="7595704" y="1024750"/>
            <a:ext cx="1160375" cy="1123950"/>
          </a:xfrm>
          <a:prstGeom prst="rect">
            <a:avLst/>
          </a:prstGeom>
          <a:noFill/>
          <a:ln>
            <a:noFill/>
          </a:ln>
        </p:spPr>
      </p:pic>
      <p:sp>
        <p:nvSpPr>
          <p:cNvPr id="1203" name="Google Shape;1203;p108"/>
          <p:cNvSpPr txBox="1"/>
          <p:nvPr/>
        </p:nvSpPr>
        <p:spPr>
          <a:xfrm>
            <a:off x="185975" y="972925"/>
            <a:ext cx="5894700" cy="1435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67F99"/>
                </a:solidFill>
                <a:highlight>
                  <a:srgbClr val="FFFFFF"/>
                </a:highlight>
                <a:latin typeface="Courier New"/>
                <a:ea typeface="Courier New"/>
                <a:cs typeface="Courier New"/>
                <a:sym typeface="Courier New"/>
              </a:rPr>
              <a:t>ElevatedButton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onPressed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Navigator</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pushNamed</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context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WelcomeScreen</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pageRoute</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'Back'</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204" name="Google Shape;1204;p108"/>
          <p:cNvSpPr/>
          <p:nvPr/>
        </p:nvSpPr>
        <p:spPr>
          <a:xfrm>
            <a:off x="7969200" y="3478475"/>
            <a:ext cx="548700" cy="27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205" name="Google Shape;1205;p108"/>
          <p:cNvSpPr txBox="1"/>
          <p:nvPr/>
        </p:nvSpPr>
        <p:spPr>
          <a:xfrm>
            <a:off x="1208950" y="2575350"/>
            <a:ext cx="4120500" cy="461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OR ?</a:t>
            </a:r>
            <a:endParaRPr sz="1800">
              <a:solidFill>
                <a:schemeClr val="dk2"/>
              </a:solidFill>
              <a:latin typeface="Raleway"/>
              <a:ea typeface="Raleway"/>
              <a:cs typeface="Raleway"/>
              <a:sym typeface="Raleway"/>
            </a:endParaRPr>
          </a:p>
        </p:txBody>
      </p:sp>
      <p:sp>
        <p:nvSpPr>
          <p:cNvPr id="1206" name="Google Shape;1206;p108"/>
          <p:cNvSpPr txBox="1"/>
          <p:nvPr/>
        </p:nvSpPr>
        <p:spPr>
          <a:xfrm>
            <a:off x="185975" y="3164125"/>
            <a:ext cx="5894700" cy="1435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267F99"/>
                </a:solidFill>
                <a:highlight>
                  <a:srgbClr val="FFFFFF"/>
                </a:highlight>
                <a:latin typeface="Courier New"/>
                <a:ea typeface="Courier New"/>
                <a:cs typeface="Courier New"/>
                <a:sym typeface="Courier New"/>
              </a:rPr>
              <a:t>ElevatedButton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onPressed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Navigator</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pop(</a:t>
            </a:r>
            <a:r>
              <a:rPr b="1" lang="en" sz="1050">
                <a:solidFill>
                  <a:srgbClr val="001080"/>
                </a:solidFill>
                <a:highlight>
                  <a:srgbClr val="FFFFFF"/>
                </a:highlight>
                <a:latin typeface="Courier New"/>
                <a:ea typeface="Courier New"/>
                <a:cs typeface="Courier New"/>
                <a:sym typeface="Courier New"/>
              </a:rPr>
              <a:t>context</a:t>
            </a:r>
            <a:r>
              <a:rPr b="1" lang="en" sz="1050">
                <a:solidFill>
                  <a:srgbClr val="795E26"/>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'Back'</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pic>
        <p:nvPicPr>
          <p:cNvPr id="1211" name="Google Shape;1211;p109"/>
          <p:cNvPicPr preferRelativeResize="0"/>
          <p:nvPr/>
        </p:nvPicPr>
        <p:blipFill>
          <a:blip r:embed="rId3">
            <a:alphaModFix/>
          </a:blip>
          <a:stretch>
            <a:fillRect/>
          </a:stretch>
        </p:blipFill>
        <p:spPr>
          <a:xfrm>
            <a:off x="6696624" y="865600"/>
            <a:ext cx="2145575" cy="3977450"/>
          </a:xfrm>
          <a:prstGeom prst="rect">
            <a:avLst/>
          </a:prstGeom>
          <a:noFill/>
          <a:ln cap="flat" cmpd="sng" w="19050">
            <a:solidFill>
              <a:schemeClr val="dk2"/>
            </a:solidFill>
            <a:prstDash val="solid"/>
            <a:round/>
            <a:headEnd len="sm" w="sm" type="none"/>
            <a:tailEnd len="sm" w="sm" type="none"/>
          </a:ln>
        </p:spPr>
      </p:pic>
      <p:sp>
        <p:nvSpPr>
          <p:cNvPr id="1212" name="Google Shape;1212;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3" name="Google Shape;1213;p109"/>
          <p:cNvPicPr preferRelativeResize="0"/>
          <p:nvPr/>
        </p:nvPicPr>
        <p:blipFill rotWithShape="1">
          <a:blip r:embed="rId4">
            <a:alphaModFix/>
          </a:blip>
          <a:srcRect b="0" l="0" r="69920" t="0"/>
          <a:stretch/>
        </p:blipFill>
        <p:spPr>
          <a:xfrm>
            <a:off x="7595704" y="1024750"/>
            <a:ext cx="1160375" cy="1123950"/>
          </a:xfrm>
          <a:prstGeom prst="rect">
            <a:avLst/>
          </a:prstGeom>
          <a:noFill/>
          <a:ln>
            <a:noFill/>
          </a:ln>
        </p:spPr>
      </p:pic>
      <p:sp>
        <p:nvSpPr>
          <p:cNvPr id="1214" name="Google Shape;1214;p109"/>
          <p:cNvSpPr/>
          <p:nvPr/>
        </p:nvSpPr>
        <p:spPr>
          <a:xfrm>
            <a:off x="7117925" y="3449875"/>
            <a:ext cx="851400" cy="32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215" name="Google Shape;1215;p109"/>
          <p:cNvSpPr/>
          <p:nvPr/>
        </p:nvSpPr>
        <p:spPr>
          <a:xfrm>
            <a:off x="343350" y="932275"/>
            <a:ext cx="5994900" cy="13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The value 3 needs to be sent to the child screen ( next screen )</a:t>
            </a:r>
            <a:endParaRPr b="1" sz="1700">
              <a:latin typeface="Raleway"/>
              <a:ea typeface="Raleway"/>
              <a:cs typeface="Raleway"/>
              <a:sym typeface="Raleway"/>
            </a:endParaRPr>
          </a:p>
        </p:txBody>
      </p:sp>
      <p:sp>
        <p:nvSpPr>
          <p:cNvPr id="1216" name="Google Shape;1216;p109"/>
          <p:cNvSpPr/>
          <p:nvPr/>
        </p:nvSpPr>
        <p:spPr>
          <a:xfrm>
            <a:off x="333700" y="2644175"/>
            <a:ext cx="5994900" cy="1308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Remember : Flutter is declarative</a:t>
            </a:r>
            <a:br>
              <a:rPr b="1" lang="en" sz="1700">
                <a:latin typeface="Raleway"/>
                <a:ea typeface="Raleway"/>
                <a:cs typeface="Raleway"/>
                <a:sym typeface="Raleway"/>
              </a:rPr>
            </a:br>
            <a:endParaRPr b="1" sz="1700">
              <a:latin typeface="Raleway"/>
              <a:ea typeface="Raleway"/>
              <a:cs typeface="Raleway"/>
              <a:sym typeface="Raleway"/>
            </a:endParaRPr>
          </a:p>
          <a:p>
            <a:pPr indent="0" lvl="0" marL="0" rtl="0" algn="ctr">
              <a:spcBef>
                <a:spcPts val="0"/>
              </a:spcBef>
              <a:spcAft>
                <a:spcPts val="0"/>
              </a:spcAft>
              <a:buNone/>
            </a:pPr>
            <a:r>
              <a:rPr b="1" lang="en" sz="1700">
                <a:latin typeface="Raleway"/>
                <a:ea typeface="Raleway"/>
                <a:cs typeface="Raleway"/>
                <a:sym typeface="Raleway"/>
              </a:rPr>
              <a:t>Not imperative programming : (   someRef.getText( ) no longer works )</a:t>
            </a:r>
            <a:endParaRPr b="1" sz="1700">
              <a:latin typeface="Raleway"/>
              <a:ea typeface="Raleway"/>
              <a:cs typeface="Raleway"/>
              <a:sym typeface="Ralew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2" name="Google Shape;1222;p11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223" name="Google Shape;1223;p110"/>
          <p:cNvSpPr txBox="1"/>
          <p:nvPr/>
        </p:nvSpPr>
        <p:spPr>
          <a:xfrm>
            <a:off x="157375" y="23975"/>
            <a:ext cx="5894700" cy="6495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children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'Choose the game size : '</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textAlign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TextAlign</a:t>
            </a:r>
            <a:r>
              <a:rPr lang="en" sz="1000">
                <a:solidFill>
                  <a:srgbClr val="3B3B3B"/>
                </a:solidFill>
                <a:highlight>
                  <a:srgbClr val="FFFFFF"/>
                </a:highlight>
                <a:latin typeface="Courier New"/>
                <a:ea typeface="Courier New"/>
                <a:cs typeface="Courier New"/>
                <a:sym typeface="Courier New"/>
              </a:rPr>
              <a:t>.</a:t>
            </a:r>
            <a:r>
              <a:rPr lang="en" sz="1000">
                <a:solidFill>
                  <a:srgbClr val="0070C1"/>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style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TextStyle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color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purple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fontWeight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FontWeight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bold</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fontSize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width</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50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TextFormField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decoration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InputDecoration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OutlineInputBorder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borderSide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BorderSide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color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Colors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teal</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initialValue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keyboardType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TextInputType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number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onChanged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newValue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debugPrint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'&gt; Printing new value </a:t>
            </a:r>
            <a:r>
              <a:rPr lang="en" sz="1000">
                <a:solidFill>
                  <a:schemeClr val="dk1"/>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newValue</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_tx_size_value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newValue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SizedBox</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height</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40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ElevatedButton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onPressed</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267F99"/>
                </a:solidFill>
                <a:highlight>
                  <a:srgbClr val="FFFFFF"/>
                </a:highlight>
                <a:latin typeface="Courier New"/>
                <a:ea typeface="Courier New"/>
                <a:cs typeface="Courier New"/>
                <a:sym typeface="Courier New"/>
              </a:rPr>
              <a:t>Navigator</a:t>
            </a:r>
            <a:r>
              <a:rPr b="1" lang="en" sz="1000">
                <a:solidFill>
                  <a:srgbClr val="3B3B3B"/>
                </a:solidFill>
                <a:highlight>
                  <a:srgbClr val="FFFFFF"/>
                </a:highlight>
                <a:latin typeface="Courier New"/>
                <a:ea typeface="Courier New"/>
                <a:cs typeface="Courier New"/>
                <a:sym typeface="Courier New"/>
              </a:rPr>
              <a:t>.</a:t>
            </a:r>
            <a:r>
              <a:rPr b="1" lang="en" sz="1000">
                <a:solidFill>
                  <a:srgbClr val="795E26"/>
                </a:solidFill>
                <a:highlight>
                  <a:srgbClr val="FFFFFF"/>
                </a:highlight>
                <a:latin typeface="Courier New"/>
                <a:ea typeface="Courier New"/>
                <a:cs typeface="Courier New"/>
                <a:sym typeface="Courier New"/>
              </a:rPr>
              <a:t>of</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context</a:t>
            </a:r>
            <a:r>
              <a:rPr b="1" lang="en" sz="1000">
                <a:solidFill>
                  <a:srgbClr val="3B3B3B"/>
                </a:solidFill>
                <a:highlight>
                  <a:srgbClr val="FFFFFF"/>
                </a:highlight>
                <a:latin typeface="Courier New"/>
                <a:ea typeface="Courier New"/>
                <a:cs typeface="Courier New"/>
                <a:sym typeface="Courier New"/>
              </a:rPr>
              <a:t>).</a:t>
            </a:r>
            <a:r>
              <a:rPr b="1" lang="en" sz="1000">
                <a:solidFill>
                  <a:srgbClr val="795E26"/>
                </a:solidFill>
                <a:highlight>
                  <a:srgbClr val="FFFFFF"/>
                </a:highlight>
                <a:latin typeface="Courier New"/>
                <a:ea typeface="Courier New"/>
                <a:cs typeface="Courier New"/>
                <a:sym typeface="Courier New"/>
              </a:rPr>
              <a:t>push</a:t>
            </a:r>
            <a:r>
              <a:rPr b="1" lang="en" sz="1000">
                <a:solidFill>
                  <a:srgbClr val="3B3B3B"/>
                </a:solidFill>
                <a:highlight>
                  <a:srgbClr val="FFFFFF"/>
                </a:highlight>
                <a:latin typeface="Courier New"/>
                <a:ea typeface="Courier New"/>
                <a:cs typeface="Courier New"/>
                <a:sym typeface="Courier New"/>
              </a:rPr>
              <a:t>(</a:t>
            </a:r>
            <a:r>
              <a:rPr b="1" lang="en" sz="1000">
                <a:solidFill>
                  <a:srgbClr val="267F99"/>
                </a:solidFill>
                <a:highlight>
                  <a:srgbClr val="FFFFFF"/>
                </a:highlight>
                <a:latin typeface="Courier New"/>
                <a:ea typeface="Courier New"/>
                <a:cs typeface="Courier New"/>
                <a:sym typeface="Courier New"/>
              </a:rPr>
              <a:t>MaterialPageRoute</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builder</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context</a:t>
            </a:r>
            <a:r>
              <a:rPr b="1" lang="en" sz="1000">
                <a:solidFill>
                  <a:srgbClr val="3B3B3B"/>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=&gt;</a:t>
            </a:r>
            <a:r>
              <a:rPr b="1" lang="en" sz="1000">
                <a:solidFill>
                  <a:srgbClr val="3B3B3B"/>
                </a:solidFill>
                <a:highlight>
                  <a:srgbClr val="FFFFFF"/>
                </a:highlight>
                <a:latin typeface="Courier New"/>
                <a:ea typeface="Courier New"/>
                <a:cs typeface="Courier New"/>
                <a:sym typeface="Courier New"/>
              </a:rPr>
              <a:t> </a:t>
            </a:r>
            <a:r>
              <a:rPr b="1" lang="en" sz="1000">
                <a:solidFill>
                  <a:srgbClr val="267F99"/>
                </a:solidFill>
                <a:highlight>
                  <a:srgbClr val="FFFFFF"/>
                </a:highlight>
                <a:latin typeface="Courier New"/>
                <a:ea typeface="Courier New"/>
                <a:cs typeface="Courier New"/>
                <a:sym typeface="Courier New"/>
              </a:rPr>
              <a:t>HomeScreen</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myData</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'myBoardSize'</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001080"/>
                </a:solidFill>
                <a:highlight>
                  <a:srgbClr val="FFFFFF"/>
                </a:highlight>
                <a:latin typeface="Courier New"/>
                <a:ea typeface="Courier New"/>
                <a:cs typeface="Courier New"/>
                <a:sym typeface="Courier New"/>
              </a:rPr>
              <a:t>_tx_size_value</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'otherDataYouWish'</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 </a:t>
            </a:r>
            <a:r>
              <a:rPr b="1" lang="en" sz="1000">
                <a:solidFill>
                  <a:srgbClr val="A31515"/>
                </a:solidFill>
                <a:highlight>
                  <a:srgbClr val="FFFFFF"/>
                </a:highlight>
                <a:latin typeface="Courier New"/>
                <a:ea typeface="Courier New"/>
                <a:cs typeface="Courier New"/>
                <a:sym typeface="Courier New"/>
              </a:rPr>
              <a:t>'hello'</a:t>
            </a:r>
            <a:r>
              <a:rPr b="1" lang="en" sz="1000">
                <a:solidFill>
                  <a:srgbClr val="3B3B3B"/>
                </a:solidFill>
                <a:highlight>
                  <a:srgbClr val="FFFFFF"/>
                </a:highlight>
                <a:latin typeface="Courier New"/>
                <a:ea typeface="Courier New"/>
                <a:cs typeface="Courier New"/>
                <a:sym typeface="Courier New"/>
              </a:rPr>
              <a:t>,</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00">
                <a:solidFill>
                  <a:srgbClr val="3B3B3B"/>
                </a:solidFill>
                <a:highlight>
                  <a:srgbClr val="FFFFFF"/>
                </a:highlight>
                <a:latin typeface="Courier New"/>
                <a:ea typeface="Courier New"/>
                <a:cs typeface="Courier New"/>
                <a:sym typeface="Courier New"/>
              </a:rPr>
              <a:t>               },</a:t>
            </a:r>
            <a:endParaRPr b="1"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"Start the Game !"</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224" name="Google Shape;1224;p110"/>
          <p:cNvSpPr/>
          <p:nvPr/>
        </p:nvSpPr>
        <p:spPr>
          <a:xfrm>
            <a:off x="1354488" y="2699432"/>
            <a:ext cx="4296900" cy="66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pic>
        <p:nvPicPr>
          <p:cNvPr id="1225" name="Google Shape;1225;p110"/>
          <p:cNvPicPr preferRelativeResize="0"/>
          <p:nvPr/>
        </p:nvPicPr>
        <p:blipFill>
          <a:blip r:embed="rId4">
            <a:alphaModFix/>
          </a:blip>
          <a:stretch>
            <a:fillRect/>
          </a:stretch>
        </p:blipFill>
        <p:spPr>
          <a:xfrm>
            <a:off x="6696624" y="865600"/>
            <a:ext cx="2145575" cy="3977450"/>
          </a:xfrm>
          <a:prstGeom prst="rect">
            <a:avLst/>
          </a:prstGeom>
          <a:noFill/>
          <a:ln cap="flat" cmpd="sng" w="19050">
            <a:solidFill>
              <a:schemeClr val="dk2"/>
            </a:solidFill>
            <a:prstDash val="solid"/>
            <a:round/>
            <a:headEnd len="sm" w="sm" type="none"/>
            <a:tailEnd len="sm" w="sm" type="none"/>
          </a:ln>
        </p:spPr>
      </p:pic>
      <p:sp>
        <p:nvSpPr>
          <p:cNvPr id="1226" name="Google Shape;1226;p110"/>
          <p:cNvSpPr/>
          <p:nvPr/>
        </p:nvSpPr>
        <p:spPr>
          <a:xfrm>
            <a:off x="7117925" y="3449875"/>
            <a:ext cx="851400" cy="32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1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32" name="Google Shape;1232;p111"/>
          <p:cNvSpPr txBox="1"/>
          <p:nvPr>
            <p:ph idx="2" type="subTitle"/>
          </p:nvPr>
        </p:nvSpPr>
        <p:spPr>
          <a:xfrm>
            <a:off x="-67100" y="1705325"/>
            <a:ext cx="53895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Passing Data between Screens</a:t>
            </a:r>
            <a:r>
              <a:rPr b="1" lang="en" sz="1800"/>
              <a:t> : </a:t>
            </a:r>
            <a:endParaRPr b="1" sz="1800"/>
          </a:p>
          <a:p>
            <a:pPr indent="-355600" lvl="1" marL="914400" rtl="0" algn="l">
              <a:lnSpc>
                <a:spcPct val="150000"/>
              </a:lnSpc>
              <a:spcBef>
                <a:spcPts val="0"/>
              </a:spcBef>
              <a:spcAft>
                <a:spcPts val="0"/>
              </a:spcAft>
              <a:buSzPts val="2000"/>
              <a:buChar char="○"/>
            </a:pPr>
            <a:r>
              <a:rPr lang="en" sz="1800"/>
              <a:t>The recommended way is to pass through the child constructor. </a:t>
            </a:r>
            <a:endParaRPr sz="1800"/>
          </a:p>
          <a:p>
            <a:pPr indent="-342900" lvl="1" marL="914400" rtl="0" algn="l">
              <a:lnSpc>
                <a:spcPct val="150000"/>
              </a:lnSpc>
              <a:spcBef>
                <a:spcPts val="0"/>
              </a:spcBef>
              <a:spcAft>
                <a:spcPts val="0"/>
              </a:spcAft>
              <a:buSzPts val="1800"/>
              <a:buChar char="○"/>
            </a:pPr>
            <a:r>
              <a:rPr lang="en" sz="1800"/>
              <a:t>You may can use a Map Object to pass </a:t>
            </a:r>
            <a:br>
              <a:rPr lang="en" sz="1800"/>
            </a:br>
            <a:r>
              <a:rPr lang="en" sz="1800"/>
              <a:t>a variety of variables.</a:t>
            </a:r>
            <a:endParaRPr sz="1800"/>
          </a:p>
          <a:p>
            <a:pPr indent="0" lvl="0" marL="0" marR="0" rtl="0" algn="l">
              <a:lnSpc>
                <a:spcPct val="150000"/>
              </a:lnSpc>
              <a:spcBef>
                <a:spcPts val="1600"/>
              </a:spcBef>
              <a:spcAft>
                <a:spcPts val="1600"/>
              </a:spcAft>
              <a:buNone/>
            </a:pPr>
            <a:r>
              <a:t/>
            </a:r>
            <a:endParaRPr sz="1800"/>
          </a:p>
        </p:txBody>
      </p:sp>
      <p:sp>
        <p:nvSpPr>
          <p:cNvPr id="1233" name="Google Shape;1233;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4" name="Google Shape;1234;p11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235" name="Google Shape;1235;p111"/>
          <p:cNvPicPr preferRelativeResize="0"/>
          <p:nvPr/>
        </p:nvPicPr>
        <p:blipFill>
          <a:blip r:embed="rId4">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pic>
        <p:nvPicPr>
          <p:cNvPr id="1236" name="Google Shape;1236;p111"/>
          <p:cNvPicPr preferRelativeResize="0"/>
          <p:nvPr/>
        </p:nvPicPr>
        <p:blipFill>
          <a:blip r:embed="rId5">
            <a:alphaModFix/>
          </a:blip>
          <a:stretch>
            <a:fillRect/>
          </a:stretch>
        </p:blipFill>
        <p:spPr>
          <a:xfrm>
            <a:off x="5157800" y="1459350"/>
            <a:ext cx="2008000" cy="3612301"/>
          </a:xfrm>
          <a:prstGeom prst="rect">
            <a:avLst/>
          </a:prstGeom>
          <a:noFill/>
          <a:ln cap="flat" cmpd="sng" w="19050">
            <a:solidFill>
              <a:schemeClr val="dk2"/>
            </a:solidFill>
            <a:prstDash val="solid"/>
            <a:round/>
            <a:headEnd len="sm" w="sm" type="none"/>
            <a:tailEnd len="sm" w="sm" type="none"/>
          </a:ln>
        </p:spPr>
      </p:pic>
      <p:sp>
        <p:nvSpPr>
          <p:cNvPr id="1237" name="Google Shape;1237;p111"/>
          <p:cNvSpPr/>
          <p:nvPr/>
        </p:nvSpPr>
        <p:spPr>
          <a:xfrm>
            <a:off x="5552087" y="3806376"/>
            <a:ext cx="796800" cy="290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1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43" name="Google Shape;1243;p112"/>
          <p:cNvSpPr txBox="1"/>
          <p:nvPr>
            <p:ph idx="2" type="subTitle"/>
          </p:nvPr>
        </p:nvSpPr>
        <p:spPr>
          <a:xfrm>
            <a:off x="-67100" y="1324325"/>
            <a:ext cx="5389500" cy="92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Passing Data between Screens : </a:t>
            </a:r>
            <a:endParaRPr b="1" sz="1800"/>
          </a:p>
          <a:p>
            <a:pPr indent="-355600" lvl="1" marL="914400" rtl="0" algn="l">
              <a:lnSpc>
                <a:spcPct val="150000"/>
              </a:lnSpc>
              <a:spcBef>
                <a:spcPts val="0"/>
              </a:spcBef>
              <a:spcAft>
                <a:spcPts val="0"/>
              </a:spcAft>
              <a:buSzPts val="2000"/>
              <a:buChar char="○"/>
            </a:pPr>
            <a:r>
              <a:rPr lang="en" sz="1800"/>
              <a:t>Another way</a:t>
            </a:r>
            <a:endParaRPr sz="1800"/>
          </a:p>
          <a:p>
            <a:pPr indent="0" lvl="0" marL="0" marR="0" rtl="0" algn="l">
              <a:lnSpc>
                <a:spcPct val="150000"/>
              </a:lnSpc>
              <a:spcBef>
                <a:spcPts val="1600"/>
              </a:spcBef>
              <a:spcAft>
                <a:spcPts val="1600"/>
              </a:spcAft>
              <a:buNone/>
            </a:pPr>
            <a:r>
              <a:t/>
            </a:r>
            <a:endParaRPr sz="1800"/>
          </a:p>
        </p:txBody>
      </p:sp>
      <p:sp>
        <p:nvSpPr>
          <p:cNvPr id="1244" name="Google Shape;1244;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5" name="Google Shape;1245;p11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246" name="Google Shape;1246;p112"/>
          <p:cNvSpPr txBox="1"/>
          <p:nvPr/>
        </p:nvSpPr>
        <p:spPr>
          <a:xfrm>
            <a:off x="1723800" y="2175425"/>
            <a:ext cx="7353900" cy="122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67F99"/>
                </a:solidFill>
                <a:highlight>
                  <a:srgbClr val="FFFFFF"/>
                </a:highlight>
                <a:latin typeface="Courier New"/>
                <a:ea typeface="Courier New"/>
                <a:cs typeface="Courier New"/>
                <a:sym typeface="Courier New"/>
              </a:rPr>
              <a:t>Navigator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pushNamed</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someRoute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arguments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457200" lvl="0" marL="411480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'Title of 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365760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'data'</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'another data'</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365760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'some more'</a:t>
            </a:r>
            <a:endParaRPr sz="1050">
              <a:solidFill>
                <a:srgbClr val="A31515"/>
              </a:solidFill>
              <a:highlight>
                <a:srgbClr val="FFFFFF"/>
              </a:highlight>
              <a:latin typeface="Courier New"/>
              <a:ea typeface="Courier New"/>
              <a:cs typeface="Courier New"/>
              <a:sym typeface="Courier New"/>
            </a:endParaRPr>
          </a:p>
          <a:p>
            <a:pPr indent="0" lvl="0" marL="365760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800">
              <a:solidFill>
                <a:schemeClr val="dk2"/>
              </a:solidFill>
              <a:latin typeface="Raleway"/>
              <a:ea typeface="Raleway"/>
              <a:cs typeface="Raleway"/>
              <a:sym typeface="Raleway"/>
            </a:endParaRPr>
          </a:p>
        </p:txBody>
      </p:sp>
      <p:sp>
        <p:nvSpPr>
          <p:cNvPr id="1247" name="Google Shape;1247;p112"/>
          <p:cNvSpPr txBox="1"/>
          <p:nvPr/>
        </p:nvSpPr>
        <p:spPr>
          <a:xfrm>
            <a:off x="1734900" y="3579350"/>
            <a:ext cx="7353900" cy="1443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final</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List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ModalRoute</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of</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settings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arguments</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List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appbarTitle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args</a:t>
            </a:r>
            <a:r>
              <a:rPr lang="en" sz="1050">
                <a:solidFill>
                  <a:srgbClr val="3B3B3B"/>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listOfItems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args</a:t>
            </a:r>
            <a:r>
              <a:rPr lang="en" sz="1050">
                <a:solidFill>
                  <a:srgbClr val="3B3B3B"/>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infoOrState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args</a:t>
            </a:r>
            <a:r>
              <a:rPr lang="en" sz="1050">
                <a:solidFill>
                  <a:srgbClr val="3B3B3B"/>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rgbClr val="3B3B3B"/>
                </a:solidFill>
                <a:highlight>
                  <a:srgbClr val="FFFFFF"/>
                </a:highlight>
                <a:latin typeface="Courier New"/>
                <a:ea typeface="Courier New"/>
                <a:cs typeface="Courier New"/>
                <a:sym typeface="Courier New"/>
              </a:rPr>
              <a:t>];</a:t>
            </a:r>
            <a:endParaRPr sz="1800">
              <a:solidFill>
                <a:schemeClr val="dk2"/>
              </a:solidFill>
              <a:latin typeface="Raleway"/>
              <a:ea typeface="Raleway"/>
              <a:cs typeface="Raleway"/>
              <a:sym typeface="Raleway"/>
            </a:endParaRPr>
          </a:p>
        </p:txBody>
      </p:sp>
      <p:sp>
        <p:nvSpPr>
          <p:cNvPr id="1248" name="Google Shape;1248;p112"/>
          <p:cNvSpPr/>
          <p:nvPr/>
        </p:nvSpPr>
        <p:spPr>
          <a:xfrm>
            <a:off x="257525" y="2365175"/>
            <a:ext cx="1294800" cy="8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Sending</a:t>
            </a:r>
            <a:endParaRPr b="1" sz="1700">
              <a:latin typeface="Raleway"/>
              <a:ea typeface="Raleway"/>
              <a:cs typeface="Raleway"/>
              <a:sym typeface="Raleway"/>
            </a:endParaRPr>
          </a:p>
        </p:txBody>
      </p:sp>
      <p:sp>
        <p:nvSpPr>
          <p:cNvPr id="1249" name="Google Shape;1249;p112"/>
          <p:cNvSpPr/>
          <p:nvPr/>
        </p:nvSpPr>
        <p:spPr>
          <a:xfrm>
            <a:off x="257525" y="3862468"/>
            <a:ext cx="1294800" cy="8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Getting</a:t>
            </a:r>
            <a:endParaRPr b="1" sz="1700">
              <a:latin typeface="Raleway"/>
              <a:ea typeface="Raleway"/>
              <a:cs typeface="Raleway"/>
              <a:sym typeface="Raleway"/>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1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55" name="Google Shape;1255;p113"/>
          <p:cNvSpPr txBox="1"/>
          <p:nvPr>
            <p:ph idx="2" type="subTitle"/>
          </p:nvPr>
        </p:nvSpPr>
        <p:spPr>
          <a:xfrm>
            <a:off x="-67100" y="1705325"/>
            <a:ext cx="6999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Third</a:t>
            </a:r>
            <a:r>
              <a:rPr b="1" lang="en" sz="1800"/>
              <a:t> Screen  : game.dart</a:t>
            </a:r>
            <a:endParaRPr b="1" sz="1800"/>
          </a:p>
          <a:p>
            <a:pPr indent="-342900" lvl="1" marL="914400" rtl="0" algn="l">
              <a:lnSpc>
                <a:spcPct val="150000"/>
              </a:lnSpc>
              <a:spcBef>
                <a:spcPts val="0"/>
              </a:spcBef>
              <a:spcAft>
                <a:spcPts val="0"/>
              </a:spcAft>
              <a:buSzPts val="1800"/>
              <a:buChar char="○"/>
            </a:pPr>
            <a:r>
              <a:rPr lang="en" sz="1800"/>
              <a:t>Must be stateful</a:t>
            </a:r>
            <a:endParaRPr sz="1800"/>
          </a:p>
          <a:p>
            <a:pPr indent="-342900" lvl="1" marL="914400" rtl="0" algn="l">
              <a:lnSpc>
                <a:spcPct val="150000"/>
              </a:lnSpc>
              <a:spcBef>
                <a:spcPts val="0"/>
              </a:spcBef>
              <a:spcAft>
                <a:spcPts val="0"/>
              </a:spcAft>
              <a:buSzPts val="1800"/>
              <a:buChar char="○"/>
            </a:pPr>
            <a:r>
              <a:rPr lang="en" sz="1800"/>
              <a:t>How to get the data passed from the parent screen ?</a:t>
            </a:r>
            <a:endParaRPr sz="1800"/>
          </a:p>
        </p:txBody>
      </p:sp>
      <p:sp>
        <p:nvSpPr>
          <p:cNvPr id="1256" name="Google Shape;1256;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7" name="Google Shape;1257;p11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258" name="Google Shape;1258;p113"/>
          <p:cNvPicPr preferRelativeResize="0"/>
          <p:nvPr/>
        </p:nvPicPr>
        <p:blipFill>
          <a:blip r:embed="rId4">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1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64" name="Google Shape;1264;p114"/>
          <p:cNvSpPr txBox="1"/>
          <p:nvPr>
            <p:ph idx="2" type="subTitle"/>
          </p:nvPr>
        </p:nvSpPr>
        <p:spPr>
          <a:xfrm>
            <a:off x="-67100" y="1705325"/>
            <a:ext cx="6999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Third Screen  : game.dart</a:t>
            </a:r>
            <a:endParaRPr b="1" sz="1800"/>
          </a:p>
          <a:p>
            <a:pPr indent="-342900" lvl="1" marL="914400" rtl="0" algn="l">
              <a:lnSpc>
                <a:spcPct val="150000"/>
              </a:lnSpc>
              <a:spcBef>
                <a:spcPts val="0"/>
              </a:spcBef>
              <a:spcAft>
                <a:spcPts val="0"/>
              </a:spcAft>
              <a:buSzPts val="1800"/>
              <a:buChar char="○"/>
            </a:pPr>
            <a:r>
              <a:rPr lang="en" sz="1800"/>
              <a:t>Must be stateful</a:t>
            </a:r>
            <a:endParaRPr sz="1800"/>
          </a:p>
          <a:p>
            <a:pPr indent="-342900" lvl="1" marL="914400" rtl="0" algn="l">
              <a:lnSpc>
                <a:spcPct val="150000"/>
              </a:lnSpc>
              <a:spcBef>
                <a:spcPts val="0"/>
              </a:spcBef>
              <a:spcAft>
                <a:spcPts val="0"/>
              </a:spcAft>
              <a:buSzPts val="1800"/>
              <a:buChar char="○"/>
            </a:pPr>
            <a:r>
              <a:rPr lang="en" sz="1800"/>
              <a:t>How to get the data passed from the parent screen ?</a:t>
            </a:r>
            <a:endParaRPr sz="1800"/>
          </a:p>
        </p:txBody>
      </p:sp>
      <p:sp>
        <p:nvSpPr>
          <p:cNvPr id="1265" name="Google Shape;1265;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6" name="Google Shape;1266;p11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267" name="Google Shape;1267;p114"/>
          <p:cNvPicPr preferRelativeResize="0"/>
          <p:nvPr/>
        </p:nvPicPr>
        <p:blipFill>
          <a:blip r:embed="rId4">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sp>
        <p:nvSpPr>
          <p:cNvPr id="1268" name="Google Shape;1268;p114"/>
          <p:cNvSpPr txBox="1"/>
          <p:nvPr/>
        </p:nvSpPr>
        <p:spPr>
          <a:xfrm>
            <a:off x="522250" y="2249025"/>
            <a:ext cx="5894700" cy="2439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'dart:math'</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static</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pageRoute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final</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Map</a:t>
            </a:r>
            <a:r>
              <a:rPr b="1" lang="en" sz="1050">
                <a:solidFill>
                  <a:srgbClr val="3B3B3B"/>
                </a:solidFill>
                <a:highlight>
                  <a:srgbClr val="FFFFFF"/>
                </a:highlight>
                <a:latin typeface="Courier New"/>
                <a:ea typeface="Courier New"/>
                <a:cs typeface="Courier New"/>
                <a:sym typeface="Courier New"/>
              </a:rPr>
              <a:t>&lt;</a:t>
            </a:r>
            <a:r>
              <a:rPr b="1" lang="en" sz="1050">
                <a:solidFill>
                  <a:srgbClr val="267F99"/>
                </a:solidFill>
                <a:highlight>
                  <a:srgbClr val="FFFFFF"/>
                </a:highlight>
                <a:latin typeface="Courier New"/>
                <a:ea typeface="Courier New"/>
                <a:cs typeface="Courier New"/>
                <a:sym typeface="Courier New"/>
              </a:rPr>
              <a:t>String</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String</a:t>
            </a:r>
            <a:r>
              <a:rPr b="1" lang="en" sz="1050">
                <a:solidFill>
                  <a:srgbClr val="3B3B3B"/>
                </a:solidFill>
                <a:highlight>
                  <a:srgbClr val="FFFFFF"/>
                </a:highlight>
                <a:latin typeface="Courier New"/>
                <a:ea typeface="Courier New"/>
                <a:cs typeface="Courier New"/>
                <a:sym typeface="Courier New"/>
              </a:rPr>
              <a:t>&gt;</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myData</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this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myData</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_HomeScreenState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_HomeScreenState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1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74" name="Google Shape;1274;p115"/>
          <p:cNvSpPr txBox="1"/>
          <p:nvPr>
            <p:ph idx="2" type="subTitle"/>
          </p:nvPr>
        </p:nvSpPr>
        <p:spPr>
          <a:xfrm>
            <a:off x="-67100" y="1705325"/>
            <a:ext cx="6999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Third Screen  : game.dart</a:t>
            </a:r>
            <a:endParaRPr b="1" sz="1800"/>
          </a:p>
          <a:p>
            <a:pPr indent="-342900" lvl="1" marL="914400" rtl="0" algn="l">
              <a:lnSpc>
                <a:spcPct val="150000"/>
              </a:lnSpc>
              <a:spcBef>
                <a:spcPts val="0"/>
              </a:spcBef>
              <a:spcAft>
                <a:spcPts val="0"/>
              </a:spcAft>
              <a:buSzPts val="1800"/>
              <a:buChar char="○"/>
            </a:pPr>
            <a:r>
              <a:rPr lang="en" sz="1800"/>
              <a:t>Must be stateful</a:t>
            </a:r>
            <a:endParaRPr sz="1800"/>
          </a:p>
          <a:p>
            <a:pPr indent="-342900" lvl="1" marL="914400" rtl="0" algn="l">
              <a:lnSpc>
                <a:spcPct val="150000"/>
              </a:lnSpc>
              <a:spcBef>
                <a:spcPts val="0"/>
              </a:spcBef>
              <a:spcAft>
                <a:spcPts val="0"/>
              </a:spcAft>
              <a:buSzPts val="1800"/>
              <a:buChar char="○"/>
            </a:pPr>
            <a:r>
              <a:rPr lang="en" sz="1800"/>
              <a:t>How to get the data passed from the parent screen ?</a:t>
            </a:r>
            <a:endParaRPr sz="1800"/>
          </a:p>
        </p:txBody>
      </p:sp>
      <p:sp>
        <p:nvSpPr>
          <p:cNvPr id="1275" name="Google Shape;1275;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6" name="Google Shape;1276;p11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277" name="Google Shape;1277;p115"/>
          <p:cNvPicPr preferRelativeResize="0"/>
          <p:nvPr/>
        </p:nvPicPr>
        <p:blipFill>
          <a:blip r:embed="rId4">
            <a:alphaModFix/>
          </a:blip>
          <a:stretch>
            <a:fillRect/>
          </a:stretch>
        </p:blipFill>
        <p:spPr>
          <a:xfrm>
            <a:off x="7246675" y="1430725"/>
            <a:ext cx="1802950" cy="3659900"/>
          </a:xfrm>
          <a:prstGeom prst="rect">
            <a:avLst/>
          </a:prstGeom>
          <a:noFill/>
          <a:ln cap="flat" cmpd="sng" w="9525">
            <a:solidFill>
              <a:schemeClr val="dk2"/>
            </a:solidFill>
            <a:prstDash val="solid"/>
            <a:round/>
            <a:headEnd len="sm" w="sm" type="none"/>
            <a:tailEnd len="sm" w="sm" type="none"/>
          </a:ln>
        </p:spPr>
      </p:pic>
      <p:sp>
        <p:nvSpPr>
          <p:cNvPr id="1278" name="Google Shape;1278;p115"/>
          <p:cNvSpPr txBox="1"/>
          <p:nvPr/>
        </p:nvSpPr>
        <p:spPr>
          <a:xfrm>
            <a:off x="522250" y="2249025"/>
            <a:ext cx="5894700" cy="2439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'dart:math'</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StatefulWidget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static</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pageRoute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final</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Map</a:t>
            </a:r>
            <a:r>
              <a:rPr b="1" lang="en" sz="1050">
                <a:solidFill>
                  <a:srgbClr val="3B3B3B"/>
                </a:solidFill>
                <a:highlight>
                  <a:srgbClr val="FFFFFF"/>
                </a:highlight>
                <a:latin typeface="Courier New"/>
                <a:ea typeface="Courier New"/>
                <a:cs typeface="Courier New"/>
                <a:sym typeface="Courier New"/>
              </a:rPr>
              <a:t>&lt;</a:t>
            </a:r>
            <a:r>
              <a:rPr b="1" lang="en" sz="1050">
                <a:solidFill>
                  <a:srgbClr val="267F99"/>
                </a:solidFill>
                <a:highlight>
                  <a:srgbClr val="FFFFFF"/>
                </a:highlight>
                <a:latin typeface="Courier New"/>
                <a:ea typeface="Courier New"/>
                <a:cs typeface="Courier New"/>
                <a:sym typeface="Courier New"/>
              </a:rPr>
              <a:t>String</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String</a:t>
            </a:r>
            <a:r>
              <a:rPr b="1" lang="en" sz="1050">
                <a:solidFill>
                  <a:srgbClr val="3B3B3B"/>
                </a:solidFill>
                <a:highlight>
                  <a:srgbClr val="FFFFFF"/>
                </a:highlight>
                <a:latin typeface="Courier New"/>
                <a:ea typeface="Courier New"/>
                <a:cs typeface="Courier New"/>
                <a:sym typeface="Courier New"/>
              </a:rPr>
              <a:t>&gt;</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myData</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this</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myData</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_HomeScreenState</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createState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_HomeScreenState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p:txBody>
      </p:sp>
      <p:sp>
        <p:nvSpPr>
          <p:cNvPr id="1279" name="Google Shape;1279;p115"/>
          <p:cNvSpPr/>
          <p:nvPr/>
        </p:nvSpPr>
        <p:spPr>
          <a:xfrm>
            <a:off x="1080200" y="3440950"/>
            <a:ext cx="5994900" cy="13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Raleway"/>
                <a:ea typeface="Raleway"/>
                <a:cs typeface="Raleway"/>
                <a:sym typeface="Raleway"/>
              </a:rPr>
              <a:t>How to pass the data to the Widget State Object ?</a:t>
            </a:r>
            <a:endParaRPr b="1" sz="1700">
              <a:latin typeface="Raleway"/>
              <a:ea typeface="Raleway"/>
              <a:cs typeface="Raleway"/>
              <a:sym typeface="Raleway"/>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1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85" name="Google Shape;1285;p116"/>
          <p:cNvSpPr txBox="1"/>
          <p:nvPr>
            <p:ph idx="2" type="subTitle"/>
          </p:nvPr>
        </p:nvSpPr>
        <p:spPr>
          <a:xfrm>
            <a:off x="-67100" y="1705325"/>
            <a:ext cx="6999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Third Screen  : game.dart</a:t>
            </a:r>
            <a:endParaRPr b="1" sz="1800"/>
          </a:p>
          <a:p>
            <a:pPr indent="-342900" lvl="1" marL="914400" rtl="0" algn="l">
              <a:lnSpc>
                <a:spcPct val="150000"/>
              </a:lnSpc>
              <a:spcBef>
                <a:spcPts val="0"/>
              </a:spcBef>
              <a:spcAft>
                <a:spcPts val="0"/>
              </a:spcAft>
              <a:buSzPts val="1800"/>
              <a:buChar char="○"/>
            </a:pPr>
            <a:r>
              <a:rPr lang="en" sz="1800"/>
              <a:t>Must be stateful</a:t>
            </a:r>
            <a:endParaRPr sz="1800"/>
          </a:p>
          <a:p>
            <a:pPr indent="-342900" lvl="1" marL="914400" rtl="0" algn="l">
              <a:lnSpc>
                <a:spcPct val="150000"/>
              </a:lnSpc>
              <a:spcBef>
                <a:spcPts val="0"/>
              </a:spcBef>
              <a:spcAft>
                <a:spcPts val="0"/>
              </a:spcAft>
              <a:buSzPts val="1800"/>
              <a:buChar char="○"/>
            </a:pPr>
            <a:r>
              <a:rPr lang="en" sz="1800"/>
              <a:t>How to get the data passed from the parent screen ?</a:t>
            </a:r>
            <a:endParaRPr sz="1800"/>
          </a:p>
        </p:txBody>
      </p:sp>
      <p:sp>
        <p:nvSpPr>
          <p:cNvPr id="1286" name="Google Shape;1286;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7" name="Google Shape;1287;p11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288" name="Google Shape;1288;p116"/>
          <p:cNvPicPr preferRelativeResize="0"/>
          <p:nvPr/>
        </p:nvPicPr>
        <p:blipFill>
          <a:blip r:embed="rId4">
            <a:alphaModFix/>
          </a:blip>
          <a:stretch>
            <a:fillRect/>
          </a:stretch>
        </p:blipFill>
        <p:spPr>
          <a:xfrm>
            <a:off x="7232368" y="1390293"/>
            <a:ext cx="1802950" cy="3659900"/>
          </a:xfrm>
          <a:prstGeom prst="rect">
            <a:avLst/>
          </a:prstGeom>
          <a:noFill/>
          <a:ln cap="flat" cmpd="sng" w="9525">
            <a:solidFill>
              <a:schemeClr val="dk2"/>
            </a:solidFill>
            <a:prstDash val="solid"/>
            <a:round/>
            <a:headEnd len="sm" w="sm" type="none"/>
            <a:tailEnd len="sm" w="sm" type="none"/>
          </a:ln>
        </p:spPr>
      </p:pic>
      <p:sp>
        <p:nvSpPr>
          <p:cNvPr id="1289" name="Google Shape;1289;p116"/>
          <p:cNvSpPr txBox="1"/>
          <p:nvPr/>
        </p:nvSpPr>
        <p:spPr>
          <a:xfrm>
            <a:off x="107300" y="102925"/>
            <a:ext cx="6999000" cy="49563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&gt;&gt;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empty_row</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empty_col</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void</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init_game_data</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try</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parse</a:t>
            </a:r>
            <a:r>
              <a:rPr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widget</a:t>
            </a:r>
            <a:r>
              <a:rPr b="1" lang="en" sz="1000">
                <a:solidFill>
                  <a:srgbClr val="3B3B3B"/>
                </a:solidFill>
                <a:highlight>
                  <a:srgbClr val="FFFFFF"/>
                </a:highlight>
                <a:latin typeface="Courier New"/>
                <a:ea typeface="Courier New"/>
                <a:cs typeface="Courier New"/>
                <a:sym typeface="Courier New"/>
              </a:rPr>
              <a:t>.</a:t>
            </a:r>
            <a:r>
              <a:rPr b="1" lang="en" sz="1000">
                <a:solidFill>
                  <a:srgbClr val="001080"/>
                </a:solidFill>
                <a:highlight>
                  <a:srgbClr val="FFFFFF"/>
                </a:highlight>
                <a:latin typeface="Courier New"/>
                <a:ea typeface="Courier New"/>
                <a:cs typeface="Courier New"/>
                <a:sym typeface="Courier New"/>
              </a:rPr>
              <a:t>myData</a:t>
            </a:r>
            <a:r>
              <a:rPr b="1" lang="en" sz="1000">
                <a:solidFill>
                  <a:schemeClr val="dk1"/>
                </a:solidFill>
                <a:highlight>
                  <a:srgbClr val="FFFFFF"/>
                </a:highlight>
                <a:latin typeface="Courier New"/>
                <a:ea typeface="Courier New"/>
                <a:cs typeface="Courier New"/>
                <a:sym typeface="Courier New"/>
              </a:rPr>
              <a:t>!</a:t>
            </a:r>
            <a:r>
              <a:rPr b="1" lang="en" sz="1000">
                <a:solidFill>
                  <a:srgbClr val="3B3B3B"/>
                </a:solidFill>
                <a:highlight>
                  <a:srgbClr val="FFFFFF"/>
                </a:highlight>
                <a:latin typeface="Courier New"/>
                <a:ea typeface="Courier New"/>
                <a:cs typeface="Courier New"/>
                <a:sym typeface="Courier New"/>
              </a:rPr>
              <a:t>[</a:t>
            </a:r>
            <a:r>
              <a:rPr b="1" lang="en" sz="1000">
                <a:solidFill>
                  <a:srgbClr val="A31515"/>
                </a:solidFill>
                <a:highlight>
                  <a:srgbClr val="FFFFFF"/>
                </a:highlight>
                <a:latin typeface="Courier New"/>
                <a:ea typeface="Courier New"/>
                <a:cs typeface="Courier New"/>
                <a:sym typeface="Courier New"/>
              </a:rPr>
              <a:t>'myBoardSize'</a:t>
            </a:r>
            <a:r>
              <a:rPr b="1" lang="en" sz="1000">
                <a:solidFill>
                  <a:srgbClr val="3B3B3B"/>
                </a:solidFill>
                <a:highlight>
                  <a:srgbClr val="FFFFFF"/>
                </a:highlight>
                <a:latin typeface="Courier New"/>
                <a:ea typeface="Courier New"/>
                <a:cs typeface="Courier New"/>
                <a:sym typeface="Courier New"/>
              </a:rPr>
              <a:t>]</a:t>
            </a:r>
            <a:r>
              <a:rPr b="1"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 </a:t>
            </a:r>
            <a:r>
              <a:rPr lang="en" sz="1000">
                <a:solidFill>
                  <a:srgbClr val="AF00DB"/>
                </a:solidFill>
                <a:highlight>
                  <a:srgbClr val="FFFFFF"/>
                </a:highlight>
                <a:latin typeface="Courier New"/>
                <a:ea typeface="Courier New"/>
                <a:cs typeface="Courier New"/>
                <a:sym typeface="Courier New"/>
              </a:rPr>
              <a:t>catch</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a:t>
            </a:r>
            <a:r>
              <a:rPr lang="en" sz="1000">
                <a:solidFill>
                  <a:srgbClr val="3B3B3B"/>
                </a:solidFill>
                <a:highlight>
                  <a:srgbClr val="FFFFFF"/>
                </a:highlight>
                <a:latin typeface="Courier New"/>
                <a:ea typeface="Courier New"/>
                <a:cs typeface="Courier New"/>
                <a:sym typeface="Courier New"/>
              </a:rPr>
              <a:t>) {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3</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empty_row</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empty_col</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inc</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List</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&gt;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for</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int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0</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&lt;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add</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inc</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toString</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inc</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inc</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add</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row</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data</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gridSize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void</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initState</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super</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initState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init_game_data</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4"/>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24" name="Google Shape;624;p54"/>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Skeleton for Building an App : Styling</a:t>
            </a:r>
            <a:endParaRPr sz="1800"/>
          </a:p>
          <a:p>
            <a:pPr indent="0" lvl="0" marL="0" marR="0" rtl="0" algn="l">
              <a:lnSpc>
                <a:spcPct val="150000"/>
              </a:lnSpc>
              <a:spcBef>
                <a:spcPts val="1600"/>
              </a:spcBef>
              <a:spcAft>
                <a:spcPts val="1600"/>
              </a:spcAft>
              <a:buNone/>
            </a:pPr>
            <a:r>
              <a:t/>
            </a:r>
            <a:endParaRPr sz="1800"/>
          </a:p>
        </p:txBody>
      </p:sp>
      <p:sp>
        <p:nvSpPr>
          <p:cNvPr id="625" name="Google Shape;62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6" name="Google Shape;626;p54"/>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627" name="Google Shape;627;p54"/>
          <p:cNvPicPr preferRelativeResize="0"/>
          <p:nvPr/>
        </p:nvPicPr>
        <p:blipFill>
          <a:blip r:embed="rId4">
            <a:alphaModFix/>
          </a:blip>
          <a:stretch>
            <a:fillRect/>
          </a:stretch>
        </p:blipFill>
        <p:spPr>
          <a:xfrm>
            <a:off x="5843012" y="1529425"/>
            <a:ext cx="2214388" cy="3220425"/>
          </a:xfrm>
          <a:prstGeom prst="rect">
            <a:avLst/>
          </a:prstGeom>
          <a:noFill/>
          <a:ln cap="flat" cmpd="sng" w="9525">
            <a:solidFill>
              <a:schemeClr val="dk2"/>
            </a:solidFill>
            <a:prstDash val="solid"/>
            <a:round/>
            <a:headEnd len="sm" w="sm" type="none"/>
            <a:tailEnd len="sm" w="sm" type="none"/>
          </a:ln>
        </p:spPr>
      </p:pic>
      <p:sp>
        <p:nvSpPr>
          <p:cNvPr id="628" name="Google Shape;628;p54"/>
          <p:cNvSpPr txBox="1"/>
          <p:nvPr/>
        </p:nvSpPr>
        <p:spPr>
          <a:xfrm>
            <a:off x="364850" y="865600"/>
            <a:ext cx="5093400" cy="41061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Container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margin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EdgeInsets</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width</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double</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infinity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100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Card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color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Colors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greenAccent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elevation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5</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'Hello World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style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TextStyle</a:t>
            </a:r>
            <a:r>
              <a:rPr lang="en" sz="1050">
                <a:solidFill>
                  <a:srgbClr val="3B3B3B"/>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fontSize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20</a:t>
            </a:r>
            <a:r>
              <a:rPr lang="en" sz="1050">
                <a:solidFill>
                  <a:srgbClr val="3B3B3B"/>
                </a:solidFill>
                <a:highlight>
                  <a:srgbClr val="FFFFFF"/>
                </a:highlight>
                <a:latin typeface="Courier New"/>
                <a:ea typeface="Courier New"/>
                <a:cs typeface="Courier New"/>
                <a:sym typeface="Courier New"/>
              </a:rPr>
              <a:t>, </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color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Colors</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redAccent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1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295" name="Google Shape;1295;p117"/>
          <p:cNvSpPr txBox="1"/>
          <p:nvPr>
            <p:ph idx="2" type="subTitle"/>
          </p:nvPr>
        </p:nvSpPr>
        <p:spPr>
          <a:xfrm>
            <a:off x="157375" y="1705325"/>
            <a:ext cx="87633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Passing Data between Screens : Other ways ?</a:t>
            </a:r>
            <a:endParaRPr b="1" sz="1800"/>
          </a:p>
          <a:p>
            <a:pPr indent="-355600" lvl="1" marL="914400" rtl="0" algn="l">
              <a:lnSpc>
                <a:spcPct val="150000"/>
              </a:lnSpc>
              <a:spcBef>
                <a:spcPts val="0"/>
              </a:spcBef>
              <a:spcAft>
                <a:spcPts val="0"/>
              </a:spcAft>
              <a:buSzPts val="2000"/>
              <a:buChar char="○"/>
            </a:pPr>
            <a:r>
              <a:rPr lang="en" sz="1800"/>
              <a:t>The recommended way is to pass through the child constructor. </a:t>
            </a:r>
            <a:endParaRPr sz="1800"/>
          </a:p>
          <a:p>
            <a:pPr indent="-342900" lvl="1" marL="914400" rtl="0" algn="l">
              <a:lnSpc>
                <a:spcPct val="150000"/>
              </a:lnSpc>
              <a:spcBef>
                <a:spcPts val="0"/>
              </a:spcBef>
              <a:spcAft>
                <a:spcPts val="0"/>
              </a:spcAft>
              <a:buSzPts val="1800"/>
              <a:buChar char="○"/>
            </a:pPr>
            <a:r>
              <a:rPr lang="en" sz="1800"/>
              <a:t>You may can use a Map Object to pass a variety of variables.</a:t>
            </a:r>
            <a:endParaRPr sz="1800"/>
          </a:p>
          <a:p>
            <a:pPr indent="0" lvl="0" marL="0" marR="0" rtl="0" algn="l">
              <a:lnSpc>
                <a:spcPct val="150000"/>
              </a:lnSpc>
              <a:spcBef>
                <a:spcPts val="1600"/>
              </a:spcBef>
              <a:spcAft>
                <a:spcPts val="1600"/>
              </a:spcAft>
              <a:buNone/>
            </a:pPr>
            <a:r>
              <a:t/>
            </a:r>
            <a:endParaRPr sz="1800"/>
          </a:p>
        </p:txBody>
      </p:sp>
      <p:sp>
        <p:nvSpPr>
          <p:cNvPr id="1296" name="Google Shape;1296;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7" name="Google Shape;1297;p11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1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03" name="Google Shape;1303;p118"/>
          <p:cNvSpPr txBox="1"/>
          <p:nvPr>
            <p:ph idx="2" type="subTitle"/>
          </p:nvPr>
        </p:nvSpPr>
        <p:spPr>
          <a:xfrm>
            <a:off x="157375" y="1705325"/>
            <a:ext cx="87633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Ack from the Child to Parent when the Child is killed ?</a:t>
            </a:r>
            <a:endParaRPr b="1" sz="1800"/>
          </a:p>
          <a:p>
            <a:pPr indent="-342900" lvl="1" marL="914400" rtl="0" algn="l">
              <a:lnSpc>
                <a:spcPct val="150000"/>
              </a:lnSpc>
              <a:spcBef>
                <a:spcPts val="0"/>
              </a:spcBef>
              <a:spcAft>
                <a:spcPts val="0"/>
              </a:spcAft>
              <a:buSzPts val="1800"/>
              <a:buChar char="○"/>
            </a:pPr>
            <a:r>
              <a:rPr b="1" lang="en" sz="1800"/>
              <a:t>In Kotlin </a:t>
            </a:r>
            <a:endParaRPr b="1" sz="1800"/>
          </a:p>
        </p:txBody>
      </p:sp>
      <p:sp>
        <p:nvSpPr>
          <p:cNvPr id="1304" name="Google Shape;1304;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5" name="Google Shape;1305;p11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306" name="Google Shape;1306;p118"/>
          <p:cNvPicPr preferRelativeResize="0"/>
          <p:nvPr/>
        </p:nvPicPr>
        <p:blipFill>
          <a:blip r:embed="rId4">
            <a:alphaModFix/>
          </a:blip>
          <a:stretch>
            <a:fillRect/>
          </a:stretch>
        </p:blipFill>
        <p:spPr>
          <a:xfrm>
            <a:off x="2317800" y="2238125"/>
            <a:ext cx="6206250" cy="2683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1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12" name="Google Shape;1312;p119"/>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Validating User Input</a:t>
            </a:r>
            <a:endParaRPr b="1" sz="2000"/>
          </a:p>
          <a:p>
            <a:pPr indent="-342900" lvl="1" marL="914400" marR="0" rtl="0" algn="l">
              <a:lnSpc>
                <a:spcPct val="150000"/>
              </a:lnSpc>
              <a:spcBef>
                <a:spcPts val="0"/>
              </a:spcBef>
              <a:spcAft>
                <a:spcPts val="0"/>
              </a:spcAft>
              <a:buSzPts val="1800"/>
              <a:buAutoNum type="arabicPeriod"/>
            </a:pPr>
            <a:r>
              <a:rPr lang="en" sz="1800"/>
              <a:t>Define a global key variable for the form</a:t>
            </a:r>
            <a:endParaRPr sz="1800"/>
          </a:p>
          <a:p>
            <a:pPr indent="-342900" lvl="1" marL="914400" marR="0" rtl="0" algn="l">
              <a:lnSpc>
                <a:spcPct val="150000"/>
              </a:lnSpc>
              <a:spcBef>
                <a:spcPts val="0"/>
              </a:spcBef>
              <a:spcAft>
                <a:spcPts val="0"/>
              </a:spcAft>
              <a:buSzPts val="1800"/>
              <a:buAutoNum type="arabicPeriod"/>
            </a:pPr>
            <a:r>
              <a:rPr lang="en" sz="1800"/>
              <a:t>Wrap the form elements with Form, with the key attribute variable.</a:t>
            </a:r>
            <a:endParaRPr sz="1800"/>
          </a:p>
          <a:p>
            <a:pPr indent="-342900" lvl="1" marL="914400" marR="0" rtl="0" algn="l">
              <a:lnSpc>
                <a:spcPct val="150000"/>
              </a:lnSpc>
              <a:spcBef>
                <a:spcPts val="0"/>
              </a:spcBef>
              <a:spcAft>
                <a:spcPts val="0"/>
              </a:spcAft>
              <a:buSzPts val="1800"/>
              <a:buAutoNum type="arabicPeriod"/>
            </a:pPr>
            <a:r>
              <a:rPr lang="en" sz="1800"/>
              <a:t>Define the validator attribute for the TextFormfield to return error message in case</a:t>
            </a:r>
            <a:endParaRPr sz="1800"/>
          </a:p>
          <a:p>
            <a:pPr indent="-342900" lvl="1" marL="914400" marR="0" rtl="0" algn="l">
              <a:lnSpc>
                <a:spcPct val="150000"/>
              </a:lnSpc>
              <a:spcBef>
                <a:spcPts val="0"/>
              </a:spcBef>
              <a:spcAft>
                <a:spcPts val="0"/>
              </a:spcAft>
              <a:buSzPts val="1800"/>
              <a:buAutoNum type="arabicPeriod"/>
            </a:pPr>
            <a:r>
              <a:rPr lang="en" sz="1800"/>
              <a:t>On submit the form, call the form validate() method.</a:t>
            </a:r>
            <a:endParaRPr sz="1800"/>
          </a:p>
          <a:p>
            <a:pPr indent="0" lvl="0" marL="0" marR="0" rtl="0" algn="l">
              <a:lnSpc>
                <a:spcPct val="150000"/>
              </a:lnSpc>
              <a:spcBef>
                <a:spcPts val="1600"/>
              </a:spcBef>
              <a:spcAft>
                <a:spcPts val="1600"/>
              </a:spcAft>
              <a:buNone/>
            </a:pPr>
            <a:r>
              <a:t/>
            </a:r>
            <a:endParaRPr sz="1800"/>
          </a:p>
        </p:txBody>
      </p:sp>
      <p:sp>
        <p:nvSpPr>
          <p:cNvPr id="1313" name="Google Shape;1313;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4" name="Google Shape;1314;p11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2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20" name="Google Shape;1320;p120"/>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Validating User Input</a:t>
            </a:r>
            <a:endParaRPr b="1" sz="2000"/>
          </a:p>
          <a:p>
            <a:pPr indent="-342900" lvl="1" marL="914400" marR="0" rtl="0" algn="l">
              <a:lnSpc>
                <a:spcPct val="150000"/>
              </a:lnSpc>
              <a:spcBef>
                <a:spcPts val="0"/>
              </a:spcBef>
              <a:spcAft>
                <a:spcPts val="0"/>
              </a:spcAft>
              <a:buSzPts val="1800"/>
              <a:buAutoNum type="arabicPeriod"/>
            </a:pPr>
            <a:r>
              <a:rPr b="1" lang="en" sz="1800"/>
              <a:t>Define a global key variable for the form</a:t>
            </a:r>
            <a:endParaRPr b="1" sz="1800"/>
          </a:p>
          <a:p>
            <a:pPr indent="-342900" lvl="1" marL="914400" marR="0" rtl="0" algn="l">
              <a:lnSpc>
                <a:spcPct val="150000"/>
              </a:lnSpc>
              <a:spcBef>
                <a:spcPts val="0"/>
              </a:spcBef>
              <a:spcAft>
                <a:spcPts val="0"/>
              </a:spcAft>
              <a:buSzPts val="1800"/>
              <a:buAutoNum type="arabicPeriod"/>
            </a:pPr>
            <a:r>
              <a:rPr lang="en" sz="1800"/>
              <a:t>Wrap the form elements with Form, with the key attribute variable.</a:t>
            </a:r>
            <a:endParaRPr sz="1800"/>
          </a:p>
          <a:p>
            <a:pPr indent="-342900" lvl="1" marL="914400" marR="0" rtl="0" algn="l">
              <a:lnSpc>
                <a:spcPct val="150000"/>
              </a:lnSpc>
              <a:spcBef>
                <a:spcPts val="0"/>
              </a:spcBef>
              <a:spcAft>
                <a:spcPts val="0"/>
              </a:spcAft>
              <a:buSzPts val="1800"/>
              <a:buAutoNum type="arabicPeriod"/>
            </a:pPr>
            <a:r>
              <a:rPr lang="en" sz="1800"/>
              <a:t>Define the validator attribute for the TextFormfield to return error message in case</a:t>
            </a:r>
            <a:endParaRPr sz="1800"/>
          </a:p>
          <a:p>
            <a:pPr indent="-342900" lvl="1" marL="914400" marR="0" rtl="0" algn="l">
              <a:lnSpc>
                <a:spcPct val="150000"/>
              </a:lnSpc>
              <a:spcBef>
                <a:spcPts val="0"/>
              </a:spcBef>
              <a:spcAft>
                <a:spcPts val="0"/>
              </a:spcAft>
              <a:buSzPts val="1800"/>
              <a:buAutoNum type="arabicPeriod"/>
            </a:pPr>
            <a:r>
              <a:rPr lang="en" sz="1800"/>
              <a:t>On submit the form, call the form validate() method.</a:t>
            </a:r>
            <a:endParaRPr sz="1800"/>
          </a:p>
          <a:p>
            <a:pPr indent="0" lvl="0" marL="0" marR="0" rtl="0" algn="l">
              <a:lnSpc>
                <a:spcPct val="150000"/>
              </a:lnSpc>
              <a:spcBef>
                <a:spcPts val="1600"/>
              </a:spcBef>
              <a:spcAft>
                <a:spcPts val="1600"/>
              </a:spcAft>
              <a:buNone/>
            </a:pPr>
            <a:r>
              <a:t/>
            </a:r>
            <a:endParaRPr sz="1800"/>
          </a:p>
        </p:txBody>
      </p:sp>
      <p:sp>
        <p:nvSpPr>
          <p:cNvPr id="1321" name="Google Shape;1321;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2" name="Google Shape;1322;p120"/>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323" name="Google Shape;1323;p120"/>
          <p:cNvSpPr txBox="1"/>
          <p:nvPr/>
        </p:nvSpPr>
        <p:spPr>
          <a:xfrm>
            <a:off x="2611125" y="3579625"/>
            <a:ext cx="5894700" cy="1223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CustomizeScreen</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static</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pageRoute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'/customizescreen'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String</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_tx_size_value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'3'</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final</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_formKey</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GlobalKey</a:t>
            </a:r>
            <a:r>
              <a:rPr b="1" lang="en" sz="1050">
                <a:solidFill>
                  <a:srgbClr val="3B3B3B"/>
                </a:solidFill>
                <a:highlight>
                  <a:srgbClr val="FFFFFF"/>
                </a:highlight>
                <a:latin typeface="Courier New"/>
                <a:ea typeface="Courier New"/>
                <a:cs typeface="Courier New"/>
                <a:sym typeface="Courier New"/>
              </a:rPr>
              <a:t>&lt;</a:t>
            </a:r>
            <a:r>
              <a:rPr b="1" lang="en" sz="1050">
                <a:solidFill>
                  <a:srgbClr val="267F99"/>
                </a:solidFill>
                <a:highlight>
                  <a:srgbClr val="FFFFFF"/>
                </a:highlight>
                <a:latin typeface="Courier New"/>
                <a:ea typeface="Courier New"/>
                <a:cs typeface="Courier New"/>
                <a:sym typeface="Courier New"/>
              </a:rPr>
              <a:t>FormState</a:t>
            </a:r>
            <a:r>
              <a:rPr b="1" lang="en" sz="1050">
                <a:solidFill>
                  <a:srgbClr val="3B3B3B"/>
                </a:solidFill>
                <a:highlight>
                  <a:srgbClr val="FFFFFF"/>
                </a:highlight>
                <a:latin typeface="Courier New"/>
                <a:ea typeface="Courier New"/>
                <a:cs typeface="Courier New"/>
                <a:sym typeface="Courier New"/>
              </a:rPr>
              <a:t>&gt;();</a:t>
            </a:r>
            <a:endParaRPr b="1"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2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29" name="Google Shape;1329;p121"/>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Validating User Input</a:t>
            </a:r>
            <a:endParaRPr b="1" sz="2000"/>
          </a:p>
          <a:p>
            <a:pPr indent="-342900" lvl="1" marL="914400" marR="0" rtl="0" algn="l">
              <a:lnSpc>
                <a:spcPct val="150000"/>
              </a:lnSpc>
              <a:spcBef>
                <a:spcPts val="0"/>
              </a:spcBef>
              <a:spcAft>
                <a:spcPts val="0"/>
              </a:spcAft>
              <a:buSzPts val="1800"/>
              <a:buAutoNum type="arabicPeriod"/>
            </a:pPr>
            <a:r>
              <a:rPr lang="en" sz="1800"/>
              <a:t>Define a global key variable for the form</a:t>
            </a:r>
            <a:endParaRPr sz="1800"/>
          </a:p>
          <a:p>
            <a:pPr indent="-342900" lvl="1" marL="914400" marR="0" rtl="0" algn="l">
              <a:lnSpc>
                <a:spcPct val="150000"/>
              </a:lnSpc>
              <a:spcBef>
                <a:spcPts val="0"/>
              </a:spcBef>
              <a:spcAft>
                <a:spcPts val="0"/>
              </a:spcAft>
              <a:buSzPts val="1800"/>
              <a:buAutoNum type="arabicPeriod"/>
            </a:pPr>
            <a:r>
              <a:rPr b="1" lang="en" sz="1800"/>
              <a:t>Wrap the form elements with Form, with the key attribute variable.</a:t>
            </a:r>
            <a:endParaRPr b="1" sz="1800"/>
          </a:p>
          <a:p>
            <a:pPr indent="-342900" lvl="1" marL="914400" marR="0" rtl="0" algn="l">
              <a:lnSpc>
                <a:spcPct val="150000"/>
              </a:lnSpc>
              <a:spcBef>
                <a:spcPts val="0"/>
              </a:spcBef>
              <a:spcAft>
                <a:spcPts val="0"/>
              </a:spcAft>
              <a:buSzPts val="1800"/>
              <a:buAutoNum type="arabicPeriod"/>
            </a:pPr>
            <a:r>
              <a:rPr lang="en" sz="1800"/>
              <a:t>Define the validator attribute for the TextFormfield to return error message in case</a:t>
            </a:r>
            <a:endParaRPr sz="1800"/>
          </a:p>
          <a:p>
            <a:pPr indent="-342900" lvl="1" marL="914400" marR="0" rtl="0" algn="l">
              <a:lnSpc>
                <a:spcPct val="150000"/>
              </a:lnSpc>
              <a:spcBef>
                <a:spcPts val="0"/>
              </a:spcBef>
              <a:spcAft>
                <a:spcPts val="0"/>
              </a:spcAft>
              <a:buSzPts val="1800"/>
              <a:buAutoNum type="arabicPeriod"/>
            </a:pPr>
            <a:r>
              <a:rPr lang="en" sz="1800"/>
              <a:t>On submit the form, call the form validate() method.</a:t>
            </a:r>
            <a:endParaRPr sz="1800"/>
          </a:p>
          <a:p>
            <a:pPr indent="0" lvl="0" marL="0" marR="0" rtl="0" algn="l">
              <a:lnSpc>
                <a:spcPct val="150000"/>
              </a:lnSpc>
              <a:spcBef>
                <a:spcPts val="1600"/>
              </a:spcBef>
              <a:spcAft>
                <a:spcPts val="1600"/>
              </a:spcAft>
              <a:buNone/>
            </a:pPr>
            <a:r>
              <a:t/>
            </a:r>
            <a:endParaRPr sz="1800"/>
          </a:p>
        </p:txBody>
      </p:sp>
      <p:sp>
        <p:nvSpPr>
          <p:cNvPr id="1330" name="Google Shape;1330;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31" name="Google Shape;1331;p121"/>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332" name="Google Shape;1332;p121"/>
          <p:cNvSpPr txBox="1"/>
          <p:nvPr/>
        </p:nvSpPr>
        <p:spPr>
          <a:xfrm>
            <a:off x="2632600" y="3261900"/>
            <a:ext cx="5894700" cy="188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'Sliding Number Puzzle'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Form</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key</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_formKey</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22"/>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38" name="Google Shape;1338;p122"/>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Validating User Input</a:t>
            </a:r>
            <a:endParaRPr b="1" sz="2000"/>
          </a:p>
          <a:p>
            <a:pPr indent="-342900" lvl="1" marL="914400" marR="0" rtl="0" algn="l">
              <a:lnSpc>
                <a:spcPct val="150000"/>
              </a:lnSpc>
              <a:spcBef>
                <a:spcPts val="0"/>
              </a:spcBef>
              <a:spcAft>
                <a:spcPts val="0"/>
              </a:spcAft>
              <a:buSzPts val="1800"/>
              <a:buAutoNum type="arabicPeriod"/>
            </a:pPr>
            <a:r>
              <a:rPr lang="en" sz="1800"/>
              <a:t>Define a global key variable for the form</a:t>
            </a:r>
            <a:endParaRPr sz="1800"/>
          </a:p>
          <a:p>
            <a:pPr indent="-342900" lvl="1" marL="914400" marR="0" rtl="0" algn="l">
              <a:lnSpc>
                <a:spcPct val="150000"/>
              </a:lnSpc>
              <a:spcBef>
                <a:spcPts val="0"/>
              </a:spcBef>
              <a:spcAft>
                <a:spcPts val="0"/>
              </a:spcAft>
              <a:buSzPts val="1800"/>
              <a:buAutoNum type="arabicPeriod"/>
            </a:pPr>
            <a:r>
              <a:rPr lang="en" sz="1800"/>
              <a:t>Wrap the form elements with Form, with the key attribute variable.</a:t>
            </a:r>
            <a:endParaRPr sz="1800"/>
          </a:p>
          <a:p>
            <a:pPr indent="-342900" lvl="1" marL="914400" marR="0" rtl="0" algn="l">
              <a:lnSpc>
                <a:spcPct val="150000"/>
              </a:lnSpc>
              <a:spcBef>
                <a:spcPts val="0"/>
              </a:spcBef>
              <a:spcAft>
                <a:spcPts val="0"/>
              </a:spcAft>
              <a:buSzPts val="1800"/>
              <a:buAutoNum type="arabicPeriod"/>
            </a:pPr>
            <a:r>
              <a:rPr b="1" lang="en" sz="1800"/>
              <a:t>Define the validator attribute for the TextFormField to return error message in case</a:t>
            </a:r>
            <a:endParaRPr b="1" sz="1800"/>
          </a:p>
          <a:p>
            <a:pPr indent="-342900" lvl="1" marL="914400" marR="0" rtl="0" algn="l">
              <a:lnSpc>
                <a:spcPct val="150000"/>
              </a:lnSpc>
              <a:spcBef>
                <a:spcPts val="0"/>
              </a:spcBef>
              <a:spcAft>
                <a:spcPts val="0"/>
              </a:spcAft>
              <a:buSzPts val="1800"/>
              <a:buAutoNum type="arabicPeriod"/>
            </a:pPr>
            <a:r>
              <a:rPr lang="en" sz="1800"/>
              <a:t>On submit the form, call the form validate() method.</a:t>
            </a:r>
            <a:endParaRPr sz="1800"/>
          </a:p>
          <a:p>
            <a:pPr indent="0" lvl="0" marL="0" marR="0" rtl="0" algn="l">
              <a:lnSpc>
                <a:spcPct val="150000"/>
              </a:lnSpc>
              <a:spcBef>
                <a:spcPts val="1600"/>
              </a:spcBef>
              <a:spcAft>
                <a:spcPts val="1600"/>
              </a:spcAft>
              <a:buNone/>
            </a:pPr>
            <a:r>
              <a:t/>
            </a:r>
            <a:endParaRPr sz="1800"/>
          </a:p>
        </p:txBody>
      </p:sp>
      <p:sp>
        <p:nvSpPr>
          <p:cNvPr id="1339" name="Google Shape;1339;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0" name="Google Shape;1340;p122"/>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341" name="Google Shape;1341;p122"/>
          <p:cNvSpPr txBox="1"/>
          <p:nvPr/>
        </p:nvSpPr>
        <p:spPr>
          <a:xfrm>
            <a:off x="3140500" y="114275"/>
            <a:ext cx="5894700" cy="26091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TextFormField</a:t>
            </a:r>
            <a:r>
              <a:rPr lang="en" sz="1050">
                <a:solidFill>
                  <a:srgbClr val="3B3B3B"/>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initialValue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'3'</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keyboardType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TextInputType</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number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onChanged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newValue</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debugPrint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'&gt; Printing new value </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newValue</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_tx_size_value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newValue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validator</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value</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value</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null</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int</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tryParse</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value</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toString</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null</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return</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'invalid number'</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return</a:t>
            </a:r>
            <a:r>
              <a:rPr b="1" lang="en" sz="1050">
                <a:solidFill>
                  <a:srgbClr val="3B3B3B"/>
                </a:solidFill>
                <a:highlight>
                  <a:srgbClr val="FFFFFF"/>
                </a:highlight>
                <a:latin typeface="Courier New"/>
                <a:ea typeface="Courier New"/>
                <a:cs typeface="Courier New"/>
                <a:sym typeface="Courier New"/>
              </a:rPr>
              <a:t> </a:t>
            </a:r>
            <a:r>
              <a:rPr b="1" lang="en" sz="1050">
                <a:solidFill>
                  <a:srgbClr val="0000FF"/>
                </a:solidFill>
                <a:highlight>
                  <a:srgbClr val="FFFFFF"/>
                </a:highlight>
                <a:latin typeface="Courier New"/>
                <a:ea typeface="Courier New"/>
                <a:cs typeface="Courier New"/>
                <a:sym typeface="Courier New"/>
              </a:rPr>
              <a:t>null</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123"/>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 across Multiple Screens in Flutter</a:t>
            </a:r>
            <a:endParaRPr sz="3400"/>
          </a:p>
        </p:txBody>
      </p:sp>
      <p:sp>
        <p:nvSpPr>
          <p:cNvPr id="1347" name="Google Shape;1347;p123"/>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Validating User Input</a:t>
            </a:r>
            <a:endParaRPr b="1" sz="2000"/>
          </a:p>
          <a:p>
            <a:pPr indent="-342900" lvl="1" marL="914400" marR="0" rtl="0" algn="l">
              <a:lnSpc>
                <a:spcPct val="150000"/>
              </a:lnSpc>
              <a:spcBef>
                <a:spcPts val="0"/>
              </a:spcBef>
              <a:spcAft>
                <a:spcPts val="0"/>
              </a:spcAft>
              <a:buSzPts val="1800"/>
              <a:buAutoNum type="arabicPeriod"/>
            </a:pPr>
            <a:r>
              <a:rPr lang="en" sz="1800"/>
              <a:t>Define a global key variable for the form</a:t>
            </a:r>
            <a:endParaRPr sz="1800"/>
          </a:p>
          <a:p>
            <a:pPr indent="-342900" lvl="1" marL="914400" marR="0" rtl="0" algn="l">
              <a:lnSpc>
                <a:spcPct val="150000"/>
              </a:lnSpc>
              <a:spcBef>
                <a:spcPts val="0"/>
              </a:spcBef>
              <a:spcAft>
                <a:spcPts val="0"/>
              </a:spcAft>
              <a:buSzPts val="1800"/>
              <a:buAutoNum type="arabicPeriod"/>
            </a:pPr>
            <a:r>
              <a:rPr lang="en" sz="1800"/>
              <a:t>Wrap the form elements with Form, with the key attribute variable.</a:t>
            </a:r>
            <a:endParaRPr sz="1800"/>
          </a:p>
          <a:p>
            <a:pPr indent="-342900" lvl="1" marL="914400" marR="0" rtl="0" algn="l">
              <a:lnSpc>
                <a:spcPct val="150000"/>
              </a:lnSpc>
              <a:spcBef>
                <a:spcPts val="0"/>
              </a:spcBef>
              <a:spcAft>
                <a:spcPts val="0"/>
              </a:spcAft>
              <a:buSzPts val="1800"/>
              <a:buAutoNum type="arabicPeriod"/>
            </a:pPr>
            <a:r>
              <a:rPr lang="en" sz="1800"/>
              <a:t>Define the validator attribute for the TextFormField to return error message in case</a:t>
            </a:r>
            <a:endParaRPr sz="1800"/>
          </a:p>
          <a:p>
            <a:pPr indent="-342900" lvl="1" marL="914400" marR="0" rtl="0" algn="l">
              <a:lnSpc>
                <a:spcPct val="150000"/>
              </a:lnSpc>
              <a:spcBef>
                <a:spcPts val="0"/>
              </a:spcBef>
              <a:spcAft>
                <a:spcPts val="0"/>
              </a:spcAft>
              <a:buSzPts val="1800"/>
              <a:buAutoNum type="arabicPeriod"/>
            </a:pPr>
            <a:r>
              <a:rPr b="1" lang="en" sz="1800"/>
              <a:t>On submitting the form, call the form validate() method.</a:t>
            </a:r>
            <a:endParaRPr b="1" sz="1800"/>
          </a:p>
          <a:p>
            <a:pPr indent="0" lvl="0" marL="0" marR="0" rtl="0" algn="l">
              <a:lnSpc>
                <a:spcPct val="150000"/>
              </a:lnSpc>
              <a:spcBef>
                <a:spcPts val="1600"/>
              </a:spcBef>
              <a:spcAft>
                <a:spcPts val="1600"/>
              </a:spcAft>
              <a:buNone/>
            </a:pPr>
            <a:r>
              <a:t/>
            </a:r>
            <a:endParaRPr sz="1800"/>
          </a:p>
        </p:txBody>
      </p:sp>
      <p:sp>
        <p:nvSpPr>
          <p:cNvPr id="1348" name="Google Shape;1348;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9" name="Google Shape;1349;p123"/>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350" name="Google Shape;1350;p123"/>
          <p:cNvSpPr txBox="1"/>
          <p:nvPr/>
        </p:nvSpPr>
        <p:spPr>
          <a:xfrm>
            <a:off x="3058375" y="1418425"/>
            <a:ext cx="5894700" cy="2285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ElevatedButton</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onPressed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if</a:t>
            </a:r>
            <a:r>
              <a:rPr b="1" lang="en" sz="1050">
                <a:solidFill>
                  <a:srgbClr val="3B3B3B"/>
                </a:solidFill>
                <a:highlight>
                  <a:srgbClr val="FFFFFF"/>
                </a:highlight>
                <a:latin typeface="Courier New"/>
                <a:ea typeface="Courier New"/>
                <a:cs typeface="Courier New"/>
                <a:sym typeface="Courier New"/>
              </a:rPr>
              <a:t> (</a:t>
            </a:r>
            <a:r>
              <a:rPr b="1" lang="en" sz="1050">
                <a:solidFill>
                  <a:schemeClr val="dk1"/>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_formKey</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currentState</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a:t>
            </a:r>
            <a:r>
              <a:rPr b="1" lang="en" sz="1050">
                <a:solidFill>
                  <a:srgbClr val="795E26"/>
                </a:solidFill>
                <a:highlight>
                  <a:srgbClr val="FFFFFF"/>
                </a:highlight>
                <a:latin typeface="Courier New"/>
                <a:ea typeface="Courier New"/>
                <a:cs typeface="Courier New"/>
                <a:sym typeface="Courier New"/>
              </a:rPr>
              <a:t>validate</a:t>
            </a: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r>
              <a:rPr b="1" lang="en" sz="1050">
                <a:solidFill>
                  <a:srgbClr val="AF00DB"/>
                </a:solidFill>
                <a:highlight>
                  <a:srgbClr val="FFFFFF"/>
                </a:highlight>
                <a:latin typeface="Courier New"/>
                <a:ea typeface="Courier New"/>
                <a:cs typeface="Courier New"/>
                <a:sym typeface="Courier New"/>
              </a:rPr>
              <a:t>return</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3B3B3B"/>
                </a:solidFill>
                <a:highlight>
                  <a:srgbClr val="FFFFFF"/>
                </a:highlight>
                <a:latin typeface="Courier New"/>
                <a:ea typeface="Courier New"/>
                <a:cs typeface="Courier New"/>
                <a:sym typeface="Courier New"/>
              </a:rPr>
              <a:t>                         }</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Navigator</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of</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push</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MaterialPageRoute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builder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HomeScreen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myData</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'myBoardSize'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_tx_size_value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'otherDataYouWish'</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'hello'</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"Start the Game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124"/>
          <p:cNvSpPr txBox="1"/>
          <p:nvPr>
            <p:ph type="title"/>
          </p:nvPr>
        </p:nvSpPr>
        <p:spPr>
          <a:xfrm>
            <a:off x="720300" y="515766"/>
            <a:ext cx="7703400" cy="208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 3</a:t>
            </a:r>
            <a:endParaRPr/>
          </a:p>
        </p:txBody>
      </p:sp>
      <p:sp>
        <p:nvSpPr>
          <p:cNvPr id="1356" name="Google Shape;1356;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7" name="Google Shape;1357;p124"/>
          <p:cNvSpPr txBox="1"/>
          <p:nvPr>
            <p:ph idx="1" type="subTitle"/>
          </p:nvPr>
        </p:nvSpPr>
        <p:spPr>
          <a:xfrm>
            <a:off x="1852800" y="2249375"/>
            <a:ext cx="5608500" cy="13149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700">
                <a:latin typeface="Raleway"/>
                <a:ea typeface="Raleway"/>
                <a:cs typeface="Raleway"/>
                <a:sym typeface="Raleway"/>
              </a:rPr>
              <a:t>Navigational Widgets</a:t>
            </a:r>
            <a:endParaRPr b="1" sz="2700">
              <a:latin typeface="Raleway"/>
              <a:ea typeface="Raleway"/>
              <a:cs typeface="Raleway"/>
              <a:sym typeface="Raleway"/>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2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Navigational Widgets for Flutter Apps</a:t>
            </a:r>
            <a:endParaRPr i="1" sz="2400"/>
          </a:p>
        </p:txBody>
      </p:sp>
      <p:sp>
        <p:nvSpPr>
          <p:cNvPr id="1363" name="Google Shape;1363;p125"/>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AppBar </a:t>
            </a:r>
            <a:endParaRPr sz="1800"/>
          </a:p>
        </p:txBody>
      </p:sp>
      <p:sp>
        <p:nvSpPr>
          <p:cNvPr id="1364" name="Google Shape;1364;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5" name="Google Shape;1365;p12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366" name="Google Shape;1366;p125"/>
          <p:cNvPicPr preferRelativeResize="0"/>
          <p:nvPr/>
        </p:nvPicPr>
        <p:blipFill>
          <a:blip r:embed="rId4">
            <a:alphaModFix/>
          </a:blip>
          <a:stretch>
            <a:fillRect/>
          </a:stretch>
        </p:blipFill>
        <p:spPr>
          <a:xfrm>
            <a:off x="6245175" y="112975"/>
            <a:ext cx="2746525" cy="4917549"/>
          </a:xfrm>
          <a:prstGeom prst="rect">
            <a:avLst/>
          </a:prstGeom>
          <a:noFill/>
          <a:ln cap="flat" cmpd="sng" w="19050">
            <a:solidFill>
              <a:schemeClr val="dk2"/>
            </a:solidFill>
            <a:prstDash val="solid"/>
            <a:round/>
            <a:headEnd len="sm" w="sm" type="none"/>
            <a:tailEnd len="sm" w="sm" type="none"/>
          </a:ln>
        </p:spPr>
      </p:pic>
      <p:sp>
        <p:nvSpPr>
          <p:cNvPr id="1367" name="Google Shape;1367;p125"/>
          <p:cNvSpPr txBox="1"/>
          <p:nvPr/>
        </p:nvSpPr>
        <p:spPr>
          <a:xfrm>
            <a:off x="2033275" y="1471925"/>
            <a:ext cx="5894700" cy="3578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'package:navigation_hello_world/widgets/appbar.dart'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debugShowCheckedModeBanner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b="1" lang="en" sz="1050">
                <a:solidFill>
                  <a:srgbClr val="3B3B3B"/>
                </a:solidFill>
                <a:highlight>
                  <a:srgbClr val="FFFFFF"/>
                </a:highlight>
                <a:latin typeface="Courier New"/>
                <a:ea typeface="Courier New"/>
                <a:cs typeface="Courier New"/>
                <a:sym typeface="Courier New"/>
              </a:rPr>
              <a:t>     </a:t>
            </a:r>
            <a:r>
              <a:rPr b="1" lang="en" sz="1050">
                <a:solidFill>
                  <a:srgbClr val="001080"/>
                </a:solidFill>
                <a:highlight>
                  <a:srgbClr val="FFFFFF"/>
                </a:highlight>
                <a:latin typeface="Courier New"/>
                <a:ea typeface="Courier New"/>
                <a:cs typeface="Courier New"/>
                <a:sym typeface="Courier New"/>
              </a:rPr>
              <a:t>appBar</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267F99"/>
                </a:solidFill>
                <a:highlight>
                  <a:srgbClr val="FFFFFF"/>
                </a:highlight>
                <a:latin typeface="Courier New"/>
                <a:ea typeface="Courier New"/>
                <a:cs typeface="Courier New"/>
                <a:sym typeface="Courier New"/>
              </a:rPr>
              <a:t>MyAppBar</a:t>
            </a:r>
            <a:r>
              <a:rPr b="1" lang="en" sz="1050">
                <a:solidFill>
                  <a:srgbClr val="3B3B3B"/>
                </a:solidFill>
                <a:highlight>
                  <a:srgbClr val="FFFFFF"/>
                </a:highlight>
                <a:latin typeface="Courier New"/>
                <a:ea typeface="Courier New"/>
                <a:cs typeface="Courier New"/>
                <a:sym typeface="Courier New"/>
              </a:rPr>
              <a:t>(</a:t>
            </a:r>
            <a:r>
              <a:rPr b="1" lang="en" sz="1050">
                <a:solidFill>
                  <a:srgbClr val="001080"/>
                </a:solidFill>
                <a:highlight>
                  <a:srgbClr val="FFFFFF"/>
                </a:highlight>
                <a:latin typeface="Courier New"/>
                <a:ea typeface="Courier New"/>
                <a:cs typeface="Courier New"/>
                <a:sym typeface="Courier New"/>
              </a:rPr>
              <a:t>myTitle</a:t>
            </a:r>
            <a:r>
              <a:rPr b="1" lang="en" sz="1050">
                <a:solidFill>
                  <a:schemeClr val="dk1"/>
                </a:solidFill>
                <a:highlight>
                  <a:srgbClr val="FFFFFF"/>
                </a:highlight>
                <a:latin typeface="Courier New"/>
                <a:ea typeface="Courier New"/>
                <a:cs typeface="Courier New"/>
                <a:sym typeface="Courier New"/>
              </a:rPr>
              <a:t>:</a:t>
            </a:r>
            <a:r>
              <a:rPr b="1" lang="en" sz="1050">
                <a:solidFill>
                  <a:srgbClr val="3B3B3B"/>
                </a:solidFill>
                <a:highlight>
                  <a:srgbClr val="FFFFFF"/>
                </a:highlight>
                <a:latin typeface="Courier New"/>
                <a:ea typeface="Courier New"/>
                <a:cs typeface="Courier New"/>
                <a:sym typeface="Courier New"/>
              </a:rPr>
              <a:t> </a:t>
            </a:r>
            <a:r>
              <a:rPr b="1" lang="en" sz="1050">
                <a:solidFill>
                  <a:srgbClr val="A31515"/>
                </a:solidFill>
                <a:highlight>
                  <a:srgbClr val="FFFFFF"/>
                </a:highlight>
                <a:latin typeface="Courier New"/>
                <a:ea typeface="Courier New"/>
                <a:cs typeface="Courier New"/>
                <a:sym typeface="Courier New"/>
              </a:rPr>
              <a:t>'Homepage'</a:t>
            </a:r>
            <a:r>
              <a:rPr b="1" lang="en" sz="1050">
                <a:solidFill>
                  <a:srgbClr val="3B3B3B"/>
                </a:solidFill>
                <a:highlight>
                  <a:srgbClr val="FFFFFF"/>
                </a:highlight>
                <a:latin typeface="Courier New"/>
                <a:ea typeface="Courier New"/>
                <a:cs typeface="Courier New"/>
                <a:sym typeface="Courier New"/>
              </a:rPr>
              <a:t>),</a:t>
            </a:r>
            <a:endParaRPr b="1"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2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Navigational Widgets for Flutter Apps</a:t>
            </a:r>
            <a:endParaRPr i="1" sz="2400"/>
          </a:p>
        </p:txBody>
      </p:sp>
      <p:sp>
        <p:nvSpPr>
          <p:cNvPr id="1373" name="Google Shape;1373;p126"/>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AppBar </a:t>
            </a:r>
            <a:endParaRPr sz="1800"/>
          </a:p>
        </p:txBody>
      </p:sp>
      <p:sp>
        <p:nvSpPr>
          <p:cNvPr id="1374" name="Google Shape;1374;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5" name="Google Shape;1375;p12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376" name="Google Shape;1376;p126"/>
          <p:cNvPicPr preferRelativeResize="0"/>
          <p:nvPr/>
        </p:nvPicPr>
        <p:blipFill>
          <a:blip r:embed="rId4">
            <a:alphaModFix/>
          </a:blip>
          <a:stretch>
            <a:fillRect/>
          </a:stretch>
        </p:blipFill>
        <p:spPr>
          <a:xfrm>
            <a:off x="6245175" y="112975"/>
            <a:ext cx="2746525" cy="4917549"/>
          </a:xfrm>
          <a:prstGeom prst="rect">
            <a:avLst/>
          </a:prstGeom>
          <a:noFill/>
          <a:ln cap="flat" cmpd="sng" w="19050">
            <a:solidFill>
              <a:schemeClr val="dk2"/>
            </a:solidFill>
            <a:prstDash val="solid"/>
            <a:round/>
            <a:headEnd len="sm" w="sm" type="none"/>
            <a:tailEnd len="sm" w="sm" type="none"/>
          </a:ln>
        </p:spPr>
      </p:pic>
      <p:sp>
        <p:nvSpPr>
          <p:cNvPr id="1377" name="Google Shape;1377;p126"/>
          <p:cNvSpPr txBox="1"/>
          <p:nvPr/>
        </p:nvSpPr>
        <p:spPr>
          <a:xfrm>
            <a:off x="27800" y="0"/>
            <a:ext cx="5894700" cy="5571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MyAppBar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StatelessWidget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implements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PreferredSizeWidget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final</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preferredSize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fromHeight</a:t>
            </a:r>
            <a:r>
              <a:rPr lang="en" sz="1000">
                <a:solidFill>
                  <a:srgbClr val="3B3B3B"/>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60.0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MyAppBar</a:t>
            </a:r>
            <a:r>
              <a:rPr lang="en" sz="1000">
                <a:solidFill>
                  <a:srgbClr val="3B3B3B"/>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super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key</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this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leading</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menu</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title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actions</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favorite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search</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PopupMenuButton</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&gt;(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itemBuilder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PopupMenuItem</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'Option 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PopupMenuItem</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'Option 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378" name="Google Shape;1378;p126"/>
          <p:cNvSpPr/>
          <p:nvPr/>
        </p:nvSpPr>
        <p:spPr>
          <a:xfrm>
            <a:off x="4878825" y="1638200"/>
            <a:ext cx="3326400" cy="10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This is a stateless Widget, if you want to interact with the fav button, it needs to be converted to a stateful widget</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5"/>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34" name="Google Shape;634;p55"/>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Either Encapsulate Widgets via:</a:t>
            </a:r>
            <a:endParaRPr b="1" sz="1800"/>
          </a:p>
          <a:p>
            <a:pPr indent="-330200" lvl="1" marL="914400" rtl="0" algn="l">
              <a:lnSpc>
                <a:spcPct val="150000"/>
              </a:lnSpc>
              <a:spcBef>
                <a:spcPts val="0"/>
              </a:spcBef>
              <a:spcAft>
                <a:spcPts val="0"/>
              </a:spcAft>
              <a:buSzPts val="1600"/>
              <a:buChar char="○"/>
            </a:pPr>
            <a:r>
              <a:rPr b="1" lang="en"/>
              <a:t>Widget Class with a Build </a:t>
            </a:r>
            <a:br>
              <a:rPr b="1" lang="en"/>
            </a:br>
            <a:r>
              <a:rPr b="1" lang="en"/>
              <a:t>Method</a:t>
            </a:r>
            <a:endParaRPr b="1"/>
          </a:p>
          <a:p>
            <a:pPr indent="-330200" lvl="1" marL="914400" rtl="0" algn="l">
              <a:lnSpc>
                <a:spcPct val="150000"/>
              </a:lnSpc>
              <a:spcBef>
                <a:spcPts val="0"/>
              </a:spcBef>
              <a:spcAft>
                <a:spcPts val="0"/>
              </a:spcAft>
              <a:buSzPts val="1600"/>
              <a:buChar char="○"/>
            </a:pPr>
            <a:r>
              <a:rPr lang="en"/>
              <a:t>A Function that returns a Widget</a:t>
            </a:r>
            <a:endParaRPr/>
          </a:p>
          <a:p>
            <a:pPr indent="0" lvl="0" marL="0" marR="0" rtl="0" algn="l">
              <a:lnSpc>
                <a:spcPct val="150000"/>
              </a:lnSpc>
              <a:spcBef>
                <a:spcPts val="1600"/>
              </a:spcBef>
              <a:spcAft>
                <a:spcPts val="1600"/>
              </a:spcAft>
              <a:buNone/>
            </a:pPr>
            <a:r>
              <a:t/>
            </a:r>
            <a:endParaRPr sz="1800"/>
          </a:p>
        </p:txBody>
      </p:sp>
      <p:sp>
        <p:nvSpPr>
          <p:cNvPr id="635" name="Google Shape;63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6" name="Google Shape;636;p55"/>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37" name="Google Shape;637;p55"/>
          <p:cNvSpPr txBox="1"/>
          <p:nvPr/>
        </p:nvSpPr>
        <p:spPr>
          <a:xfrm>
            <a:off x="4084750" y="812625"/>
            <a:ext cx="5630100" cy="4347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27"/>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Navigational Widgets</a:t>
            </a:r>
            <a:r>
              <a:rPr lang="en" sz="3400"/>
              <a:t> for Flutter Apps</a:t>
            </a:r>
            <a:endParaRPr i="1" sz="2400"/>
          </a:p>
        </p:txBody>
      </p:sp>
      <p:sp>
        <p:nvSpPr>
          <p:cNvPr id="1384" name="Google Shape;1384;p127"/>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Drawer</a:t>
            </a:r>
            <a:endParaRPr sz="1800"/>
          </a:p>
          <a:p>
            <a:pPr indent="0" lvl="0" marL="0" marR="0" rtl="0" algn="l">
              <a:lnSpc>
                <a:spcPct val="150000"/>
              </a:lnSpc>
              <a:spcBef>
                <a:spcPts val="1600"/>
              </a:spcBef>
              <a:spcAft>
                <a:spcPts val="1600"/>
              </a:spcAft>
              <a:buNone/>
            </a:pPr>
            <a:r>
              <a:t/>
            </a:r>
            <a:endParaRPr sz="1800"/>
          </a:p>
        </p:txBody>
      </p:sp>
      <p:sp>
        <p:nvSpPr>
          <p:cNvPr id="1385" name="Google Shape;1385;p1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6" name="Google Shape;1386;p127"/>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1387" name="Google Shape;1387;p127"/>
          <p:cNvSpPr txBox="1"/>
          <p:nvPr/>
        </p:nvSpPr>
        <p:spPr>
          <a:xfrm>
            <a:off x="4344000" y="956700"/>
            <a:ext cx="4562400" cy="4186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'../widgets/appbar.dart'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'../widgets/drawer.dart'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StatefulWidget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static</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pageRoute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super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key</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r>
              <a:rPr lang="en" sz="1000">
                <a:solidFill>
                  <a:srgbClr val="795E26"/>
                </a:solidFill>
                <a:highlight>
                  <a:srgbClr val="FFFFFF"/>
                </a:highlight>
                <a:latin typeface="Courier New"/>
                <a:ea typeface="Courier New"/>
                <a:cs typeface="Courier New"/>
                <a:sym typeface="Courier New"/>
              </a:rPr>
              <a:t>createState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=&gt;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_HomeScreenState</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HomeScreen</a:t>
            </a:r>
            <a:r>
              <a:rPr lang="en" sz="1000">
                <a:solidFill>
                  <a:srgbClr val="3B3B3B"/>
                </a:solidFill>
                <a:highlight>
                  <a:srgbClr val="FFFFFF"/>
                </a:highlight>
                <a:latin typeface="Courier New"/>
                <a:ea typeface="Courier New"/>
                <a:cs typeface="Courier New"/>
                <a:sym typeface="Courier New"/>
              </a:rPr>
              <a:t>&gt;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Scaffold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drawer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SideBarDrawer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appBar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MyAppBar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myTitle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'Homepage'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body</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Center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'Hello World!'</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2"/>
              </a:solidFill>
              <a:latin typeface="Raleway"/>
              <a:ea typeface="Raleway"/>
              <a:cs typeface="Raleway"/>
              <a:sym typeface="Raleway"/>
            </a:endParaRPr>
          </a:p>
        </p:txBody>
      </p:sp>
      <p:pic>
        <p:nvPicPr>
          <p:cNvPr id="1388" name="Google Shape;1388;p127"/>
          <p:cNvPicPr preferRelativeResize="0"/>
          <p:nvPr/>
        </p:nvPicPr>
        <p:blipFill>
          <a:blip r:embed="rId4">
            <a:alphaModFix/>
          </a:blip>
          <a:stretch>
            <a:fillRect/>
          </a:stretch>
        </p:blipFill>
        <p:spPr>
          <a:xfrm>
            <a:off x="2115825" y="1391501"/>
            <a:ext cx="1905850" cy="3702051"/>
          </a:xfrm>
          <a:prstGeom prst="rect">
            <a:avLst/>
          </a:prstGeom>
          <a:noFill/>
          <a:ln cap="flat" cmpd="sng" w="9525">
            <a:solidFill>
              <a:schemeClr val="dk2"/>
            </a:solidFill>
            <a:prstDash val="solid"/>
            <a:round/>
            <a:headEnd len="sm" w="sm" type="none"/>
            <a:tailEnd len="sm" w="sm" type="none"/>
          </a:ln>
        </p:spPr>
      </p:pic>
      <p:pic>
        <p:nvPicPr>
          <p:cNvPr id="1389" name="Google Shape;1389;p127"/>
          <p:cNvPicPr preferRelativeResize="0"/>
          <p:nvPr/>
        </p:nvPicPr>
        <p:blipFill rotWithShape="1">
          <a:blip r:embed="rId5">
            <a:alphaModFix/>
          </a:blip>
          <a:srcRect b="85016" l="0" r="55201" t="0"/>
          <a:stretch/>
        </p:blipFill>
        <p:spPr>
          <a:xfrm>
            <a:off x="291250" y="2874113"/>
            <a:ext cx="1502250" cy="736825"/>
          </a:xfrm>
          <a:prstGeom prst="rect">
            <a:avLst/>
          </a:prstGeom>
          <a:noFill/>
          <a:ln cap="flat" cmpd="sng" w="19050">
            <a:solidFill>
              <a:schemeClr val="dk2"/>
            </a:solidFill>
            <a:prstDash val="solid"/>
            <a:round/>
            <a:headEnd len="sm" w="sm" type="none"/>
            <a:tailEnd len="sm" w="sm" type="none"/>
          </a:ln>
        </p:spPr>
      </p:pic>
      <p:sp>
        <p:nvSpPr>
          <p:cNvPr id="1390" name="Google Shape;1390;p127"/>
          <p:cNvSpPr/>
          <p:nvPr/>
        </p:nvSpPr>
        <p:spPr>
          <a:xfrm>
            <a:off x="322200" y="2968750"/>
            <a:ext cx="307200" cy="27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28"/>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Navigational Widgets for Flutter Apps</a:t>
            </a:r>
            <a:endParaRPr i="1" sz="2400"/>
          </a:p>
        </p:txBody>
      </p:sp>
      <p:sp>
        <p:nvSpPr>
          <p:cNvPr id="1396" name="Google Shape;1396;p128"/>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AppBar </a:t>
            </a:r>
            <a:endParaRPr sz="1800"/>
          </a:p>
        </p:txBody>
      </p:sp>
      <p:sp>
        <p:nvSpPr>
          <p:cNvPr id="1397" name="Google Shape;1397;p1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8" name="Google Shape;1398;p128"/>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399" name="Google Shape;1399;p128"/>
          <p:cNvPicPr preferRelativeResize="0"/>
          <p:nvPr/>
        </p:nvPicPr>
        <p:blipFill>
          <a:blip r:embed="rId4">
            <a:alphaModFix/>
          </a:blip>
          <a:stretch>
            <a:fillRect/>
          </a:stretch>
        </p:blipFill>
        <p:spPr>
          <a:xfrm>
            <a:off x="6245175" y="112975"/>
            <a:ext cx="2746525" cy="4917549"/>
          </a:xfrm>
          <a:prstGeom prst="rect">
            <a:avLst/>
          </a:prstGeom>
          <a:noFill/>
          <a:ln cap="flat" cmpd="sng" w="19050">
            <a:solidFill>
              <a:schemeClr val="dk2"/>
            </a:solidFill>
            <a:prstDash val="solid"/>
            <a:round/>
            <a:headEnd len="sm" w="sm" type="none"/>
            <a:tailEnd len="sm" w="sm" type="none"/>
          </a:ln>
        </p:spPr>
      </p:pic>
      <p:sp>
        <p:nvSpPr>
          <p:cNvPr id="1400" name="Google Shape;1400;p128"/>
          <p:cNvSpPr txBox="1"/>
          <p:nvPr/>
        </p:nvSpPr>
        <p:spPr>
          <a:xfrm>
            <a:off x="27800" y="0"/>
            <a:ext cx="5894700" cy="5571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import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'package:flutter/material.dart'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class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MyAppBar</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extends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StatelessWidget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implements</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PreferredSizeWidget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String</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final</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preferredSize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Size</a:t>
            </a:r>
            <a:r>
              <a:rPr lang="en" sz="1000">
                <a:solidFill>
                  <a:srgbClr val="3B3B3B"/>
                </a:solidFill>
                <a:highlight>
                  <a:srgbClr val="FFFFFF"/>
                </a:highlight>
                <a:latin typeface="Courier New"/>
                <a:ea typeface="Courier New"/>
                <a:cs typeface="Courier New"/>
                <a:sym typeface="Courier New"/>
              </a:rPr>
              <a:t>.</a:t>
            </a:r>
            <a:r>
              <a:rPr lang="en" sz="1000">
                <a:solidFill>
                  <a:srgbClr val="795E26"/>
                </a:solidFill>
                <a:highlight>
                  <a:srgbClr val="FFFFFF"/>
                </a:highlight>
                <a:latin typeface="Courier New"/>
                <a:ea typeface="Courier New"/>
                <a:cs typeface="Courier New"/>
                <a:sym typeface="Courier New"/>
              </a:rPr>
              <a:t>fromHeight</a:t>
            </a:r>
            <a:r>
              <a:rPr lang="en" sz="1000">
                <a:solidFill>
                  <a:srgbClr val="3B3B3B"/>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60.0</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MyAppBar</a:t>
            </a:r>
            <a:r>
              <a:rPr lang="en" sz="1000">
                <a:solidFill>
                  <a:srgbClr val="3B3B3B"/>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super</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key</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this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 </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@override</a:t>
            </a:r>
            <a:endParaRPr sz="100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Widget</a:t>
            </a:r>
            <a:r>
              <a:rPr lang="en" sz="1000">
                <a:solidFill>
                  <a:srgbClr val="3B3B3B"/>
                </a:solidFill>
                <a:highlight>
                  <a:srgbClr val="FFFFFF"/>
                </a:highlight>
                <a:latin typeface="Courier New"/>
                <a:ea typeface="Courier New"/>
                <a:cs typeface="Courier New"/>
                <a:sym typeface="Courier New"/>
              </a:rPr>
              <a:t> </a:t>
            </a:r>
            <a:r>
              <a:rPr lang="en" sz="1000">
                <a:solidFill>
                  <a:srgbClr val="795E26"/>
                </a:solidFill>
                <a:highlight>
                  <a:srgbClr val="FFFFFF"/>
                </a:highlight>
                <a:latin typeface="Courier New"/>
                <a:ea typeface="Courier New"/>
                <a:cs typeface="Courier New"/>
                <a:sym typeface="Courier New"/>
              </a:rPr>
              <a:t>build</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BuildContext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AppBar</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leading</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menu</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title</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myTitle</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actions</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favorite</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IconButton</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icon</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Icon</a:t>
            </a:r>
            <a:r>
              <a:rPr lang="en" sz="1000">
                <a:solidFill>
                  <a:srgbClr val="3B3B3B"/>
                </a:solidFill>
                <a:highlight>
                  <a:srgbClr val="FFFFFF"/>
                </a:highlight>
                <a:latin typeface="Courier New"/>
                <a:ea typeface="Courier New"/>
                <a:cs typeface="Courier New"/>
                <a:sym typeface="Courier New"/>
              </a:rPr>
              <a:t>(</a:t>
            </a:r>
            <a:r>
              <a:rPr lang="en" sz="1000">
                <a:solidFill>
                  <a:srgbClr val="267F99"/>
                </a:solidFill>
                <a:highlight>
                  <a:srgbClr val="FFFFFF"/>
                </a:highlight>
                <a:latin typeface="Courier New"/>
                <a:ea typeface="Courier New"/>
                <a:cs typeface="Courier New"/>
                <a:sym typeface="Courier New"/>
              </a:rPr>
              <a:t>Icons</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search</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onPressed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PopupMenuButton</a:t>
            </a:r>
            <a:r>
              <a:rPr lang="en" sz="1000">
                <a:solidFill>
                  <a:srgbClr val="3B3B3B"/>
                </a:solidFill>
                <a:highlight>
                  <a:srgbClr val="FFFFFF"/>
                </a:highlight>
                <a:latin typeface="Courier New"/>
                <a:ea typeface="Courier New"/>
                <a:cs typeface="Courier New"/>
                <a:sym typeface="Courier New"/>
              </a:rPr>
              <a:t>&lt;</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&gt;(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itemBuilder</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001080"/>
                </a:solidFill>
                <a:highlight>
                  <a:srgbClr val="FFFFFF"/>
                </a:highlight>
                <a:latin typeface="Courier New"/>
                <a:ea typeface="Courier New"/>
                <a:cs typeface="Courier New"/>
                <a:sym typeface="Courier New"/>
              </a:rPr>
              <a:t>context</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AF00DB"/>
                </a:solidFill>
                <a:highlight>
                  <a:srgbClr val="FFFFFF"/>
                </a:highlight>
                <a:latin typeface="Courier New"/>
                <a:ea typeface="Courier New"/>
                <a:cs typeface="Courier New"/>
                <a:sym typeface="Courier New"/>
              </a:rPr>
              <a:t>return</a:t>
            </a: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PopupMenuItem</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'Option 1'</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const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PopupMenuItem</a:t>
            </a:r>
            <a:r>
              <a:rPr lang="en" sz="1000">
                <a:solidFill>
                  <a:srgbClr val="3B3B3B"/>
                </a:solidFill>
                <a:highlight>
                  <a:srgbClr val="FFFFFF"/>
                </a:highlight>
                <a:latin typeface="Courier New"/>
                <a:ea typeface="Courier New"/>
                <a:cs typeface="Courier New"/>
                <a:sym typeface="Courier New"/>
              </a:rPr>
              <a:t>(</a:t>
            </a:r>
            <a:r>
              <a:rPr lang="en" sz="1000">
                <a:solidFill>
                  <a:srgbClr val="001080"/>
                </a:solidFill>
                <a:highlight>
                  <a:srgbClr val="FFFFFF"/>
                </a:highlight>
                <a:latin typeface="Courier New"/>
                <a:ea typeface="Courier New"/>
                <a:cs typeface="Courier New"/>
                <a:sym typeface="Courier New"/>
              </a:rPr>
              <a:t>child</a:t>
            </a:r>
            <a:r>
              <a:rPr lang="en" sz="1000">
                <a:solidFill>
                  <a:schemeClr val="dk1"/>
                </a:solidFill>
                <a:highlight>
                  <a:srgbClr val="FFFFFF"/>
                </a:highlight>
                <a:latin typeface="Courier New"/>
                <a:ea typeface="Courier New"/>
                <a:cs typeface="Courier New"/>
                <a:sym typeface="Courier New"/>
              </a:rPr>
              <a:t>:</a:t>
            </a:r>
            <a:r>
              <a:rPr lang="en" sz="1000">
                <a:solidFill>
                  <a:srgbClr val="3B3B3B"/>
                </a:solidFill>
                <a:highlight>
                  <a:srgbClr val="FFFFFF"/>
                </a:highlight>
                <a:latin typeface="Courier New"/>
                <a:ea typeface="Courier New"/>
                <a:cs typeface="Courier New"/>
                <a:sym typeface="Courier New"/>
              </a:rPr>
              <a:t> </a:t>
            </a:r>
            <a:r>
              <a:rPr lang="en" sz="1000">
                <a:solidFill>
                  <a:srgbClr val="267F99"/>
                </a:solidFill>
                <a:highlight>
                  <a:srgbClr val="FFFFFF"/>
                </a:highlight>
                <a:latin typeface="Courier New"/>
                <a:ea typeface="Courier New"/>
                <a:cs typeface="Courier New"/>
                <a:sym typeface="Courier New"/>
              </a:rPr>
              <a:t>Text</a:t>
            </a:r>
            <a:r>
              <a:rPr lang="en" sz="1000">
                <a:solidFill>
                  <a:srgbClr val="3B3B3B"/>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'Option 2'</a:t>
            </a: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3B3B3B"/>
                </a:solidFill>
                <a:highlight>
                  <a:srgbClr val="FFFFFF"/>
                </a:highlight>
                <a:latin typeface="Courier New"/>
                <a:ea typeface="Courier New"/>
                <a:cs typeface="Courier New"/>
                <a:sym typeface="Courier New"/>
              </a:rPr>
              <a:t>}</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00FF"/>
              </a:solidFill>
              <a:highlight>
                <a:srgbClr val="FFFFFF"/>
              </a:highlight>
              <a:latin typeface="Courier New"/>
              <a:ea typeface="Courier New"/>
              <a:cs typeface="Courier New"/>
              <a:sym typeface="Courier New"/>
            </a:endParaRPr>
          </a:p>
        </p:txBody>
      </p:sp>
      <p:sp>
        <p:nvSpPr>
          <p:cNvPr id="1401" name="Google Shape;1401;p128"/>
          <p:cNvSpPr/>
          <p:nvPr/>
        </p:nvSpPr>
        <p:spPr>
          <a:xfrm>
            <a:off x="422350" y="2074550"/>
            <a:ext cx="2603700" cy="60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402" name="Google Shape;1402;p128"/>
          <p:cNvSpPr/>
          <p:nvPr/>
        </p:nvSpPr>
        <p:spPr>
          <a:xfrm>
            <a:off x="3612600" y="1945800"/>
            <a:ext cx="2064000" cy="60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Must be removed</a:t>
            </a:r>
            <a:endParaRPr b="1">
              <a:latin typeface="Raleway"/>
              <a:ea typeface="Raleway"/>
              <a:cs typeface="Raleway"/>
              <a:sym typeface="Raleway"/>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29"/>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Navigational Widgets for Flutter Apps</a:t>
            </a:r>
            <a:endParaRPr i="1" sz="2400"/>
          </a:p>
        </p:txBody>
      </p:sp>
      <p:sp>
        <p:nvSpPr>
          <p:cNvPr id="1408" name="Google Shape;1408;p129"/>
          <p:cNvSpPr txBox="1"/>
          <p:nvPr>
            <p:ph idx="2" type="subTitle"/>
          </p:nvPr>
        </p:nvSpPr>
        <p:spPr>
          <a:xfrm>
            <a:off x="2377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Other ways for navigation &amp; interaction :</a:t>
            </a:r>
            <a:endParaRPr b="1" sz="1800"/>
          </a:p>
          <a:p>
            <a:pPr indent="-355600" lvl="1" marL="914400" rtl="0" algn="l">
              <a:lnSpc>
                <a:spcPct val="150000"/>
              </a:lnSpc>
              <a:spcBef>
                <a:spcPts val="0"/>
              </a:spcBef>
              <a:spcAft>
                <a:spcPts val="0"/>
              </a:spcAft>
              <a:buSzPts val="2000"/>
              <a:buChar char="○"/>
            </a:pPr>
            <a:r>
              <a:rPr b="1" lang="en" sz="1800"/>
              <a:t>Bottom Bar</a:t>
            </a:r>
            <a:endParaRPr b="1" sz="1800"/>
          </a:p>
          <a:p>
            <a:pPr indent="-355600" lvl="1" marL="914400" rtl="0" algn="l">
              <a:lnSpc>
                <a:spcPct val="150000"/>
              </a:lnSpc>
              <a:spcBef>
                <a:spcPts val="0"/>
              </a:spcBef>
              <a:spcAft>
                <a:spcPts val="0"/>
              </a:spcAft>
              <a:buSzPts val="2000"/>
              <a:buChar char="○"/>
            </a:pPr>
            <a:r>
              <a:rPr b="1" lang="en" sz="1800"/>
              <a:t>Floating Buttons</a:t>
            </a:r>
            <a:endParaRPr b="1" sz="1800"/>
          </a:p>
          <a:p>
            <a:pPr indent="-342900" lvl="1" marL="914400" rtl="0" algn="l">
              <a:lnSpc>
                <a:spcPct val="150000"/>
              </a:lnSpc>
              <a:spcBef>
                <a:spcPts val="0"/>
              </a:spcBef>
              <a:spcAft>
                <a:spcPts val="0"/>
              </a:spcAft>
              <a:buSzPts val="1800"/>
              <a:buChar char="○"/>
            </a:pPr>
            <a:r>
              <a:rPr b="1" lang="en" sz="1800"/>
              <a:t>Tabs</a:t>
            </a:r>
            <a:endParaRPr b="1" sz="1800"/>
          </a:p>
          <a:p>
            <a:pPr indent="-342900" lvl="1" marL="914400" rtl="0" algn="l">
              <a:lnSpc>
                <a:spcPct val="150000"/>
              </a:lnSpc>
              <a:spcBef>
                <a:spcPts val="0"/>
              </a:spcBef>
              <a:spcAft>
                <a:spcPts val="0"/>
              </a:spcAft>
              <a:buSzPts val="1800"/>
              <a:buChar char="○"/>
            </a:pPr>
            <a:r>
              <a:rPr b="1" lang="en" sz="1800"/>
              <a:t>..</a:t>
            </a:r>
            <a:endParaRPr b="1"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1600"/>
              </a:spcAft>
              <a:buNone/>
            </a:pPr>
            <a:r>
              <a:t/>
            </a:r>
            <a:endParaRPr sz="1800"/>
          </a:p>
        </p:txBody>
      </p:sp>
      <p:sp>
        <p:nvSpPr>
          <p:cNvPr id="1409" name="Google Shape;1409;p1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10" name="Google Shape;1410;p129"/>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pic>
        <p:nvPicPr>
          <p:cNvPr id="1411" name="Google Shape;1411;p129"/>
          <p:cNvPicPr preferRelativeResize="0"/>
          <p:nvPr/>
        </p:nvPicPr>
        <p:blipFill>
          <a:blip r:embed="rId4">
            <a:alphaModFix/>
          </a:blip>
          <a:stretch>
            <a:fillRect/>
          </a:stretch>
        </p:blipFill>
        <p:spPr>
          <a:xfrm>
            <a:off x="5773723" y="109100"/>
            <a:ext cx="2567475" cy="49128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30"/>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Lecture Demo Apps</a:t>
            </a:r>
            <a:endParaRPr sz="3400"/>
          </a:p>
        </p:txBody>
      </p:sp>
      <p:sp>
        <p:nvSpPr>
          <p:cNvPr id="1417" name="Google Shape;1417;p130"/>
          <p:cNvSpPr txBox="1"/>
          <p:nvPr>
            <p:ph idx="2" type="subTitle"/>
          </p:nvPr>
        </p:nvSpPr>
        <p:spPr>
          <a:xfrm>
            <a:off x="195000" y="1195225"/>
            <a:ext cx="8754000" cy="36099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Char char="●"/>
            </a:pPr>
            <a:r>
              <a:rPr lang="en"/>
              <a:t>Reminder Examples</a:t>
            </a:r>
            <a:endParaRPr/>
          </a:p>
          <a:p>
            <a:pPr indent="-304800" lvl="1" marL="914400" marR="0" rtl="0" algn="l">
              <a:lnSpc>
                <a:spcPct val="115000"/>
              </a:lnSpc>
              <a:spcBef>
                <a:spcPts val="0"/>
              </a:spcBef>
              <a:spcAft>
                <a:spcPts val="0"/>
              </a:spcAft>
              <a:buSzPts val="1200"/>
              <a:buChar char="○"/>
            </a:pPr>
            <a:r>
              <a:rPr lang="en" sz="1200" u="sng">
                <a:solidFill>
                  <a:schemeClr val="hlink"/>
                </a:solidFill>
                <a:hlinkClick r:id="rId3"/>
              </a:rPr>
              <a:t>https://www.dropbox.com/scl/fo/ddnkks2s0k9qfw9lfx8ru/h?rlkey=c972kn3tsqjicthtgu4wekhp3&amp;dl=0</a:t>
            </a:r>
            <a:r>
              <a:rPr lang="en" sz="1200"/>
              <a:t> </a:t>
            </a:r>
            <a:endParaRPr sz="1200"/>
          </a:p>
          <a:p>
            <a:pPr indent="-304800" lvl="1" marL="914400" marR="0" rtl="0" algn="l">
              <a:lnSpc>
                <a:spcPct val="115000"/>
              </a:lnSpc>
              <a:spcBef>
                <a:spcPts val="0"/>
              </a:spcBef>
              <a:spcAft>
                <a:spcPts val="0"/>
              </a:spcAft>
              <a:buSzPts val="1200"/>
              <a:buChar char="○"/>
            </a:pPr>
            <a:r>
              <a:rPr lang="en" sz="1200" u="sng">
                <a:solidFill>
                  <a:schemeClr val="hlink"/>
                </a:solidFill>
                <a:hlinkClick r:id="rId4"/>
              </a:rPr>
              <a:t>https://www.dropbox.com/scl/fo/hm3mkdvnhibf4macm78as/h?rlkey=zga7oxols3l72a82qt5kspui1&amp;dl=0</a:t>
            </a:r>
            <a:r>
              <a:rPr lang="en" sz="1200"/>
              <a:t> </a:t>
            </a:r>
            <a:endParaRPr sz="1200"/>
          </a:p>
          <a:p>
            <a:pPr indent="-336550" lvl="0" marL="457200" marR="0" rtl="0" algn="l">
              <a:lnSpc>
                <a:spcPct val="115000"/>
              </a:lnSpc>
              <a:spcBef>
                <a:spcPts val="0"/>
              </a:spcBef>
              <a:spcAft>
                <a:spcPts val="0"/>
              </a:spcAft>
              <a:buSzPts val="1700"/>
              <a:buChar char="●"/>
            </a:pPr>
            <a:r>
              <a:rPr lang="en"/>
              <a:t>Tic Tac Toe Game</a:t>
            </a:r>
            <a:endParaRPr/>
          </a:p>
          <a:p>
            <a:pPr indent="-323850" lvl="1" marL="914400" marR="0" rtl="0" algn="l">
              <a:lnSpc>
                <a:spcPct val="115000"/>
              </a:lnSpc>
              <a:spcBef>
                <a:spcPts val="0"/>
              </a:spcBef>
              <a:spcAft>
                <a:spcPts val="0"/>
              </a:spcAft>
              <a:buSzPts val="1500"/>
              <a:buChar char="○"/>
            </a:pPr>
            <a:r>
              <a:rPr lang="en" sz="1100"/>
              <a:t>Without Business Logic:</a:t>
            </a:r>
            <a:endParaRPr sz="1100"/>
          </a:p>
          <a:p>
            <a:pPr indent="-298450" lvl="2" marL="1371600" marR="0" rtl="0" algn="l">
              <a:lnSpc>
                <a:spcPct val="115000"/>
              </a:lnSpc>
              <a:spcBef>
                <a:spcPts val="0"/>
              </a:spcBef>
              <a:spcAft>
                <a:spcPts val="0"/>
              </a:spcAft>
              <a:buSzPts val="1100"/>
              <a:buChar char="■"/>
            </a:pPr>
            <a:r>
              <a:rPr lang="en" sz="1100" u="sng">
                <a:solidFill>
                  <a:schemeClr val="hlink"/>
                </a:solidFill>
                <a:hlinkClick r:id="rId5"/>
              </a:rPr>
              <a:t>https://www.dropbox.com/scl/fo/oskfiozepgyppc6z3lfmo/h?rlkey=0v2gwcgcw7w6nbstsqte58f78&amp;dl=0</a:t>
            </a:r>
            <a:r>
              <a:rPr lang="en" sz="1100"/>
              <a:t> </a:t>
            </a:r>
            <a:endParaRPr sz="1100"/>
          </a:p>
          <a:p>
            <a:pPr indent="-298450" lvl="1" marL="914400" marR="0" rtl="0" algn="l">
              <a:lnSpc>
                <a:spcPct val="115000"/>
              </a:lnSpc>
              <a:spcBef>
                <a:spcPts val="0"/>
              </a:spcBef>
              <a:spcAft>
                <a:spcPts val="0"/>
              </a:spcAft>
              <a:buSzPts val="1100"/>
              <a:buChar char="○"/>
            </a:pPr>
            <a:r>
              <a:rPr lang="en" sz="1100"/>
              <a:t>With Business Logic</a:t>
            </a:r>
            <a:endParaRPr sz="1100"/>
          </a:p>
          <a:p>
            <a:pPr indent="-298450" lvl="2" marL="1371600" marR="0" rtl="0" algn="l">
              <a:lnSpc>
                <a:spcPct val="115000"/>
              </a:lnSpc>
              <a:spcBef>
                <a:spcPts val="0"/>
              </a:spcBef>
              <a:spcAft>
                <a:spcPts val="0"/>
              </a:spcAft>
              <a:buSzPts val="1100"/>
              <a:buChar char="■"/>
            </a:pPr>
            <a:r>
              <a:rPr lang="en" sz="1100" u="sng">
                <a:solidFill>
                  <a:schemeClr val="hlink"/>
                </a:solidFill>
                <a:hlinkClick r:id="rId6"/>
              </a:rPr>
              <a:t>https://www.dropbox.com/scl/fo/wv42hnx4r83g7huzhuc6e/h?rlkey=k4cx70oxnynv7cq5wclwcyndm&amp;dl=0</a:t>
            </a:r>
            <a:r>
              <a:rPr lang="en" sz="1100"/>
              <a:t> </a:t>
            </a:r>
            <a:endParaRPr sz="1100"/>
          </a:p>
          <a:p>
            <a:pPr indent="-304800" lvl="0" marL="457200" rtl="0" algn="l">
              <a:lnSpc>
                <a:spcPct val="115000"/>
              </a:lnSpc>
              <a:spcBef>
                <a:spcPts val="0"/>
              </a:spcBef>
              <a:spcAft>
                <a:spcPts val="0"/>
              </a:spcAft>
              <a:buSzPts val="1200"/>
              <a:buChar char="●"/>
            </a:pPr>
            <a:r>
              <a:rPr lang="en"/>
              <a:t>Sliding Number Puzzle :</a:t>
            </a:r>
            <a:endParaRPr/>
          </a:p>
          <a:p>
            <a:pPr indent="-304800" lvl="1" marL="914400" rtl="0" algn="l">
              <a:lnSpc>
                <a:spcPct val="115000"/>
              </a:lnSpc>
              <a:spcBef>
                <a:spcPts val="0"/>
              </a:spcBef>
              <a:spcAft>
                <a:spcPts val="0"/>
              </a:spcAft>
              <a:buSzPts val="1200"/>
              <a:buChar char="○"/>
            </a:pPr>
            <a:r>
              <a:rPr lang="en" sz="1200" u="sng">
                <a:solidFill>
                  <a:schemeClr val="hlink"/>
                </a:solidFill>
                <a:hlinkClick r:id="rId7"/>
              </a:rPr>
              <a:t>https://www.dropbox.com/scl/fo/tg5sgw9c72ekngs9u2zjm/h?rlkey=82a1jir7c66pdj7mjx0b7kp6d&amp;dl=0</a:t>
            </a:r>
            <a:r>
              <a:rPr lang="en" sz="1200"/>
              <a:t> </a:t>
            </a:r>
            <a:endParaRPr sz="1200"/>
          </a:p>
          <a:p>
            <a:pPr indent="-361950" lvl="0" marL="457200" rtl="0" algn="l">
              <a:lnSpc>
                <a:spcPct val="115000"/>
              </a:lnSpc>
              <a:spcBef>
                <a:spcPts val="0"/>
              </a:spcBef>
              <a:spcAft>
                <a:spcPts val="0"/>
              </a:spcAft>
              <a:buSzPts val="2100"/>
              <a:buChar char="●"/>
            </a:pPr>
            <a:r>
              <a:rPr lang="en"/>
              <a:t>Sliding Number Puzzle with Multiple Screens + Form validation :</a:t>
            </a:r>
            <a:endParaRPr/>
          </a:p>
          <a:p>
            <a:pPr indent="-304800" lvl="1" marL="914400" rtl="0" algn="l">
              <a:lnSpc>
                <a:spcPct val="115000"/>
              </a:lnSpc>
              <a:spcBef>
                <a:spcPts val="0"/>
              </a:spcBef>
              <a:spcAft>
                <a:spcPts val="0"/>
              </a:spcAft>
              <a:buSzPts val="1200"/>
              <a:buChar char="○"/>
            </a:pPr>
            <a:r>
              <a:rPr lang="en" sz="1200" u="sng">
                <a:solidFill>
                  <a:schemeClr val="hlink"/>
                </a:solidFill>
                <a:hlinkClick r:id="rId8"/>
              </a:rPr>
              <a:t>https://www.dropbox.com/scl/fo/43h6f5uwgp98uywe2p4rq/h?rlkey=586k5xctnmi75nf1jwl0hugc3&amp;dl=0</a:t>
            </a:r>
            <a:r>
              <a:rPr lang="en" sz="1200"/>
              <a:t> </a:t>
            </a:r>
            <a:endParaRPr sz="1200"/>
          </a:p>
          <a:p>
            <a:pPr indent="0" lvl="0" marL="0" rtl="0" algn="l">
              <a:lnSpc>
                <a:spcPct val="115000"/>
              </a:lnSpc>
              <a:spcBef>
                <a:spcPts val="1600"/>
              </a:spcBef>
              <a:spcAft>
                <a:spcPts val="1600"/>
              </a:spcAft>
              <a:buNone/>
            </a:pPr>
            <a:r>
              <a:t/>
            </a:r>
            <a:endParaRPr sz="1300"/>
          </a:p>
        </p:txBody>
      </p:sp>
      <p:sp>
        <p:nvSpPr>
          <p:cNvPr id="1418" name="Google Shape;1418;p1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31"/>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Resources</a:t>
            </a:r>
            <a:endParaRPr sz="3400"/>
          </a:p>
        </p:txBody>
      </p:sp>
      <p:sp>
        <p:nvSpPr>
          <p:cNvPr id="1424" name="Google Shape;1424;p131"/>
          <p:cNvSpPr txBox="1"/>
          <p:nvPr>
            <p:ph idx="2" type="subTitle"/>
          </p:nvPr>
        </p:nvSpPr>
        <p:spPr>
          <a:xfrm>
            <a:off x="237700" y="1705325"/>
            <a:ext cx="8754000" cy="3022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400" u="sng">
                <a:solidFill>
                  <a:schemeClr val="hlink"/>
                </a:solidFill>
                <a:hlinkClick r:id="rId3"/>
              </a:rPr>
              <a:t>https://docs.flutter.dev/cookbook/navigation/named-routes</a:t>
            </a:r>
            <a:endParaRPr sz="1400"/>
          </a:p>
          <a:p>
            <a:pPr indent="-317500" lvl="0" marL="457200" marR="0" rtl="0" algn="l">
              <a:lnSpc>
                <a:spcPct val="115000"/>
              </a:lnSpc>
              <a:spcBef>
                <a:spcPts val="0"/>
              </a:spcBef>
              <a:spcAft>
                <a:spcPts val="0"/>
              </a:spcAft>
              <a:buSzPts val="1400"/>
              <a:buChar char="●"/>
            </a:pPr>
            <a:r>
              <a:rPr lang="en" sz="1400" u="sng">
                <a:solidFill>
                  <a:schemeClr val="hlink"/>
                </a:solidFill>
                <a:hlinkClick r:id="rId4"/>
              </a:rPr>
              <a:t>https://docs.flutter.dev/ui/navigation</a:t>
            </a:r>
            <a:r>
              <a:rPr lang="en" sz="1400"/>
              <a:t> </a:t>
            </a:r>
            <a:endParaRPr sz="1400"/>
          </a:p>
          <a:p>
            <a:pPr indent="-317500" lvl="0" marL="457200" marR="0" rtl="0" algn="l">
              <a:lnSpc>
                <a:spcPct val="115000"/>
              </a:lnSpc>
              <a:spcBef>
                <a:spcPts val="0"/>
              </a:spcBef>
              <a:spcAft>
                <a:spcPts val="0"/>
              </a:spcAft>
              <a:buSzPts val="1400"/>
              <a:buChar char="●"/>
            </a:pPr>
            <a:r>
              <a:rPr lang="en" sz="1400"/>
              <a:t>https://docs.flutter.dev/cookbook/design/tabs</a:t>
            </a:r>
            <a:endParaRPr sz="1400"/>
          </a:p>
          <a:p>
            <a:pPr indent="0" lvl="0" marL="0" marR="0" rtl="0" algn="l">
              <a:lnSpc>
                <a:spcPct val="115000"/>
              </a:lnSpc>
              <a:spcBef>
                <a:spcPts val="1600"/>
              </a:spcBef>
              <a:spcAft>
                <a:spcPts val="0"/>
              </a:spcAft>
              <a:buNone/>
            </a:pPr>
            <a:r>
              <a:t/>
            </a:r>
            <a:endParaRPr sz="1100"/>
          </a:p>
          <a:p>
            <a:pPr indent="0" lvl="0" marL="0" marR="0" rtl="0" algn="l">
              <a:lnSpc>
                <a:spcPct val="115000"/>
              </a:lnSpc>
              <a:spcBef>
                <a:spcPts val="1600"/>
              </a:spcBef>
              <a:spcAft>
                <a:spcPts val="1600"/>
              </a:spcAft>
              <a:buNone/>
            </a:pPr>
            <a:r>
              <a:t/>
            </a:r>
            <a:endParaRPr sz="1100"/>
          </a:p>
        </p:txBody>
      </p:sp>
      <p:sp>
        <p:nvSpPr>
          <p:cNvPr id="1425" name="Google Shape;1425;p1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pic>
        <p:nvPicPr>
          <p:cNvPr id="1430" name="Google Shape;1430;p132"/>
          <p:cNvPicPr preferRelativeResize="0"/>
          <p:nvPr/>
        </p:nvPicPr>
        <p:blipFill>
          <a:blip r:embed="rId3">
            <a:alphaModFix/>
          </a:blip>
          <a:stretch>
            <a:fillRect/>
          </a:stretch>
        </p:blipFill>
        <p:spPr>
          <a:xfrm>
            <a:off x="3005974" y="438125"/>
            <a:ext cx="2145575" cy="3977450"/>
          </a:xfrm>
          <a:prstGeom prst="rect">
            <a:avLst/>
          </a:prstGeom>
          <a:noFill/>
          <a:ln cap="flat" cmpd="sng" w="19050">
            <a:solidFill>
              <a:schemeClr val="dk2"/>
            </a:solidFill>
            <a:prstDash val="solid"/>
            <a:round/>
            <a:headEnd len="sm" w="sm" type="none"/>
            <a:tailEnd len="sm" w="sm" type="none"/>
          </a:ln>
        </p:spPr>
      </p:pic>
      <p:sp>
        <p:nvSpPr>
          <p:cNvPr id="1431" name="Google Shape;1431;p1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2" name="Google Shape;1432;p132"/>
          <p:cNvPicPr preferRelativeResize="0"/>
          <p:nvPr/>
        </p:nvPicPr>
        <p:blipFill>
          <a:blip r:embed="rId4">
            <a:alphaModFix/>
          </a:blip>
          <a:stretch>
            <a:fillRect/>
          </a:stretch>
        </p:blipFill>
        <p:spPr>
          <a:xfrm>
            <a:off x="3132375" y="785500"/>
            <a:ext cx="1861000" cy="1379450"/>
          </a:xfrm>
          <a:prstGeom prst="rect">
            <a:avLst/>
          </a:prstGeom>
          <a:noFill/>
          <a:ln>
            <a:noFill/>
          </a:ln>
          <a:effectLst>
            <a:outerShdw blurRad="57150" rotWithShape="0" algn="bl" dir="5400000" dist="19050">
              <a:srgbClr val="000000">
                <a:alpha val="50000"/>
              </a:srgbClr>
            </a:outerShdw>
          </a:effectLst>
        </p:spPr>
      </p:pic>
      <p:sp>
        <p:nvSpPr>
          <p:cNvPr id="1433" name="Google Shape;1433;p132"/>
          <p:cNvSpPr txBox="1"/>
          <p:nvPr/>
        </p:nvSpPr>
        <p:spPr>
          <a:xfrm>
            <a:off x="1234175" y="1889175"/>
            <a:ext cx="142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Title here</a:t>
            </a:r>
            <a:endParaRPr sz="1800">
              <a:solidFill>
                <a:schemeClr val="dk2"/>
              </a:solidFill>
              <a:latin typeface="Raleway"/>
              <a:ea typeface="Raleway"/>
              <a:cs typeface="Raleway"/>
              <a:sym typeface="Raleway"/>
            </a:endParaRPr>
          </a:p>
        </p:txBody>
      </p:sp>
      <p:sp>
        <p:nvSpPr>
          <p:cNvPr id="1434" name="Google Shape;1434;p132"/>
          <p:cNvSpPr/>
          <p:nvPr/>
        </p:nvSpPr>
        <p:spPr>
          <a:xfrm>
            <a:off x="2990075" y="438125"/>
            <a:ext cx="2145600" cy="267000"/>
          </a:xfrm>
          <a:prstGeom prst="rect">
            <a:avLst/>
          </a:prstGeom>
          <a:solidFill>
            <a:srgbClr val="206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AFAFA"/>
                </a:solidFill>
                <a:latin typeface="Raleway"/>
                <a:ea typeface="Raleway"/>
                <a:cs typeface="Raleway"/>
                <a:sym typeface="Raleway"/>
              </a:rPr>
              <a:t>← Sport Activity</a:t>
            </a:r>
            <a:endParaRPr b="1" sz="1200">
              <a:solidFill>
                <a:srgbClr val="FAFAFA"/>
              </a:solidFill>
              <a:latin typeface="Raleway"/>
              <a:ea typeface="Raleway"/>
              <a:cs typeface="Raleway"/>
              <a:sym typeface="Raleway"/>
            </a:endParaRPr>
          </a:p>
        </p:txBody>
      </p:sp>
      <p:sp>
        <p:nvSpPr>
          <p:cNvPr id="1435" name="Google Shape;1435;p132"/>
          <p:cNvSpPr/>
          <p:nvPr/>
        </p:nvSpPr>
        <p:spPr>
          <a:xfrm>
            <a:off x="3123325" y="2164950"/>
            <a:ext cx="1958100" cy="2220000"/>
          </a:xfrm>
          <a:prstGeom prst="rect">
            <a:avLst/>
          </a:prstGeom>
          <a:solidFill>
            <a:schemeClr val="l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Big Title</a:t>
            </a:r>
            <a:endParaRPr>
              <a:latin typeface="Raleway"/>
              <a:ea typeface="Raleway"/>
              <a:cs typeface="Raleway"/>
              <a:sym typeface="Raleway"/>
            </a:endParaRPr>
          </a:p>
          <a:p>
            <a:pPr indent="0" lvl="0" marL="0" rtl="0" algn="l">
              <a:spcBef>
                <a:spcPts val="0"/>
              </a:spcBef>
              <a:spcAft>
                <a:spcPts val="0"/>
              </a:spcAft>
              <a:buNone/>
            </a:pPr>
            <a:r>
              <a:rPr lang="en" sz="900">
                <a:solidFill>
                  <a:schemeClr val="dk1"/>
                </a:solidFill>
                <a:latin typeface="Raleway"/>
                <a:ea typeface="Raleway"/>
                <a:cs typeface="Raleway"/>
                <a:sym typeface="Raleway"/>
              </a:rPr>
              <a:t>Big description  here …Big description  here …Big description  here …Big description  here …Big description  here …Big description  here …Big description  here …Big description  here …Big description  here …Big description  here …Big description  here …</a:t>
            </a:r>
            <a:br>
              <a:rPr lang="en">
                <a:latin typeface="Raleway"/>
                <a:ea typeface="Raleway"/>
                <a:cs typeface="Raleway"/>
                <a:sym typeface="Raleway"/>
              </a:rPr>
            </a:b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6"/>
          <p:cNvSpPr txBox="1"/>
          <p:nvPr>
            <p:ph type="title"/>
          </p:nvPr>
        </p:nvSpPr>
        <p:spPr>
          <a:xfrm>
            <a:off x="107300" y="225925"/>
            <a:ext cx="57357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Constructing UIs for Flutter Apps</a:t>
            </a:r>
            <a:endParaRPr i="1" sz="2400"/>
          </a:p>
        </p:txBody>
      </p:sp>
      <p:sp>
        <p:nvSpPr>
          <p:cNvPr id="643" name="Google Shape;643;p56"/>
          <p:cNvSpPr txBox="1"/>
          <p:nvPr>
            <p:ph idx="2" type="subTitle"/>
          </p:nvPr>
        </p:nvSpPr>
        <p:spPr>
          <a:xfrm>
            <a:off x="-67100" y="1705325"/>
            <a:ext cx="8754000" cy="3345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b="1" lang="en" sz="1800"/>
              <a:t>Either Encapsulate Widgets via:</a:t>
            </a:r>
            <a:endParaRPr b="1" sz="1800"/>
          </a:p>
          <a:p>
            <a:pPr indent="-330200" lvl="1" marL="914400" rtl="0" algn="l">
              <a:lnSpc>
                <a:spcPct val="150000"/>
              </a:lnSpc>
              <a:spcBef>
                <a:spcPts val="0"/>
              </a:spcBef>
              <a:spcAft>
                <a:spcPts val="0"/>
              </a:spcAft>
              <a:buSzPts val="1600"/>
              <a:buChar char="○"/>
            </a:pPr>
            <a:r>
              <a:rPr b="1" lang="en"/>
              <a:t>Widget Class with a Build </a:t>
            </a:r>
            <a:br>
              <a:rPr b="1" lang="en"/>
            </a:br>
            <a:r>
              <a:rPr b="1" lang="en"/>
              <a:t>Method</a:t>
            </a:r>
            <a:endParaRPr b="1"/>
          </a:p>
          <a:p>
            <a:pPr indent="-330200" lvl="1" marL="914400" rtl="0" algn="l">
              <a:lnSpc>
                <a:spcPct val="150000"/>
              </a:lnSpc>
              <a:spcBef>
                <a:spcPts val="0"/>
              </a:spcBef>
              <a:spcAft>
                <a:spcPts val="0"/>
              </a:spcAft>
              <a:buSzPts val="1600"/>
              <a:buChar char="○"/>
            </a:pPr>
            <a:r>
              <a:rPr lang="en"/>
              <a:t>A Function that returns a Widget</a:t>
            </a:r>
            <a:endParaRPr/>
          </a:p>
          <a:p>
            <a:pPr indent="0" lvl="0" marL="0" marR="0" rtl="0" algn="l">
              <a:lnSpc>
                <a:spcPct val="150000"/>
              </a:lnSpc>
              <a:spcBef>
                <a:spcPts val="1600"/>
              </a:spcBef>
              <a:spcAft>
                <a:spcPts val="1600"/>
              </a:spcAft>
              <a:buNone/>
            </a:pPr>
            <a:r>
              <a:t/>
            </a:r>
            <a:endParaRPr sz="1800"/>
          </a:p>
        </p:txBody>
      </p:sp>
      <p:sp>
        <p:nvSpPr>
          <p:cNvPr id="644" name="Google Shape;644;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5" name="Google Shape;645;p56"/>
          <p:cNvPicPr preferRelativeResize="0"/>
          <p:nvPr/>
        </p:nvPicPr>
        <p:blipFill rotWithShape="1">
          <a:blip r:embed="rId3">
            <a:alphaModFix/>
          </a:blip>
          <a:srcRect b="0" l="0" r="69920" t="0"/>
          <a:stretch/>
        </p:blipFill>
        <p:spPr>
          <a:xfrm>
            <a:off x="7595704" y="1024750"/>
            <a:ext cx="1160375" cy="1123950"/>
          </a:xfrm>
          <a:prstGeom prst="rect">
            <a:avLst/>
          </a:prstGeom>
          <a:noFill/>
          <a:ln>
            <a:noFill/>
          </a:ln>
        </p:spPr>
      </p:pic>
      <p:sp>
        <p:nvSpPr>
          <p:cNvPr id="646" name="Google Shape;646;p56"/>
          <p:cNvSpPr txBox="1"/>
          <p:nvPr/>
        </p:nvSpPr>
        <p:spPr>
          <a:xfrm>
            <a:off x="4084750" y="888825"/>
            <a:ext cx="5630100" cy="4347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'package:reminder_flutter_hello_world_two/widgets/myWidget.dart'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void</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main</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runApp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MainApp</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MaterialApp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Scaffold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appBar</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AppBar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'App 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Center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Column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'Hello World!'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height</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a:t>
            </a:r>
            <a:r>
              <a:rPr lang="en" sz="1050">
                <a:solidFill>
                  <a:srgbClr val="267F99"/>
                </a:solidFill>
                <a:highlight>
                  <a:srgbClr val="FFFFFF"/>
                </a:highlight>
                <a:latin typeface="Courier New"/>
                <a:ea typeface="Courier New"/>
                <a:cs typeface="Courier New"/>
                <a:sym typeface="Courier New"/>
              </a:rPr>
              <a:t>yWidget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647" name="Google Shape;647;p56"/>
          <p:cNvSpPr txBox="1"/>
          <p:nvPr/>
        </p:nvSpPr>
        <p:spPr>
          <a:xfrm>
            <a:off x="107300" y="2188575"/>
            <a:ext cx="4096800" cy="29049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'package:flutter/material.dart'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extends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StatelessWidget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myWidget</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super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key</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@override</a:t>
            </a:r>
            <a:endParaRPr sz="1050">
              <a:solidFill>
                <a:srgbClr val="00108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Widget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build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BuildContext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context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Row</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children</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 am playing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Spacer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 am playing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SizedBox</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width</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pic>
        <p:nvPicPr>
          <p:cNvPr id="648" name="Google Shape;648;p56"/>
          <p:cNvPicPr preferRelativeResize="0"/>
          <p:nvPr/>
        </p:nvPicPr>
        <p:blipFill>
          <a:blip r:embed="rId4">
            <a:alphaModFix/>
          </a:blip>
          <a:stretch>
            <a:fillRect/>
          </a:stretch>
        </p:blipFill>
        <p:spPr>
          <a:xfrm>
            <a:off x="7153275" y="150225"/>
            <a:ext cx="1887825" cy="3276400"/>
          </a:xfrm>
          <a:prstGeom prst="rect">
            <a:avLst/>
          </a:prstGeom>
          <a:noFill/>
          <a:ln cap="flat" cmpd="sng" w="9525">
            <a:solidFill>
              <a:schemeClr val="dk2"/>
            </a:solidFill>
            <a:prstDash val="solid"/>
            <a:round/>
            <a:headEnd len="sm" w="sm" type="none"/>
            <a:tailEnd len="sm" w="sm" type="none"/>
          </a:ln>
        </p:spPr>
      </p:pic>
      <p:sp>
        <p:nvSpPr>
          <p:cNvPr id="649" name="Google Shape;649;p56"/>
          <p:cNvSpPr/>
          <p:nvPr/>
        </p:nvSpPr>
        <p:spPr>
          <a:xfrm>
            <a:off x="5644250" y="4378075"/>
            <a:ext cx="3396900" cy="7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Constructor is defined to take the super.key</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