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7" r:id="rId3"/>
    <p:sldId id="843" r:id="rId4"/>
    <p:sldId id="790" r:id="rId5"/>
    <p:sldId id="800" r:id="rId6"/>
    <p:sldId id="798" r:id="rId7"/>
    <p:sldId id="802" r:id="rId8"/>
    <p:sldId id="799" r:id="rId9"/>
    <p:sldId id="803" r:id="rId10"/>
    <p:sldId id="805" r:id="rId11"/>
    <p:sldId id="818" r:id="rId12"/>
    <p:sldId id="807" r:id="rId13"/>
    <p:sldId id="808" r:id="rId14"/>
    <p:sldId id="844" r:id="rId15"/>
    <p:sldId id="841" r:id="rId16"/>
    <p:sldId id="846" r:id="rId17"/>
    <p:sldId id="845" r:id="rId18"/>
    <p:sldId id="861" r:id="rId19"/>
    <p:sldId id="880" r:id="rId20"/>
    <p:sldId id="838" r:id="rId21"/>
    <p:sldId id="830" r:id="rId22"/>
    <p:sldId id="760" r:id="rId23"/>
    <p:sldId id="788" r:id="rId24"/>
    <p:sldId id="789" r:id="rId25"/>
    <p:sldId id="847" r:id="rId26"/>
    <p:sldId id="878" r:id="rId27"/>
    <p:sldId id="785" r:id="rId28"/>
    <p:sldId id="870" r:id="rId29"/>
    <p:sldId id="871" r:id="rId30"/>
    <p:sldId id="839" r:id="rId31"/>
    <p:sldId id="795" r:id="rId32"/>
    <p:sldId id="796" r:id="rId33"/>
    <p:sldId id="872" r:id="rId34"/>
    <p:sldId id="873" r:id="rId35"/>
    <p:sldId id="874" r:id="rId36"/>
    <p:sldId id="875" r:id="rId37"/>
    <p:sldId id="876" r:id="rId38"/>
    <p:sldId id="864" r:id="rId39"/>
    <p:sldId id="865" r:id="rId40"/>
    <p:sldId id="866" r:id="rId41"/>
    <p:sldId id="867" r:id="rId42"/>
    <p:sldId id="868" r:id="rId43"/>
    <p:sldId id="812" r:id="rId44"/>
    <p:sldId id="840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56" autoAdjust="0"/>
    <p:restoredTop sz="94660"/>
  </p:normalViewPr>
  <p:slideViewPr>
    <p:cSldViewPr snapToGrid="0">
      <p:cViewPr varScale="1">
        <p:scale>
          <a:sx n="56" d="100"/>
          <a:sy n="56" d="100"/>
        </p:scale>
        <p:origin x="63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44F98D-43AC-4EFB-AB27-A5B50458FB43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330BC2-992A-428E-8BCF-1368A2592838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46448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A39B1-A009-4EC4-A141-3399D0361A48}" type="slidenum">
              <a:rPr lang="en-HK" smtClean="0"/>
              <a:t>8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175357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A2395-26F4-5337-7A90-004CA8D20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ACF0B-F22F-219B-932D-7EA2F4A91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B88469-73CC-61DD-8485-3BAC5DB1DD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ABBBC-C409-03F1-2D7A-18C5FF26CF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A39B1-A009-4EC4-A141-3399D0361A48}" type="slidenum">
              <a:rPr lang="en-HK" smtClean="0"/>
              <a:t>9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32369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FBC74-B027-D8D4-625F-37A3EB1B3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6A3761-FD14-1C33-D490-62A4D87728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E18C5D-E9FE-6A23-AED4-7277CAF1D4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5BAE21-DFC3-D01E-FCD2-9504BF0114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FA39B1-A009-4EC4-A141-3399D0361A48}" type="slidenum">
              <a:rPr lang="en-HK" smtClean="0"/>
              <a:t>11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652929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330BC2-992A-428E-8BCF-1368A2592838}" type="slidenum">
              <a:rPr lang="en-HK" smtClean="0"/>
              <a:t>25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32403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F5415-961C-2ADF-A916-98350AEEF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69B150-7329-BE7C-EF60-51C03932B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52C0-9898-C480-8A03-A1BD28BE5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FFC0F-8238-23FF-D427-A4FED94D41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EBFB9-5512-A3B2-57B8-9BE108EF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32646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B69EF-BDE1-6B6E-A41C-0E0F5EDF7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785CB5-E76F-24DA-071B-053489774A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793F4-74D3-953C-74E7-02A635C9D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4E2219-0B04-65C4-6C4F-0DAE73B96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4358-AC63-03A0-C740-48CCD1056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800530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15D52CC-C772-8AF7-6049-5BF5DF4D88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AA56A-4F86-1817-B374-43D96863A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19CD6A-BB7B-04C2-665C-239146CA5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93AC4-D46E-4479-7E60-BB704969C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DB8F1-9050-231C-BD90-F66D8FAAF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71815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B3150-3D19-0E0C-5264-CF976E49B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71C04-2644-9E57-9901-930F9E463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4F5A0-6031-E377-43C7-CE92A76A4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5FA4-0045-C77A-17EE-BEC5CC20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0169AB-B3A4-0035-EBF2-1A7CE90AE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898445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B136B-4016-A026-7380-2595471F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4C21-F90B-A813-94FC-689D451A9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D2F47-C64C-0D54-AC5D-67FE5974F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DFFA4-A223-6414-B6F9-3B1A98BD1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F41A1-2460-F005-3624-DBABC264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478447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B8892-D3A1-6F98-7800-7537B99A3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DE765-7BE1-4A6A-56A6-27FE00CFC4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B055A-E8A9-1675-F6D0-079B85929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FD1DC8-E966-2A56-E21B-B0938FAD6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3268AD-FCAC-1C8A-886B-167A9E77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8DC5C-74D2-9AE1-9267-D7D6F381C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00345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5B517-00BA-70A8-5656-F5A1DE396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67082-29EE-3D95-F227-6CA30C7CE9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4DA2EF-E65B-FAB1-5BB6-774273E633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1143A-A841-3308-F1E9-0908A9BB43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C58A26-A9A8-378D-4315-96C712C14E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CEF10-5EE0-A0F6-D034-F952A769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C845-E666-C026-53F8-76192B07F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A7BDDB-CAB6-ABDE-F117-D9801A48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62135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64E1C9-22D0-493F-9D54-7C473495B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D9173-C170-F978-0782-E4609D2FD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51915D-B1CE-CA22-5810-C1C72E6F2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11B4C-A8A9-CAF8-127E-2069A56A6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755962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3602D-40C7-0F97-7BFC-7196BD981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5181AA-F1AE-E805-D763-A7396A4F8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86460A-D480-E0AC-CD3C-F205F6167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7038587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C1430-24DF-121C-9CCF-D2B7F36D9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26284-564B-1124-21E7-6254B92C8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18C793-D34C-1CF3-01B7-0946DCF285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64396-FADD-FBF7-F1C6-72BF7589E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27CD3-12F0-1244-3FE0-4339D8E61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FA983C-AA20-2B7D-9E2E-8783F6C87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024182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FF9F0-B080-2705-4434-5AF52B5197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671AB-6E53-F505-E0C2-FB678DB0E1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A9F531-22B9-53D3-5F9E-C640811E5B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311F9-5AB3-6EB8-0216-D89869E2D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94F749-238C-19C6-306E-54A653A0C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E1A315-1CBD-354C-3385-F08A4C260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398397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6ADD1B-244F-06BE-75C5-7D2A6A9CA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C3531A-21B6-6A70-75FC-030C5C16E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B97E3-5BEC-3D5C-20C3-FF1DCDEFE4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DEF253-B701-4305-9BE1-5791A0C7DC57}" type="datetimeFigureOut">
              <a:rPr lang="en-HK" smtClean="0"/>
              <a:t>10/9/2025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15E9D-DC92-DA81-E68C-2BFCBB476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0024E6-2197-1223-A2AC-E064D97AD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690C8B-A17E-44B6-999D-3E595283FA1F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1668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0.png"/><Relationship Id="rId7" Type="http://schemas.openxmlformats.org/officeDocument/2006/relationships/image" Target="../media/image1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1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0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2.png"/><Relationship Id="rId7" Type="http://schemas.openxmlformats.org/officeDocument/2006/relationships/image" Target="../media/image20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1.png"/><Relationship Id="rId10" Type="http://schemas.openxmlformats.org/officeDocument/2006/relationships/image" Target="../media/image23.png"/><Relationship Id="rId4" Type="http://schemas.openxmlformats.org/officeDocument/2006/relationships/image" Target="../media/image171.png"/><Relationship Id="rId9" Type="http://schemas.openxmlformats.org/officeDocument/2006/relationships/image" Target="../media/image220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.png"/><Relationship Id="rId3" Type="http://schemas.openxmlformats.org/officeDocument/2006/relationships/image" Target="../media/image162.png"/><Relationship Id="rId7" Type="http://schemas.openxmlformats.org/officeDocument/2006/relationships/image" Target="../media/image20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1.png"/><Relationship Id="rId10" Type="http://schemas.openxmlformats.org/officeDocument/2006/relationships/image" Target="../media/image23.png"/><Relationship Id="rId4" Type="http://schemas.openxmlformats.org/officeDocument/2006/relationships/image" Target="../media/image171.png"/><Relationship Id="rId9" Type="http://schemas.openxmlformats.org/officeDocument/2006/relationships/image" Target="../media/image22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6.png"/><Relationship Id="rId7" Type="http://schemas.openxmlformats.org/officeDocument/2006/relationships/image" Target="../media/image2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7" Type="http://schemas.openxmlformats.org/officeDocument/2006/relationships/image" Target="../media/image23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34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00.png"/><Relationship Id="rId4" Type="http://schemas.openxmlformats.org/officeDocument/2006/relationships/image" Target="../media/image8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81.png"/><Relationship Id="rId7" Type="http://schemas.openxmlformats.org/officeDocument/2006/relationships/image" Target="../media/image132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11.png"/><Relationship Id="rId4" Type="http://schemas.openxmlformats.org/officeDocument/2006/relationships/image" Target="../media/image100.png"/><Relationship Id="rId9" Type="http://schemas.openxmlformats.org/officeDocument/2006/relationships/image" Target="../media/image34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.png"/><Relationship Id="rId3" Type="http://schemas.openxmlformats.org/officeDocument/2006/relationships/image" Target="../media/image81.png"/><Relationship Id="rId7" Type="http://schemas.openxmlformats.org/officeDocument/2006/relationships/image" Target="../media/image132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111.png"/><Relationship Id="rId10" Type="http://schemas.openxmlformats.org/officeDocument/2006/relationships/image" Target="../media/image340.png"/><Relationship Id="rId4" Type="http://schemas.openxmlformats.org/officeDocument/2006/relationships/image" Target="../media/image100.png"/><Relationship Id="rId9" Type="http://schemas.openxmlformats.org/officeDocument/2006/relationships/image" Target="../media/image260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0.png"/><Relationship Id="rId4" Type="http://schemas.openxmlformats.org/officeDocument/2006/relationships/image" Target="../media/image8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tIeHLnjs5U8" TargetMode="External"/><Relationship Id="rId2" Type="http://schemas.openxmlformats.org/officeDocument/2006/relationships/hyperlink" Target="https://www.youtube.com/watch?v=Ilg3gGewQ5U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3A652-2E00-80E2-71DB-6DA5531CA1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/>
              <a:t>Deep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6F31E0-5DEA-62F3-21B8-AFA644349C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HK" dirty="0"/>
              <a:t>Week 2, Lecture 2</a:t>
            </a:r>
          </a:p>
          <a:p>
            <a:endParaRPr lang="en-HK" dirty="0"/>
          </a:p>
          <a:p>
            <a:r>
              <a:rPr lang="en-HK" dirty="0"/>
              <a:t>Muhammad Saqib Sohail</a:t>
            </a:r>
          </a:p>
          <a:p>
            <a:r>
              <a:rPr lang="en-HK" dirty="0"/>
              <a:t>Fall 2025</a:t>
            </a:r>
          </a:p>
          <a:p>
            <a:endParaRPr lang="en-HK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DB59C35B-002C-958F-D89E-0FB4D3B1A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19" y="231129"/>
            <a:ext cx="2548372" cy="89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779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FCD82E-E99D-352A-0E77-06DAB6DA413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Under standing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3FCD82E-E99D-352A-0E77-06DAB6DA41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7B2BA-A83F-10D7-1311-4137820DD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Exaggerated view to explain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8470613-D987-C650-4910-0587AE643CFB}"/>
              </a:ext>
            </a:extLst>
          </p:cNvPr>
          <p:cNvSpPr/>
          <p:nvPr/>
        </p:nvSpPr>
        <p:spPr>
          <a:xfrm>
            <a:off x="2683619" y="50439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6628094-7DB9-0C39-E827-DB38A7B35915}"/>
              </a:ext>
            </a:extLst>
          </p:cNvPr>
          <p:cNvSpPr/>
          <p:nvPr/>
        </p:nvSpPr>
        <p:spPr>
          <a:xfrm>
            <a:off x="2939225" y="51867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DA98161-8115-CA1B-CC80-32AE42336262}"/>
              </a:ext>
            </a:extLst>
          </p:cNvPr>
          <p:cNvSpPr/>
          <p:nvPr/>
        </p:nvSpPr>
        <p:spPr>
          <a:xfrm>
            <a:off x="2929092" y="451773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829DB2-0025-4CDB-21E4-0FC4EC0AC0DE}"/>
              </a:ext>
            </a:extLst>
          </p:cNvPr>
          <p:cNvSpPr/>
          <p:nvPr/>
        </p:nvSpPr>
        <p:spPr>
          <a:xfrm>
            <a:off x="3085143" y="42765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303C06B-F548-8DD3-E9E2-B478F4936F97}"/>
              </a:ext>
            </a:extLst>
          </p:cNvPr>
          <p:cNvSpPr/>
          <p:nvPr/>
        </p:nvSpPr>
        <p:spPr>
          <a:xfrm>
            <a:off x="3439724" y="477109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359A754-81D3-5B36-DC55-D68C8FD463F6}"/>
              </a:ext>
            </a:extLst>
          </p:cNvPr>
          <p:cNvSpPr/>
          <p:nvPr/>
        </p:nvSpPr>
        <p:spPr>
          <a:xfrm>
            <a:off x="3210355" y="495474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7B76CC7-EC7F-78DF-C5FD-0DE17057B4C0}"/>
              </a:ext>
            </a:extLst>
          </p:cNvPr>
          <p:cNvSpPr/>
          <p:nvPr/>
        </p:nvSpPr>
        <p:spPr>
          <a:xfrm>
            <a:off x="3434362" y="4128201"/>
            <a:ext cx="50344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37A1C-ED23-AD70-A31E-7E92D77ADC1D}"/>
              </a:ext>
            </a:extLst>
          </p:cNvPr>
          <p:cNvSpPr/>
          <p:nvPr/>
        </p:nvSpPr>
        <p:spPr>
          <a:xfrm>
            <a:off x="3604460" y="474854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DE3ED89-BA3E-FB20-BA26-CE56CA606E14}"/>
              </a:ext>
            </a:extLst>
          </p:cNvPr>
          <p:cNvSpPr/>
          <p:nvPr/>
        </p:nvSpPr>
        <p:spPr>
          <a:xfrm>
            <a:off x="3771696" y="432831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B2133D2-733F-5795-5C47-DBA2B644A3B3}"/>
              </a:ext>
            </a:extLst>
          </p:cNvPr>
          <p:cNvSpPr/>
          <p:nvPr/>
        </p:nvSpPr>
        <p:spPr>
          <a:xfrm>
            <a:off x="2808790" y="4793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19F3A83-5C07-D01F-F1CB-DCCB4F877F9C}"/>
              </a:ext>
            </a:extLst>
          </p:cNvPr>
          <p:cNvCxnSpPr/>
          <p:nvPr/>
        </p:nvCxnSpPr>
        <p:spPr>
          <a:xfrm>
            <a:off x="2444308" y="3547897"/>
            <a:ext cx="0" cy="20116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D9281F1-0B12-BCC4-E6F7-9EBD3FEC9604}"/>
              </a:ext>
            </a:extLst>
          </p:cNvPr>
          <p:cNvCxnSpPr>
            <a:cxnSpLocks/>
          </p:cNvCxnSpPr>
          <p:nvPr/>
        </p:nvCxnSpPr>
        <p:spPr>
          <a:xfrm flipV="1">
            <a:off x="2432878" y="5547697"/>
            <a:ext cx="1666919" cy="1188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9E46B09-BBAE-C5C0-E369-46CA00DA744B}"/>
              </a:ext>
            </a:extLst>
          </p:cNvPr>
          <p:cNvSpPr txBox="1"/>
          <p:nvPr/>
        </p:nvSpPr>
        <p:spPr>
          <a:xfrm>
            <a:off x="2432878" y="5658898"/>
            <a:ext cx="1896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Exercise duration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50E45D-B872-6BEA-07C4-92FBE047931A}"/>
              </a:ext>
            </a:extLst>
          </p:cNvPr>
          <p:cNvSpPr txBox="1"/>
          <p:nvPr/>
        </p:nvSpPr>
        <p:spPr>
          <a:xfrm rot="16200000">
            <a:off x="1316092" y="4449080"/>
            <a:ext cx="177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Calories burned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65FBCB3-399C-6AEF-3B77-D6139965ED7C}"/>
              </a:ext>
            </a:extLst>
          </p:cNvPr>
          <p:cNvCxnSpPr/>
          <p:nvPr/>
        </p:nvCxnSpPr>
        <p:spPr>
          <a:xfrm flipV="1">
            <a:off x="2543073" y="3643419"/>
            <a:ext cx="1755320" cy="1820636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2B3B7F6-E188-3B12-CB9C-05CF3ACCCAC3}"/>
              </a:ext>
            </a:extLst>
          </p:cNvPr>
          <p:cNvCxnSpPr>
            <a:stCxn id="11" idx="4"/>
          </p:cNvCxnSpPr>
          <p:nvPr/>
        </p:nvCxnSpPr>
        <p:spPr>
          <a:xfrm>
            <a:off x="3459534" y="4173920"/>
            <a:ext cx="0" cy="343819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05B059D-5585-6629-F1A9-45061124F858}"/>
              </a:ext>
            </a:extLst>
          </p:cNvPr>
          <p:cNvCxnSpPr>
            <a:stCxn id="8" idx="4"/>
          </p:cNvCxnSpPr>
          <p:nvPr/>
        </p:nvCxnSpPr>
        <p:spPr>
          <a:xfrm flipH="1">
            <a:off x="3108002" y="4322265"/>
            <a:ext cx="1" cy="517406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79E2471-9BF2-5082-F718-86ACF2334003}"/>
              </a:ext>
            </a:extLst>
          </p:cNvPr>
          <p:cNvCxnSpPr>
            <a:stCxn id="7" idx="4"/>
          </p:cNvCxnSpPr>
          <p:nvPr/>
        </p:nvCxnSpPr>
        <p:spPr>
          <a:xfrm>
            <a:off x="2951952" y="4563458"/>
            <a:ext cx="6794" cy="480488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26DD5B2-9A35-2B42-2410-9089A442EDA4}"/>
              </a:ext>
            </a:extLst>
          </p:cNvPr>
          <p:cNvCxnSpPr>
            <a:stCxn id="14" idx="5"/>
          </p:cNvCxnSpPr>
          <p:nvPr/>
        </p:nvCxnSpPr>
        <p:spPr>
          <a:xfrm flipH="1">
            <a:off x="2847387" y="4832976"/>
            <a:ext cx="427" cy="3183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0C10787-A877-4F36-4544-071A367DBF11}"/>
              </a:ext>
            </a:extLst>
          </p:cNvPr>
          <p:cNvCxnSpPr>
            <a:stCxn id="5" idx="4"/>
          </p:cNvCxnSpPr>
          <p:nvPr/>
        </p:nvCxnSpPr>
        <p:spPr>
          <a:xfrm>
            <a:off x="2706479" y="5089665"/>
            <a:ext cx="3547" cy="20143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B0D6FF-B775-8403-9E87-27D4888B8B5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2962084" y="5030769"/>
            <a:ext cx="1" cy="15597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5E7631EF-3555-E149-7792-99524D4CD823}"/>
              </a:ext>
            </a:extLst>
          </p:cNvPr>
          <p:cNvCxnSpPr>
            <a:cxnSpLocks/>
          </p:cNvCxnSpPr>
          <p:nvPr/>
        </p:nvCxnSpPr>
        <p:spPr>
          <a:xfrm flipV="1">
            <a:off x="3229147" y="4745773"/>
            <a:ext cx="7973" cy="21930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C84F7AE-BDF3-C904-BE04-8060C7989F01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3455203" y="4517739"/>
            <a:ext cx="7381" cy="253353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2D2E738-4CEB-FF6D-D339-F172EDB48128}"/>
              </a:ext>
            </a:extLst>
          </p:cNvPr>
          <p:cNvCxnSpPr>
            <a:cxnSpLocks/>
          </p:cNvCxnSpPr>
          <p:nvPr/>
        </p:nvCxnSpPr>
        <p:spPr>
          <a:xfrm flipV="1">
            <a:off x="3623252" y="4319133"/>
            <a:ext cx="20419" cy="44914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ABD3BD0-9DB7-0769-8220-8FD7DF5DEC8E}"/>
              </a:ext>
            </a:extLst>
          </p:cNvPr>
          <p:cNvCxnSpPr>
            <a:cxnSpLocks/>
          </p:cNvCxnSpPr>
          <p:nvPr/>
        </p:nvCxnSpPr>
        <p:spPr>
          <a:xfrm flipV="1">
            <a:off x="3784655" y="4173920"/>
            <a:ext cx="9816" cy="161091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605674E3-AE3B-6791-745E-817C9969F88E}"/>
              </a:ext>
            </a:extLst>
          </p:cNvPr>
          <p:cNvSpPr txBox="1"/>
          <p:nvPr/>
        </p:nvSpPr>
        <p:spPr>
          <a:xfrm>
            <a:off x="957943" y="6311900"/>
            <a:ext cx="566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Distance between each data point from the dashed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AEACBE1-EB7E-5083-E652-5794930C611F}"/>
                  </a:ext>
                </a:extLst>
              </p:cNvPr>
              <p:cNvSpPr txBox="1"/>
              <p:nvPr/>
            </p:nvSpPr>
            <p:spPr>
              <a:xfrm>
                <a:off x="7521680" y="5960019"/>
                <a:ext cx="4649799" cy="97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𝑝𝑜𝑖𝑛𝑡𝑠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  <m:sSub>
                                    <m:sSub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den>
                      </m:f>
                    </m:oMath>
                  </m:oMathPara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AEACBE1-EB7E-5083-E652-5794930C61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80" y="5960019"/>
                <a:ext cx="4649799" cy="9743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62195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D7EC5-4965-1EDA-9558-28C60DF8A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8BFACF-BBD5-13ED-A13E-C359895C17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Under standing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D8BFACF-BBD5-13ED-A13E-C359895C17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6EA21-FFDF-5482-3DAC-5ED838EE7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How well is “calories burned” explained by “Exercise duration”? </a:t>
            </a:r>
          </a:p>
          <a:p>
            <a:r>
              <a:rPr lang="en-HK" dirty="0"/>
              <a:t>= How much variation in “calories burned” explained by “Exercise duration”?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00CA49C-44BC-E412-8114-1E4A8EB6C70A}"/>
              </a:ext>
            </a:extLst>
          </p:cNvPr>
          <p:cNvGrpSpPr/>
          <p:nvPr/>
        </p:nvGrpSpPr>
        <p:grpSpPr>
          <a:xfrm>
            <a:off x="2749381" y="4271461"/>
            <a:ext cx="962293" cy="915281"/>
            <a:chOff x="7208793" y="4506894"/>
            <a:chExt cx="962293" cy="915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606CBA8-4D6E-58EA-E8EE-AFCF6F1B5DD4}"/>
                </a:ext>
              </a:extLst>
            </p:cNvPr>
            <p:cNvSpPr/>
            <p:nvPr/>
          </p:nvSpPr>
          <p:spPr>
            <a:xfrm>
              <a:off x="7208793" y="5376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56DFDE8-FF17-D07D-E3D2-BD8C479AA49D}"/>
                </a:ext>
              </a:extLst>
            </p:cNvPr>
            <p:cNvSpPr/>
            <p:nvPr/>
          </p:nvSpPr>
          <p:spPr>
            <a:xfrm>
              <a:off x="7381919" y="5299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1E2124-6519-D8DC-38C3-46B45D97025C}"/>
                </a:ext>
              </a:extLst>
            </p:cNvPr>
            <p:cNvSpPr/>
            <p:nvPr/>
          </p:nvSpPr>
          <p:spPr>
            <a:xfrm>
              <a:off x="7404778" y="51054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96B6B5F-77CD-BB84-B0E9-12D0470F6330}"/>
                </a:ext>
              </a:extLst>
            </p:cNvPr>
            <p:cNvSpPr/>
            <p:nvPr/>
          </p:nvSpPr>
          <p:spPr>
            <a:xfrm>
              <a:off x="7566660" y="49166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7EBDFAE-F4A5-0ACE-7E3F-07BACC3BDACA}"/>
                </a:ext>
              </a:extLst>
            </p:cNvPr>
            <p:cNvSpPr/>
            <p:nvPr/>
          </p:nvSpPr>
          <p:spPr>
            <a:xfrm>
              <a:off x="7848055" y="48464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8754FD4-3756-F83D-FC09-66A2D36E4DDC}"/>
                </a:ext>
              </a:extLst>
            </p:cNvPr>
            <p:cNvSpPr/>
            <p:nvPr/>
          </p:nvSpPr>
          <p:spPr>
            <a:xfrm>
              <a:off x="7685745" y="500652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8FEF7CE-7495-AA34-263E-8191B7F2A6B1}"/>
                </a:ext>
              </a:extLst>
            </p:cNvPr>
            <p:cNvSpPr/>
            <p:nvPr/>
          </p:nvSpPr>
          <p:spPr>
            <a:xfrm>
              <a:off x="7898399" y="4627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ABA0F37-171B-B3C9-F748-EC899D159F33}"/>
                </a:ext>
              </a:extLst>
            </p:cNvPr>
            <p:cNvSpPr/>
            <p:nvPr/>
          </p:nvSpPr>
          <p:spPr>
            <a:xfrm>
              <a:off x="8092440" y="464294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029634B-9673-583B-D384-9602B3C8E8F8}"/>
                </a:ext>
              </a:extLst>
            </p:cNvPr>
            <p:cNvSpPr/>
            <p:nvPr/>
          </p:nvSpPr>
          <p:spPr>
            <a:xfrm>
              <a:off x="8125367" y="4506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7EDEFE-16B7-DBAC-F115-239318FE0B44}"/>
                </a:ext>
              </a:extLst>
            </p:cNvPr>
            <p:cNvSpPr/>
            <p:nvPr/>
          </p:nvSpPr>
          <p:spPr>
            <a:xfrm>
              <a:off x="7265127" y="51961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0F2263E-152F-6596-6CAA-F907264126E6}"/>
              </a:ext>
            </a:extLst>
          </p:cNvPr>
          <p:cNvGrpSpPr/>
          <p:nvPr/>
        </p:nvGrpSpPr>
        <p:grpSpPr>
          <a:xfrm>
            <a:off x="2021253" y="3547897"/>
            <a:ext cx="2308555" cy="2480333"/>
            <a:chOff x="6480665" y="3783330"/>
            <a:chExt cx="2308555" cy="2480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FDFCF1A-C156-B7DD-7CB2-727347CC7BB2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143E969-0D3B-0B55-CE54-3E8552AC0D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54936C7-ADE4-4D76-E1FB-3BD6F02B2FA3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C8EBFFF-8846-B9F1-C534-6BB931573F59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54817E-FA4C-88D7-87D5-A536463FCF3A}"/>
              </a:ext>
            </a:extLst>
          </p:cNvPr>
          <p:cNvGrpSpPr/>
          <p:nvPr/>
        </p:nvGrpSpPr>
        <p:grpSpPr>
          <a:xfrm>
            <a:off x="4623081" y="3527224"/>
            <a:ext cx="3305202" cy="2480333"/>
            <a:chOff x="4307396" y="3139041"/>
            <a:chExt cx="3305202" cy="24803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3F722551-7585-C4B5-60B3-A91B9B43084C}"/>
                </a:ext>
              </a:extLst>
            </p:cNvPr>
            <p:cNvSpPr/>
            <p:nvPr/>
          </p:nvSpPr>
          <p:spPr>
            <a:xfrm>
              <a:off x="5701858" y="47719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91DC2BBF-13DA-E762-697E-62DDC6EC48E5}"/>
                </a:ext>
              </a:extLst>
            </p:cNvPr>
            <p:cNvSpPr/>
            <p:nvPr/>
          </p:nvSpPr>
          <p:spPr>
            <a:xfrm>
              <a:off x="5706855" y="46719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5C8C623-30A6-BB57-C14D-391A90C0773B}"/>
                </a:ext>
              </a:extLst>
            </p:cNvPr>
            <p:cNvSpPr/>
            <p:nvPr/>
          </p:nvSpPr>
          <p:spPr>
            <a:xfrm>
              <a:off x="5700563" y="447596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4CCFF2-F045-E7AC-EA25-C96AA695014D}"/>
                </a:ext>
              </a:extLst>
            </p:cNvPr>
            <p:cNvSpPr/>
            <p:nvPr/>
          </p:nvSpPr>
          <p:spPr>
            <a:xfrm>
              <a:off x="5718142" y="4379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D3896FC-0A2F-123E-5CEA-55A0478FF74F}"/>
                </a:ext>
              </a:extLst>
            </p:cNvPr>
            <p:cNvSpPr/>
            <p:nvPr/>
          </p:nvSpPr>
          <p:spPr>
            <a:xfrm>
              <a:off x="5708428" y="419627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6C5F2E-67B6-DF6D-7EAD-C10621763A94}"/>
                </a:ext>
              </a:extLst>
            </p:cNvPr>
            <p:cNvSpPr/>
            <p:nvPr/>
          </p:nvSpPr>
          <p:spPr>
            <a:xfrm>
              <a:off x="5714042" y="42914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90E9381-E4DC-951C-FE3B-CE2C414FFB1C}"/>
                </a:ext>
              </a:extLst>
            </p:cNvPr>
            <p:cNvSpPr/>
            <p:nvPr/>
          </p:nvSpPr>
          <p:spPr>
            <a:xfrm>
              <a:off x="5701602" y="40378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94075EB-BF20-F844-A528-AF31DBB5FF25}"/>
                </a:ext>
              </a:extLst>
            </p:cNvPr>
            <p:cNvSpPr/>
            <p:nvPr/>
          </p:nvSpPr>
          <p:spPr>
            <a:xfrm>
              <a:off x="5703860" y="401177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32394B7-D978-E151-9796-7BFBD2412204}"/>
                </a:ext>
              </a:extLst>
            </p:cNvPr>
            <p:cNvSpPr/>
            <p:nvPr/>
          </p:nvSpPr>
          <p:spPr>
            <a:xfrm>
              <a:off x="5713087" y="38804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9B00FFF-3F4A-8B82-4F35-B57E4927BD1E}"/>
                </a:ext>
              </a:extLst>
            </p:cNvPr>
            <p:cNvSpPr/>
            <p:nvPr/>
          </p:nvSpPr>
          <p:spPr>
            <a:xfrm>
              <a:off x="5703732" y="45687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1184CB-6ECA-EDC9-BF13-560D54DB465C}"/>
                </a:ext>
              </a:extLst>
            </p:cNvPr>
            <p:cNvGrpSpPr/>
            <p:nvPr/>
          </p:nvGrpSpPr>
          <p:grpSpPr>
            <a:xfrm>
              <a:off x="4307396" y="3139041"/>
              <a:ext cx="3305202" cy="2480333"/>
              <a:chOff x="5484018" y="3783330"/>
              <a:chExt cx="3305202" cy="248033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1CD8F60-F1A0-B520-7055-DD549AE30813}"/>
                  </a:ext>
                </a:extLst>
              </p:cNvPr>
              <p:cNvCxnSpPr/>
              <p:nvPr/>
            </p:nvCxnSpPr>
            <p:spPr>
              <a:xfrm>
                <a:off x="6907422" y="3783330"/>
                <a:ext cx="0" cy="20116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113D954-3C69-0F15-9C59-43CDEFB87F3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2290" y="5783130"/>
                <a:ext cx="1666919" cy="11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4DB2FD9-B9AD-C742-1E62-BA95456170DD}"/>
                  </a:ext>
                </a:extLst>
              </p:cNvPr>
              <p:cNvSpPr txBox="1"/>
              <p:nvPr/>
            </p:nvSpPr>
            <p:spPr>
              <a:xfrm>
                <a:off x="6892290" y="5894331"/>
                <a:ext cx="1896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Exercise duration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E0C5019-79A7-9C28-E5D1-1C5C46F299BD}"/>
                  </a:ext>
                </a:extLst>
              </p:cNvPr>
              <p:cNvSpPr txBox="1"/>
              <p:nvPr/>
            </p:nvSpPr>
            <p:spPr>
              <a:xfrm rot="16200000">
                <a:off x="4778857" y="4717906"/>
                <a:ext cx="177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Calories burned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53ABC9-136F-9154-FD5B-E11EEC71D93C}"/>
                </a:ext>
              </a:extLst>
            </p:cNvPr>
            <p:cNvCxnSpPr>
              <a:cxnSpLocks/>
            </p:cNvCxnSpPr>
            <p:nvPr/>
          </p:nvCxnSpPr>
          <p:spPr>
            <a:xfrm>
              <a:off x="5006715" y="4346304"/>
              <a:ext cx="137534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39D07CE-8B2A-9801-F358-D214C778E3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06" y="3948655"/>
              <a:ext cx="1" cy="4088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1C58E7C-C640-AEED-2A07-FE721EFA7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215" y="4241998"/>
              <a:ext cx="1" cy="10430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767A0B5-0AEA-3125-C4D6-01A1D95529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0290" y="4076920"/>
              <a:ext cx="6098" cy="269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3FDC717-48A7-7C98-E99D-680506F01C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218" y="4335060"/>
              <a:ext cx="5008" cy="14759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239DA92C-634A-1D75-EBF3-49EE9CA464F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3520" y="4353847"/>
              <a:ext cx="2313" cy="22164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1ED9C806-CEC1-C96F-8BC2-407BEF6AA1B7}"/>
                </a:ext>
              </a:extLst>
            </p:cNvPr>
            <p:cNvCxnSpPr/>
            <p:nvPr/>
          </p:nvCxnSpPr>
          <p:spPr>
            <a:xfrm>
              <a:off x="5888553" y="4106961"/>
              <a:ext cx="0" cy="2660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B14646-5143-E209-E058-3F7D3074836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4494" y="4331923"/>
              <a:ext cx="1" cy="3256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6FCC668-1D53-EEF8-8C75-EB35861C9D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859" y="4338762"/>
              <a:ext cx="4907" cy="4789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94DE141-3A12-4667-5DBA-C4A7F3F13AE2}"/>
              </a:ext>
            </a:extLst>
          </p:cNvPr>
          <p:cNvCxnSpPr>
            <a:cxnSpLocks/>
          </p:cNvCxnSpPr>
          <p:nvPr/>
        </p:nvCxnSpPr>
        <p:spPr>
          <a:xfrm>
            <a:off x="6137956" y="4453227"/>
            <a:ext cx="0" cy="2879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95C648E-605A-B1F7-C75D-97618F26FB75}"/>
                  </a:ext>
                </a:extLst>
              </p:cNvPr>
              <p:cNvSpPr txBox="1"/>
              <p:nvPr/>
            </p:nvSpPr>
            <p:spPr>
              <a:xfrm>
                <a:off x="7541461" y="3497306"/>
                <a:ext cx="4282775" cy="18053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𝑝𝑜𝑖𝑛𝑡𝑠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den>
                      </m:f>
                    </m:oMath>
                  </m:oMathPara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Var: variance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69FC768-4E82-0F27-1C5D-6A15F9CA7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1461" y="3497306"/>
                <a:ext cx="4282775" cy="1805302"/>
              </a:xfrm>
              <a:prstGeom prst="rect">
                <a:avLst/>
              </a:prstGeom>
              <a:blipFill>
                <a:blip r:embed="rId4"/>
                <a:stretch>
                  <a:fillRect l="-113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FEABB6C-A3A1-1B33-1CBA-050D1A32E9C5}"/>
              </a:ext>
            </a:extLst>
          </p:cNvPr>
          <p:cNvCxnSpPr/>
          <p:nvPr/>
        </p:nvCxnSpPr>
        <p:spPr>
          <a:xfrm flipV="1">
            <a:off x="2619915" y="3520049"/>
            <a:ext cx="1755320" cy="1820636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26896D6-34DA-AABC-DA16-06B8742EB20E}"/>
              </a:ext>
            </a:extLst>
          </p:cNvPr>
          <p:cNvSpPr txBox="1"/>
          <p:nvPr/>
        </p:nvSpPr>
        <p:spPr>
          <a:xfrm>
            <a:off x="957943" y="6311900"/>
            <a:ext cx="566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Distance between each data point from the dashed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88D0E8A-2720-28A8-D767-48DA7E679F1D}"/>
                  </a:ext>
                </a:extLst>
              </p:cNvPr>
              <p:cNvSpPr txBox="1"/>
              <p:nvPr/>
            </p:nvSpPr>
            <p:spPr>
              <a:xfrm>
                <a:off x="7521680" y="5960019"/>
                <a:ext cx="4649799" cy="97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𝑝𝑜𝑖𝑛𝑡𝑠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  <m:sSub>
                                    <m:sSub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den>
                      </m:f>
                    </m:oMath>
                  </m:oMathPara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4B35B3-B4B9-0F99-AF0A-99637747B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80" y="5960019"/>
                <a:ext cx="4649799" cy="97430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2314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F88001-3B69-2830-89D2-080331BEBE0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Under standing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9F88001-3B69-2830-89D2-080331BEB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F0BD4-BBC0-D222-80D8-1D7785C2E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This means: A lot of variation in “Calories burned” can be explained by “Exercise duration”</a:t>
            </a:r>
          </a:p>
          <a:p>
            <a:r>
              <a:rPr lang="en-HK" dirty="0"/>
              <a:t>Because the sum of “errors” (residuals) of the dots from the blue dashed line is smaller than that of the solid line on the right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E5FCFE-6311-B2F2-D6A9-49F1BC22A1D9}"/>
              </a:ext>
            </a:extLst>
          </p:cNvPr>
          <p:cNvGrpSpPr/>
          <p:nvPr/>
        </p:nvGrpSpPr>
        <p:grpSpPr>
          <a:xfrm>
            <a:off x="2217749" y="4271461"/>
            <a:ext cx="962293" cy="915281"/>
            <a:chOff x="7208793" y="4506894"/>
            <a:chExt cx="962293" cy="915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A5A2647-97E4-F5F1-8FE4-12FAD8377458}"/>
                </a:ext>
              </a:extLst>
            </p:cNvPr>
            <p:cNvSpPr/>
            <p:nvPr/>
          </p:nvSpPr>
          <p:spPr>
            <a:xfrm>
              <a:off x="7208793" y="5376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330B874-E221-EB8C-1564-F358D0BBBCD6}"/>
                </a:ext>
              </a:extLst>
            </p:cNvPr>
            <p:cNvSpPr/>
            <p:nvPr/>
          </p:nvSpPr>
          <p:spPr>
            <a:xfrm>
              <a:off x="7381919" y="5299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C810092-CDB0-FC2E-6E5D-140F1087A666}"/>
                </a:ext>
              </a:extLst>
            </p:cNvPr>
            <p:cNvSpPr/>
            <p:nvPr/>
          </p:nvSpPr>
          <p:spPr>
            <a:xfrm>
              <a:off x="7404778" y="51054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42824A1-CF13-C128-235A-AA09DCAF1E9B}"/>
                </a:ext>
              </a:extLst>
            </p:cNvPr>
            <p:cNvSpPr/>
            <p:nvPr/>
          </p:nvSpPr>
          <p:spPr>
            <a:xfrm>
              <a:off x="7566660" y="49166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6CF7CF-D846-2D7F-FC07-D2B08708204D}"/>
                </a:ext>
              </a:extLst>
            </p:cNvPr>
            <p:cNvSpPr/>
            <p:nvPr/>
          </p:nvSpPr>
          <p:spPr>
            <a:xfrm>
              <a:off x="7848055" y="48464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E5BEA7-F5C4-4DD0-03E0-D51B98392F89}"/>
                </a:ext>
              </a:extLst>
            </p:cNvPr>
            <p:cNvSpPr/>
            <p:nvPr/>
          </p:nvSpPr>
          <p:spPr>
            <a:xfrm>
              <a:off x="7685745" y="500652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CC190F-1E3B-44C0-AD73-0F742A34A256}"/>
                </a:ext>
              </a:extLst>
            </p:cNvPr>
            <p:cNvSpPr/>
            <p:nvPr/>
          </p:nvSpPr>
          <p:spPr>
            <a:xfrm>
              <a:off x="7898399" y="4627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0DEE46A-FFD8-1A7B-6216-9CA51372FA39}"/>
                </a:ext>
              </a:extLst>
            </p:cNvPr>
            <p:cNvSpPr/>
            <p:nvPr/>
          </p:nvSpPr>
          <p:spPr>
            <a:xfrm>
              <a:off x="8092440" y="464294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4233DFB-2BC8-07EF-3224-5B48928234F6}"/>
                </a:ext>
              </a:extLst>
            </p:cNvPr>
            <p:cNvSpPr/>
            <p:nvPr/>
          </p:nvSpPr>
          <p:spPr>
            <a:xfrm>
              <a:off x="8125367" y="4506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581E03A-40F0-229B-234F-ABA85C600357}"/>
                </a:ext>
              </a:extLst>
            </p:cNvPr>
            <p:cNvSpPr/>
            <p:nvPr/>
          </p:nvSpPr>
          <p:spPr>
            <a:xfrm>
              <a:off x="7265127" y="51961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EDEBC24-27CC-6469-DD97-FF06C16BC1D4}"/>
              </a:ext>
            </a:extLst>
          </p:cNvPr>
          <p:cNvGrpSpPr/>
          <p:nvPr/>
        </p:nvGrpSpPr>
        <p:grpSpPr>
          <a:xfrm>
            <a:off x="1489621" y="3547897"/>
            <a:ext cx="2308555" cy="2480333"/>
            <a:chOff x="6480665" y="3783330"/>
            <a:chExt cx="2308555" cy="2480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CA3C3AB-6D2A-8046-7D80-3ACD9C74C9D6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7E0207-30BF-A082-5CB3-88D5CB33DC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6000809-202B-34EA-AE33-D3CEBEE14B31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CBCE75-9B81-7CBA-6357-C8E28369E66F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4D000AC-56C6-E1AE-2879-A9ADDE240A1E}"/>
              </a:ext>
            </a:extLst>
          </p:cNvPr>
          <p:cNvGrpSpPr/>
          <p:nvPr/>
        </p:nvGrpSpPr>
        <p:grpSpPr>
          <a:xfrm>
            <a:off x="4091449" y="3527224"/>
            <a:ext cx="3305202" cy="2480333"/>
            <a:chOff x="4307396" y="3139041"/>
            <a:chExt cx="3305202" cy="248033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82CBFB7-1FAF-0FCB-3547-6441A71C8A94}"/>
                </a:ext>
              </a:extLst>
            </p:cNvPr>
            <p:cNvSpPr/>
            <p:nvPr/>
          </p:nvSpPr>
          <p:spPr>
            <a:xfrm>
              <a:off x="5701858" y="47719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5690B49-445F-E008-F1D7-CE0CAD073FFF}"/>
                </a:ext>
              </a:extLst>
            </p:cNvPr>
            <p:cNvSpPr/>
            <p:nvPr/>
          </p:nvSpPr>
          <p:spPr>
            <a:xfrm>
              <a:off x="5706855" y="46719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481E3E08-2338-766B-B103-CF81791D0A43}"/>
                </a:ext>
              </a:extLst>
            </p:cNvPr>
            <p:cNvSpPr/>
            <p:nvPr/>
          </p:nvSpPr>
          <p:spPr>
            <a:xfrm>
              <a:off x="5700563" y="447596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C496B77A-CCAB-54F9-CE9A-4B93E4C6C9F2}"/>
                </a:ext>
              </a:extLst>
            </p:cNvPr>
            <p:cNvSpPr/>
            <p:nvPr/>
          </p:nvSpPr>
          <p:spPr>
            <a:xfrm>
              <a:off x="5718142" y="4379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892DA4C-29F3-E98F-6C26-8987D2C303D2}"/>
                </a:ext>
              </a:extLst>
            </p:cNvPr>
            <p:cNvSpPr/>
            <p:nvPr/>
          </p:nvSpPr>
          <p:spPr>
            <a:xfrm>
              <a:off x="5708428" y="419627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172E961-CC25-9B00-557E-AA9FC4D1AE0B}"/>
                </a:ext>
              </a:extLst>
            </p:cNvPr>
            <p:cNvSpPr/>
            <p:nvPr/>
          </p:nvSpPr>
          <p:spPr>
            <a:xfrm>
              <a:off x="5714042" y="42914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12DC600-B1B3-C3FE-E93D-5984BD68D74C}"/>
                </a:ext>
              </a:extLst>
            </p:cNvPr>
            <p:cNvSpPr/>
            <p:nvPr/>
          </p:nvSpPr>
          <p:spPr>
            <a:xfrm>
              <a:off x="5701602" y="40378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ACAD4B3-A93E-1CDC-B74C-314E146AB8F1}"/>
                </a:ext>
              </a:extLst>
            </p:cNvPr>
            <p:cNvSpPr/>
            <p:nvPr/>
          </p:nvSpPr>
          <p:spPr>
            <a:xfrm>
              <a:off x="5703860" y="401177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B5095B-ED2C-3190-32E2-4A012B64C42D}"/>
                </a:ext>
              </a:extLst>
            </p:cNvPr>
            <p:cNvSpPr/>
            <p:nvPr/>
          </p:nvSpPr>
          <p:spPr>
            <a:xfrm>
              <a:off x="5713087" y="38804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7735ADF-EC3E-77A2-E14D-3F2D6814BF85}"/>
                </a:ext>
              </a:extLst>
            </p:cNvPr>
            <p:cNvSpPr/>
            <p:nvPr/>
          </p:nvSpPr>
          <p:spPr>
            <a:xfrm>
              <a:off x="5703732" y="45687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00905E89-9D5E-1555-671F-0DA1262FF316}"/>
                </a:ext>
              </a:extLst>
            </p:cNvPr>
            <p:cNvGrpSpPr/>
            <p:nvPr/>
          </p:nvGrpSpPr>
          <p:grpSpPr>
            <a:xfrm>
              <a:off x="4307396" y="3139041"/>
              <a:ext cx="3305202" cy="2480333"/>
              <a:chOff x="5484018" y="3783330"/>
              <a:chExt cx="3305202" cy="2480333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BCD5C46-AD27-0A30-1E81-88D73381E95B}"/>
                  </a:ext>
                </a:extLst>
              </p:cNvPr>
              <p:cNvCxnSpPr/>
              <p:nvPr/>
            </p:nvCxnSpPr>
            <p:spPr>
              <a:xfrm>
                <a:off x="6907422" y="3783330"/>
                <a:ext cx="0" cy="20116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E70D101-B59B-C005-0CB2-052FA9B176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2290" y="5783130"/>
                <a:ext cx="1666919" cy="11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E703082-FB92-4556-2DB9-66361B3F57F1}"/>
                  </a:ext>
                </a:extLst>
              </p:cNvPr>
              <p:cNvSpPr txBox="1"/>
              <p:nvPr/>
            </p:nvSpPr>
            <p:spPr>
              <a:xfrm>
                <a:off x="6892290" y="5894331"/>
                <a:ext cx="1896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Exercise duration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B1BBEE2-FC28-14B0-7F18-5A748E3C8B28}"/>
                  </a:ext>
                </a:extLst>
              </p:cNvPr>
              <p:cNvSpPr txBox="1"/>
              <p:nvPr/>
            </p:nvSpPr>
            <p:spPr>
              <a:xfrm rot="16200000">
                <a:off x="4778857" y="4717906"/>
                <a:ext cx="177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Calories burned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20E4D4-07AE-ADD4-0BD2-E63F79A69AA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715" y="4346304"/>
              <a:ext cx="137534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62202BC-F9AB-278D-DFFF-17CF5A2E7F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06" y="3948655"/>
              <a:ext cx="1" cy="4088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36365B1-0986-81F1-F6B3-F3A2ACFF60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215" y="4241998"/>
              <a:ext cx="1" cy="10430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AC593EE-886D-AD0D-60CE-4AA1FE758B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0290" y="4076920"/>
              <a:ext cx="6098" cy="269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3EF374DC-01F7-5C94-09FF-3005634563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218" y="4335060"/>
              <a:ext cx="5008" cy="14759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33F4489-225F-E733-79E1-46A7F701BED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3520" y="4353847"/>
              <a:ext cx="2313" cy="22164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EB8C819-F441-080D-F6F1-4F4A524DBBBE}"/>
                </a:ext>
              </a:extLst>
            </p:cNvPr>
            <p:cNvCxnSpPr/>
            <p:nvPr/>
          </p:nvCxnSpPr>
          <p:spPr>
            <a:xfrm>
              <a:off x="5888553" y="4106961"/>
              <a:ext cx="0" cy="2660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2A27109-D485-3CDF-8749-D1014425FA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4494" y="4331923"/>
              <a:ext cx="1" cy="3256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BFCA28B-E150-40DB-1AD3-E5A2E2EEB1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859" y="4338762"/>
              <a:ext cx="4907" cy="4789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1372A3-33DE-E2F9-676E-71B97BDF27E2}"/>
              </a:ext>
            </a:extLst>
          </p:cNvPr>
          <p:cNvCxnSpPr>
            <a:cxnSpLocks/>
          </p:cNvCxnSpPr>
          <p:nvPr/>
        </p:nvCxnSpPr>
        <p:spPr>
          <a:xfrm>
            <a:off x="5606324" y="4453227"/>
            <a:ext cx="0" cy="2879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B5CC982-CFF4-EF3A-7686-790645FA633B}"/>
              </a:ext>
            </a:extLst>
          </p:cNvPr>
          <p:cNvCxnSpPr/>
          <p:nvPr/>
        </p:nvCxnSpPr>
        <p:spPr>
          <a:xfrm flipV="1">
            <a:off x="2011441" y="3643419"/>
            <a:ext cx="1755320" cy="1820636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3600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15EAA8-896C-8A8D-C173-D9E826077B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Under standing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915EAA8-896C-8A8D-C173-D9E826077B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39D15-8A47-5796-9478-2461D9A62F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 is a metric that quantifies how much of variation in variable on y axis  (“Calories burned”) is explained by the variable on the x axis (“Exercise duration”)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8339D15-8A47-5796-9478-2461D9A62F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t="-2241" r="-179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9EE718FC-D072-363A-D1FA-E26264BC580D}"/>
              </a:ext>
            </a:extLst>
          </p:cNvPr>
          <p:cNvGrpSpPr/>
          <p:nvPr/>
        </p:nvGrpSpPr>
        <p:grpSpPr>
          <a:xfrm>
            <a:off x="2217749" y="4271461"/>
            <a:ext cx="962293" cy="915281"/>
            <a:chOff x="7208793" y="4506894"/>
            <a:chExt cx="962293" cy="915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6785C465-1E88-C495-4BB6-C6A382F26042}"/>
                </a:ext>
              </a:extLst>
            </p:cNvPr>
            <p:cNvSpPr/>
            <p:nvPr/>
          </p:nvSpPr>
          <p:spPr>
            <a:xfrm>
              <a:off x="7208793" y="5376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B01053C-5926-C311-FD4A-67C317FE6730}"/>
                </a:ext>
              </a:extLst>
            </p:cNvPr>
            <p:cNvSpPr/>
            <p:nvPr/>
          </p:nvSpPr>
          <p:spPr>
            <a:xfrm>
              <a:off x="7381919" y="5299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82E2A58-9343-AE25-7031-8E4DFB57FC80}"/>
                </a:ext>
              </a:extLst>
            </p:cNvPr>
            <p:cNvSpPr/>
            <p:nvPr/>
          </p:nvSpPr>
          <p:spPr>
            <a:xfrm>
              <a:off x="7404778" y="51054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60D4B7-39E3-82F7-BF13-2BD0B5037220}"/>
                </a:ext>
              </a:extLst>
            </p:cNvPr>
            <p:cNvSpPr/>
            <p:nvPr/>
          </p:nvSpPr>
          <p:spPr>
            <a:xfrm>
              <a:off x="7566660" y="49166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0D1A034-D3BF-9FA6-6B07-6064EC28A2FB}"/>
                </a:ext>
              </a:extLst>
            </p:cNvPr>
            <p:cNvSpPr/>
            <p:nvPr/>
          </p:nvSpPr>
          <p:spPr>
            <a:xfrm>
              <a:off x="7848055" y="48464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C0142C8-1D65-BC47-0380-DE2C02A97468}"/>
                </a:ext>
              </a:extLst>
            </p:cNvPr>
            <p:cNvSpPr/>
            <p:nvPr/>
          </p:nvSpPr>
          <p:spPr>
            <a:xfrm>
              <a:off x="7685745" y="500652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13C7280-5721-5D62-5C75-C88EF041F3EA}"/>
                </a:ext>
              </a:extLst>
            </p:cNvPr>
            <p:cNvSpPr/>
            <p:nvPr/>
          </p:nvSpPr>
          <p:spPr>
            <a:xfrm>
              <a:off x="7898399" y="4627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783B694-E0E7-BFA7-45F9-AA2C333D0E9E}"/>
                </a:ext>
              </a:extLst>
            </p:cNvPr>
            <p:cNvSpPr/>
            <p:nvPr/>
          </p:nvSpPr>
          <p:spPr>
            <a:xfrm>
              <a:off x="8092440" y="464294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23B7954-822C-489A-F4F0-9DD47E6FCD83}"/>
                </a:ext>
              </a:extLst>
            </p:cNvPr>
            <p:cNvSpPr/>
            <p:nvPr/>
          </p:nvSpPr>
          <p:spPr>
            <a:xfrm>
              <a:off x="8125367" y="4506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16ADB5-A775-FB22-9E33-34E0E0CBD764}"/>
                </a:ext>
              </a:extLst>
            </p:cNvPr>
            <p:cNvSpPr/>
            <p:nvPr/>
          </p:nvSpPr>
          <p:spPr>
            <a:xfrm>
              <a:off x="7265127" y="51961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6A42F7-35B7-2913-1811-68EF41FE0874}"/>
              </a:ext>
            </a:extLst>
          </p:cNvPr>
          <p:cNvGrpSpPr/>
          <p:nvPr/>
        </p:nvGrpSpPr>
        <p:grpSpPr>
          <a:xfrm>
            <a:off x="1489621" y="3547897"/>
            <a:ext cx="2308555" cy="2480333"/>
            <a:chOff x="6480665" y="3783330"/>
            <a:chExt cx="2308555" cy="2480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9C0642-489B-C075-F748-A6144169871A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260236-4D44-649D-40EE-79CCE825A2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D87BBE8-AD9A-CF3A-493E-90F9C1E77112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9769CE2-F4E3-42BC-CCED-34353522A75A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1146DAC-48D0-D1F6-7B5F-36CA13905727}"/>
              </a:ext>
            </a:extLst>
          </p:cNvPr>
          <p:cNvGrpSpPr/>
          <p:nvPr/>
        </p:nvGrpSpPr>
        <p:grpSpPr>
          <a:xfrm>
            <a:off x="4091449" y="3527224"/>
            <a:ext cx="3305202" cy="2480333"/>
            <a:chOff x="4307396" y="3139041"/>
            <a:chExt cx="3305202" cy="2480333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CA9868F-3232-5884-7C17-F7DC887EC4FA}"/>
                </a:ext>
              </a:extLst>
            </p:cNvPr>
            <p:cNvSpPr/>
            <p:nvPr/>
          </p:nvSpPr>
          <p:spPr>
            <a:xfrm>
              <a:off x="5701858" y="47719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BD338B4-9CA2-996E-827E-9F3CD218E875}"/>
                </a:ext>
              </a:extLst>
            </p:cNvPr>
            <p:cNvSpPr/>
            <p:nvPr/>
          </p:nvSpPr>
          <p:spPr>
            <a:xfrm>
              <a:off x="5706855" y="46719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346E8804-1AE6-2FB3-6C64-15FD8E4BCB6E}"/>
                </a:ext>
              </a:extLst>
            </p:cNvPr>
            <p:cNvSpPr/>
            <p:nvPr/>
          </p:nvSpPr>
          <p:spPr>
            <a:xfrm>
              <a:off x="5700563" y="447596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49DDBE45-A485-1FE9-6CEE-B016A5233B3B}"/>
                </a:ext>
              </a:extLst>
            </p:cNvPr>
            <p:cNvSpPr/>
            <p:nvPr/>
          </p:nvSpPr>
          <p:spPr>
            <a:xfrm>
              <a:off x="5718142" y="4379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D8B9D7B-6AD3-F39F-FD73-091036287471}"/>
                </a:ext>
              </a:extLst>
            </p:cNvPr>
            <p:cNvSpPr/>
            <p:nvPr/>
          </p:nvSpPr>
          <p:spPr>
            <a:xfrm>
              <a:off x="5708428" y="419627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D9D174B1-47E2-328C-311B-C5BE6EE6A6AE}"/>
                </a:ext>
              </a:extLst>
            </p:cNvPr>
            <p:cNvSpPr/>
            <p:nvPr/>
          </p:nvSpPr>
          <p:spPr>
            <a:xfrm>
              <a:off x="5714042" y="42914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F1E4B8A-D752-4EAE-6C5A-379EDB5AB866}"/>
                </a:ext>
              </a:extLst>
            </p:cNvPr>
            <p:cNvSpPr/>
            <p:nvPr/>
          </p:nvSpPr>
          <p:spPr>
            <a:xfrm>
              <a:off x="5701602" y="40378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3EC6DD9-8896-BC5E-E4EE-FA7A33650C03}"/>
                </a:ext>
              </a:extLst>
            </p:cNvPr>
            <p:cNvSpPr/>
            <p:nvPr/>
          </p:nvSpPr>
          <p:spPr>
            <a:xfrm>
              <a:off x="5703860" y="401177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D92DBDC-C829-B2F7-C923-F267545EA752}"/>
                </a:ext>
              </a:extLst>
            </p:cNvPr>
            <p:cNvSpPr/>
            <p:nvPr/>
          </p:nvSpPr>
          <p:spPr>
            <a:xfrm>
              <a:off x="5713087" y="38804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FBEAD9C3-B491-418A-3CE9-9F8449B03D93}"/>
                </a:ext>
              </a:extLst>
            </p:cNvPr>
            <p:cNvSpPr/>
            <p:nvPr/>
          </p:nvSpPr>
          <p:spPr>
            <a:xfrm>
              <a:off x="5703732" y="45687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965BBDC-C43D-478D-83BC-7F461F0D369B}"/>
                </a:ext>
              </a:extLst>
            </p:cNvPr>
            <p:cNvGrpSpPr/>
            <p:nvPr/>
          </p:nvGrpSpPr>
          <p:grpSpPr>
            <a:xfrm>
              <a:off x="4307396" y="3139041"/>
              <a:ext cx="3305202" cy="2480333"/>
              <a:chOff x="5484018" y="3783330"/>
              <a:chExt cx="3305202" cy="2480333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AAC3245-202D-4BAE-3DEB-473D1F1104A0}"/>
                  </a:ext>
                </a:extLst>
              </p:cNvPr>
              <p:cNvCxnSpPr/>
              <p:nvPr/>
            </p:nvCxnSpPr>
            <p:spPr>
              <a:xfrm>
                <a:off x="6907422" y="3783330"/>
                <a:ext cx="0" cy="20116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9F6799A-6F97-B9CC-1D42-5B1DD52526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2290" y="5783130"/>
                <a:ext cx="1666919" cy="11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D86C5DA-0BDD-EC33-55EB-B504D31F40AB}"/>
                  </a:ext>
                </a:extLst>
              </p:cNvPr>
              <p:cNvSpPr txBox="1"/>
              <p:nvPr/>
            </p:nvSpPr>
            <p:spPr>
              <a:xfrm>
                <a:off x="6892290" y="5894331"/>
                <a:ext cx="1896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Exercise duration</a:t>
                </a:r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B4691EC-B15D-442C-5802-5CD663C673AD}"/>
                  </a:ext>
                </a:extLst>
              </p:cNvPr>
              <p:cNvSpPr txBox="1"/>
              <p:nvPr/>
            </p:nvSpPr>
            <p:spPr>
              <a:xfrm rot="16200000">
                <a:off x="4778857" y="4717906"/>
                <a:ext cx="177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Calories burned</a:t>
                </a:r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BA0CCAC-8DD9-05B2-40B7-7C0C307639BD}"/>
                </a:ext>
              </a:extLst>
            </p:cNvPr>
            <p:cNvCxnSpPr>
              <a:cxnSpLocks/>
            </p:cNvCxnSpPr>
            <p:nvPr/>
          </p:nvCxnSpPr>
          <p:spPr>
            <a:xfrm>
              <a:off x="5006715" y="4346304"/>
              <a:ext cx="137534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E995A06-95A8-282E-0B0B-56C9D3F944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06" y="3948655"/>
              <a:ext cx="1" cy="4088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44ADA6C-5BE4-56B1-3664-E3E0318B93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215" y="4241998"/>
              <a:ext cx="1" cy="10430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524247C-E2AE-9497-2CD9-F02A7A2CAC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0290" y="4076920"/>
              <a:ext cx="6098" cy="269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0516279-E656-FE90-45C4-B7FE25665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218" y="4335060"/>
              <a:ext cx="5008" cy="14759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362A089-29A1-30A5-F761-100B73E430F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3520" y="4353847"/>
              <a:ext cx="2313" cy="22164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3A5C15-A028-D196-0199-58CC9E32D04C}"/>
                </a:ext>
              </a:extLst>
            </p:cNvPr>
            <p:cNvCxnSpPr/>
            <p:nvPr/>
          </p:nvCxnSpPr>
          <p:spPr>
            <a:xfrm>
              <a:off x="5888553" y="4106961"/>
              <a:ext cx="0" cy="2660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2FCED9B-A9CC-B2F8-AA97-F4BA792F7F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4494" y="4331923"/>
              <a:ext cx="1" cy="3256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BB669DA-CC8B-81ED-7A91-8DC657138A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859" y="4338762"/>
              <a:ext cx="4907" cy="4789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C7263EB-C52E-62B5-D85F-2103262992AE}"/>
              </a:ext>
            </a:extLst>
          </p:cNvPr>
          <p:cNvCxnSpPr>
            <a:cxnSpLocks/>
          </p:cNvCxnSpPr>
          <p:nvPr/>
        </p:nvCxnSpPr>
        <p:spPr>
          <a:xfrm>
            <a:off x="5606324" y="4453227"/>
            <a:ext cx="0" cy="2879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CD13514-33B3-ED61-BB73-300E7D72BA5F}"/>
              </a:ext>
            </a:extLst>
          </p:cNvPr>
          <p:cNvCxnSpPr/>
          <p:nvPr/>
        </p:nvCxnSpPr>
        <p:spPr>
          <a:xfrm flipV="1">
            <a:off x="2011441" y="3643419"/>
            <a:ext cx="1755320" cy="1820636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EE9748-BFD6-34A4-E153-26E000535AED}"/>
                  </a:ext>
                </a:extLst>
              </p:cNvPr>
              <p:cNvSpPr txBox="1"/>
              <p:nvPr/>
            </p:nvSpPr>
            <p:spPr>
              <a:xfrm>
                <a:off x="7589094" y="3321561"/>
                <a:ext cx="4014882" cy="2895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d>
                            <m:d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e>
                          </m:d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𝑚𝑜𝑑𝑒</m:t>
                          </m:r>
                          <m:sSub>
                            <m:sSub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𝑚𝑒𝑎𝑛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HK" dirty="0"/>
                  <a:t> : all of the variation of y-axis </a:t>
                </a:r>
              </a:p>
              <a:p>
                <a:r>
                  <a:rPr lang="en-HK" dirty="0"/>
                  <a:t>variable is explained by x-axis variable</a:t>
                </a:r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HK" dirty="0"/>
                  <a:t> : none of the  variation of y-axis </a:t>
                </a:r>
              </a:p>
              <a:p>
                <a:r>
                  <a:rPr lang="en-HK" dirty="0"/>
                  <a:t>variable is explained by x-axis variable</a:t>
                </a:r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AEE9748-BFD6-34A4-E153-26E000535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9094" y="3321561"/>
                <a:ext cx="4014882" cy="2895023"/>
              </a:xfrm>
              <a:prstGeom prst="rect">
                <a:avLst/>
              </a:prstGeom>
              <a:blipFill>
                <a:blip r:embed="rId4"/>
                <a:stretch>
                  <a:fillRect l="-1366" r="-15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7692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4054E7-0221-BF41-3926-9B9D326C4A8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Why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C4054E7-0221-BF41-3926-9B9D326C4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D2E57-127D-39A2-0B78-DFDAB2369C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Normalized, unitless interpretation</a:t>
                </a:r>
              </a:p>
              <a:p>
                <a:pPr lvl="1"/>
                <a:r>
                  <a:rPr lang="en-US" dirty="0"/>
                  <a:t>Because it’s a ratio, stakeholders can hear “this model explains 70% of the variance,” which is often more intuitive than raw MSE</a:t>
                </a:r>
              </a:p>
              <a:p>
                <a:r>
                  <a:rPr lang="en-US" dirty="0"/>
                  <a:t>Direct connection to MSE loss</a:t>
                </a:r>
              </a:p>
              <a:p>
                <a:pPr lvl="1"/>
                <a:r>
                  <a:rPr lang="en-US" dirty="0"/>
                  <a:t>Regression DL models often train with MSE;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is a natural, easy-to-understand transform of the same quantity (so it’s easy to compute and monitor)</a:t>
                </a:r>
              </a:p>
              <a:p>
                <a:r>
                  <a:rPr lang="en-US" dirty="0"/>
                  <a:t>Useful for model comparison on the same task</a:t>
                </a:r>
              </a:p>
              <a:p>
                <a:pPr lvl="1"/>
                <a:r>
                  <a:rPr lang="en-US" dirty="0"/>
                  <a:t>When you compare architectures or hyperparameters on the same dataset,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succinctly summarizes relative improvement</a:t>
                </a:r>
              </a:p>
              <a:p>
                <a:r>
                  <a:rPr lang="en-US" dirty="0"/>
                  <a:t>Good quick health check </a:t>
                </a:r>
              </a:p>
              <a:p>
                <a:pPr lvl="1"/>
                <a:r>
                  <a:rPr lang="en-US" dirty="0"/>
                  <a:t>A very low or negative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immediately signals something is wrong (model worse than predicting the mean)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DD2E57-127D-39A2-0B78-DFDAB2369C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3436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49E159-18AD-F942-12C4-B02BF6E42CC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Why use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F49E159-18AD-F942-12C4-B02BF6E42C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09345-B48F-A1D8-5911-B069958BF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Complements error metrics (e.g., RMSE, MAE) by showing goodness of fit</a:t>
                </a:r>
              </a:p>
              <a:p>
                <a:endParaRPr lang="en-US" dirty="0"/>
              </a:p>
              <a:p>
                <a:r>
                  <a:rPr lang="en-US" dirty="0"/>
                  <a:t>High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generally means model captures the underlying pattern well</a:t>
                </a:r>
              </a:p>
              <a:p>
                <a:endParaRPr lang="en-US" dirty="0"/>
              </a:p>
              <a:p>
                <a:r>
                  <a:rPr lang="en-HK" dirty="0"/>
                  <a:t>Adjusted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 - penalizes adding extra variables</a:t>
                </a:r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309345-B48F-A1D8-5911-B069958BF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914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EA7BE-5191-EA7B-F926-11A239928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How to know if your model is good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3E614-7DC8-E722-4998-6D94C074F0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Low MSE, High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: Accurate and explains data well → keep or fine-tune</a:t>
                </a:r>
              </a:p>
              <a:p>
                <a:r>
                  <a:rPr lang="en-US" b="1" dirty="0"/>
                  <a:t>Low MSE, Low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Predictions close, but data variation small → rely on MSE/MAE</a:t>
                </a:r>
              </a:p>
              <a:p>
                <a:r>
                  <a:rPr lang="en-US" b="1" dirty="0"/>
                  <a:t>High MSE, High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Captures trend but errors large → improve features or model</a:t>
                </a:r>
              </a:p>
              <a:p>
                <a:r>
                  <a:rPr lang="en-US" b="1" dirty="0"/>
                  <a:t>High MSE, Low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Poor performance → check data, features, or algorithm</a:t>
                </a:r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83E614-7DC8-E722-4998-6D94C074F0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159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2027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9A587-B8C6-DB63-5200-1A48F8180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Reference material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5D4EF-0468-B91B-C0F8-D043DACCCE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Goodfellow (Chapter 1)</a:t>
                </a:r>
                <a:endParaRPr lang="en-HK" dirty="0"/>
              </a:p>
              <a:p>
                <a:pPr marL="0" indent="0">
                  <a:buNone/>
                </a:pPr>
                <a:endParaRPr lang="en-HK" dirty="0"/>
              </a:p>
              <a:p>
                <a:r>
                  <a:rPr lang="en-US" dirty="0"/>
                  <a:t>D2L (Chapter 1)</a:t>
                </a:r>
              </a:p>
              <a:p>
                <a:endParaRPr lang="en-US" dirty="0"/>
              </a:p>
              <a:p>
                <a:r>
                  <a:rPr lang="en-US" dirty="0"/>
                  <a:t>Search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explanation on </a:t>
                </a:r>
                <a:r>
                  <a:rPr lang="en-HK" dirty="0" err="1"/>
                  <a:t>StatQuest</a:t>
                </a:r>
                <a:r>
                  <a:rPr lang="en-HK" dirty="0"/>
                  <a:t> YouTube channel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D15D4EF-0468-B91B-C0F8-D043DACCCE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894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B3F42-B41D-DD0B-977C-32E12BB75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34BC31A-B26E-8CBA-4263-567558AED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r>
              <a:rPr lang="en-HK" dirty="0"/>
              <a:t>Artificial Neural Networks (ANNs or simply NNs) </a:t>
            </a:r>
          </a:p>
        </p:txBody>
      </p:sp>
    </p:spTree>
    <p:extLst>
      <p:ext uri="{BB962C8B-B14F-4D97-AF65-F5344CB8AC3E}">
        <p14:creationId xmlns:p14="http://schemas.microsoft.com/office/powerpoint/2010/main" val="354805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DD51E-0266-882C-BFC5-0F41E799C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Problem Do ANNs Solve?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2393D-DEF6-EB5B-A223-8F5E1A25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Learning Complex Patterns</a:t>
            </a:r>
            <a:r>
              <a:rPr lang="en-US" dirty="0"/>
              <a:t>: ANNs capture nonlinear relationships where traditional models struggle</a:t>
            </a:r>
          </a:p>
          <a:p>
            <a:r>
              <a:rPr lang="en-US" b="1" dirty="0"/>
              <a:t>Generalization</a:t>
            </a:r>
            <a:r>
              <a:rPr lang="en-US" dirty="0"/>
              <a:t>: From examples → can make predictions on unseen data</a:t>
            </a:r>
          </a:p>
          <a:p>
            <a:r>
              <a:rPr lang="en-US" b="1" dirty="0"/>
              <a:t>High-Dimensional Data of Different Modalities</a:t>
            </a:r>
            <a:r>
              <a:rPr lang="en-US" dirty="0"/>
              <a:t>: Handle images, text, audio, signals, and structured data</a:t>
            </a:r>
          </a:p>
          <a:p>
            <a:r>
              <a:rPr lang="en-US" b="1" dirty="0"/>
              <a:t>Automatic Feature Extraction</a:t>
            </a:r>
            <a:r>
              <a:rPr lang="en-US" dirty="0"/>
              <a:t>: Learn useful features directly from raw input, reducing manual engineering</a:t>
            </a:r>
          </a:p>
          <a:p>
            <a:r>
              <a:rPr lang="en-US" b="1" dirty="0"/>
              <a:t>Versatility</a:t>
            </a:r>
            <a:r>
              <a:rPr lang="en-US" dirty="0"/>
              <a:t>: Used for classification, regression, detection, generation, and control tasks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907224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48A3-0F23-01AA-B19B-9B4CCD936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Marks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57B5-1E56-D736-6265-B05463644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Assignment 1</a:t>
            </a:r>
          </a:p>
          <a:p>
            <a:pPr lvl="1"/>
            <a:r>
              <a:rPr lang="en-HK" dirty="0"/>
              <a:t>Assignment due date: 13 Sep 2025</a:t>
            </a:r>
          </a:p>
          <a:p>
            <a:pPr lvl="1"/>
            <a:r>
              <a:rPr lang="en-HK" b="1" dirty="0"/>
              <a:t>No</a:t>
            </a:r>
            <a:r>
              <a:rPr lang="en-HK" dirty="0"/>
              <a:t> extension </a:t>
            </a:r>
          </a:p>
          <a:p>
            <a:pPr lvl="1"/>
            <a:endParaRPr lang="en-HK" dirty="0"/>
          </a:p>
          <a:p>
            <a:pPr lvl="1"/>
            <a:endParaRPr lang="en-HK" dirty="0"/>
          </a:p>
          <a:p>
            <a:r>
              <a:rPr lang="en-HK" dirty="0"/>
              <a:t>Quiz 1</a:t>
            </a:r>
          </a:p>
          <a:p>
            <a:pPr lvl="1"/>
            <a:r>
              <a:rPr lang="en-HK" dirty="0"/>
              <a:t>September 16 – Everything covered in the first 2 weeks</a:t>
            </a:r>
          </a:p>
        </p:txBody>
      </p:sp>
    </p:spTree>
    <p:extLst>
      <p:ext uri="{BB962C8B-B14F-4D97-AF65-F5344CB8AC3E}">
        <p14:creationId xmlns:p14="http://schemas.microsoft.com/office/powerpoint/2010/main" val="1437359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F74D93EC-AD2F-BFC6-B771-17C51DE0230B}"/>
              </a:ext>
            </a:extLst>
          </p:cNvPr>
          <p:cNvSpPr/>
          <p:nvPr/>
        </p:nvSpPr>
        <p:spPr>
          <a:xfrm>
            <a:off x="3931920" y="2299715"/>
            <a:ext cx="5056632" cy="3022092"/>
          </a:xfrm>
          <a:prstGeom prst="ellipse">
            <a:avLst/>
          </a:prstGeom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23E72-CDDF-FFC9-D6D8-0CF046C11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Neuron: Bias and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B0E04F-083F-4A6E-23E6-65C94D3AD7A1}"/>
              </a:ext>
            </a:extLst>
          </p:cNvPr>
          <p:cNvSpPr/>
          <p:nvPr/>
        </p:nvSpPr>
        <p:spPr>
          <a:xfrm>
            <a:off x="4864608" y="3410712"/>
            <a:ext cx="832104" cy="7955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C3A4EB0-D704-7DD2-CF08-A3C0852A3F24}"/>
              </a:ext>
            </a:extLst>
          </p:cNvPr>
          <p:cNvCxnSpPr>
            <a:endCxn id="4" idx="1"/>
          </p:cNvCxnSpPr>
          <p:nvPr/>
        </p:nvCxnSpPr>
        <p:spPr>
          <a:xfrm>
            <a:off x="3931920" y="2980944"/>
            <a:ext cx="1054547" cy="54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387998B-1890-0198-1904-5C74CAFBCDB2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694176" y="3808476"/>
            <a:ext cx="117043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C648E9A-84DB-6A56-836D-9A9CDA048C58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4069080" y="4089738"/>
            <a:ext cx="917387" cy="5462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4100040-6D11-615F-B909-4219F2A3A3A9}"/>
              </a:ext>
            </a:extLst>
          </p:cNvPr>
          <p:cNvSpPr txBox="1"/>
          <p:nvPr/>
        </p:nvSpPr>
        <p:spPr>
          <a:xfrm>
            <a:off x="2404872" y="3392423"/>
            <a:ext cx="11704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Inputs from previous layer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BF7E7C-47DD-8295-5761-36D826DAD8DD}"/>
              </a:ext>
            </a:extLst>
          </p:cNvPr>
          <p:cNvCxnSpPr>
            <a:cxnSpLocks/>
            <a:endCxn id="4" idx="4"/>
          </p:cNvCxnSpPr>
          <p:nvPr/>
        </p:nvCxnSpPr>
        <p:spPr>
          <a:xfrm flipH="1" flipV="1">
            <a:off x="5280660" y="4206240"/>
            <a:ext cx="12942" cy="1115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F574BD1-0ABE-4E90-F6B1-57300B7B3E66}"/>
              </a:ext>
            </a:extLst>
          </p:cNvPr>
          <p:cNvSpPr txBox="1"/>
          <p:nvPr/>
        </p:nvSpPr>
        <p:spPr>
          <a:xfrm>
            <a:off x="4986467" y="5466492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Bias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28875E-CD8C-DE3A-D348-852A3839A321}"/>
                  </a:ext>
                </a:extLst>
              </p:cNvPr>
              <p:cNvSpPr txBox="1"/>
              <p:nvPr/>
            </p:nvSpPr>
            <p:spPr>
              <a:xfrm>
                <a:off x="4905794" y="2907792"/>
                <a:ext cx="16507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=∑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328875E-CD8C-DE3A-D348-852A3839A3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794" y="2907792"/>
                <a:ext cx="1650708" cy="369332"/>
              </a:xfrm>
              <a:prstGeom prst="rect">
                <a:avLst/>
              </a:prstGeom>
              <a:blipFill>
                <a:blip r:embed="rId2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308B1DC-A819-1F5A-E3D1-03F0D5B7B1F7}"/>
              </a:ext>
            </a:extLst>
          </p:cNvPr>
          <p:cNvCxnSpPr>
            <a:cxnSpLocks/>
            <a:stCxn id="4" idx="6"/>
            <a:endCxn id="24" idx="1"/>
          </p:cNvCxnSpPr>
          <p:nvPr/>
        </p:nvCxnSpPr>
        <p:spPr>
          <a:xfrm>
            <a:off x="5696712" y="3808476"/>
            <a:ext cx="13213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985838-1EEA-59A6-0FF6-35FD1A578941}"/>
              </a:ext>
            </a:extLst>
          </p:cNvPr>
          <p:cNvCxnSpPr>
            <a:stCxn id="24" idx="3"/>
          </p:cNvCxnSpPr>
          <p:nvPr/>
        </p:nvCxnSpPr>
        <p:spPr>
          <a:xfrm>
            <a:off x="8563354" y="3808476"/>
            <a:ext cx="60807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30672DE-64F4-8D15-5C0B-87B13F47401B}"/>
              </a:ext>
            </a:extLst>
          </p:cNvPr>
          <p:cNvGrpSpPr/>
          <p:nvPr/>
        </p:nvGrpSpPr>
        <p:grpSpPr>
          <a:xfrm>
            <a:off x="7018021" y="3145697"/>
            <a:ext cx="1545333" cy="1694889"/>
            <a:chOff x="7018021" y="3145697"/>
            <a:chExt cx="1545333" cy="1694889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0455C64-0B3B-BD7D-596E-9446CFE8B83E}"/>
                </a:ext>
              </a:extLst>
            </p:cNvPr>
            <p:cNvSpPr/>
            <p:nvPr/>
          </p:nvSpPr>
          <p:spPr>
            <a:xfrm>
              <a:off x="7018021" y="3145697"/>
              <a:ext cx="1545333" cy="132555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HK" dirty="0"/>
                <a:t>Activation function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12DD991-ECBD-2E6D-82E5-FC620056ABE2}"/>
                    </a:ext>
                  </a:extLst>
                </p:cNvPr>
                <p:cNvSpPr txBox="1"/>
                <p:nvPr/>
              </p:nvSpPr>
              <p:spPr>
                <a:xfrm>
                  <a:off x="7113478" y="4471254"/>
                  <a:ext cx="11083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12DD991-ECBD-2E6D-82E5-FC620056AB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478" y="4471254"/>
                  <a:ext cx="110831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6E4229-5090-03E3-96F8-79E8235004D6}"/>
                  </a:ext>
                </a:extLst>
              </p:cNvPr>
              <p:cNvSpPr txBox="1"/>
              <p:nvPr/>
            </p:nvSpPr>
            <p:spPr>
              <a:xfrm>
                <a:off x="3944429" y="3439143"/>
                <a:ext cx="669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A6E4229-5090-03E3-96F8-79E823500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4429" y="3439143"/>
                <a:ext cx="6699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5C74B6-3E0D-C9E1-5020-6C1B4C03DEF4}"/>
                  </a:ext>
                </a:extLst>
              </p:cNvPr>
              <p:cNvSpPr txBox="1"/>
              <p:nvPr/>
            </p:nvSpPr>
            <p:spPr>
              <a:xfrm>
                <a:off x="4003072" y="4030715"/>
                <a:ext cx="669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5C74B6-3E0D-C9E1-5020-6C1B4C03DE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072" y="4030715"/>
                <a:ext cx="66992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E6086-EE17-B20D-2255-F88D2B87FE49}"/>
                  </a:ext>
                </a:extLst>
              </p:cNvPr>
              <p:cNvSpPr txBox="1"/>
              <p:nvPr/>
            </p:nvSpPr>
            <p:spPr>
              <a:xfrm>
                <a:off x="4161253" y="2906176"/>
                <a:ext cx="66992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8AE6086-EE17-B20D-2255-F88D2B87FE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1253" y="2906176"/>
                <a:ext cx="6699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E12BB5-33AB-04F4-CBD4-09B02413BDF4}"/>
                  </a:ext>
                </a:extLst>
              </p:cNvPr>
              <p:cNvSpPr txBox="1"/>
              <p:nvPr/>
            </p:nvSpPr>
            <p:spPr>
              <a:xfrm>
                <a:off x="3537447" y="2580632"/>
                <a:ext cx="4231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3E12BB5-33AB-04F4-CBD4-09B02413BD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7447" y="2580632"/>
                <a:ext cx="42318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0EE25A-32FB-4AD4-1E7F-1373C4F777A2}"/>
                  </a:ext>
                </a:extLst>
              </p:cNvPr>
              <p:cNvSpPr txBox="1"/>
              <p:nvPr/>
            </p:nvSpPr>
            <p:spPr>
              <a:xfrm>
                <a:off x="3330236" y="3538705"/>
                <a:ext cx="4231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F0EE25A-32FB-4AD4-1E7F-1373C4F777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0236" y="3538705"/>
                <a:ext cx="423186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32D485-1810-A5EF-CA12-E0B620A4BC4F}"/>
                  </a:ext>
                </a:extLst>
              </p:cNvPr>
              <p:cNvSpPr txBox="1"/>
              <p:nvPr/>
            </p:nvSpPr>
            <p:spPr>
              <a:xfrm>
                <a:off x="3631078" y="4489246"/>
                <a:ext cx="4231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032D485-1810-A5EF-CA12-E0B620A4B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1078" y="4489246"/>
                <a:ext cx="423186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566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19" grpId="0"/>
      <p:bldP spid="2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531B-EE14-556B-3E36-603288BB0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Artificial neural network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81151A-8C88-5BCC-25A8-34EBDFC3B6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8238" y="2123433"/>
            <a:ext cx="6886062" cy="4262362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0C32F-B332-9B0A-8ABC-D58B08DEE2DC}"/>
              </a:ext>
            </a:extLst>
          </p:cNvPr>
          <p:cNvSpPr txBox="1">
            <a:spLocks/>
          </p:cNvSpPr>
          <p:nvPr/>
        </p:nvSpPr>
        <p:spPr>
          <a:xfrm>
            <a:off x="731520" y="1690688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HK" dirty="0"/>
              <a:t>A simple feed forward network</a:t>
            </a:r>
          </a:p>
        </p:txBody>
      </p:sp>
    </p:spTree>
    <p:extLst>
      <p:ext uri="{BB962C8B-B14F-4D97-AF65-F5344CB8AC3E}">
        <p14:creationId xmlns:p14="http://schemas.microsoft.com/office/powerpoint/2010/main" val="8719074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282E9-544A-D722-BD03-37A7900E9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Activation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A49C3A-78AB-D6AA-1F95-9A3C821EAA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038" y="365125"/>
            <a:ext cx="5881851" cy="5957475"/>
          </a:xfr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E56A50-1183-D2D3-3F1F-0823029B2AA5}"/>
              </a:ext>
            </a:extLst>
          </p:cNvPr>
          <p:cNvCxnSpPr/>
          <p:nvPr/>
        </p:nvCxnSpPr>
        <p:spPr>
          <a:xfrm>
            <a:off x="3486150" y="5372100"/>
            <a:ext cx="1737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3BFC98C-3542-C3DC-9145-F8AA8AFA05B3}"/>
              </a:ext>
            </a:extLst>
          </p:cNvPr>
          <p:cNvCxnSpPr/>
          <p:nvPr/>
        </p:nvCxnSpPr>
        <p:spPr>
          <a:xfrm>
            <a:off x="3569970" y="3764280"/>
            <a:ext cx="1737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500A22F-45F5-5A68-A61D-ED6331BEA70A}"/>
              </a:ext>
            </a:extLst>
          </p:cNvPr>
          <p:cNvCxnSpPr/>
          <p:nvPr/>
        </p:nvCxnSpPr>
        <p:spPr>
          <a:xfrm>
            <a:off x="3569970" y="2373630"/>
            <a:ext cx="173736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0286737E-936B-18C8-B19D-F5B6F67EB144}"/>
              </a:ext>
            </a:extLst>
          </p:cNvPr>
          <p:cNvSpPr/>
          <p:nvPr/>
        </p:nvSpPr>
        <p:spPr>
          <a:xfrm>
            <a:off x="1417320" y="2011680"/>
            <a:ext cx="2152650" cy="78866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HK" dirty="0">
                <a:solidFill>
                  <a:schemeClr val="tx1"/>
                </a:solidFill>
              </a:rPr>
              <a:t>Activation function of final layer in Regression NN</a:t>
            </a:r>
          </a:p>
        </p:txBody>
      </p:sp>
    </p:spTree>
    <p:extLst>
      <p:ext uri="{BB962C8B-B14F-4D97-AF65-F5344CB8AC3E}">
        <p14:creationId xmlns:p14="http://schemas.microsoft.com/office/powerpoint/2010/main" val="29667294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7429F-886C-7441-8C76-F162B5172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Activation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493ED-E6D0-6520-F495-748EC77D45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Sigmoid</a:t>
                </a: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r>
                  <a:rPr lang="en-HK" dirty="0" err="1"/>
                  <a:t>ReLU</a:t>
                </a:r>
                <a:r>
                  <a:rPr lang="en-HK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HK" b="0" i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⁡(0,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4493ED-E6D0-6520-F495-748EC77D45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3CD7706A-DFB1-CFD7-E7A2-A951CF1BC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9730" y="1885871"/>
            <a:ext cx="2521080" cy="15431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FE0EEC5-8A17-EE19-041F-FE3367921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9607" y="3874888"/>
            <a:ext cx="2438525" cy="236232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41ACC90-3090-061E-3F89-83FF022E19F9}"/>
              </a:ext>
            </a:extLst>
          </p:cNvPr>
          <p:cNvSpPr txBox="1"/>
          <p:nvPr/>
        </p:nvSpPr>
        <p:spPr>
          <a:xfrm>
            <a:off x="5827442" y="3304580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z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EF6DFF-9BF9-334F-6AB1-5B48183D4736}"/>
              </a:ext>
            </a:extLst>
          </p:cNvPr>
          <p:cNvSpPr txBox="1"/>
          <p:nvPr/>
        </p:nvSpPr>
        <p:spPr>
          <a:xfrm>
            <a:off x="6096000" y="617029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z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1F30F4-AACF-D96F-8898-CFFE8B481390}"/>
              </a:ext>
            </a:extLst>
          </p:cNvPr>
          <p:cNvSpPr txBox="1"/>
          <p:nvPr/>
        </p:nvSpPr>
        <p:spPr>
          <a:xfrm>
            <a:off x="4419838" y="4871382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R(z)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DB72AE-9D89-99B0-DDC0-C7C5766D71B2}"/>
                  </a:ext>
                </a:extLst>
              </p:cNvPr>
              <p:cNvSpPr txBox="1"/>
              <p:nvPr/>
            </p:nvSpPr>
            <p:spPr>
              <a:xfrm>
                <a:off x="4149961" y="2472769"/>
                <a:ext cx="5823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HK" dirty="0"/>
                  <a:t>(z)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FDB72AE-9D89-99B0-DDC0-C7C5766D7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9961" y="2472769"/>
                <a:ext cx="582339" cy="369332"/>
              </a:xfrm>
              <a:prstGeom prst="rect">
                <a:avLst/>
              </a:prstGeom>
              <a:blipFill>
                <a:blip r:embed="rId5"/>
                <a:stretch>
                  <a:fillRect l="-3158" t="-8333" r="-8421" b="-28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695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4782-8B51-F4B1-DCEC-EA653920E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 err="1"/>
              <a:t>Softmax</a:t>
            </a:r>
            <a:endParaRPr lang="en-H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CF3AEF-82B6-4262-CAE2-1FA0695636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3E941-7377-A4E2-8C37-A468D2036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1009" y="2410424"/>
            <a:ext cx="4805154" cy="276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9705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112C-1515-FA3F-275C-90B6220F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Regression and Classification Feed Forward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C09C0B-A80B-62E1-7094-E54798159F3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9500435"/>
                  </p:ext>
                </p:extLst>
              </p:nvPr>
            </p:nvGraphicFramePr>
            <p:xfrm>
              <a:off x="838200" y="1825625"/>
              <a:ext cx="10515597" cy="4668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166699774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923860434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34780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Aspect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Regression FFN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Classification FFN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94289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HK" dirty="0"/>
                            <a:t>Output Layer Number of Neurons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0" dirty="0"/>
                            <a:t>- 1 neuron for single-target regression </a:t>
                          </a:r>
                          <a:br>
                            <a:rPr lang="en-US" b="0" dirty="0"/>
                          </a:br>
                          <a:r>
                            <a:rPr lang="en-US" b="0" dirty="0"/>
                            <a:t>- m neurons for multi-target regression (each outputs one real value)</a:t>
                          </a:r>
                          <a:endParaRPr lang="en-HK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0" dirty="0"/>
                            <a:t>- 1 neuron for binary classification </a:t>
                          </a:r>
                          <a:br>
                            <a:rPr lang="en-US" b="0" dirty="0"/>
                          </a:br>
                          <a:r>
                            <a:rPr lang="en-US" b="0" dirty="0"/>
                            <a:t>- k neurons  for multiclass classification</a:t>
                          </a:r>
                          <a:endParaRPr lang="en-HK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69060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HK" dirty="0"/>
                            <a:t>Output Layer Activation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HK" b="0" dirty="0"/>
                            <a:t>Linear (most common)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HK" b="0" dirty="0"/>
                            <a:t>Sigmoid (binary), </a:t>
                          </a:r>
                          <a:r>
                            <a:rPr lang="en-HK" b="0" dirty="0" err="1"/>
                            <a:t>Softmax</a:t>
                          </a:r>
                          <a:r>
                            <a:rPr lang="en-HK" b="0" dirty="0"/>
                            <a:t> (multiclass)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5413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Output Range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values (−∞,∞) unless constrained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Probabilities in [0,1], </a:t>
                          </a:r>
                          <a:r>
                            <a:rPr lang="en-HK" dirty="0" err="1"/>
                            <a:t>softmax</a:t>
                          </a:r>
                          <a:r>
                            <a:rPr lang="en-HK" dirty="0"/>
                            <a:t> ensures sum =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067110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Loss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MSE, MAE, Huber (applied per target and averaged in multi-output case)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cross-entropy (binary)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Categorical cross-entropy (multiclass)</a:t>
                          </a:r>
                          <a:endParaRPr lang="en-H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27455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Evaluation 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p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/>
                            <a:t>, RMSE, MAE, etc. (per target or averaged)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Accuracy, Precision, Recall, F1, AUC, etc.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6872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51C09C0B-A80B-62E1-7094-E54798159F37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4139500435"/>
                  </p:ext>
                </p:extLst>
              </p:nvPr>
            </p:nvGraphicFramePr>
            <p:xfrm>
              <a:off x="838200" y="1825625"/>
              <a:ext cx="10515597" cy="4668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505199">
                      <a:extLst>
                        <a:ext uri="{9D8B030D-6E8A-4147-A177-3AD203B41FA5}">
                          <a16:colId xmlns:a16="http://schemas.microsoft.com/office/drawing/2014/main" val="1666997742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2923860434"/>
                        </a:ext>
                      </a:extLst>
                    </a:gridCol>
                    <a:gridCol w="3505199">
                      <a:extLst>
                        <a:ext uri="{9D8B030D-6E8A-4147-A177-3AD203B41FA5}">
                          <a16:colId xmlns:a16="http://schemas.microsoft.com/office/drawing/2014/main" val="334780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Aspect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Regression FFN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Classification FFN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394289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HK" dirty="0"/>
                            <a:t>Output Layer Number of Neurons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0" dirty="0"/>
                            <a:t>- 1 neuron for single-target regression </a:t>
                          </a:r>
                          <a:br>
                            <a:rPr lang="en-US" b="0" dirty="0"/>
                          </a:br>
                          <a:r>
                            <a:rPr lang="en-US" b="0" dirty="0"/>
                            <a:t>- m neurons for multi-target regression (each outputs one real value)</a:t>
                          </a:r>
                          <a:endParaRPr lang="en-HK" b="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US" b="0" dirty="0"/>
                            <a:t>- 1 neuron for binary classification </a:t>
                          </a:r>
                          <a:br>
                            <a:rPr lang="en-US" b="0" dirty="0"/>
                          </a:br>
                          <a:r>
                            <a:rPr lang="en-US" b="0" dirty="0"/>
                            <a:t>- k neurons  for multiclass classification</a:t>
                          </a:r>
                          <a:endParaRPr lang="en-HK" b="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548690609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HK" dirty="0"/>
                            <a:t>Output Layer Activation function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HK" b="0" dirty="0"/>
                            <a:t>Linear (most common)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>
                            <a:buNone/>
                          </a:pPr>
                          <a:r>
                            <a:rPr lang="en-HK" b="0" dirty="0"/>
                            <a:t>Sigmoid (binary), </a:t>
                          </a:r>
                          <a:r>
                            <a:rPr lang="en-HK" b="0" dirty="0" err="1"/>
                            <a:t>Softmax</a:t>
                          </a:r>
                          <a:r>
                            <a:rPr lang="en-HK" b="0" dirty="0"/>
                            <a:t> (multiclass)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254131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Output Range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Real values (−∞,∞) unless constrained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Probabilities in [0,1], </a:t>
                          </a:r>
                          <a:r>
                            <a:rPr lang="en-HK" dirty="0" err="1"/>
                            <a:t>softmax</a:t>
                          </a:r>
                          <a:r>
                            <a:rPr lang="en-HK" dirty="0"/>
                            <a:t> ensures sum = 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90671106"/>
                      </a:ext>
                    </a:extLst>
                  </a:tr>
                  <a:tr h="91440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Loss Function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MSE, MAE, Huber (applied per target and averaged in multi-output case)</a:t>
                          </a:r>
                          <a:endParaRPr lang="en-H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Binary cross-entropy (binary) </a:t>
                          </a:r>
                          <a:br>
                            <a:rPr lang="en-US" dirty="0"/>
                          </a:br>
                          <a:r>
                            <a:rPr lang="en-US" dirty="0"/>
                            <a:t>Categorical cross-entropy (multiclass)</a:t>
                          </a:r>
                          <a:endParaRPr lang="en-H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8274551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Evaluation Metric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634286" r="-100521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HK" dirty="0"/>
                            <a:t>Accuracy, Precision, Recall, F1, AUC, etc.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55268725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30416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4A37E-0885-ADA9-2DB0-DBB9AEE44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861680-7FB9-4924-8EE3-6C12F0D9E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76805"/>
            <a:ext cx="10515600" cy="1325563"/>
          </a:xfrm>
        </p:spPr>
        <p:txBody>
          <a:bodyPr/>
          <a:lstStyle/>
          <a:p>
            <a:r>
              <a:rPr lang="en-HK" dirty="0"/>
              <a:t>Backpropagation algorithm for NN weight update</a:t>
            </a:r>
          </a:p>
        </p:txBody>
      </p:sp>
    </p:spTree>
    <p:extLst>
      <p:ext uri="{BB962C8B-B14F-4D97-AF65-F5344CB8AC3E}">
        <p14:creationId xmlns:p14="http://schemas.microsoft.com/office/powerpoint/2010/main" val="2753085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08ECD-4AF1-BDC7-D603-73052146A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Gradient descent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ED4B68-C579-1EA1-5405-64D3F2CF6D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2-D example</a:t>
            </a:r>
          </a:p>
          <a:p>
            <a:r>
              <a:rPr lang="en-HK" dirty="0"/>
              <a:t>Find the slope of the loss function</a:t>
            </a:r>
          </a:p>
          <a:p>
            <a:pPr lvl="1"/>
            <a:r>
              <a:rPr lang="en-HK" dirty="0"/>
              <a:t>Slope = derivative of the loss function</a:t>
            </a:r>
          </a:p>
          <a:p>
            <a:r>
              <a:rPr lang="en-HK" dirty="0"/>
              <a:t>Positive slope: Take step to decrease the weights to find minima</a:t>
            </a:r>
          </a:p>
          <a:p>
            <a:r>
              <a:rPr lang="en-HK" dirty="0"/>
              <a:t>Negative slope: Take step to increase the weights to find minima</a:t>
            </a: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4720525-9645-AF13-527B-6C17ED26A471}"/>
              </a:ext>
            </a:extLst>
          </p:cNvPr>
          <p:cNvSpPr/>
          <p:nvPr/>
        </p:nvSpPr>
        <p:spPr>
          <a:xfrm>
            <a:off x="2446020" y="5154930"/>
            <a:ext cx="1977390" cy="1063181"/>
          </a:xfrm>
          <a:custGeom>
            <a:avLst/>
            <a:gdLst>
              <a:gd name="connsiteX0" fmla="*/ 0 w 1977390"/>
              <a:gd name="connsiteY0" fmla="*/ 68580 h 1063181"/>
              <a:gd name="connsiteX1" fmla="*/ 937260 w 1977390"/>
              <a:gd name="connsiteY1" fmla="*/ 1062990 h 1063181"/>
              <a:gd name="connsiteX2" fmla="*/ 1977390 w 1977390"/>
              <a:gd name="connsiteY2" fmla="*/ 0 h 106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390" h="1063181">
                <a:moveTo>
                  <a:pt x="0" y="68580"/>
                </a:moveTo>
                <a:cubicBezTo>
                  <a:pt x="303847" y="571500"/>
                  <a:pt x="607695" y="1074420"/>
                  <a:pt x="937260" y="1062990"/>
                </a:cubicBezTo>
                <a:cubicBezTo>
                  <a:pt x="1266825" y="1051560"/>
                  <a:pt x="1622107" y="525780"/>
                  <a:pt x="197739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F3BF79F-1321-6F99-C085-7500075A31A4}"/>
              </a:ext>
            </a:extLst>
          </p:cNvPr>
          <p:cNvCxnSpPr/>
          <p:nvPr/>
        </p:nvCxnSpPr>
        <p:spPr>
          <a:xfrm flipH="1">
            <a:off x="3268980" y="5692140"/>
            <a:ext cx="1017270" cy="697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70C0D1FF-CA91-364F-6F50-90C90B6406AE}"/>
              </a:ext>
            </a:extLst>
          </p:cNvPr>
          <p:cNvSpPr/>
          <p:nvPr/>
        </p:nvSpPr>
        <p:spPr>
          <a:xfrm>
            <a:off x="6587490" y="5166360"/>
            <a:ext cx="1977390" cy="1063181"/>
          </a:xfrm>
          <a:custGeom>
            <a:avLst/>
            <a:gdLst>
              <a:gd name="connsiteX0" fmla="*/ 0 w 1977390"/>
              <a:gd name="connsiteY0" fmla="*/ 68580 h 1063181"/>
              <a:gd name="connsiteX1" fmla="*/ 937260 w 1977390"/>
              <a:gd name="connsiteY1" fmla="*/ 1062990 h 1063181"/>
              <a:gd name="connsiteX2" fmla="*/ 1977390 w 1977390"/>
              <a:gd name="connsiteY2" fmla="*/ 0 h 106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390" h="1063181">
                <a:moveTo>
                  <a:pt x="0" y="68580"/>
                </a:moveTo>
                <a:cubicBezTo>
                  <a:pt x="303847" y="571500"/>
                  <a:pt x="607695" y="1074420"/>
                  <a:pt x="937260" y="1062990"/>
                </a:cubicBezTo>
                <a:cubicBezTo>
                  <a:pt x="1266825" y="1051560"/>
                  <a:pt x="1622107" y="525780"/>
                  <a:pt x="197739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72F619-C330-D502-45E2-D3DB46AA1427}"/>
              </a:ext>
            </a:extLst>
          </p:cNvPr>
          <p:cNvCxnSpPr/>
          <p:nvPr/>
        </p:nvCxnSpPr>
        <p:spPr>
          <a:xfrm>
            <a:off x="6587490" y="5394960"/>
            <a:ext cx="1070610" cy="125730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5632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115-9877-ECB8-B68D-A5947D7EC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4FAAA-4B8F-16C9-A52B-C42D1CE5DF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426015"/>
                <a:ext cx="10515600" cy="275094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HK" dirty="0"/>
                  <a:t>Gradient descent weights update rule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HK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𝒘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model parameters (weights)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learning rate (step size)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HK" dirty="0"/>
                  <a:t> Gradient of the loss function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HK" dirty="0"/>
                  <a:t> with respect to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HK" dirty="0"/>
              </a:p>
              <a:p>
                <a:r>
                  <a:rPr lang="en-HK" dirty="0"/>
                  <a:t>Gradient is large farther away from minima </a:t>
                </a:r>
                <a:r>
                  <a:rPr lang="en-HK" dirty="0">
                    <a:sym typeface="Wingdings" panose="05000000000000000000" pitchFamily="2" charset="2"/>
                  </a:rPr>
                  <a:t> larger step size</a:t>
                </a:r>
              </a:p>
              <a:p>
                <a:r>
                  <a:rPr lang="en-HK" dirty="0">
                    <a:sym typeface="Wingdings" panose="05000000000000000000" pitchFamily="2" charset="2"/>
                  </a:rPr>
                  <a:t>Some texts use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𝐿</m:t>
                    </m:r>
                  </m:oMath>
                </a14:m>
                <a:r>
                  <a:rPr lang="en-HK" dirty="0"/>
                  <a:t> to represent loss, others use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94FAAA-4B8F-16C9-A52B-C42D1CE5DF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426015"/>
                <a:ext cx="10515600" cy="2750947"/>
              </a:xfrm>
              <a:blipFill>
                <a:blip r:embed="rId2"/>
                <a:stretch>
                  <a:fillRect l="-928" t="-55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0E95EA1-E0A5-72FB-A26D-DC298B0EE99E}"/>
              </a:ext>
            </a:extLst>
          </p:cNvPr>
          <p:cNvSpPr/>
          <p:nvPr/>
        </p:nvSpPr>
        <p:spPr>
          <a:xfrm>
            <a:off x="1748790" y="1825625"/>
            <a:ext cx="1977390" cy="1063181"/>
          </a:xfrm>
          <a:custGeom>
            <a:avLst/>
            <a:gdLst>
              <a:gd name="connsiteX0" fmla="*/ 0 w 1977390"/>
              <a:gd name="connsiteY0" fmla="*/ 68580 h 1063181"/>
              <a:gd name="connsiteX1" fmla="*/ 937260 w 1977390"/>
              <a:gd name="connsiteY1" fmla="*/ 1062990 h 1063181"/>
              <a:gd name="connsiteX2" fmla="*/ 1977390 w 1977390"/>
              <a:gd name="connsiteY2" fmla="*/ 0 h 106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390" h="1063181">
                <a:moveTo>
                  <a:pt x="0" y="68580"/>
                </a:moveTo>
                <a:cubicBezTo>
                  <a:pt x="303847" y="571500"/>
                  <a:pt x="607695" y="1074420"/>
                  <a:pt x="937260" y="1062990"/>
                </a:cubicBezTo>
                <a:cubicBezTo>
                  <a:pt x="1266825" y="1051560"/>
                  <a:pt x="1622107" y="525780"/>
                  <a:pt x="197739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B8B8540-0714-C764-77A0-67ED6B2D1EEA}"/>
              </a:ext>
            </a:extLst>
          </p:cNvPr>
          <p:cNvCxnSpPr/>
          <p:nvPr/>
        </p:nvCxnSpPr>
        <p:spPr>
          <a:xfrm flipH="1">
            <a:off x="2571750" y="2362835"/>
            <a:ext cx="1017270" cy="69723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8611EEC-FFE6-707B-206F-D8843E6F63E9}"/>
              </a:ext>
            </a:extLst>
          </p:cNvPr>
          <p:cNvSpPr/>
          <p:nvPr/>
        </p:nvSpPr>
        <p:spPr>
          <a:xfrm>
            <a:off x="5015865" y="1899824"/>
            <a:ext cx="1977390" cy="1063181"/>
          </a:xfrm>
          <a:custGeom>
            <a:avLst/>
            <a:gdLst>
              <a:gd name="connsiteX0" fmla="*/ 0 w 1977390"/>
              <a:gd name="connsiteY0" fmla="*/ 68580 h 1063181"/>
              <a:gd name="connsiteX1" fmla="*/ 937260 w 1977390"/>
              <a:gd name="connsiteY1" fmla="*/ 1062990 h 1063181"/>
              <a:gd name="connsiteX2" fmla="*/ 1977390 w 1977390"/>
              <a:gd name="connsiteY2" fmla="*/ 0 h 106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390" h="1063181">
                <a:moveTo>
                  <a:pt x="0" y="68580"/>
                </a:moveTo>
                <a:cubicBezTo>
                  <a:pt x="303847" y="571500"/>
                  <a:pt x="607695" y="1074420"/>
                  <a:pt x="937260" y="1062990"/>
                </a:cubicBezTo>
                <a:cubicBezTo>
                  <a:pt x="1266825" y="1051560"/>
                  <a:pt x="1622107" y="525780"/>
                  <a:pt x="197739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637C61-512F-330E-2F19-79AA60AF7128}"/>
              </a:ext>
            </a:extLst>
          </p:cNvPr>
          <p:cNvCxnSpPr>
            <a:cxnSpLocks/>
          </p:cNvCxnSpPr>
          <p:nvPr/>
        </p:nvCxnSpPr>
        <p:spPr>
          <a:xfrm flipH="1">
            <a:off x="6194692" y="1985645"/>
            <a:ext cx="798563" cy="98879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BCBD439F-1CE9-E525-223F-36746980B8FB}"/>
              </a:ext>
            </a:extLst>
          </p:cNvPr>
          <p:cNvSpPr/>
          <p:nvPr/>
        </p:nvSpPr>
        <p:spPr>
          <a:xfrm>
            <a:off x="8420102" y="1899824"/>
            <a:ext cx="1977390" cy="1063181"/>
          </a:xfrm>
          <a:custGeom>
            <a:avLst/>
            <a:gdLst>
              <a:gd name="connsiteX0" fmla="*/ 0 w 1977390"/>
              <a:gd name="connsiteY0" fmla="*/ 68580 h 1063181"/>
              <a:gd name="connsiteX1" fmla="*/ 937260 w 1977390"/>
              <a:gd name="connsiteY1" fmla="*/ 1062990 h 1063181"/>
              <a:gd name="connsiteX2" fmla="*/ 1977390 w 1977390"/>
              <a:gd name="connsiteY2" fmla="*/ 0 h 1063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77390" h="1063181">
                <a:moveTo>
                  <a:pt x="0" y="68580"/>
                </a:moveTo>
                <a:cubicBezTo>
                  <a:pt x="303847" y="571500"/>
                  <a:pt x="607695" y="1074420"/>
                  <a:pt x="937260" y="1062990"/>
                </a:cubicBezTo>
                <a:cubicBezTo>
                  <a:pt x="1266825" y="1051560"/>
                  <a:pt x="1622107" y="525780"/>
                  <a:pt x="197739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1A22319-573A-FB11-F54B-DC2BDDBC53D3}"/>
              </a:ext>
            </a:extLst>
          </p:cNvPr>
          <p:cNvCxnSpPr>
            <a:cxnSpLocks/>
          </p:cNvCxnSpPr>
          <p:nvPr/>
        </p:nvCxnSpPr>
        <p:spPr>
          <a:xfrm flipH="1">
            <a:off x="8898255" y="2845247"/>
            <a:ext cx="1080466" cy="21481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4332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C67C-93BC-E41C-4F75-CCEC6DB42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Gradient descent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18C7B-8E92-33A6-2A37-DFF8DC5394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HK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HK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i="1">
                            <a:latin typeface="Cambria Math" panose="02040503050406030204" pitchFamily="18" charset="0"/>
                          </a:rPr>
                          <m:t>𝑗𝑘</m:t>
                        </m:r>
                      </m:sub>
                    </m:sSub>
                  </m:oMath>
                </a14:m>
                <a:r>
                  <a:rPr lang="en-HK" b="0" dirty="0"/>
                  <a:t> is the weight connecting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HK" dirty="0" err="1"/>
                  <a:t>th</a:t>
                </a:r>
                <a:r>
                  <a:rPr lang="en-HK" dirty="0"/>
                  <a:t> neuron in layer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HK" dirty="0"/>
                  <a:t> to the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HK" dirty="0" err="1"/>
                  <a:t>th</a:t>
                </a:r>
                <a:r>
                  <a:rPr lang="en-HK" dirty="0"/>
                  <a:t> neuron in layer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B18C7B-8E92-33A6-2A37-DFF8DC5394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9711E3E-2BCC-F3D9-B3F9-9650E500D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8028" y="1075753"/>
            <a:ext cx="5143500" cy="318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90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09BC2-C347-FD61-6F37-A0BC5D231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C7A54B-6D8A-29CC-1844-7CB9FA8B3E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376805"/>
                <a:ext cx="10515600" cy="1325563"/>
              </a:xfrm>
            </p:spPr>
            <p:txBody>
              <a:bodyPr/>
              <a:lstStyle/>
              <a:p>
                <a:r>
                  <a:rPr lang="en-HK" dirty="0"/>
                  <a:t>What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?</a:t>
                </a:r>
              </a:p>
            </p:txBody>
          </p:sp>
        </mc:Choice>
        <mc:Fallback xmlns="">
          <p:sp>
            <p:nvSpPr>
              <p:cNvPr id="4" name="Title 3">
                <a:extLst>
                  <a:ext uri="{FF2B5EF4-FFF2-40B4-BE49-F238E27FC236}">
                    <a16:creationId xmlns:a16="http://schemas.microsoft.com/office/drawing/2014/main" id="{4CC7A54B-6D8A-29CC-1844-7CB9FA8B3E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37680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1521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5AC8-213E-0FF6-9968-79A6964F2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C2146-8902-3782-23A4-44B509E49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HK" b="1" i="1" dirty="0">
                  <a:latin typeface="Cambria Math" panose="02040503050406030204" pitchFamily="18" charset="0"/>
                </a:endParaRPr>
              </a:p>
              <a:p>
                <a:endParaRPr lang="en-HK" b="1" i="1" dirty="0">
                  <a:latin typeface="Cambria Math" panose="02040503050406030204" pitchFamily="18" charset="0"/>
                </a:endParaRPr>
              </a:p>
              <a:p>
                <a:endParaRPr lang="en-HK" b="1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HK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HK" dirty="0">
                    <a:sym typeface="Wingdings" panose="05000000000000000000" pitchFamily="2" charset="2"/>
                  </a:rPr>
                  <a:t>         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en-HK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m:rPr>
                                  <m:sty m:val="p"/>
                                </m:rPr>
                                <a:rPr lang="en-HK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HK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HK" i="1">
                                      <a:latin typeface="Cambria Math" panose="02040503050406030204" pitchFamily="18" charset="0"/>
                                    </a:rPr>
                                    <m:t>𝑗𝑘</m:t>
                                  </m:r>
                                </m:sub>
                              </m:sSub>
                              <m:r>
                                <a:rPr lang="en-HK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1C2146-8902-3782-23A4-44B509E49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6570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08DB19-C85D-32C1-0C46-DD0B286EC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0D315-A5AF-C0A3-5194-023A95420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75321-BD70-E064-3392-60040770A6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89921" cy="4351338"/>
              </a:xfrm>
            </p:spPr>
            <p:txBody>
              <a:bodyPr>
                <a:normAutofit/>
              </a:bodyPr>
              <a:lstStyle/>
              <a:p>
                <a:r>
                  <a:rPr lang="en-HK" dirty="0"/>
                  <a:t>Consider a simple network of a single neuron per layer</a:t>
                </a:r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HK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:r>
                  <a:rPr lang="en-HK" dirty="0"/>
                  <a:t>Note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HK" dirty="0"/>
                  <a:t> is the index of the layer, not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HK" dirty="0"/>
                  <a:t> raised to the power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375321-BD70-E064-3392-60040770A6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89921" cy="4351338"/>
              </a:xfrm>
              <a:blipFill>
                <a:blip r:embed="rId2"/>
                <a:stretch>
                  <a:fillRect l="-1773" t="-2381" r="-2069" b="-294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8F0066C2-BB6A-B075-1DAE-C5D5C7E06B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3665" y="643633"/>
            <a:ext cx="3702691" cy="2094110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56AE6F2D-B3F7-0E17-71D7-303FB0291F71}"/>
              </a:ext>
            </a:extLst>
          </p:cNvPr>
          <p:cNvGrpSpPr/>
          <p:nvPr/>
        </p:nvGrpSpPr>
        <p:grpSpPr>
          <a:xfrm>
            <a:off x="1690577" y="3540641"/>
            <a:ext cx="4097079" cy="481918"/>
            <a:chOff x="1690577" y="3540641"/>
            <a:chExt cx="4097079" cy="4819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2943227-03E9-080D-666E-A56AD8FBA855}"/>
                </a:ext>
              </a:extLst>
            </p:cNvPr>
            <p:cNvSpPr/>
            <p:nvPr/>
          </p:nvSpPr>
          <p:spPr>
            <a:xfrm>
              <a:off x="1690577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D2D6660-01D5-CB02-468E-7A911472D62D}"/>
                </a:ext>
              </a:extLst>
            </p:cNvPr>
            <p:cNvSpPr/>
            <p:nvPr/>
          </p:nvSpPr>
          <p:spPr>
            <a:xfrm>
              <a:off x="2890284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70EFED5-4831-3D51-F5EB-19027B295273}"/>
                </a:ext>
              </a:extLst>
            </p:cNvPr>
            <p:cNvSpPr/>
            <p:nvPr/>
          </p:nvSpPr>
          <p:spPr>
            <a:xfrm>
              <a:off x="4089991" y="3544094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EF21400-78E4-1924-F3B0-8318EB12A26D}"/>
                </a:ext>
              </a:extLst>
            </p:cNvPr>
            <p:cNvSpPr/>
            <p:nvPr/>
          </p:nvSpPr>
          <p:spPr>
            <a:xfrm>
              <a:off x="5330456" y="3540641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71287FC-3C5A-2553-413F-4B3734B039FE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47777" y="3779875"/>
              <a:ext cx="742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89745C6-D567-10FF-6D99-E7E00288561B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347484" y="3779875"/>
              <a:ext cx="742507" cy="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519324C-807D-18B5-F000-AE4DE9D03D03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4547191" y="3779874"/>
              <a:ext cx="783265" cy="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F8C86F3-27A4-D95A-7B87-396168BE9384}"/>
              </a:ext>
            </a:extLst>
          </p:cNvPr>
          <p:cNvGrpSpPr/>
          <p:nvPr/>
        </p:nvGrpSpPr>
        <p:grpSpPr>
          <a:xfrm>
            <a:off x="2789242" y="4251865"/>
            <a:ext cx="2980886" cy="375425"/>
            <a:chOff x="2789242" y="4251865"/>
            <a:chExt cx="2980886" cy="375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451054-DBDC-017B-7838-CF9F93E87381}"/>
                    </a:ext>
                  </a:extLst>
                </p:cNvPr>
                <p:cNvSpPr txBox="1"/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3451054-DBDC-017B-7838-CF9F93E873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2AC1D5-99B0-5353-B2D4-CFBB2B068BDE}"/>
                    </a:ext>
                  </a:extLst>
                </p:cNvPr>
                <p:cNvSpPr txBox="1"/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942AC1D5-99B0-5353-B2D4-CFBB2B068B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AAD87F9-64CA-A1F0-5122-079C4D1AD7FB}"/>
                    </a:ext>
                  </a:extLst>
                </p:cNvPr>
                <p:cNvSpPr txBox="1"/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AAD87F9-64CA-A1F0-5122-079C4D1AD7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41692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5CE69-79E3-44BB-40EB-904CDB4D3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35352-C19A-5B28-9367-B33528889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99EFC-D0D3-1267-806F-51C20BBBA9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Desired output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=1.0</m:t>
                    </m:r>
                  </m:oMath>
                </a14:m>
                <a:r>
                  <a:rPr lang="en-HK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</a:rPr>
                      <m:t>=0.45</m:t>
                    </m:r>
                  </m:oMath>
                </a14:m>
                <a:endParaRPr lang="en-HK" dirty="0"/>
              </a:p>
              <a:p>
                <a:r>
                  <a:rPr lang="en-US" b="0" dirty="0"/>
                  <a:t>Cost of a single training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1−0.45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>
                    <a:sym typeface="Wingdings" panose="05000000000000000000" pitchFamily="2" charset="2"/>
                  </a:rPr>
                  <a:t> easier to write as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HK" dirty="0"/>
                  <a:t>           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6C99EFC-D0D3-1267-806F-51C20BBBA9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42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A99AF35E-C323-5282-C64F-905D76FA43CD}"/>
              </a:ext>
            </a:extLst>
          </p:cNvPr>
          <p:cNvGrpSpPr/>
          <p:nvPr/>
        </p:nvGrpSpPr>
        <p:grpSpPr>
          <a:xfrm>
            <a:off x="1690577" y="3540641"/>
            <a:ext cx="4097079" cy="481918"/>
            <a:chOff x="1690577" y="3540641"/>
            <a:chExt cx="4097079" cy="4819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51665A1-2C58-56E9-3304-114C8C9E8988}"/>
                </a:ext>
              </a:extLst>
            </p:cNvPr>
            <p:cNvSpPr/>
            <p:nvPr/>
          </p:nvSpPr>
          <p:spPr>
            <a:xfrm>
              <a:off x="1690577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A4BC284-7E51-65E2-29CE-6DD2728B8CE2}"/>
                </a:ext>
              </a:extLst>
            </p:cNvPr>
            <p:cNvSpPr/>
            <p:nvPr/>
          </p:nvSpPr>
          <p:spPr>
            <a:xfrm>
              <a:off x="2890284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2D5668A-95C6-38EE-BDA6-D21693B6BB7E}"/>
                </a:ext>
              </a:extLst>
            </p:cNvPr>
            <p:cNvSpPr/>
            <p:nvPr/>
          </p:nvSpPr>
          <p:spPr>
            <a:xfrm>
              <a:off x="4089991" y="3544094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AF0DBF-C67F-D3FE-4299-4EAF74346AFA}"/>
                </a:ext>
              </a:extLst>
            </p:cNvPr>
            <p:cNvSpPr/>
            <p:nvPr/>
          </p:nvSpPr>
          <p:spPr>
            <a:xfrm>
              <a:off x="5330456" y="3540641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77F6200-78EF-0C33-4961-DC5DBFC1A1DD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147777" y="3779875"/>
              <a:ext cx="742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38E5FF2-496F-F755-F3ED-4D289E5194D9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347484" y="3779875"/>
              <a:ext cx="742507" cy="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0FD1D3-F628-4B20-7CEC-D59E83BC794B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4547191" y="3779874"/>
              <a:ext cx="783265" cy="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DF14E5-6A1F-D9C7-4C11-7F09CFA11BF7}"/>
              </a:ext>
            </a:extLst>
          </p:cNvPr>
          <p:cNvGrpSpPr/>
          <p:nvPr/>
        </p:nvGrpSpPr>
        <p:grpSpPr>
          <a:xfrm>
            <a:off x="2789242" y="4251865"/>
            <a:ext cx="2980886" cy="375425"/>
            <a:chOff x="2789242" y="4251865"/>
            <a:chExt cx="2980886" cy="375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A65BA7-50C5-70EB-EB0B-AB2DE9AC5019}"/>
                    </a:ext>
                  </a:extLst>
                </p:cNvPr>
                <p:cNvSpPr txBox="1"/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A65BA7-50C5-70EB-EB0B-AB2DE9AC50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2B70E3B-0100-6CBF-C1FE-BE0E5EEEE321}"/>
                    </a:ext>
                  </a:extLst>
                </p:cNvPr>
                <p:cNvSpPr txBox="1"/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2B70E3B-0100-6CBF-C1FE-BE0E5EEEE3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A0CD01-7CDC-7E87-A842-7AEFF2D5691E}"/>
                    </a:ext>
                  </a:extLst>
                </p:cNvPr>
                <p:cNvSpPr txBox="1"/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4A0CD01-7CDC-7E87-A842-7AEFF2D569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6408081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FFCCA-80A6-EBD5-F304-43F415AE5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A05F-D3B4-03A6-CA7F-E48B9C26F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A6CBA-6326-78F0-750D-024B76F16B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>
                    <a:sym typeface="Wingdings" panose="05000000000000000000" pitchFamily="2" charset="2"/>
                  </a:rPr>
                  <a:t> easier to write as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HK" dirty="0"/>
                  <a:t>            and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        </a:t>
                </a:r>
                <a:r>
                  <a:rPr lang="en-HK" dirty="0">
                    <a:sym typeface="Wingdings" panose="05000000000000000000" pitchFamily="2" charset="2"/>
                  </a:rPr>
                  <a:t> </a:t>
                </a:r>
                <a:r>
                  <a:rPr lang="en-HK" dirty="0"/>
                  <a:t>[MSE]</a:t>
                </a:r>
              </a:p>
              <a:p>
                <a:r>
                  <a:rPr lang="en-HK" dirty="0"/>
                  <a:t>Same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HK" dirty="0"/>
              </a:p>
              <a:p>
                <a:r>
                  <a:rPr lang="en-HK" dirty="0"/>
                  <a:t>How sensitive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HK" dirty="0"/>
                  <a:t>to changes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2A6CBA-6326-78F0-750D-024B76F16B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115AB0A0-8D99-F50A-C327-ACC9AEDAE766}"/>
              </a:ext>
            </a:extLst>
          </p:cNvPr>
          <p:cNvGrpSpPr/>
          <p:nvPr/>
        </p:nvGrpSpPr>
        <p:grpSpPr>
          <a:xfrm>
            <a:off x="1399985" y="1685888"/>
            <a:ext cx="4097079" cy="481918"/>
            <a:chOff x="1690577" y="3540641"/>
            <a:chExt cx="4097079" cy="4819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F78650C-15FD-0EC3-559B-6CDE13A0DC0E}"/>
                </a:ext>
              </a:extLst>
            </p:cNvPr>
            <p:cNvSpPr/>
            <p:nvPr/>
          </p:nvSpPr>
          <p:spPr>
            <a:xfrm>
              <a:off x="1690577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A85B1CE-3D67-5A7C-9596-1F5471C14E6F}"/>
                </a:ext>
              </a:extLst>
            </p:cNvPr>
            <p:cNvSpPr/>
            <p:nvPr/>
          </p:nvSpPr>
          <p:spPr>
            <a:xfrm>
              <a:off x="2890284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169AB56-0884-4661-E087-7CCB499FEC7E}"/>
                </a:ext>
              </a:extLst>
            </p:cNvPr>
            <p:cNvSpPr/>
            <p:nvPr/>
          </p:nvSpPr>
          <p:spPr>
            <a:xfrm>
              <a:off x="4089991" y="3544094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A5890FFD-5C86-12F0-88C6-3600B354A33B}"/>
                </a:ext>
              </a:extLst>
            </p:cNvPr>
            <p:cNvSpPr/>
            <p:nvPr/>
          </p:nvSpPr>
          <p:spPr>
            <a:xfrm>
              <a:off x="5330456" y="3540641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04E6C9-E740-3A8F-DF89-751BA1756871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147777" y="3779875"/>
              <a:ext cx="742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EAE98A4-1A41-966B-664B-F13988130906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347484" y="3779875"/>
              <a:ext cx="742507" cy="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E2BC025-6DDE-E3B4-9D8A-F8E13AD84742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4547191" y="3779874"/>
              <a:ext cx="783265" cy="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AEAC502-C435-3B24-3711-7A7B72402F57}"/>
              </a:ext>
            </a:extLst>
          </p:cNvPr>
          <p:cNvGrpSpPr/>
          <p:nvPr/>
        </p:nvGrpSpPr>
        <p:grpSpPr>
          <a:xfrm>
            <a:off x="2516178" y="2263184"/>
            <a:ext cx="2980886" cy="375425"/>
            <a:chOff x="2789242" y="4251865"/>
            <a:chExt cx="2980886" cy="375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4D8EFE-17FE-8FCB-0461-C62191E44FAC}"/>
                    </a:ext>
                  </a:extLst>
                </p:cNvPr>
                <p:cNvSpPr txBox="1"/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7C4D8EFE-17FE-8FCB-0461-C62191E44F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67AF689-9EC2-F2F9-8D95-B84CEDBE2A85}"/>
                    </a:ext>
                  </a:extLst>
                </p:cNvPr>
                <p:cNvSpPr txBox="1"/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67AF689-9EC2-F2F9-8D95-B84CEDBE2A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965CD34-8639-41F3-2971-C1694EB3B3D0}"/>
                    </a:ext>
                  </a:extLst>
                </p:cNvPr>
                <p:cNvSpPr txBox="1"/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965CD34-8639-41F3-2971-C1694EB3B3D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5E917E-38E3-4860-39C1-5098FA0B7A6A}"/>
                  </a:ext>
                </a:extLst>
              </p:cNvPr>
              <p:cNvSpPr txBox="1"/>
              <p:nvPr/>
            </p:nvSpPr>
            <p:spPr>
              <a:xfrm>
                <a:off x="8099545" y="2607767"/>
                <a:ext cx="3208180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65E917E-38E3-4860-39C1-5098FA0B7A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45" y="2607767"/>
                <a:ext cx="320818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4EB6F5-5A98-5B66-A1D1-A3A0A3815BE9}"/>
                  </a:ext>
                </a:extLst>
              </p:cNvPr>
              <p:cNvSpPr txBox="1"/>
              <p:nvPr/>
            </p:nvSpPr>
            <p:spPr>
              <a:xfrm>
                <a:off x="8668387" y="3531641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04EB6F5-5A98-5B66-A1D1-A3A0A3815B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387" y="3531641"/>
                <a:ext cx="2070497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528F5A-D8C1-C37A-C96C-07EA1FBC859E}"/>
                  </a:ext>
                </a:extLst>
              </p:cNvPr>
              <p:cNvSpPr txBox="1"/>
              <p:nvPr/>
            </p:nvSpPr>
            <p:spPr>
              <a:xfrm>
                <a:off x="8668386" y="4413461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1528F5A-D8C1-C37A-C96C-07EA1FBC85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386" y="4413461"/>
                <a:ext cx="2070497" cy="468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3BE35C3-0E06-3D41-8B2D-5F0552770297}"/>
              </a:ext>
            </a:extLst>
          </p:cNvPr>
          <p:cNvCxnSpPr/>
          <p:nvPr/>
        </p:nvCxnSpPr>
        <p:spPr>
          <a:xfrm>
            <a:off x="8668386" y="3028177"/>
            <a:ext cx="773326" cy="576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F5D27B6-EBFD-C916-013D-F44EC32D9F0C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9703635" y="3075972"/>
            <a:ext cx="1" cy="45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DDA3D4-BB1F-8FF8-9AED-5EA572070197}"/>
              </a:ext>
            </a:extLst>
          </p:cNvPr>
          <p:cNvCxnSpPr/>
          <p:nvPr/>
        </p:nvCxnSpPr>
        <p:spPr>
          <a:xfrm flipH="1">
            <a:off x="10010553" y="3075972"/>
            <a:ext cx="632638" cy="413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5AFCE36-8263-780C-9BA5-277EE6D0C00C}"/>
              </a:ext>
            </a:extLst>
          </p:cNvPr>
          <p:cNvCxnSpPr/>
          <p:nvPr/>
        </p:nvCxnSpPr>
        <p:spPr>
          <a:xfrm>
            <a:off x="9703633" y="3978819"/>
            <a:ext cx="1" cy="45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9F5978-634A-90DE-F64F-2AF2AE063953}"/>
                  </a:ext>
                </a:extLst>
              </p:cNvPr>
              <p:cNvSpPr txBox="1"/>
              <p:nvPr/>
            </p:nvSpPr>
            <p:spPr>
              <a:xfrm>
                <a:off x="9746163" y="4379829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49F5978-634A-90DE-F64F-2AF2AE063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163" y="4379829"/>
                <a:ext cx="2070497" cy="468205"/>
              </a:xfrm>
              <a:prstGeom prst="rect">
                <a:avLst/>
              </a:prstGeom>
              <a:blipFill>
                <a:blip r:embed="rId9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7D4D8A-D5BC-5A57-AD8F-DCFBEF3C728B}"/>
              </a:ext>
            </a:extLst>
          </p:cNvPr>
          <p:cNvCxnSpPr>
            <a:cxnSpLocks/>
          </p:cNvCxnSpPr>
          <p:nvPr/>
        </p:nvCxnSpPr>
        <p:spPr>
          <a:xfrm flipH="1">
            <a:off x="10047936" y="4915298"/>
            <a:ext cx="595255" cy="450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F3446F3-1016-98B7-6930-586FC23F3692}"/>
              </a:ext>
            </a:extLst>
          </p:cNvPr>
          <p:cNvCxnSpPr/>
          <p:nvPr/>
        </p:nvCxnSpPr>
        <p:spPr>
          <a:xfrm>
            <a:off x="9703632" y="4888223"/>
            <a:ext cx="1" cy="45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A249AE-3518-C0C5-0412-FB111006F7B5}"/>
                  </a:ext>
                </a:extLst>
              </p:cNvPr>
              <p:cNvSpPr txBox="1"/>
              <p:nvPr/>
            </p:nvSpPr>
            <p:spPr>
              <a:xfrm>
                <a:off x="8622225" y="5377524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7A249AE-3518-C0C5-0412-FB111006F7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225" y="5377524"/>
                <a:ext cx="2070497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247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B9A84-ADDD-1041-8D9F-A217CB9E1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950E3-A670-9705-8413-F325A4E50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E3C20-6012-2695-1312-AABBC8CBE9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>
                    <a:sym typeface="Wingdings" panose="05000000000000000000" pitchFamily="2" charset="2"/>
                  </a:rPr>
                  <a:t> easier to write as 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HK" dirty="0"/>
                  <a:t>            and   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       </a:t>
                </a:r>
                <a:r>
                  <a:rPr lang="en-HK" dirty="0">
                    <a:sym typeface="Wingdings" panose="05000000000000000000" pitchFamily="2" charset="2"/>
                  </a:rPr>
                  <a:t> </a:t>
                </a:r>
                <a:r>
                  <a:rPr lang="en-HK" dirty="0"/>
                  <a:t>[MSE]</a:t>
                </a:r>
              </a:p>
              <a:p>
                <a:r>
                  <a:rPr lang="en-HK" dirty="0"/>
                  <a:t>Same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HK" dirty="0"/>
              </a:p>
              <a:p>
                <a:r>
                  <a:rPr lang="en-HK" dirty="0"/>
                  <a:t>How sensitive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HK" dirty="0"/>
                  <a:t>to changes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E3E3C20-6012-2695-1312-AABBC8CBE9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77C6498F-7861-EC33-57B6-77F997EE5122}"/>
              </a:ext>
            </a:extLst>
          </p:cNvPr>
          <p:cNvGrpSpPr/>
          <p:nvPr/>
        </p:nvGrpSpPr>
        <p:grpSpPr>
          <a:xfrm>
            <a:off x="1399985" y="1685888"/>
            <a:ext cx="4097079" cy="481918"/>
            <a:chOff x="1690577" y="3540641"/>
            <a:chExt cx="4097079" cy="48191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24C7D6F-1B41-C631-CD09-0B995151A93E}"/>
                </a:ext>
              </a:extLst>
            </p:cNvPr>
            <p:cNvSpPr/>
            <p:nvPr/>
          </p:nvSpPr>
          <p:spPr>
            <a:xfrm>
              <a:off x="1690577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56AF0E66-482E-8E2E-09B4-0D390B4E5418}"/>
                </a:ext>
              </a:extLst>
            </p:cNvPr>
            <p:cNvSpPr/>
            <p:nvPr/>
          </p:nvSpPr>
          <p:spPr>
            <a:xfrm>
              <a:off x="2890284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A6FD6BB-A277-CAF2-4863-7F0CA970F9C1}"/>
                </a:ext>
              </a:extLst>
            </p:cNvPr>
            <p:cNvSpPr/>
            <p:nvPr/>
          </p:nvSpPr>
          <p:spPr>
            <a:xfrm>
              <a:off x="4089991" y="3544094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9F8807B-E68B-6956-324A-6D8B20E8CD5E}"/>
                </a:ext>
              </a:extLst>
            </p:cNvPr>
            <p:cNvSpPr/>
            <p:nvPr/>
          </p:nvSpPr>
          <p:spPr>
            <a:xfrm>
              <a:off x="5330456" y="3540641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4B7C11B-6B53-E6C4-E147-2CB321B53FF0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147777" y="3779875"/>
              <a:ext cx="742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6E3AA94D-A7B4-6C69-5FFF-23286F3852B8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>
              <a:off x="3347484" y="3779875"/>
              <a:ext cx="742507" cy="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B24D5E-66AF-3F38-D1D4-9BF4EC74EF04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 flipV="1">
              <a:off x="4547191" y="3779874"/>
              <a:ext cx="783265" cy="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52F74D-6B48-9B33-6C4B-4FF900B6CF9E}"/>
              </a:ext>
            </a:extLst>
          </p:cNvPr>
          <p:cNvGrpSpPr/>
          <p:nvPr/>
        </p:nvGrpSpPr>
        <p:grpSpPr>
          <a:xfrm>
            <a:off x="2516178" y="2263184"/>
            <a:ext cx="2980886" cy="375425"/>
            <a:chOff x="2789242" y="4251865"/>
            <a:chExt cx="2980886" cy="375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45B293C-2EA7-D5F2-2E4C-3CD9BA2A78EC}"/>
                    </a:ext>
                  </a:extLst>
                </p:cNvPr>
                <p:cNvSpPr txBox="1"/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345B293C-2EA7-D5F2-2E4C-3CD9BA2A7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3F5216-0DBF-D7A0-F013-0EB1FD348095}"/>
                    </a:ext>
                  </a:extLst>
                </p:cNvPr>
                <p:cNvSpPr txBox="1"/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33F5216-0DBF-D7A0-F013-0EB1FD3480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8A8AB9-0145-3C0F-E9CD-CF2F7DBF5A06}"/>
                    </a:ext>
                  </a:extLst>
                </p:cNvPr>
                <p:cNvSpPr txBox="1"/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F8A8AB9-0145-3C0F-E9CD-CF2F7DBF5A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8F3DC1-649C-7F2F-06FB-5B47B75D2803}"/>
                  </a:ext>
                </a:extLst>
              </p:cNvPr>
              <p:cNvSpPr txBox="1"/>
              <p:nvPr/>
            </p:nvSpPr>
            <p:spPr>
              <a:xfrm>
                <a:off x="8099545" y="2607767"/>
                <a:ext cx="3208180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78F3DC1-649C-7F2F-06FB-5B47B75D2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45" y="2607767"/>
                <a:ext cx="3208180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3AEB89-9D3A-B356-10B5-40053F486CBE}"/>
                  </a:ext>
                </a:extLst>
              </p:cNvPr>
              <p:cNvSpPr txBox="1"/>
              <p:nvPr/>
            </p:nvSpPr>
            <p:spPr>
              <a:xfrm>
                <a:off x="8668387" y="3531641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93AEB89-9D3A-B356-10B5-40053F486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387" y="3531641"/>
                <a:ext cx="2070497" cy="46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EB41FC-7FEB-A46A-1944-73525ED94DD3}"/>
                  </a:ext>
                </a:extLst>
              </p:cNvPr>
              <p:cNvSpPr txBox="1"/>
              <p:nvPr/>
            </p:nvSpPr>
            <p:spPr>
              <a:xfrm>
                <a:off x="8668386" y="4413461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DEB41FC-7FEB-A46A-1944-73525ED94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386" y="4413461"/>
                <a:ext cx="2070497" cy="4682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1E251F-42D4-C085-CC55-28E983060197}"/>
              </a:ext>
            </a:extLst>
          </p:cNvPr>
          <p:cNvCxnSpPr/>
          <p:nvPr/>
        </p:nvCxnSpPr>
        <p:spPr>
          <a:xfrm>
            <a:off x="8668386" y="3028177"/>
            <a:ext cx="773326" cy="576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A009008-3163-E142-0B1C-FA9720DF311E}"/>
              </a:ext>
            </a:extLst>
          </p:cNvPr>
          <p:cNvCxnSpPr>
            <a:stCxn id="17" idx="2"/>
            <a:endCxn id="19" idx="0"/>
          </p:cNvCxnSpPr>
          <p:nvPr/>
        </p:nvCxnSpPr>
        <p:spPr>
          <a:xfrm>
            <a:off x="9703635" y="3075972"/>
            <a:ext cx="1" cy="45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4D6A1C-93BC-3A53-A27A-848E1C953DB1}"/>
              </a:ext>
            </a:extLst>
          </p:cNvPr>
          <p:cNvCxnSpPr/>
          <p:nvPr/>
        </p:nvCxnSpPr>
        <p:spPr>
          <a:xfrm flipH="1">
            <a:off x="10010553" y="3075972"/>
            <a:ext cx="632638" cy="413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6A794E6-676F-EC9B-C62E-3C13B229546C}"/>
              </a:ext>
            </a:extLst>
          </p:cNvPr>
          <p:cNvCxnSpPr/>
          <p:nvPr/>
        </p:nvCxnSpPr>
        <p:spPr>
          <a:xfrm>
            <a:off x="9703633" y="3978819"/>
            <a:ext cx="1" cy="45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E2D773-BEF1-ECA5-D496-BDFF45EFE81C}"/>
                  </a:ext>
                </a:extLst>
              </p:cNvPr>
              <p:cNvSpPr txBox="1"/>
              <p:nvPr/>
            </p:nvSpPr>
            <p:spPr>
              <a:xfrm>
                <a:off x="9746163" y="4379829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5E2D773-BEF1-ECA5-D496-BDFF45EFE8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163" y="4379829"/>
                <a:ext cx="2070497" cy="468205"/>
              </a:xfrm>
              <a:prstGeom prst="rect">
                <a:avLst/>
              </a:prstGeom>
              <a:blipFill>
                <a:blip r:embed="rId9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C88B2EB-0B3B-33B8-1796-2F09099495B0}"/>
              </a:ext>
            </a:extLst>
          </p:cNvPr>
          <p:cNvCxnSpPr>
            <a:cxnSpLocks/>
          </p:cNvCxnSpPr>
          <p:nvPr/>
        </p:nvCxnSpPr>
        <p:spPr>
          <a:xfrm flipH="1">
            <a:off x="10047936" y="4915298"/>
            <a:ext cx="595255" cy="450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CE4DA7C-FC83-1B81-DDD4-A5EE58B2EE3C}"/>
              </a:ext>
            </a:extLst>
          </p:cNvPr>
          <p:cNvCxnSpPr/>
          <p:nvPr/>
        </p:nvCxnSpPr>
        <p:spPr>
          <a:xfrm>
            <a:off x="9703632" y="4888223"/>
            <a:ext cx="1" cy="45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71745A-E944-CBB0-475B-193A27DE613B}"/>
                  </a:ext>
                </a:extLst>
              </p:cNvPr>
              <p:cNvSpPr txBox="1"/>
              <p:nvPr/>
            </p:nvSpPr>
            <p:spPr>
              <a:xfrm>
                <a:off x="8622225" y="5377524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B71745A-E944-CBB0-475B-193A27DE6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225" y="5377524"/>
                <a:ext cx="2070497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2179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8" grpId="0"/>
      <p:bldP spid="3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889E6EE6-A570-C6BA-1606-7D20D5B5F87B}"/>
              </a:ext>
            </a:extLst>
          </p:cNvPr>
          <p:cNvSpPr/>
          <p:nvPr/>
        </p:nvSpPr>
        <p:spPr>
          <a:xfrm>
            <a:off x="8337804" y="2540871"/>
            <a:ext cx="568841" cy="5862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547B43-55A2-6330-7766-246D92106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472AC-B081-DBB4-6779-272B2A836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338237" cy="4351338"/>
              </a:xfrm>
            </p:spPr>
            <p:txBody>
              <a:bodyPr/>
              <a:lstStyle/>
              <a:p>
                <a:r>
                  <a:rPr lang="en-US" dirty="0"/>
                  <a:t>Recall this is just the cost due to a single training example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If you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training examples, your cost is average of all those costs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f>
                          <m:fPr>
                            <m:ctrlPr>
                              <a:rPr lang="en-HK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472AC-B081-DBB4-6779-272B2A836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338237" cy="4351338"/>
              </a:xfrm>
              <a:blipFill>
                <a:blip r:embed="rId2"/>
                <a:stretch>
                  <a:fillRect l="-1496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9E9B4-316B-508B-EA46-F87AB9FBDD81}"/>
                  </a:ext>
                </a:extLst>
              </p:cNvPr>
              <p:cNvSpPr txBox="1"/>
              <p:nvPr/>
            </p:nvSpPr>
            <p:spPr>
              <a:xfrm>
                <a:off x="4936981" y="3773158"/>
                <a:ext cx="2274405" cy="22842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HK" sz="2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H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HK" sz="2200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en-HK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HK" sz="2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HK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H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𝐶</m:t>
                                    </m:r>
                                  </m:num>
                                  <m:den>
                                    <m:r>
                                      <a:rPr lang="en-HK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12</m:t>
                                        </m:r>
                                      </m:sub>
                                      <m:sup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en-HK" sz="2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/>
                            </m:mr>
                          </m:m>
                        </m:e>
                      </m:d>
                    </m:oMath>
                  </m:oMathPara>
                </a14:m>
                <a:endParaRPr lang="en-HK" sz="2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9E9B4-316B-508B-EA46-F87AB9FBD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981" y="3773158"/>
                <a:ext cx="2274405" cy="2284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B40945A-34A1-4E5B-DA08-AAC7C3349749}"/>
              </a:ext>
            </a:extLst>
          </p:cNvPr>
          <p:cNvGrpSpPr/>
          <p:nvPr/>
        </p:nvGrpSpPr>
        <p:grpSpPr>
          <a:xfrm>
            <a:off x="8099545" y="2607767"/>
            <a:ext cx="3208180" cy="3237962"/>
            <a:chOff x="8099545" y="2607767"/>
            <a:chExt cx="3208180" cy="3237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4277D65-F443-89AC-3167-781C5017DCD3}"/>
                    </a:ext>
                  </a:extLst>
                </p:cNvPr>
                <p:cNvSpPr txBox="1"/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4277D65-F443-89AC-3167-781C5017D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B3D2DFB-3439-D42D-83CA-613F2EB04D51}"/>
                    </a:ext>
                  </a:extLst>
                </p:cNvPr>
                <p:cNvSpPr txBox="1"/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B3D2DFB-3439-D42D-83CA-613F2EB04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85AB08A-60A1-7D0D-7C1D-4A15D71CA52F}"/>
                    </a:ext>
                  </a:extLst>
                </p:cNvPr>
                <p:cNvSpPr txBox="1"/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85AB08A-60A1-7D0D-7C1D-4A15D71CA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FEE1AEC-495A-D4A6-3DA3-8BCD1BA01239}"/>
                </a:ext>
              </a:extLst>
            </p:cNvPr>
            <p:cNvCxnSpPr/>
            <p:nvPr/>
          </p:nvCxnSpPr>
          <p:spPr>
            <a:xfrm>
              <a:off x="8668386" y="3028177"/>
              <a:ext cx="773326" cy="576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4320675-4E5D-CB85-1BBD-D1D7FACDA6E6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9703635" y="3075972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AD0A856-4EF9-0E69-AEA5-F1B4EA9F38E4}"/>
                </a:ext>
              </a:extLst>
            </p:cNvPr>
            <p:cNvCxnSpPr/>
            <p:nvPr/>
          </p:nvCxnSpPr>
          <p:spPr>
            <a:xfrm flipH="1">
              <a:off x="10010553" y="3075972"/>
              <a:ext cx="632638" cy="41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BEBA746-04FB-453D-2C78-4CC3E0A32B4F}"/>
                </a:ext>
              </a:extLst>
            </p:cNvPr>
            <p:cNvCxnSpPr/>
            <p:nvPr/>
          </p:nvCxnSpPr>
          <p:spPr>
            <a:xfrm>
              <a:off x="9703633" y="3978819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AE6FC31D-B3C3-77E9-0CE6-81ED9852E0F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7936" y="4915298"/>
              <a:ext cx="595255" cy="45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628E77-4814-F04B-DC8F-B44B39E957A1}"/>
                </a:ext>
              </a:extLst>
            </p:cNvPr>
            <p:cNvCxnSpPr/>
            <p:nvPr/>
          </p:nvCxnSpPr>
          <p:spPr>
            <a:xfrm>
              <a:off x="9703632" y="4888223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767F70-2966-328A-5449-4863AAAFBDC7}"/>
                    </a:ext>
                  </a:extLst>
                </p:cNvPr>
                <p:cNvSpPr txBox="1"/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767F70-2966-328A-5449-4863AAAFB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1B1B79-934F-A58F-16D2-215B548EB53C}"/>
                  </a:ext>
                </a:extLst>
              </p:cNvPr>
              <p:cNvSpPr txBox="1"/>
              <p:nvPr/>
            </p:nvSpPr>
            <p:spPr>
              <a:xfrm>
                <a:off x="9746163" y="4379829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81B1B79-934F-A58F-16D2-215B548EB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163" y="4379829"/>
                <a:ext cx="2070497" cy="468205"/>
              </a:xfrm>
              <a:prstGeom prst="rect">
                <a:avLst/>
              </a:prstGeom>
              <a:blipFill>
                <a:blip r:embed="rId8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84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3" grpId="0" build="p"/>
      <p:bldP spid="4" grpId="0"/>
      <p:bldP spid="1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DD68-FFAA-BA32-1E20-ECAC81FE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D1C2B-8764-F10E-1194-F6CD31D5C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Similar expressions for weights and </a:t>
                </a:r>
              </a:p>
              <a:p>
                <a:pPr marL="0" indent="0">
                  <a:buNone/>
                </a:pPr>
                <a:r>
                  <a:rPr lang="en-HK" dirty="0"/>
                  <a:t>activation of previous layers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D1C2B-8764-F10E-1194-F6CD31D5C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265B0A8E-BD75-0878-0417-EF5D95C5CE64}"/>
              </a:ext>
            </a:extLst>
          </p:cNvPr>
          <p:cNvSpPr/>
          <p:nvPr/>
        </p:nvSpPr>
        <p:spPr>
          <a:xfrm>
            <a:off x="8337804" y="2540871"/>
            <a:ext cx="568841" cy="5862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1EEA6-F5D4-78A4-6C10-41AEF8428880}"/>
              </a:ext>
            </a:extLst>
          </p:cNvPr>
          <p:cNvGrpSpPr/>
          <p:nvPr/>
        </p:nvGrpSpPr>
        <p:grpSpPr>
          <a:xfrm>
            <a:off x="8099545" y="2607767"/>
            <a:ext cx="3208180" cy="3237962"/>
            <a:chOff x="8099545" y="2607767"/>
            <a:chExt cx="3208180" cy="3237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55812C7-2433-D039-2B13-9328E9FB600E}"/>
                    </a:ext>
                  </a:extLst>
                </p:cNvPr>
                <p:cNvSpPr txBox="1"/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4277D65-F443-89AC-3167-781C5017D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EDA2C7-392D-A143-0B99-D8FE38ABA5D5}"/>
                    </a:ext>
                  </a:extLst>
                </p:cNvPr>
                <p:cNvSpPr txBox="1"/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B3D2DFB-3439-D42D-83CA-613F2EB04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7BA53E49-42F4-60D7-DCFE-CDA6C19A1F59}"/>
                    </a:ext>
                  </a:extLst>
                </p:cNvPr>
                <p:cNvSpPr txBox="1"/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85AB08A-60A1-7D0D-7C1D-4A15D71CA5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CD412F6-F395-55A2-62D7-5E9BDCEA1756}"/>
                </a:ext>
              </a:extLst>
            </p:cNvPr>
            <p:cNvCxnSpPr/>
            <p:nvPr/>
          </p:nvCxnSpPr>
          <p:spPr>
            <a:xfrm>
              <a:off x="8668386" y="3028177"/>
              <a:ext cx="773326" cy="576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816889-ED5E-B118-FFD7-8139778023DA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9703635" y="3075972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5063F12-54F9-F634-5F27-65F1551182A8}"/>
                </a:ext>
              </a:extLst>
            </p:cNvPr>
            <p:cNvCxnSpPr/>
            <p:nvPr/>
          </p:nvCxnSpPr>
          <p:spPr>
            <a:xfrm flipH="1">
              <a:off x="10010553" y="3075972"/>
              <a:ext cx="632638" cy="41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4ACD30-A05C-3124-AFB0-189843B1A3CC}"/>
                </a:ext>
              </a:extLst>
            </p:cNvPr>
            <p:cNvCxnSpPr/>
            <p:nvPr/>
          </p:nvCxnSpPr>
          <p:spPr>
            <a:xfrm>
              <a:off x="9703633" y="3978819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1AF1F71-5C47-B711-B3CE-6E7BC827F6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7936" y="4915298"/>
              <a:ext cx="595255" cy="45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B9D27A64-EA74-E016-E78F-67AE84D98F7B}"/>
                </a:ext>
              </a:extLst>
            </p:cNvPr>
            <p:cNvCxnSpPr/>
            <p:nvPr/>
          </p:nvCxnSpPr>
          <p:spPr>
            <a:xfrm>
              <a:off x="9703632" y="4888223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5BDC34A-0152-8275-738A-3085D2494E24}"/>
                    </a:ext>
                  </a:extLst>
                </p:cNvPr>
                <p:cNvSpPr txBox="1"/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767F70-2966-328A-5449-4863AAAFB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CEC79B-094E-F54D-7416-CA0F400CF3EB}"/>
                  </a:ext>
                </a:extLst>
              </p:cNvPr>
              <p:cNvSpPr txBox="1"/>
              <p:nvPr/>
            </p:nvSpPr>
            <p:spPr>
              <a:xfrm>
                <a:off x="9746163" y="4379829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0CEC79B-094E-F54D-7416-CA0F400CF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6163" y="4379829"/>
                <a:ext cx="2070497" cy="468205"/>
              </a:xfrm>
              <a:prstGeom prst="rect">
                <a:avLst/>
              </a:prstGeom>
              <a:blipFill>
                <a:blip r:embed="rId8"/>
                <a:stretch>
                  <a:fillRect b="-7792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8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BC154-1E5A-96B7-67B3-7B132F2DA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D5F06-F8F5-0171-5173-1DA9B85048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Also note we were only considering a simple example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With X neurons per layer, cost is just sum over all neurons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p>
                                </m:sSubSup>
                              </m:e>
                            </m:d>
                          </m:e>
                        </m:nary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dirty="0"/>
                  <a:t>  </a:t>
                </a:r>
              </a:p>
              <a:p>
                <a:r>
                  <a:rPr lang="en-HK" dirty="0"/>
                  <a:t>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HK" dirty="0"/>
                  <a:t> is the number of neurons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HK" dirty="0" err="1"/>
                  <a:t>th</a:t>
                </a:r>
                <a:r>
                  <a:rPr lang="en-HK" dirty="0"/>
                  <a:t> layer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4D5F06-F8F5-0171-5173-1DA9B85048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56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34F543BC-26CD-ABF1-8F35-ECC30D4C0107}"/>
              </a:ext>
            </a:extLst>
          </p:cNvPr>
          <p:cNvGrpSpPr/>
          <p:nvPr/>
        </p:nvGrpSpPr>
        <p:grpSpPr>
          <a:xfrm>
            <a:off x="2250589" y="2476279"/>
            <a:ext cx="4097079" cy="481918"/>
            <a:chOff x="1690577" y="3540641"/>
            <a:chExt cx="4097079" cy="481918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24272C6-ED78-EFFC-65FC-F1E018F8A974}"/>
                </a:ext>
              </a:extLst>
            </p:cNvPr>
            <p:cNvSpPr/>
            <p:nvPr/>
          </p:nvSpPr>
          <p:spPr>
            <a:xfrm>
              <a:off x="1690577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44D3EBF7-913F-1036-906F-5253B89A94FA}"/>
                </a:ext>
              </a:extLst>
            </p:cNvPr>
            <p:cNvSpPr/>
            <p:nvPr/>
          </p:nvSpPr>
          <p:spPr>
            <a:xfrm>
              <a:off x="2890284" y="3540642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BCDC38-B194-CCDF-D6FF-216FB79AA1A1}"/>
                </a:ext>
              </a:extLst>
            </p:cNvPr>
            <p:cNvSpPr/>
            <p:nvPr/>
          </p:nvSpPr>
          <p:spPr>
            <a:xfrm>
              <a:off x="4089991" y="3544094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BACF760-A3CF-E3B5-0AE0-79F813AF4B8A}"/>
                </a:ext>
              </a:extLst>
            </p:cNvPr>
            <p:cNvSpPr/>
            <p:nvPr/>
          </p:nvSpPr>
          <p:spPr>
            <a:xfrm>
              <a:off x="5330456" y="3540641"/>
              <a:ext cx="457200" cy="47846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4D9A6B2-B8FE-94C4-1B9A-E4E70C1480E7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47777" y="3779875"/>
              <a:ext cx="74250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6B22EB8-6768-F124-47A1-E78B9AC24CA7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3347484" y="3779875"/>
              <a:ext cx="742507" cy="34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23BE0D5D-5B8C-3A4A-4222-60496C478933}"/>
                </a:ext>
              </a:extLst>
            </p:cNvPr>
            <p:cNvCxnSpPr>
              <a:stCxn id="7" idx="6"/>
              <a:endCxn id="8" idx="2"/>
            </p:cNvCxnSpPr>
            <p:nvPr/>
          </p:nvCxnSpPr>
          <p:spPr>
            <a:xfrm flipV="1">
              <a:off x="4547191" y="3779874"/>
              <a:ext cx="783265" cy="345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8EDD35-2A8F-2FEA-A305-4D6693E4C8EA}"/>
              </a:ext>
            </a:extLst>
          </p:cNvPr>
          <p:cNvGrpSpPr/>
          <p:nvPr/>
        </p:nvGrpSpPr>
        <p:grpSpPr>
          <a:xfrm>
            <a:off x="3366782" y="3053575"/>
            <a:ext cx="2980886" cy="375425"/>
            <a:chOff x="2789242" y="4251865"/>
            <a:chExt cx="2980886" cy="375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980F0E-A3FD-DE98-C613-23272B1056CE}"/>
                    </a:ext>
                  </a:extLst>
                </p:cNvPr>
                <p:cNvSpPr txBox="1"/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A9980F0E-A3FD-DE98-C613-23272B1056C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0456" y="4253020"/>
                  <a:ext cx="439672" cy="3742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C2E4F1-09D9-3364-2F9E-78FF326AFEC9}"/>
                    </a:ext>
                  </a:extLst>
                </p:cNvPr>
                <p:cNvSpPr txBox="1"/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BCC2E4F1-09D9-3364-2F9E-78FF326AFE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8659" y="4253020"/>
                  <a:ext cx="659283" cy="37427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086E62-3123-DFBE-8B0D-47DB07D640FB}"/>
                    </a:ext>
                  </a:extLst>
                </p:cNvPr>
                <p:cNvSpPr txBox="1"/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4086E62-3123-DFBE-8B0D-47DB07D64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9242" y="4251865"/>
                  <a:ext cx="659283" cy="37427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327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22241-CC1B-05E0-0145-70A4ABEEB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6B33E-09D8-B8F3-8E47-D317D14BD7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The chain rule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where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HK" dirty="0"/>
                  <a:t>: from linear transformation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HK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HK" dirty="0"/>
                  <a:t>: derivative of the activation function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HK" dirty="0"/>
                  <a:t>: how cost changes with layer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HK" dirty="0"/>
                  <a:t>’s output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C6B33E-09D8-B8F3-8E47-D317D14BD7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7D11E2F8-A9A0-3DB0-4C1C-97EAEA06CE9B}"/>
              </a:ext>
            </a:extLst>
          </p:cNvPr>
          <p:cNvSpPr/>
          <p:nvPr/>
        </p:nvSpPr>
        <p:spPr>
          <a:xfrm>
            <a:off x="9060821" y="882188"/>
            <a:ext cx="568841" cy="5862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89D22E1-C877-81EF-9587-44240C2D071B}"/>
              </a:ext>
            </a:extLst>
          </p:cNvPr>
          <p:cNvGrpSpPr/>
          <p:nvPr/>
        </p:nvGrpSpPr>
        <p:grpSpPr>
          <a:xfrm>
            <a:off x="8822562" y="949084"/>
            <a:ext cx="3208180" cy="3237962"/>
            <a:chOff x="8099545" y="2607767"/>
            <a:chExt cx="3208180" cy="3237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49730B9-A8F0-FE9E-7328-80D4AC0E2249}"/>
                    </a:ext>
                  </a:extLst>
                </p:cNvPr>
                <p:cNvSpPr txBox="1"/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4277D65-F443-89AC-3167-781C5017DC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742D6DA0-7389-9174-63C9-F85E2A3CF088}"/>
                    </a:ext>
                  </a:extLst>
                </p:cNvPr>
                <p:cNvSpPr txBox="1"/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3B3D2DFB-3439-D42D-83CA-613F2EB04D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6F4FE3-50F7-3899-77D8-CA2C6DD98274}"/>
                    </a:ext>
                  </a:extLst>
                </p:cNvPr>
                <p:cNvSpPr txBox="1"/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D6F4FE3-50F7-3899-77D8-CA2C6DD982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374EA2-2E29-F831-F2EC-188BF0695961}"/>
                </a:ext>
              </a:extLst>
            </p:cNvPr>
            <p:cNvCxnSpPr/>
            <p:nvPr/>
          </p:nvCxnSpPr>
          <p:spPr>
            <a:xfrm>
              <a:off x="8668386" y="3028177"/>
              <a:ext cx="773326" cy="576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3D19D85-7894-CE85-8AA4-1E57F65BC2C9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9703635" y="3075972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33D0C00-3CFA-9EB7-6590-1CC6C4117B5F}"/>
                </a:ext>
              </a:extLst>
            </p:cNvPr>
            <p:cNvCxnSpPr/>
            <p:nvPr/>
          </p:nvCxnSpPr>
          <p:spPr>
            <a:xfrm flipH="1">
              <a:off x="10010553" y="3075972"/>
              <a:ext cx="632638" cy="41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D4FCF5C-CA78-4987-565C-86D878B20D85}"/>
                </a:ext>
              </a:extLst>
            </p:cNvPr>
            <p:cNvCxnSpPr/>
            <p:nvPr/>
          </p:nvCxnSpPr>
          <p:spPr>
            <a:xfrm>
              <a:off x="9703633" y="3978819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B92767A-FCD1-98EA-3173-1A4DC1C2CF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7936" y="4915298"/>
              <a:ext cx="595255" cy="45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F26224B-EDF7-5B02-F90E-6E2B14205677}"/>
                </a:ext>
              </a:extLst>
            </p:cNvPr>
            <p:cNvCxnSpPr/>
            <p:nvPr/>
          </p:nvCxnSpPr>
          <p:spPr>
            <a:xfrm>
              <a:off x="9703632" y="4888223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532CB70-147A-A9FC-7523-E02C2BA75983}"/>
                    </a:ext>
                  </a:extLst>
                </p:cNvPr>
                <p:cNvSpPr txBox="1"/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4767F70-2966-328A-5449-4863AAAFBD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958A34-7CF7-0552-58FF-688E4AC49F8C}"/>
                  </a:ext>
                </a:extLst>
              </p:cNvPr>
              <p:cNvSpPr txBox="1"/>
              <p:nvPr/>
            </p:nvSpPr>
            <p:spPr>
              <a:xfrm>
                <a:off x="11122328" y="2722171"/>
                <a:ext cx="524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A958A34-7CF7-0552-58FF-688E4AC49F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22328" y="2722171"/>
                <a:ext cx="524883" cy="461665"/>
              </a:xfrm>
              <a:prstGeom prst="rect">
                <a:avLst/>
              </a:prstGeom>
              <a:blipFill>
                <a:blip r:embed="rId8"/>
                <a:stretch>
                  <a:fillRect b="-9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6281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89137-4A73-3C43-DFB5-DF99F2007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0F1C-1491-479A-96D6-9EEE8D868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The chain rule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2EA32-D1DE-0864-0DC6-D2E3B8538C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The chain rule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HK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In vector form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den>
                        </m:f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°</m:t>
                        </m:r>
                        <m:sSup>
                          <m:sSupPr>
                            <m:ctrlP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HK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HK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HK" dirty="0"/>
                  <a:t> </a:t>
                </a:r>
              </a:p>
              <a:p>
                <a:r>
                  <a:rPr lang="en-HK" dirty="0"/>
                  <a:t>Where </a:t>
                </a:r>
                <a14:m>
                  <m:oMath xmlns:m="http://schemas.openxmlformats.org/officeDocument/2006/math">
                    <m:r>
                      <a:rPr lang="en-HK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°</m:t>
                    </m:r>
                  </m:oMath>
                </a14:m>
                <a:r>
                  <a:rPr lang="en-HK" dirty="0"/>
                  <a:t> is the elementwise multiplication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72EA32-D1DE-0864-0DC6-D2E3B8538C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1017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1A6FE-1BCD-22EA-E49A-B19D202C7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Correlation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B2713-2F82-8208-2903-D91922AE6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HK" dirty="0"/>
              <a:t>Relationship between variables</a:t>
            </a:r>
          </a:p>
          <a:p>
            <a:r>
              <a:rPr lang="en-HK" dirty="0"/>
              <a:t>Calories burned – exercise duration</a:t>
            </a:r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endParaRPr lang="en-HK" dirty="0"/>
          </a:p>
          <a:p>
            <a:r>
              <a:rPr lang="en-HK" dirty="0"/>
              <a:t>Examples of different correlations…</a:t>
            </a:r>
          </a:p>
          <a:p>
            <a:pPr lvl="1"/>
            <a:r>
              <a:rPr lang="en-HK" dirty="0"/>
              <a:t>Positive/negative      and          Weak/strong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540FACB-2E65-9678-4EF7-2B3E0E96188C}"/>
              </a:ext>
            </a:extLst>
          </p:cNvPr>
          <p:cNvGrpSpPr/>
          <p:nvPr/>
        </p:nvGrpSpPr>
        <p:grpSpPr>
          <a:xfrm>
            <a:off x="1646886" y="3635015"/>
            <a:ext cx="962293" cy="915281"/>
            <a:chOff x="7208793" y="4506894"/>
            <a:chExt cx="962293" cy="91528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FD53E7F-ECBA-FAC7-BD29-8A8578783FE2}"/>
                </a:ext>
              </a:extLst>
            </p:cNvPr>
            <p:cNvSpPr/>
            <p:nvPr/>
          </p:nvSpPr>
          <p:spPr>
            <a:xfrm>
              <a:off x="7208793" y="5376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EFDDE56-B19F-1856-EC4A-8824FE24455E}"/>
                </a:ext>
              </a:extLst>
            </p:cNvPr>
            <p:cNvSpPr/>
            <p:nvPr/>
          </p:nvSpPr>
          <p:spPr>
            <a:xfrm>
              <a:off x="7381919" y="5299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445BF3D-FAFC-C73F-A538-26EAC5339809}"/>
                </a:ext>
              </a:extLst>
            </p:cNvPr>
            <p:cNvSpPr/>
            <p:nvPr/>
          </p:nvSpPr>
          <p:spPr>
            <a:xfrm>
              <a:off x="7404778" y="51054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30E6754-8680-FFBA-1F4D-0EA3F2BA5103}"/>
                </a:ext>
              </a:extLst>
            </p:cNvPr>
            <p:cNvSpPr/>
            <p:nvPr/>
          </p:nvSpPr>
          <p:spPr>
            <a:xfrm>
              <a:off x="7566660" y="49166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836ADA3-273A-1CCF-6840-5CB1D1DDEDB4}"/>
                </a:ext>
              </a:extLst>
            </p:cNvPr>
            <p:cNvSpPr/>
            <p:nvPr/>
          </p:nvSpPr>
          <p:spPr>
            <a:xfrm>
              <a:off x="7848055" y="48464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2F84B86-B0DF-9849-211F-E9258F37214A}"/>
                </a:ext>
              </a:extLst>
            </p:cNvPr>
            <p:cNvSpPr/>
            <p:nvPr/>
          </p:nvSpPr>
          <p:spPr>
            <a:xfrm>
              <a:off x="7685745" y="500652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C76DC16-CCF8-5AF1-4D2E-38657E6EF2B0}"/>
                </a:ext>
              </a:extLst>
            </p:cNvPr>
            <p:cNvSpPr/>
            <p:nvPr/>
          </p:nvSpPr>
          <p:spPr>
            <a:xfrm>
              <a:off x="7898399" y="4627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6C4F6FE-94D2-63AC-E6B2-F9C47BB0D47C}"/>
                </a:ext>
              </a:extLst>
            </p:cNvPr>
            <p:cNvSpPr/>
            <p:nvPr/>
          </p:nvSpPr>
          <p:spPr>
            <a:xfrm>
              <a:off x="8092440" y="464294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4678284-D0F7-20AC-37A2-A9960D35119E}"/>
                </a:ext>
              </a:extLst>
            </p:cNvPr>
            <p:cNvSpPr/>
            <p:nvPr/>
          </p:nvSpPr>
          <p:spPr>
            <a:xfrm>
              <a:off x="8125367" y="4506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2DF6205-9B76-BD46-6823-84E29802CDD4}"/>
                </a:ext>
              </a:extLst>
            </p:cNvPr>
            <p:cNvSpPr/>
            <p:nvPr/>
          </p:nvSpPr>
          <p:spPr>
            <a:xfrm>
              <a:off x="7265127" y="51961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DF6304-D7B3-FAD7-E0AD-05FF79925A1F}"/>
              </a:ext>
            </a:extLst>
          </p:cNvPr>
          <p:cNvCxnSpPr/>
          <p:nvPr/>
        </p:nvCxnSpPr>
        <p:spPr>
          <a:xfrm flipV="1">
            <a:off x="1368647" y="3040955"/>
            <a:ext cx="1755320" cy="1820636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C139A8A-741D-C1B6-4618-7D6D83D75A06}"/>
              </a:ext>
            </a:extLst>
          </p:cNvPr>
          <p:cNvGrpSpPr/>
          <p:nvPr/>
        </p:nvGrpSpPr>
        <p:grpSpPr>
          <a:xfrm>
            <a:off x="918758" y="2911451"/>
            <a:ext cx="2308555" cy="2480333"/>
            <a:chOff x="6480665" y="3783330"/>
            <a:chExt cx="2308555" cy="2480333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D961E0C-2BBE-2A63-2819-DAD04A68ACE0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3D73598-B65F-4BCC-A6C8-849E7D991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E48D4B8-4461-9B93-9FA3-83F3EFA6DB43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B029FF5-78E2-8EA4-AC5A-9417E84676CD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549F036-E382-2668-9846-CF9F071FEBA3}"/>
              </a:ext>
            </a:extLst>
          </p:cNvPr>
          <p:cNvGrpSpPr/>
          <p:nvPr/>
        </p:nvGrpSpPr>
        <p:grpSpPr>
          <a:xfrm>
            <a:off x="5367873" y="3299540"/>
            <a:ext cx="4892943" cy="1369773"/>
            <a:chOff x="5367873" y="4001294"/>
            <a:chExt cx="4892943" cy="1369773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B3B9F49-DB05-D3DF-6A25-06D2D41C8363}"/>
                </a:ext>
              </a:extLst>
            </p:cNvPr>
            <p:cNvCxnSpPr/>
            <p:nvPr/>
          </p:nvCxnSpPr>
          <p:spPr>
            <a:xfrm>
              <a:off x="5528345" y="5226342"/>
              <a:ext cx="457200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FEF242F-08F7-0535-5F08-FE30CCB45674}"/>
                </a:ext>
              </a:extLst>
            </p:cNvPr>
            <p:cNvSpPr txBox="1"/>
            <p:nvPr/>
          </p:nvSpPr>
          <p:spPr>
            <a:xfrm>
              <a:off x="5367873" y="4722073"/>
              <a:ext cx="48929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-1                                              0                                              1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0A2A770-17E1-318B-6D61-AA8891003D63}"/>
                </a:ext>
              </a:extLst>
            </p:cNvPr>
            <p:cNvCxnSpPr>
              <a:endCxn id="28" idx="2"/>
            </p:cNvCxnSpPr>
            <p:nvPr/>
          </p:nvCxnSpPr>
          <p:spPr>
            <a:xfrm flipV="1">
              <a:off x="7814345" y="5091405"/>
              <a:ext cx="0" cy="2698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104372-ADE2-ED40-AA11-F0885019F05E}"/>
                </a:ext>
              </a:extLst>
            </p:cNvPr>
            <p:cNvCxnSpPr/>
            <p:nvPr/>
          </p:nvCxnSpPr>
          <p:spPr>
            <a:xfrm flipV="1">
              <a:off x="10089162" y="5101192"/>
              <a:ext cx="0" cy="2698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D40B3C3-CF3D-D26D-2FEC-234ABB7CAEAC}"/>
                </a:ext>
              </a:extLst>
            </p:cNvPr>
            <p:cNvCxnSpPr/>
            <p:nvPr/>
          </p:nvCxnSpPr>
          <p:spPr>
            <a:xfrm flipV="1">
              <a:off x="5525546" y="5101192"/>
              <a:ext cx="0" cy="26987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48F27E-28FE-8E4B-98FA-7C32E9FAE647}"/>
                </a:ext>
              </a:extLst>
            </p:cNvPr>
            <p:cNvSpPr txBox="1"/>
            <p:nvPr/>
          </p:nvSpPr>
          <p:spPr>
            <a:xfrm>
              <a:off x="6459523" y="4001294"/>
              <a:ext cx="267534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Correlation coefficient (r)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4861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BDD68-FFAA-BA32-1E20-ECAC81FE5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D1C2B-8764-F10E-1194-F6CD31D5C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Similar expressions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HK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HK" b="0" i="1" dirty="0">
                    <a:latin typeface="Cambria Math" panose="02040503050406030204" pitchFamily="18" charset="0"/>
                  </a:rPr>
                  <a:t> </a:t>
                </a:r>
                <a:r>
                  <a:rPr lang="en-HK" b="0" dirty="0">
                    <a:latin typeface="Cambria Math" panose="02040503050406030204" pitchFamily="18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HK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1D1C2B-8764-F10E-1194-F6CD31D5C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ABFEF7-FAEF-C316-DA9E-B3D8740F70FB}"/>
                  </a:ext>
                </a:extLst>
              </p:cNvPr>
              <p:cNvSpPr txBox="1"/>
              <p:nvPr/>
            </p:nvSpPr>
            <p:spPr>
              <a:xfrm>
                <a:off x="8099545" y="2607767"/>
                <a:ext cx="3208180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           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ABFEF7-FAEF-C316-DA9E-B3D8740F70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545" y="2607767"/>
                <a:ext cx="3208180" cy="4682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04783-4AF1-B51A-B15B-A39F063EC077}"/>
                  </a:ext>
                </a:extLst>
              </p:cNvPr>
              <p:cNvSpPr txBox="1"/>
              <p:nvPr/>
            </p:nvSpPr>
            <p:spPr>
              <a:xfrm>
                <a:off x="8668387" y="3531641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304783-4AF1-B51A-B15B-A39F063EC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387" y="3531641"/>
                <a:ext cx="2070497" cy="4682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F53F4-0A6C-4D13-8BF4-3BD4C1103835}"/>
                  </a:ext>
                </a:extLst>
              </p:cNvPr>
              <p:cNvSpPr txBox="1"/>
              <p:nvPr/>
            </p:nvSpPr>
            <p:spPr>
              <a:xfrm>
                <a:off x="8668386" y="4413461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70F53F4-0A6C-4D13-8BF4-3BD4C11038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8386" y="4413461"/>
                <a:ext cx="2070497" cy="46820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A6BBF15-2A6C-FD7D-0577-CED64B601A04}"/>
              </a:ext>
            </a:extLst>
          </p:cNvPr>
          <p:cNvCxnSpPr/>
          <p:nvPr/>
        </p:nvCxnSpPr>
        <p:spPr>
          <a:xfrm>
            <a:off x="8668386" y="3028177"/>
            <a:ext cx="773326" cy="5762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9093C90-776B-721E-72EE-FA524F9ED145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9703635" y="3075972"/>
            <a:ext cx="1" cy="45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98CCF3-0BE4-0466-44EF-BD3C0C54BEFB}"/>
              </a:ext>
            </a:extLst>
          </p:cNvPr>
          <p:cNvCxnSpPr/>
          <p:nvPr/>
        </p:nvCxnSpPr>
        <p:spPr>
          <a:xfrm flipH="1">
            <a:off x="10010553" y="3075972"/>
            <a:ext cx="632638" cy="4136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5D4FF70-027F-EEE1-D270-5F7F0BDFA54A}"/>
              </a:ext>
            </a:extLst>
          </p:cNvPr>
          <p:cNvCxnSpPr/>
          <p:nvPr/>
        </p:nvCxnSpPr>
        <p:spPr>
          <a:xfrm>
            <a:off x="9703633" y="3978819"/>
            <a:ext cx="1" cy="45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50AA3A8-5DF3-92A4-0365-F97976A68EA3}"/>
              </a:ext>
            </a:extLst>
          </p:cNvPr>
          <p:cNvCxnSpPr>
            <a:cxnSpLocks/>
          </p:cNvCxnSpPr>
          <p:nvPr/>
        </p:nvCxnSpPr>
        <p:spPr>
          <a:xfrm flipH="1">
            <a:off x="10047936" y="4915298"/>
            <a:ext cx="595255" cy="4501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DDA921B-00FD-FA6F-E293-D2126CC60BAD}"/>
              </a:ext>
            </a:extLst>
          </p:cNvPr>
          <p:cNvCxnSpPr/>
          <p:nvPr/>
        </p:nvCxnSpPr>
        <p:spPr>
          <a:xfrm>
            <a:off x="9703632" y="4888223"/>
            <a:ext cx="1" cy="4556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C5D249-CACC-273C-6D13-709C737C4A55}"/>
                  </a:ext>
                </a:extLst>
              </p:cNvPr>
              <p:cNvSpPr txBox="1"/>
              <p:nvPr/>
            </p:nvSpPr>
            <p:spPr>
              <a:xfrm>
                <a:off x="8622225" y="5377524"/>
                <a:ext cx="2070497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C5D249-CACC-273C-6D13-709C737C4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2225" y="5377524"/>
                <a:ext cx="2070497" cy="4682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4879BC-599C-8845-D872-33E553A4E4F4}"/>
                  </a:ext>
                </a:extLst>
              </p:cNvPr>
              <p:cNvSpPr txBox="1"/>
              <p:nvPr/>
            </p:nvSpPr>
            <p:spPr>
              <a:xfrm>
                <a:off x="10650190" y="4413722"/>
                <a:ext cx="524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24879BC-599C-8845-D872-33E553A4E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190" y="4413722"/>
                <a:ext cx="524883" cy="461665"/>
              </a:xfrm>
              <a:prstGeom prst="rect">
                <a:avLst/>
              </a:prstGeom>
              <a:blipFill>
                <a:blip r:embed="rId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8954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  <p:bldP spid="1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171BB-7821-7229-E8C3-53A02AA7A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05A84-B1F3-FEF9-C97E-57B6EE068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A90CBF-687B-BA05-454B-0C0757D2B1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HK" dirty="0"/>
                  <a:t>Equations from previous slide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Now gradient of the cost function with respect </a:t>
                </a:r>
              </a:p>
              <a:p>
                <a:pPr marL="0" indent="0">
                  <a:buNone/>
                </a:pPr>
                <a:r>
                  <a:rPr lang="en-HK" dirty="0"/>
                  <a:t>to weights in the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HK" dirty="0"/>
                  <a:t> layer: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Recall from last slide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Thus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A90CBF-687B-BA05-454B-0C0757D2B1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12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D5BF8D19-7E5C-CF9C-C1C2-A50D4098767D}"/>
              </a:ext>
            </a:extLst>
          </p:cNvPr>
          <p:cNvGrpSpPr/>
          <p:nvPr/>
        </p:nvGrpSpPr>
        <p:grpSpPr>
          <a:xfrm>
            <a:off x="8099545" y="2607767"/>
            <a:ext cx="3208180" cy="3237962"/>
            <a:chOff x="8099545" y="2607767"/>
            <a:chExt cx="3208180" cy="3237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023BB5D-EFA1-E3B2-3EF8-2D90FD95197C}"/>
                    </a:ext>
                  </a:extLst>
                </p:cNvPr>
                <p:cNvSpPr txBox="1"/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023BB5D-EFA1-E3B2-3EF8-2D90FD9519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5F05EEA-8E2F-2FDA-52A4-65ADC382684D}"/>
                    </a:ext>
                  </a:extLst>
                </p:cNvPr>
                <p:cNvSpPr txBox="1"/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5F05EEA-8E2F-2FDA-52A4-65ADC38268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0918CE57-84B6-CF33-26D2-D372C316E3E7}"/>
                </a:ext>
              </a:extLst>
            </p:cNvPr>
            <p:cNvCxnSpPr/>
            <p:nvPr/>
          </p:nvCxnSpPr>
          <p:spPr>
            <a:xfrm>
              <a:off x="8668386" y="3028177"/>
              <a:ext cx="773326" cy="576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FA9C0A7-3E44-08DA-89E6-B80F486B088C}"/>
                </a:ext>
              </a:extLst>
            </p:cNvPr>
            <p:cNvCxnSpPr>
              <a:endCxn id="4" idx="0"/>
            </p:cNvCxnSpPr>
            <p:nvPr/>
          </p:nvCxnSpPr>
          <p:spPr>
            <a:xfrm>
              <a:off x="9703635" y="3075972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DF20DF8-D9BC-036C-ED52-10C4A40D1A11}"/>
                </a:ext>
              </a:extLst>
            </p:cNvPr>
            <p:cNvCxnSpPr/>
            <p:nvPr/>
          </p:nvCxnSpPr>
          <p:spPr>
            <a:xfrm flipH="1">
              <a:off x="10010553" y="3075972"/>
              <a:ext cx="632638" cy="41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04FABD9-CE1F-E6AF-6169-C206B7D39872}"/>
                </a:ext>
              </a:extLst>
            </p:cNvPr>
            <p:cNvCxnSpPr/>
            <p:nvPr/>
          </p:nvCxnSpPr>
          <p:spPr>
            <a:xfrm>
              <a:off x="9703633" y="3978819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7E94D01-AC9E-3CE5-99FD-B56F138126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7936" y="4915298"/>
              <a:ext cx="595255" cy="45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C747FA0-F264-9F35-72AB-0DBA83A3D6B5}"/>
                </a:ext>
              </a:extLst>
            </p:cNvPr>
            <p:cNvCxnSpPr/>
            <p:nvPr/>
          </p:nvCxnSpPr>
          <p:spPr>
            <a:xfrm>
              <a:off x="9703632" y="4888223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31B05F-B902-2575-B0DC-0DCFC7F9BEE0}"/>
                    </a:ext>
                  </a:extLst>
                </p:cNvPr>
                <p:cNvSpPr txBox="1"/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DE31B05F-B902-2575-B0DC-0DCFC7F9B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0AC2DDF-0EF0-1C03-98DC-04691384AC2F}"/>
                    </a:ext>
                  </a:extLst>
                </p:cNvPr>
                <p:cNvSpPr txBox="1"/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D0AC2DDF-0EF0-1C03-98DC-04691384AC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AE31072-7D17-4F42-F6C1-997A8E0FD3A0}"/>
              </a:ext>
            </a:extLst>
          </p:cNvPr>
          <p:cNvGrpSpPr/>
          <p:nvPr/>
        </p:nvGrpSpPr>
        <p:grpSpPr>
          <a:xfrm>
            <a:off x="8020452" y="572550"/>
            <a:ext cx="3426910" cy="1966395"/>
            <a:chOff x="8020452" y="572550"/>
            <a:chExt cx="3426910" cy="1966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91FD244-E3F9-AA5A-3217-956AA3FC4079}"/>
                    </a:ext>
                  </a:extLst>
                </p:cNvPr>
                <p:cNvSpPr txBox="1"/>
                <p:nvPr/>
              </p:nvSpPr>
              <p:spPr>
                <a:xfrm>
                  <a:off x="8622225" y="1636098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91FD244-E3F9-AA5A-3217-956AA3FC40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225" y="1636098"/>
                  <a:ext cx="2070497" cy="4682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B5C6460-E59E-6361-0627-74201B6A9966}"/>
                </a:ext>
              </a:extLst>
            </p:cNvPr>
            <p:cNvCxnSpPr/>
            <p:nvPr/>
          </p:nvCxnSpPr>
          <p:spPr>
            <a:xfrm>
              <a:off x="9657471" y="2083276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1A778B6-DBE7-A9D8-AC4E-C4CF300392BD}"/>
                </a:ext>
              </a:extLst>
            </p:cNvPr>
            <p:cNvCxnSpPr/>
            <p:nvPr/>
          </p:nvCxnSpPr>
          <p:spPr>
            <a:xfrm>
              <a:off x="8589293" y="992960"/>
              <a:ext cx="773326" cy="576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C845357-C283-654A-79F3-81658D478BE7}"/>
                </a:ext>
              </a:extLst>
            </p:cNvPr>
            <p:cNvCxnSpPr/>
            <p:nvPr/>
          </p:nvCxnSpPr>
          <p:spPr>
            <a:xfrm>
              <a:off x="9624542" y="1040755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C1E4245-105E-B6B7-D963-730C3952F7A8}"/>
                </a:ext>
              </a:extLst>
            </p:cNvPr>
            <p:cNvCxnSpPr/>
            <p:nvPr/>
          </p:nvCxnSpPr>
          <p:spPr>
            <a:xfrm flipH="1">
              <a:off x="9931460" y="1040755"/>
              <a:ext cx="632638" cy="41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AF9A703-7286-4E32-64AF-B50F19B45BEF}"/>
                    </a:ext>
                  </a:extLst>
                </p:cNvPr>
                <p:cNvSpPr txBox="1"/>
                <p:nvPr/>
              </p:nvSpPr>
              <p:spPr>
                <a:xfrm>
                  <a:off x="8020452" y="572550"/>
                  <a:ext cx="3426910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AF9A703-7286-4E32-64AF-B50F19B45B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452" y="572550"/>
                  <a:ext cx="3426910" cy="4682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D62B36-6B9C-99A7-6F0F-718F03D263FD}"/>
                  </a:ext>
                </a:extLst>
              </p:cNvPr>
              <p:cNvSpPr txBox="1"/>
              <p:nvPr/>
            </p:nvSpPr>
            <p:spPr>
              <a:xfrm>
                <a:off x="10650190" y="4413722"/>
                <a:ext cx="524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0D62B36-6B9C-99A7-6F0F-718F03D263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190" y="4413722"/>
                <a:ext cx="524883" cy="461665"/>
              </a:xfrm>
              <a:prstGeom prst="rect">
                <a:avLst/>
              </a:prstGeom>
              <a:blipFill>
                <a:blip r:embed="rId9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0B785F-4758-9070-B93E-208DF8346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10478-6B12-8FA2-57EB-2872F3636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B986E-40A2-8B19-DBD2-7064A69AA8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HK" dirty="0"/>
                  <a:t>Equations from previous slide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Now gradient of the cost function with respect </a:t>
                </a:r>
              </a:p>
              <a:p>
                <a:pPr marL="0" indent="0">
                  <a:buNone/>
                </a:pPr>
                <a:r>
                  <a:rPr lang="en-HK" dirty="0"/>
                  <a:t>to weights in the </a:t>
                </a:r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HK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HK" dirty="0"/>
                  <a:t> layer: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Recall from last slide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r>
                  <a:rPr lang="en-HK" dirty="0"/>
                  <a:t>Thus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HK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HK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𝝏</m:t>
                        </m:r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  <m:sup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𝒍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</m:den>
                    </m:f>
                    <m:f>
                      <m:fPr>
                        <m:ctrlPr>
                          <a:rPr lang="en-US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CB986E-40A2-8B19-DBD2-7064A69AA8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1120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BBE6717D-424E-1F80-8B79-6978EF0791F3}"/>
              </a:ext>
            </a:extLst>
          </p:cNvPr>
          <p:cNvGrpSpPr/>
          <p:nvPr/>
        </p:nvGrpSpPr>
        <p:grpSpPr>
          <a:xfrm>
            <a:off x="8099545" y="2607767"/>
            <a:ext cx="3208180" cy="3237962"/>
            <a:chOff x="8099545" y="2607767"/>
            <a:chExt cx="3208180" cy="32379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8DD22F-B50A-77A0-C875-E57DB3BB725E}"/>
                    </a:ext>
                  </a:extLst>
                </p:cNvPr>
                <p:cNvSpPr txBox="1"/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818DD22F-B50A-77A0-C875-E57DB3BB72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7" y="3531641"/>
                  <a:ext cx="2070497" cy="46820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293F884-FA28-50BE-A5DD-EA9B43B54769}"/>
                    </a:ext>
                  </a:extLst>
                </p:cNvPr>
                <p:cNvSpPr txBox="1"/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F293F884-FA28-50BE-A5DD-EA9B43B547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68386" y="4413461"/>
                  <a:ext cx="2070497" cy="46820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E974C3B-A51E-3297-8E7A-36295F40C3EC}"/>
                </a:ext>
              </a:extLst>
            </p:cNvPr>
            <p:cNvCxnSpPr/>
            <p:nvPr/>
          </p:nvCxnSpPr>
          <p:spPr>
            <a:xfrm>
              <a:off x="8668386" y="3028177"/>
              <a:ext cx="773326" cy="576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82EE9FE-24F2-06E9-FB51-3C9BF78B7870}"/>
                </a:ext>
              </a:extLst>
            </p:cNvPr>
            <p:cNvCxnSpPr>
              <a:endCxn id="5" idx="0"/>
            </p:cNvCxnSpPr>
            <p:nvPr/>
          </p:nvCxnSpPr>
          <p:spPr>
            <a:xfrm>
              <a:off x="9703635" y="3075972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427029F-657F-A9DB-1DA9-EC4F46F1C08B}"/>
                </a:ext>
              </a:extLst>
            </p:cNvPr>
            <p:cNvCxnSpPr/>
            <p:nvPr/>
          </p:nvCxnSpPr>
          <p:spPr>
            <a:xfrm flipH="1">
              <a:off x="10010553" y="3075972"/>
              <a:ext cx="632638" cy="41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8449CD1-8FFB-02A4-1878-79A39096328D}"/>
                </a:ext>
              </a:extLst>
            </p:cNvPr>
            <p:cNvCxnSpPr/>
            <p:nvPr/>
          </p:nvCxnSpPr>
          <p:spPr>
            <a:xfrm>
              <a:off x="9703633" y="3978819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A24432C-2848-2511-4059-1D493C91C8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047936" y="4915298"/>
              <a:ext cx="595255" cy="45012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88D20BF-EBFE-5B5A-40CF-18AE4FB0C0FC}"/>
                </a:ext>
              </a:extLst>
            </p:cNvPr>
            <p:cNvCxnSpPr/>
            <p:nvPr/>
          </p:nvCxnSpPr>
          <p:spPr>
            <a:xfrm>
              <a:off x="9703632" y="4888223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26AD31A-FF29-6CD5-70CF-4E2FA3189BDC}"/>
                    </a:ext>
                  </a:extLst>
                </p:cNvPr>
                <p:cNvSpPr txBox="1"/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26AD31A-FF29-6CD5-70CF-4E2FA3189B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225" y="5377524"/>
                  <a:ext cx="2070497" cy="46820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B0E7697-D7B6-95BA-0CA0-47549E09E248}"/>
                    </a:ext>
                  </a:extLst>
                </p:cNvPr>
                <p:cNvSpPr txBox="1"/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B0E7697-D7B6-95BA-0CA0-47549E09E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99545" y="2607767"/>
                  <a:ext cx="3208180" cy="4682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852266-D8F0-A56F-7351-630455082A1C}"/>
              </a:ext>
            </a:extLst>
          </p:cNvPr>
          <p:cNvGrpSpPr/>
          <p:nvPr/>
        </p:nvGrpSpPr>
        <p:grpSpPr>
          <a:xfrm>
            <a:off x="8020452" y="572550"/>
            <a:ext cx="3426910" cy="1966395"/>
            <a:chOff x="8020452" y="572550"/>
            <a:chExt cx="3426910" cy="19663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8AB152A-A848-0027-8B97-3C9F3F082202}"/>
                    </a:ext>
                  </a:extLst>
                </p:cNvPr>
                <p:cNvSpPr txBox="1"/>
                <p:nvPr/>
              </p:nvSpPr>
              <p:spPr>
                <a:xfrm>
                  <a:off x="8622225" y="1636098"/>
                  <a:ext cx="2070497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8AB152A-A848-0027-8B97-3C9F3F082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22225" y="1636098"/>
                  <a:ext cx="2070497" cy="46820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6EB93BA-B1FC-6668-01B0-2956BF1EA4B6}"/>
                </a:ext>
              </a:extLst>
            </p:cNvPr>
            <p:cNvCxnSpPr/>
            <p:nvPr/>
          </p:nvCxnSpPr>
          <p:spPr>
            <a:xfrm>
              <a:off x="9657471" y="2083276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9F50714-BE43-E769-8F87-D208501C1AF7}"/>
                </a:ext>
              </a:extLst>
            </p:cNvPr>
            <p:cNvCxnSpPr/>
            <p:nvPr/>
          </p:nvCxnSpPr>
          <p:spPr>
            <a:xfrm>
              <a:off x="8589293" y="992960"/>
              <a:ext cx="773326" cy="57626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4208522-F5D6-17E1-8001-99567D11115D}"/>
                </a:ext>
              </a:extLst>
            </p:cNvPr>
            <p:cNvCxnSpPr/>
            <p:nvPr/>
          </p:nvCxnSpPr>
          <p:spPr>
            <a:xfrm>
              <a:off x="9624542" y="1040755"/>
              <a:ext cx="1" cy="4556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E585212-EED8-C062-7B1D-8DEBF3D840A8}"/>
                </a:ext>
              </a:extLst>
            </p:cNvPr>
            <p:cNvCxnSpPr/>
            <p:nvPr/>
          </p:nvCxnSpPr>
          <p:spPr>
            <a:xfrm flipH="1">
              <a:off x="9931460" y="1040755"/>
              <a:ext cx="632638" cy="41361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471D35-62D1-FE20-A332-2472A62E4E47}"/>
                    </a:ext>
                  </a:extLst>
                </p:cNvPr>
                <p:cNvSpPr txBox="1"/>
                <p:nvPr/>
              </p:nvSpPr>
              <p:spPr>
                <a:xfrm>
                  <a:off x="8020452" y="572550"/>
                  <a:ext cx="3426910" cy="46820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          </m:t>
                        </m:r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  <m:r>
                              <a:rPr lang="en-HK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oMath>
                    </m:oMathPara>
                  </a14:m>
                  <a:endParaRPr lang="en-HK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471D35-62D1-FE20-A332-2472A62E4E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20452" y="572550"/>
                  <a:ext cx="3426910" cy="46820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9D4F5D81-251F-6B0A-30A3-28BF553D97C3}"/>
              </a:ext>
            </a:extLst>
          </p:cNvPr>
          <p:cNvCxnSpPr/>
          <p:nvPr/>
        </p:nvCxnSpPr>
        <p:spPr>
          <a:xfrm>
            <a:off x="8472668" y="6667018"/>
            <a:ext cx="914400" cy="91440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E162CBB-7B39-B78A-62BD-164EB79058EB}"/>
              </a:ext>
            </a:extLst>
          </p:cNvPr>
          <p:cNvGrpSpPr/>
          <p:nvPr/>
        </p:nvGrpSpPr>
        <p:grpSpPr>
          <a:xfrm>
            <a:off x="5149185" y="5658594"/>
            <a:ext cx="2516167" cy="780226"/>
            <a:chOff x="5149185" y="5658594"/>
            <a:chExt cx="2516167" cy="780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41EB36D-90EB-6080-6E07-F699055A6564}"/>
                    </a:ext>
                  </a:extLst>
                </p:cNvPr>
                <p:cNvSpPr txBox="1"/>
                <p:nvPr/>
              </p:nvSpPr>
              <p:spPr>
                <a:xfrm>
                  <a:off x="7222602" y="5658594"/>
                  <a:ext cx="442750" cy="3742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</m:oMath>
                    </m:oMathPara>
                  </a14:m>
                  <a:endParaRPr lang="en-HK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141EB36D-90EB-6080-6E07-F699055A6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602" y="5658594"/>
                  <a:ext cx="442750" cy="37427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HK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Right Brace 22">
              <a:extLst>
                <a:ext uri="{FF2B5EF4-FFF2-40B4-BE49-F238E27FC236}">
                  <a16:creationId xmlns:a16="http://schemas.microsoft.com/office/drawing/2014/main" id="{32B3D5D2-311C-A517-6BDB-63BD8941237F}"/>
                </a:ext>
              </a:extLst>
            </p:cNvPr>
            <p:cNvSpPr/>
            <p:nvPr/>
          </p:nvSpPr>
          <p:spPr>
            <a:xfrm rot="5400000">
              <a:off x="5500093" y="5834072"/>
              <a:ext cx="253839" cy="955656"/>
            </a:xfrm>
            <a:prstGeom prst="righ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BE56486-94F6-B56A-33DF-2AD97F8CEB0F}"/>
                </a:ext>
              </a:extLst>
            </p:cNvPr>
            <p:cNvCxnSpPr/>
            <p:nvPr/>
          </p:nvCxnSpPr>
          <p:spPr>
            <a:xfrm>
              <a:off x="5627012" y="6438820"/>
              <a:ext cx="1816965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2427EFA-CE8E-B89D-D6CF-8618DEBEFAAD}"/>
                </a:ext>
              </a:extLst>
            </p:cNvPr>
            <p:cNvCxnSpPr/>
            <p:nvPr/>
          </p:nvCxnSpPr>
          <p:spPr>
            <a:xfrm flipV="1">
              <a:off x="7443977" y="6032864"/>
              <a:ext cx="0" cy="40595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54DFBD-AC72-B168-F929-1F6590CA1270}"/>
                  </a:ext>
                </a:extLst>
              </p:cNvPr>
              <p:cNvSpPr txBox="1"/>
              <p:nvPr/>
            </p:nvSpPr>
            <p:spPr>
              <a:xfrm>
                <a:off x="10650190" y="4413722"/>
                <a:ext cx="5248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HK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F54DFBD-AC72-B168-F929-1F6590CA1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0190" y="4413722"/>
                <a:ext cx="524883" cy="461665"/>
              </a:xfrm>
              <a:prstGeom prst="rect">
                <a:avLst/>
              </a:prstGeom>
              <a:blipFill>
                <a:blip r:embed="rId10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1451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4F7B2-B93A-B2EB-4CC6-A894EDFA4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Vanishing gradient</a:t>
            </a:r>
            <a:endParaRPr lang="en-HK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929128-5C7E-6BFE-F3CB-69C9DE163D4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HK" dirty="0"/>
                  <a:t>Sigmoid activation function and its derivative</a:t>
                </a:r>
              </a:p>
              <a:p>
                <a14:m>
                  <m:oMath xmlns:m="http://schemas.openxmlformats.org/officeDocument/2006/math">
                    <m:r>
                      <a:rPr lang="en-HK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HK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HK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HK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den>
                    </m:f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929128-5C7E-6BFE-F3CB-69C9DE163D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4787D0D-5C74-2F60-1EC4-B52E24B39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604" y="2785889"/>
            <a:ext cx="6636091" cy="33910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E14C3-90E7-71AC-1FAA-577EF107C8AB}"/>
                  </a:ext>
                </a:extLst>
              </p:cNvPr>
              <p:cNvSpPr txBox="1"/>
              <p:nvPr/>
            </p:nvSpPr>
            <p:spPr>
              <a:xfrm>
                <a:off x="10939859" y="5417820"/>
                <a:ext cx="3473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F3E14C3-90E7-71AC-1FAA-577EF107C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39859" y="5417820"/>
                <a:ext cx="34733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41DBB-513E-5032-121A-D86A29CCD11D}"/>
                  </a:ext>
                </a:extLst>
              </p:cNvPr>
              <p:cNvSpPr txBox="1"/>
              <p:nvPr/>
            </p:nvSpPr>
            <p:spPr>
              <a:xfrm>
                <a:off x="7724821" y="2466286"/>
                <a:ext cx="7017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HK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DF41DBB-513E-5032-121A-D86A29CC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21" y="2466286"/>
                <a:ext cx="701731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229571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17508-F5C4-3B03-4951-7611B8050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Backpropagation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DC2B5-A1DC-353F-5049-27AB50E2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Useful links</a:t>
            </a:r>
          </a:p>
          <a:p>
            <a:endParaRPr lang="en-HK" dirty="0"/>
          </a:p>
          <a:p>
            <a:r>
              <a:rPr lang="en-HK" dirty="0">
                <a:hlinkClick r:id="rId2"/>
              </a:rPr>
              <a:t>Basic idea of back propagation</a:t>
            </a:r>
            <a:endParaRPr lang="en-HK" dirty="0"/>
          </a:p>
          <a:p>
            <a:endParaRPr lang="en-HK" dirty="0"/>
          </a:p>
          <a:p>
            <a:r>
              <a:rPr lang="en-HK" dirty="0">
                <a:hlinkClick r:id="rId3"/>
              </a:rPr>
              <a:t>The math behind back propagation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233460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6828B-DE05-68D6-16AB-F4E122BAA9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25F397-93DE-B47C-A450-D287BAF0D46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Understanding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25F397-93DE-B47C-A450-D287BAF0D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7B85DE-DDBB-10FB-C155-3C7E34079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Linear regression</a:t>
            </a:r>
          </a:p>
          <a:p>
            <a:r>
              <a:rPr lang="en-HK" dirty="0"/>
              <a:t>Strong, weak, and no correlation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63B3C04-25A5-1527-B571-17E7CFC0832B}"/>
              </a:ext>
            </a:extLst>
          </p:cNvPr>
          <p:cNvGrpSpPr/>
          <p:nvPr/>
        </p:nvGrpSpPr>
        <p:grpSpPr>
          <a:xfrm>
            <a:off x="1689417" y="3837043"/>
            <a:ext cx="962293" cy="915281"/>
            <a:chOff x="7208793" y="4506894"/>
            <a:chExt cx="962293" cy="915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5F13EA08-3C9F-D70C-2647-9CDBDBEBDCE7}"/>
                </a:ext>
              </a:extLst>
            </p:cNvPr>
            <p:cNvSpPr/>
            <p:nvPr/>
          </p:nvSpPr>
          <p:spPr>
            <a:xfrm>
              <a:off x="7208793" y="5376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210C1E-96F7-1DB4-4390-A1FCE7414CDF}"/>
                </a:ext>
              </a:extLst>
            </p:cNvPr>
            <p:cNvSpPr/>
            <p:nvPr/>
          </p:nvSpPr>
          <p:spPr>
            <a:xfrm>
              <a:off x="7381919" y="5299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95349FA-86A7-1B10-F4CA-2628B649B34C}"/>
                </a:ext>
              </a:extLst>
            </p:cNvPr>
            <p:cNvSpPr/>
            <p:nvPr/>
          </p:nvSpPr>
          <p:spPr>
            <a:xfrm>
              <a:off x="7404778" y="51054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DB9F9D-1757-3915-0252-F14013CFC4D1}"/>
                </a:ext>
              </a:extLst>
            </p:cNvPr>
            <p:cNvSpPr/>
            <p:nvPr/>
          </p:nvSpPr>
          <p:spPr>
            <a:xfrm>
              <a:off x="7566660" y="49166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9AA27A2-7A39-7FAA-9B04-D2F8BA4243CE}"/>
                </a:ext>
              </a:extLst>
            </p:cNvPr>
            <p:cNvSpPr/>
            <p:nvPr/>
          </p:nvSpPr>
          <p:spPr>
            <a:xfrm>
              <a:off x="7848055" y="48464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AF8FECC-EE88-8A01-1344-B7228F6CF804}"/>
                </a:ext>
              </a:extLst>
            </p:cNvPr>
            <p:cNvSpPr/>
            <p:nvPr/>
          </p:nvSpPr>
          <p:spPr>
            <a:xfrm>
              <a:off x="7685745" y="500652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E45885-4F5B-8F2A-10DB-355ACBAFDAD0}"/>
                </a:ext>
              </a:extLst>
            </p:cNvPr>
            <p:cNvSpPr/>
            <p:nvPr/>
          </p:nvSpPr>
          <p:spPr>
            <a:xfrm>
              <a:off x="7898399" y="4627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0041D47-1BE6-6913-549E-EF44DC9A9DAA}"/>
                </a:ext>
              </a:extLst>
            </p:cNvPr>
            <p:cNvSpPr/>
            <p:nvPr/>
          </p:nvSpPr>
          <p:spPr>
            <a:xfrm>
              <a:off x="8092440" y="464294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52A84B-FBE1-F251-85D8-93D71645E1D7}"/>
                </a:ext>
              </a:extLst>
            </p:cNvPr>
            <p:cNvSpPr/>
            <p:nvPr/>
          </p:nvSpPr>
          <p:spPr>
            <a:xfrm>
              <a:off x="8125367" y="4506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A88064D-ED59-FF91-19A0-04EC2C3FCA83}"/>
                </a:ext>
              </a:extLst>
            </p:cNvPr>
            <p:cNvSpPr/>
            <p:nvPr/>
          </p:nvSpPr>
          <p:spPr>
            <a:xfrm>
              <a:off x="7265127" y="51961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4B24E2F-8BCC-480A-5073-2BE9FBBC72FA}"/>
              </a:ext>
            </a:extLst>
          </p:cNvPr>
          <p:cNvGrpSpPr/>
          <p:nvPr/>
        </p:nvGrpSpPr>
        <p:grpSpPr>
          <a:xfrm>
            <a:off x="961289" y="3113479"/>
            <a:ext cx="2308555" cy="2480333"/>
            <a:chOff x="6480665" y="3783330"/>
            <a:chExt cx="2308555" cy="24803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5FFC9D3-A5F9-3593-1966-BC900E1433B3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0C129D3-0A38-ABF4-DF87-7ED36654E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83F9627-655F-060B-FAE6-E2ED911F9479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6735539C-24CE-9657-5F85-D3EE0EEEB8F4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0CF452-C05B-F60F-BB6F-338FCB0CD256}"/>
              </a:ext>
            </a:extLst>
          </p:cNvPr>
          <p:cNvGrpSpPr/>
          <p:nvPr/>
        </p:nvGrpSpPr>
        <p:grpSpPr>
          <a:xfrm>
            <a:off x="4202748" y="3195427"/>
            <a:ext cx="2308555" cy="2480333"/>
            <a:chOff x="4202748" y="3195427"/>
            <a:chExt cx="2308555" cy="248033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2F6C72B9-9E89-085F-CFF9-07DA008A1E78}"/>
                </a:ext>
              </a:extLst>
            </p:cNvPr>
            <p:cNvGrpSpPr/>
            <p:nvPr/>
          </p:nvGrpSpPr>
          <p:grpSpPr>
            <a:xfrm>
              <a:off x="4872044" y="3690488"/>
              <a:ext cx="1107330" cy="1215308"/>
              <a:chOff x="4872044" y="3690488"/>
              <a:chExt cx="1107330" cy="1215308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2AF34B8-DD05-CE65-C7CF-1B91BBE6EFC2}"/>
                  </a:ext>
                </a:extLst>
              </p:cNvPr>
              <p:cNvSpPr/>
              <p:nvPr/>
            </p:nvSpPr>
            <p:spPr>
              <a:xfrm>
                <a:off x="4872044" y="450137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98FF0391-F4A9-1E25-7960-17129F3E4C1D}"/>
                  </a:ext>
                </a:extLst>
              </p:cNvPr>
              <p:cNvSpPr/>
              <p:nvPr/>
            </p:nvSpPr>
            <p:spPr>
              <a:xfrm>
                <a:off x="5104002" y="47113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D404D3EE-7CC1-59AA-409C-ECAAAB439B42}"/>
                  </a:ext>
                </a:extLst>
              </p:cNvPr>
              <p:cNvSpPr/>
              <p:nvPr/>
            </p:nvSpPr>
            <p:spPr>
              <a:xfrm>
                <a:off x="5126861" y="4517542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917EAE2A-A658-EBD5-5392-6C8C508D8693}"/>
                  </a:ext>
                </a:extLst>
              </p:cNvPr>
              <p:cNvSpPr/>
              <p:nvPr/>
            </p:nvSpPr>
            <p:spPr>
              <a:xfrm>
                <a:off x="5235019" y="4181913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B03534E-70F2-8912-5732-D32EC2696485}"/>
                  </a:ext>
                </a:extLst>
              </p:cNvPr>
              <p:cNvSpPr/>
              <p:nvPr/>
            </p:nvSpPr>
            <p:spPr>
              <a:xfrm>
                <a:off x="5570138" y="425855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822CF369-090E-19E9-4293-44C99C297389}"/>
                  </a:ext>
                </a:extLst>
              </p:cNvPr>
              <p:cNvSpPr/>
              <p:nvPr/>
            </p:nvSpPr>
            <p:spPr>
              <a:xfrm>
                <a:off x="5407828" y="4782365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6FE17E1C-A739-A247-EE88-A06A00F8B811}"/>
                  </a:ext>
                </a:extLst>
              </p:cNvPr>
              <p:cNvSpPr/>
              <p:nvPr/>
            </p:nvSpPr>
            <p:spPr>
              <a:xfrm>
                <a:off x="5804702" y="4048710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D414DFD9-98CB-D754-9C88-4E0262EAC871}"/>
                  </a:ext>
                </a:extLst>
              </p:cNvPr>
              <p:cNvSpPr/>
              <p:nvPr/>
            </p:nvSpPr>
            <p:spPr>
              <a:xfrm>
                <a:off x="5933655" y="4357504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A244C14-C2C9-CE99-7310-8045B5AF84E2}"/>
                  </a:ext>
                </a:extLst>
              </p:cNvPr>
              <p:cNvSpPr/>
              <p:nvPr/>
            </p:nvSpPr>
            <p:spPr>
              <a:xfrm>
                <a:off x="5884965" y="369048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E20D2F6-63BE-F7A0-95F8-F47B59BFA167}"/>
                  </a:ext>
                </a:extLst>
              </p:cNvPr>
              <p:cNvSpPr/>
              <p:nvPr/>
            </p:nvSpPr>
            <p:spPr>
              <a:xfrm>
                <a:off x="4889232" y="486007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HK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63ABB1D0-8D99-DFCC-9B85-00E3B05396CE}"/>
                </a:ext>
              </a:extLst>
            </p:cNvPr>
            <p:cNvGrpSpPr/>
            <p:nvPr/>
          </p:nvGrpSpPr>
          <p:grpSpPr>
            <a:xfrm>
              <a:off x="4202748" y="3195427"/>
              <a:ext cx="2308555" cy="2480333"/>
              <a:chOff x="6480665" y="3783330"/>
              <a:chExt cx="2308555" cy="2480333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9114B57A-8A6F-231F-87A8-D03E2B1CA4C8}"/>
                  </a:ext>
                </a:extLst>
              </p:cNvPr>
              <p:cNvCxnSpPr/>
              <p:nvPr/>
            </p:nvCxnSpPr>
            <p:spPr>
              <a:xfrm>
                <a:off x="6903720" y="3783330"/>
                <a:ext cx="0" cy="20116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77886FD1-EE1B-4EDB-CF74-D4FC9F4A78D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2290" y="5783130"/>
                <a:ext cx="1666919" cy="11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65414F0-0C1D-7329-BD2A-74C9201E4C63}"/>
                  </a:ext>
                </a:extLst>
              </p:cNvPr>
              <p:cNvSpPr txBox="1"/>
              <p:nvPr/>
            </p:nvSpPr>
            <p:spPr>
              <a:xfrm>
                <a:off x="6892290" y="5894331"/>
                <a:ext cx="1896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Exercise duration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0E8FB557-9BBE-3431-97CF-CD96D8B8D52E}"/>
                  </a:ext>
                </a:extLst>
              </p:cNvPr>
              <p:cNvSpPr txBox="1"/>
              <p:nvPr/>
            </p:nvSpPr>
            <p:spPr>
              <a:xfrm rot="16200000">
                <a:off x="5775504" y="4684513"/>
                <a:ext cx="177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Calories burned</a:t>
                </a:r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FC88258-4375-C083-920C-9854F55454E2}"/>
              </a:ext>
            </a:extLst>
          </p:cNvPr>
          <p:cNvGrpSpPr/>
          <p:nvPr/>
        </p:nvGrpSpPr>
        <p:grpSpPr>
          <a:xfrm>
            <a:off x="7756000" y="3088589"/>
            <a:ext cx="2308555" cy="2480333"/>
            <a:chOff x="7756000" y="3088589"/>
            <a:chExt cx="2308555" cy="2480333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EB5DB3C-CAB8-F80F-ABDF-D4D62A5B4F1C}"/>
                </a:ext>
              </a:extLst>
            </p:cNvPr>
            <p:cNvGrpSpPr/>
            <p:nvPr/>
          </p:nvGrpSpPr>
          <p:grpSpPr>
            <a:xfrm>
              <a:off x="7756000" y="3088589"/>
              <a:ext cx="2308555" cy="2480333"/>
              <a:chOff x="6480665" y="3783330"/>
              <a:chExt cx="2308555" cy="2480333"/>
            </a:xfrm>
          </p:grpSpPr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A240C324-D981-F5B8-2448-EF932CE87B6A}"/>
                  </a:ext>
                </a:extLst>
              </p:cNvPr>
              <p:cNvCxnSpPr/>
              <p:nvPr/>
            </p:nvCxnSpPr>
            <p:spPr>
              <a:xfrm>
                <a:off x="6903720" y="3783330"/>
                <a:ext cx="0" cy="20116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BA4D835C-AB6E-19C4-BA5E-1B25656815A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2290" y="5783130"/>
                <a:ext cx="1666919" cy="11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EB66C671-96BA-1A29-46C1-6396FE31226C}"/>
                  </a:ext>
                </a:extLst>
              </p:cNvPr>
              <p:cNvSpPr txBox="1"/>
              <p:nvPr/>
            </p:nvSpPr>
            <p:spPr>
              <a:xfrm>
                <a:off x="6892290" y="5894331"/>
                <a:ext cx="1896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Exercise duration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65E29028-6D64-76BB-EAAA-88AAC2DFE4A8}"/>
                  </a:ext>
                </a:extLst>
              </p:cNvPr>
              <p:cNvSpPr txBox="1"/>
              <p:nvPr/>
            </p:nvSpPr>
            <p:spPr>
              <a:xfrm rot="16200000">
                <a:off x="5775504" y="4684513"/>
                <a:ext cx="177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Calories burned</a:t>
                </a:r>
              </a:p>
            </p:txBody>
          </p:sp>
        </p:grp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1002E533-55E1-7EF6-AE3F-EB60A1640123}"/>
                </a:ext>
              </a:extLst>
            </p:cNvPr>
            <p:cNvSpPr/>
            <p:nvPr/>
          </p:nvSpPr>
          <p:spPr>
            <a:xfrm>
              <a:off x="8471142" y="41244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6335D537-BD91-E790-6092-58F2C71FB247}"/>
                </a:ext>
              </a:extLst>
            </p:cNvPr>
            <p:cNvSpPr/>
            <p:nvPr/>
          </p:nvSpPr>
          <p:spPr>
            <a:xfrm>
              <a:off x="8734687" y="474077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22615E51-DFA2-E0A3-4160-3ACE743C4A9C}"/>
                </a:ext>
              </a:extLst>
            </p:cNvPr>
            <p:cNvSpPr/>
            <p:nvPr/>
          </p:nvSpPr>
          <p:spPr>
            <a:xfrm>
              <a:off x="8758894" y="40746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40D5FE7A-ADF6-142D-D17D-5CC77E987E50}"/>
                </a:ext>
              </a:extLst>
            </p:cNvPr>
            <p:cNvSpPr/>
            <p:nvPr/>
          </p:nvSpPr>
          <p:spPr>
            <a:xfrm>
              <a:off x="8916396" y="3887160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9A513CC1-F7C3-3003-EF33-1741DCC66F6D}"/>
                </a:ext>
              </a:extLst>
            </p:cNvPr>
            <p:cNvSpPr/>
            <p:nvPr/>
          </p:nvSpPr>
          <p:spPr>
            <a:xfrm>
              <a:off x="9196150" y="438987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299935D2-F6CF-F887-ABA2-1896BAFB5878}"/>
                </a:ext>
              </a:extLst>
            </p:cNvPr>
            <p:cNvSpPr/>
            <p:nvPr/>
          </p:nvSpPr>
          <p:spPr>
            <a:xfrm>
              <a:off x="8983940" y="473309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D7DF68E9-A396-A4D2-28D7-675E08F7E77C}"/>
                </a:ext>
              </a:extLst>
            </p:cNvPr>
            <p:cNvSpPr/>
            <p:nvPr/>
          </p:nvSpPr>
          <p:spPr>
            <a:xfrm>
              <a:off x="9243071" y="407069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4C3A9D3-4EC7-8AFB-F96E-D911AC171FE7}"/>
                </a:ext>
              </a:extLst>
            </p:cNvPr>
            <p:cNvSpPr/>
            <p:nvPr/>
          </p:nvSpPr>
          <p:spPr>
            <a:xfrm>
              <a:off x="9415334" y="455668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E07B0B49-9AE8-F574-6B3D-EFF67EE1EDA4}"/>
                </a:ext>
              </a:extLst>
            </p:cNvPr>
            <p:cNvSpPr/>
            <p:nvPr/>
          </p:nvSpPr>
          <p:spPr>
            <a:xfrm>
              <a:off x="9520181" y="417646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3AEF36CD-2A44-A015-95EC-268D1D612607}"/>
                </a:ext>
              </a:extLst>
            </p:cNvPr>
            <p:cNvSpPr/>
            <p:nvPr/>
          </p:nvSpPr>
          <p:spPr>
            <a:xfrm>
              <a:off x="8609799" y="450124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</p:spTree>
    <p:extLst>
      <p:ext uri="{BB962C8B-B14F-4D97-AF65-F5344CB8AC3E}">
        <p14:creationId xmlns:p14="http://schemas.microsoft.com/office/powerpoint/2010/main" val="3486738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FF6411-5D4B-55BB-3CD7-4FF67159B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20257-5B1B-080A-412B-8681BBB6F3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Understanding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4720257-5B1B-080A-412B-8681BBB6F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BAF90-7243-20F1-F6E3-CFEF358B78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Linear regression</a:t>
            </a:r>
          </a:p>
          <a:p>
            <a:r>
              <a:rPr lang="en-HK" dirty="0"/>
              <a:t>Strong, weak, and no correlation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3811B27-5B48-5448-5CC6-BF6FE8700486}"/>
              </a:ext>
            </a:extLst>
          </p:cNvPr>
          <p:cNvGrpSpPr/>
          <p:nvPr/>
        </p:nvGrpSpPr>
        <p:grpSpPr>
          <a:xfrm>
            <a:off x="1689417" y="3837043"/>
            <a:ext cx="962293" cy="915281"/>
            <a:chOff x="7208793" y="4506894"/>
            <a:chExt cx="962293" cy="915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D1D349D5-7639-DB20-96C9-62E0C80E429B}"/>
                </a:ext>
              </a:extLst>
            </p:cNvPr>
            <p:cNvSpPr/>
            <p:nvPr/>
          </p:nvSpPr>
          <p:spPr>
            <a:xfrm>
              <a:off x="7208793" y="5376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4358E31-8E0A-8D41-8F72-091A2B7826FA}"/>
                </a:ext>
              </a:extLst>
            </p:cNvPr>
            <p:cNvSpPr/>
            <p:nvPr/>
          </p:nvSpPr>
          <p:spPr>
            <a:xfrm>
              <a:off x="7381919" y="5299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2F2EB671-85A3-5CE8-31A7-1E522D5236EF}"/>
                </a:ext>
              </a:extLst>
            </p:cNvPr>
            <p:cNvSpPr/>
            <p:nvPr/>
          </p:nvSpPr>
          <p:spPr>
            <a:xfrm>
              <a:off x="7404778" y="51054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623C393-7576-2A84-48EB-FA80094554D4}"/>
                </a:ext>
              </a:extLst>
            </p:cNvPr>
            <p:cNvSpPr/>
            <p:nvPr/>
          </p:nvSpPr>
          <p:spPr>
            <a:xfrm>
              <a:off x="7566660" y="49166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B7D4031-7E7D-492F-E4DB-7E75B26512B6}"/>
                </a:ext>
              </a:extLst>
            </p:cNvPr>
            <p:cNvSpPr/>
            <p:nvPr/>
          </p:nvSpPr>
          <p:spPr>
            <a:xfrm>
              <a:off x="7848055" y="48464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8425A5-9419-03CD-60F1-015F827E3CD9}"/>
                </a:ext>
              </a:extLst>
            </p:cNvPr>
            <p:cNvSpPr/>
            <p:nvPr/>
          </p:nvSpPr>
          <p:spPr>
            <a:xfrm>
              <a:off x="7685745" y="500652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4FE824D-66D3-11E3-E25B-7217EEC4ADB0}"/>
                </a:ext>
              </a:extLst>
            </p:cNvPr>
            <p:cNvSpPr/>
            <p:nvPr/>
          </p:nvSpPr>
          <p:spPr>
            <a:xfrm>
              <a:off x="7898399" y="4627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D6E34E5-D6F7-7CBD-D585-F4A9D1CE9D38}"/>
                </a:ext>
              </a:extLst>
            </p:cNvPr>
            <p:cNvSpPr/>
            <p:nvPr/>
          </p:nvSpPr>
          <p:spPr>
            <a:xfrm>
              <a:off x="8092440" y="464294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C7E1705-F538-8525-49AF-C9C0316B21F2}"/>
                </a:ext>
              </a:extLst>
            </p:cNvPr>
            <p:cNvSpPr/>
            <p:nvPr/>
          </p:nvSpPr>
          <p:spPr>
            <a:xfrm>
              <a:off x="8125367" y="4506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F42142E-9543-BC67-CDE9-95C6632F018B}"/>
                </a:ext>
              </a:extLst>
            </p:cNvPr>
            <p:cNvSpPr/>
            <p:nvPr/>
          </p:nvSpPr>
          <p:spPr>
            <a:xfrm>
              <a:off x="7265127" y="51961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5DC1577-B7A5-4ED7-F03A-963F185EBBFA}"/>
              </a:ext>
            </a:extLst>
          </p:cNvPr>
          <p:cNvGrpSpPr/>
          <p:nvPr/>
        </p:nvGrpSpPr>
        <p:grpSpPr>
          <a:xfrm>
            <a:off x="961289" y="3113479"/>
            <a:ext cx="2308555" cy="2480333"/>
            <a:chOff x="6480665" y="3783330"/>
            <a:chExt cx="2308555" cy="2480333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05FF2A4-5B55-F08A-D19F-3D8A74BF2BCB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3EBA427-80BB-5674-0F26-D7AC67E337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00E6931-AAD0-2ADC-7E82-79F643D35E68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0B4C605-C7C4-F64E-ED18-A528E5AFC167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sp>
        <p:nvSpPr>
          <p:cNvPr id="22" name="Oval 21">
            <a:extLst>
              <a:ext uri="{FF2B5EF4-FFF2-40B4-BE49-F238E27FC236}">
                <a16:creationId xmlns:a16="http://schemas.microsoft.com/office/drawing/2014/main" id="{6DDC35B2-0EA6-E304-FB4A-10FAC49760C6}"/>
              </a:ext>
            </a:extLst>
          </p:cNvPr>
          <p:cNvSpPr/>
          <p:nvPr/>
        </p:nvSpPr>
        <p:spPr>
          <a:xfrm>
            <a:off x="4872044" y="45013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89BDC3-C6A6-DE12-60A3-BE44F2F19270}"/>
              </a:ext>
            </a:extLst>
          </p:cNvPr>
          <p:cNvSpPr/>
          <p:nvPr/>
        </p:nvSpPr>
        <p:spPr>
          <a:xfrm>
            <a:off x="5104002" y="47113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2D5816F-180D-11D7-DA5D-C58FE7A38D52}"/>
              </a:ext>
            </a:extLst>
          </p:cNvPr>
          <p:cNvSpPr/>
          <p:nvPr/>
        </p:nvSpPr>
        <p:spPr>
          <a:xfrm>
            <a:off x="5126861" y="451754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481FC3B-B5BC-132F-945A-F43032397BDF}"/>
              </a:ext>
            </a:extLst>
          </p:cNvPr>
          <p:cNvSpPr/>
          <p:nvPr/>
        </p:nvSpPr>
        <p:spPr>
          <a:xfrm>
            <a:off x="5235019" y="4181913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BFD2EA7-40E3-07A2-32B4-E2ED24AEA781}"/>
              </a:ext>
            </a:extLst>
          </p:cNvPr>
          <p:cNvSpPr/>
          <p:nvPr/>
        </p:nvSpPr>
        <p:spPr>
          <a:xfrm>
            <a:off x="5570138" y="425855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9E54E16C-A7F0-BB95-E99A-9E781396F9BE}"/>
              </a:ext>
            </a:extLst>
          </p:cNvPr>
          <p:cNvSpPr/>
          <p:nvPr/>
        </p:nvSpPr>
        <p:spPr>
          <a:xfrm>
            <a:off x="5407828" y="478236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A6802A03-9933-29A3-C92B-9AC2C5973E12}"/>
              </a:ext>
            </a:extLst>
          </p:cNvPr>
          <p:cNvSpPr/>
          <p:nvPr/>
        </p:nvSpPr>
        <p:spPr>
          <a:xfrm>
            <a:off x="5804702" y="404871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8BBB6A-E0B7-8160-BD38-538E614C8BEA}"/>
              </a:ext>
            </a:extLst>
          </p:cNvPr>
          <p:cNvSpPr/>
          <p:nvPr/>
        </p:nvSpPr>
        <p:spPr>
          <a:xfrm>
            <a:off x="5933655" y="43575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0C6F3A-CE56-640C-4E51-8B00CCCD3FD4}"/>
              </a:ext>
            </a:extLst>
          </p:cNvPr>
          <p:cNvSpPr/>
          <p:nvPr/>
        </p:nvSpPr>
        <p:spPr>
          <a:xfrm>
            <a:off x="5884965" y="369048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04E7CBA-49B7-3B27-40CC-D9F67B39F11F}"/>
              </a:ext>
            </a:extLst>
          </p:cNvPr>
          <p:cNvSpPr/>
          <p:nvPr/>
        </p:nvSpPr>
        <p:spPr>
          <a:xfrm>
            <a:off x="4889232" y="486007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CA39385-9C32-FBAC-B784-4B2F98B37E4C}"/>
              </a:ext>
            </a:extLst>
          </p:cNvPr>
          <p:cNvGrpSpPr/>
          <p:nvPr/>
        </p:nvGrpSpPr>
        <p:grpSpPr>
          <a:xfrm>
            <a:off x="4202748" y="3195427"/>
            <a:ext cx="2308555" cy="2480333"/>
            <a:chOff x="6480665" y="3783330"/>
            <a:chExt cx="2308555" cy="248033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0E6A057-1E13-8FA2-3000-47D8817046EA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09CE35E-6D35-515A-AEFB-807D837074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EC1DC8E-3BB3-F443-8BD1-84FBB847AAE6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883AB9D-0447-B830-7B9C-43AF1F334A62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sp>
        <p:nvSpPr>
          <p:cNvPr id="39" name="Oval 38">
            <a:extLst>
              <a:ext uri="{FF2B5EF4-FFF2-40B4-BE49-F238E27FC236}">
                <a16:creationId xmlns:a16="http://schemas.microsoft.com/office/drawing/2014/main" id="{2D6C7426-F349-20AE-6EA6-8533645E171B}"/>
              </a:ext>
            </a:extLst>
          </p:cNvPr>
          <p:cNvSpPr/>
          <p:nvPr/>
        </p:nvSpPr>
        <p:spPr>
          <a:xfrm>
            <a:off x="8471142" y="412449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717297-15A8-1F95-B7F1-24AA5F1C3B4D}"/>
              </a:ext>
            </a:extLst>
          </p:cNvPr>
          <p:cNvSpPr/>
          <p:nvPr/>
        </p:nvSpPr>
        <p:spPr>
          <a:xfrm>
            <a:off x="8734687" y="47407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17BF101-B22F-CA3E-A8E2-7ACDB4BBBBCA}"/>
              </a:ext>
            </a:extLst>
          </p:cNvPr>
          <p:cNvSpPr/>
          <p:nvPr/>
        </p:nvSpPr>
        <p:spPr>
          <a:xfrm>
            <a:off x="8758894" y="40746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EE6BC5F-D07F-739B-C0B2-178D5FC1626B}"/>
              </a:ext>
            </a:extLst>
          </p:cNvPr>
          <p:cNvSpPr/>
          <p:nvPr/>
        </p:nvSpPr>
        <p:spPr>
          <a:xfrm>
            <a:off x="8916396" y="388716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4E497EB6-9515-EDC6-DD24-2C5171BF9D55}"/>
              </a:ext>
            </a:extLst>
          </p:cNvPr>
          <p:cNvSpPr/>
          <p:nvPr/>
        </p:nvSpPr>
        <p:spPr>
          <a:xfrm>
            <a:off x="9196150" y="43898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56DE574-CBC8-3E44-F7D8-61AD94C76537}"/>
              </a:ext>
            </a:extLst>
          </p:cNvPr>
          <p:cNvSpPr/>
          <p:nvPr/>
        </p:nvSpPr>
        <p:spPr>
          <a:xfrm>
            <a:off x="8983940" y="473309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0DE756E1-7CA3-258D-E7BA-7240416BC418}"/>
              </a:ext>
            </a:extLst>
          </p:cNvPr>
          <p:cNvSpPr/>
          <p:nvPr/>
        </p:nvSpPr>
        <p:spPr>
          <a:xfrm>
            <a:off x="9243071" y="40706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76EAA22-0139-1738-14D1-4F07D3F93C52}"/>
              </a:ext>
            </a:extLst>
          </p:cNvPr>
          <p:cNvSpPr/>
          <p:nvPr/>
        </p:nvSpPr>
        <p:spPr>
          <a:xfrm>
            <a:off x="9415334" y="45566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8FBDF96-FB6B-6390-E307-A19F7EA0B59D}"/>
              </a:ext>
            </a:extLst>
          </p:cNvPr>
          <p:cNvSpPr/>
          <p:nvPr/>
        </p:nvSpPr>
        <p:spPr>
          <a:xfrm>
            <a:off x="9520181" y="417646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88406EC9-575E-0E02-2728-7CC8A2FC80FA}"/>
              </a:ext>
            </a:extLst>
          </p:cNvPr>
          <p:cNvSpPr/>
          <p:nvPr/>
        </p:nvSpPr>
        <p:spPr>
          <a:xfrm>
            <a:off x="8609799" y="450124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E686B29E-B57D-931F-EEB2-A44B6467FCF1}"/>
              </a:ext>
            </a:extLst>
          </p:cNvPr>
          <p:cNvGrpSpPr/>
          <p:nvPr/>
        </p:nvGrpSpPr>
        <p:grpSpPr>
          <a:xfrm>
            <a:off x="7756000" y="3088589"/>
            <a:ext cx="2308555" cy="2480333"/>
            <a:chOff x="6480665" y="3783330"/>
            <a:chExt cx="2308555" cy="2480333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8FA00158-5705-DAF5-D4AF-6E8088E6FE6F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6BC7FFDB-A2F0-B42B-CAF8-542A3616CD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782D089-A054-021B-3A06-16DDB2AF20D0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13647C5B-5949-F407-DEA7-01728C2DEED9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465B79F1-8871-E459-30DC-262728176BA3}"/>
              </a:ext>
            </a:extLst>
          </p:cNvPr>
          <p:cNvSpPr txBox="1"/>
          <p:nvPr/>
        </p:nvSpPr>
        <p:spPr>
          <a:xfrm>
            <a:off x="1537382" y="2913991"/>
            <a:ext cx="15679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/>
              <a:t>Strong correlation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A0BF04-B207-DBC6-97E7-33DB8D6709FE}"/>
              </a:ext>
            </a:extLst>
          </p:cNvPr>
          <p:cNvSpPr txBox="1"/>
          <p:nvPr/>
        </p:nvSpPr>
        <p:spPr>
          <a:xfrm>
            <a:off x="4774683" y="2907331"/>
            <a:ext cx="21680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/>
              <a:t>Medium/weak correlation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386A2D15-496E-2704-56D5-A95899BFEAEE}"/>
              </a:ext>
            </a:extLst>
          </p:cNvPr>
          <p:cNvSpPr txBox="1"/>
          <p:nvPr/>
        </p:nvSpPr>
        <p:spPr>
          <a:xfrm>
            <a:off x="8390931" y="2889786"/>
            <a:ext cx="12931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sz="1400" dirty="0"/>
              <a:t>No correlation</a:t>
            </a:r>
          </a:p>
        </p:txBody>
      </p:sp>
    </p:spTree>
    <p:extLst>
      <p:ext uri="{BB962C8B-B14F-4D97-AF65-F5344CB8AC3E}">
        <p14:creationId xmlns:p14="http://schemas.microsoft.com/office/powerpoint/2010/main" val="3031447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632B6E-3F03-BCE3-ADED-4F31A37B000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Understanding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F632B6E-3F03-BCE3-ADED-4F31A37B00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D7B99-8D7B-7BF9-5D25-5EE9F46E68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HK" sz="2600" dirty="0"/>
                  <a:t>How good is your prediction based on your linear model?</a:t>
                </a:r>
              </a:p>
              <a:p>
                <a:r>
                  <a:rPr lang="en-HK" sz="2600" dirty="0"/>
                  <a:t>I.e., How well is “calories burned” explained by “Exercise duration”?</a:t>
                </a:r>
              </a:p>
              <a:p>
                <a:r>
                  <a:rPr lang="en-HK" sz="2600" dirty="0"/>
                  <a:t>Metric: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sz="26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HK" sz="2600" dirty="0"/>
                  <a:t> (goodness of fit)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AD7B99-8D7B-7BF9-5D25-5EE9F46E68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154D4DD-0837-1B2F-BC26-AE6E32043475}"/>
              </a:ext>
            </a:extLst>
          </p:cNvPr>
          <p:cNvGrpSpPr/>
          <p:nvPr/>
        </p:nvGrpSpPr>
        <p:grpSpPr>
          <a:xfrm>
            <a:off x="1689417" y="4687650"/>
            <a:ext cx="962293" cy="915281"/>
            <a:chOff x="7208793" y="4506894"/>
            <a:chExt cx="962293" cy="915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A0AD63E-0233-BA3B-21A1-840A1CBB3E68}"/>
                </a:ext>
              </a:extLst>
            </p:cNvPr>
            <p:cNvSpPr/>
            <p:nvPr/>
          </p:nvSpPr>
          <p:spPr>
            <a:xfrm>
              <a:off x="7208793" y="5376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419A7CC-B3C9-040E-3C8D-3AC195F789DA}"/>
                </a:ext>
              </a:extLst>
            </p:cNvPr>
            <p:cNvSpPr/>
            <p:nvPr/>
          </p:nvSpPr>
          <p:spPr>
            <a:xfrm>
              <a:off x="7381919" y="5299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E7A78CE-493C-BF6A-FC42-EC69BE3B34A7}"/>
                </a:ext>
              </a:extLst>
            </p:cNvPr>
            <p:cNvSpPr/>
            <p:nvPr/>
          </p:nvSpPr>
          <p:spPr>
            <a:xfrm>
              <a:off x="7404778" y="51054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72C19107-787E-0227-580B-1640FE55DB95}"/>
                </a:ext>
              </a:extLst>
            </p:cNvPr>
            <p:cNvSpPr/>
            <p:nvPr/>
          </p:nvSpPr>
          <p:spPr>
            <a:xfrm>
              <a:off x="7566660" y="49166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0C2263-5E06-099D-95F9-80FD17B58B89}"/>
                </a:ext>
              </a:extLst>
            </p:cNvPr>
            <p:cNvSpPr/>
            <p:nvPr/>
          </p:nvSpPr>
          <p:spPr>
            <a:xfrm>
              <a:off x="7848055" y="48464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F6BF6CF-97D2-B8A6-03E4-6E6358561552}"/>
                </a:ext>
              </a:extLst>
            </p:cNvPr>
            <p:cNvSpPr/>
            <p:nvPr/>
          </p:nvSpPr>
          <p:spPr>
            <a:xfrm>
              <a:off x="7685745" y="500652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D9FA823-3B58-2AE3-A07D-A6A4D62B36E6}"/>
                </a:ext>
              </a:extLst>
            </p:cNvPr>
            <p:cNvSpPr/>
            <p:nvPr/>
          </p:nvSpPr>
          <p:spPr>
            <a:xfrm>
              <a:off x="7898399" y="4627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A7F46C6-EF83-94CB-E52E-A6BA62D5F701}"/>
                </a:ext>
              </a:extLst>
            </p:cNvPr>
            <p:cNvSpPr/>
            <p:nvPr/>
          </p:nvSpPr>
          <p:spPr>
            <a:xfrm>
              <a:off x="8092440" y="464294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6A1D4DA-EEAA-42C5-FB17-D9DC85AB5259}"/>
                </a:ext>
              </a:extLst>
            </p:cNvPr>
            <p:cNvSpPr/>
            <p:nvPr/>
          </p:nvSpPr>
          <p:spPr>
            <a:xfrm>
              <a:off x="8125367" y="4506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7C2D4A-EF77-071B-E902-B71D487C9CB0}"/>
                </a:ext>
              </a:extLst>
            </p:cNvPr>
            <p:cNvSpPr/>
            <p:nvPr/>
          </p:nvSpPr>
          <p:spPr>
            <a:xfrm>
              <a:off x="7265127" y="51961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9192DBE-23B4-D990-D801-09A65270B7ED}"/>
              </a:ext>
            </a:extLst>
          </p:cNvPr>
          <p:cNvGrpSpPr/>
          <p:nvPr/>
        </p:nvGrpSpPr>
        <p:grpSpPr>
          <a:xfrm>
            <a:off x="961289" y="3964086"/>
            <a:ext cx="2308555" cy="2480333"/>
            <a:chOff x="6480665" y="3783330"/>
            <a:chExt cx="2308555" cy="2480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623D8F6-305F-1DEA-6D78-6C75BD7D4775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7B7C4E6-38C7-C309-8162-613C83F34E7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343218-DDDB-B0B9-98CB-4F55F607B849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62B1A8-B5F1-14D7-8AC3-346E50AEF6B4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sp>
        <p:nvSpPr>
          <p:cNvPr id="20" name="Oval 19">
            <a:extLst>
              <a:ext uri="{FF2B5EF4-FFF2-40B4-BE49-F238E27FC236}">
                <a16:creationId xmlns:a16="http://schemas.microsoft.com/office/drawing/2014/main" id="{44EBB19E-9BE1-4119-83BD-C6FBEABFF564}"/>
              </a:ext>
            </a:extLst>
          </p:cNvPr>
          <p:cNvSpPr/>
          <p:nvPr/>
        </p:nvSpPr>
        <p:spPr>
          <a:xfrm>
            <a:off x="4872044" y="53519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7E15D95-04A9-90C1-284B-F40D659DE4D4}"/>
              </a:ext>
            </a:extLst>
          </p:cNvPr>
          <p:cNvSpPr/>
          <p:nvPr/>
        </p:nvSpPr>
        <p:spPr>
          <a:xfrm>
            <a:off x="5104002" y="55619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204859E-EFA4-650E-60FA-8E5E36317D82}"/>
              </a:ext>
            </a:extLst>
          </p:cNvPr>
          <p:cNvSpPr/>
          <p:nvPr/>
        </p:nvSpPr>
        <p:spPr>
          <a:xfrm>
            <a:off x="5126861" y="536814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483480D-B16C-B96C-2CE5-3E55AFA440F1}"/>
              </a:ext>
            </a:extLst>
          </p:cNvPr>
          <p:cNvSpPr/>
          <p:nvPr/>
        </p:nvSpPr>
        <p:spPr>
          <a:xfrm>
            <a:off x="5235019" y="5032520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C6E6B5D-3E33-C6C8-7FDE-BC8509BBE794}"/>
              </a:ext>
            </a:extLst>
          </p:cNvPr>
          <p:cNvSpPr/>
          <p:nvPr/>
        </p:nvSpPr>
        <p:spPr>
          <a:xfrm>
            <a:off x="5570138" y="510916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15AC574-D2A2-21FA-0FB9-373DB02E39FD}"/>
              </a:ext>
            </a:extLst>
          </p:cNvPr>
          <p:cNvSpPr/>
          <p:nvPr/>
        </p:nvSpPr>
        <p:spPr>
          <a:xfrm>
            <a:off x="5407828" y="563297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FFB9DD42-B7B7-0FCB-5ECB-DAA36113E471}"/>
              </a:ext>
            </a:extLst>
          </p:cNvPr>
          <p:cNvSpPr/>
          <p:nvPr/>
        </p:nvSpPr>
        <p:spPr>
          <a:xfrm>
            <a:off x="5804702" y="489931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BD09992-D29B-C269-1B6D-BF6FCDC8839C}"/>
              </a:ext>
            </a:extLst>
          </p:cNvPr>
          <p:cNvSpPr/>
          <p:nvPr/>
        </p:nvSpPr>
        <p:spPr>
          <a:xfrm>
            <a:off x="5933655" y="520811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F4B902C-6DFB-2A00-D219-B4BB5EC8CF18}"/>
              </a:ext>
            </a:extLst>
          </p:cNvPr>
          <p:cNvSpPr/>
          <p:nvPr/>
        </p:nvSpPr>
        <p:spPr>
          <a:xfrm>
            <a:off x="5884965" y="45410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0C010CE-836A-6B94-36E9-BE32431A3C5A}"/>
              </a:ext>
            </a:extLst>
          </p:cNvPr>
          <p:cNvSpPr/>
          <p:nvPr/>
        </p:nvSpPr>
        <p:spPr>
          <a:xfrm>
            <a:off x="4889232" y="571068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58D6C5A-882E-FA39-CE38-74B474287ABF}"/>
              </a:ext>
            </a:extLst>
          </p:cNvPr>
          <p:cNvGrpSpPr/>
          <p:nvPr/>
        </p:nvGrpSpPr>
        <p:grpSpPr>
          <a:xfrm>
            <a:off x="4202748" y="4046034"/>
            <a:ext cx="2308555" cy="2480333"/>
            <a:chOff x="6480665" y="3783330"/>
            <a:chExt cx="2308555" cy="2480333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835117D-BB65-6B62-E6BE-37D99919CD50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A61A2F7-CCD2-F640-4F65-AF781EF1E2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2B4CEB2-C899-4B7B-DB39-F782C0B20D1E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75FEE88-81E3-702B-31EF-5C937E06E64A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546B77B3-CB9E-8270-06A2-73EEB9B62C3B}"/>
              </a:ext>
            </a:extLst>
          </p:cNvPr>
          <p:cNvSpPr/>
          <p:nvPr/>
        </p:nvSpPr>
        <p:spPr>
          <a:xfrm>
            <a:off x="8471142" y="49751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204CC0D-F820-979B-0FD7-6C1569AECDFB}"/>
              </a:ext>
            </a:extLst>
          </p:cNvPr>
          <p:cNvSpPr/>
          <p:nvPr/>
        </p:nvSpPr>
        <p:spPr>
          <a:xfrm>
            <a:off x="8734687" y="559137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3F69C3E-F32E-3983-BDB1-8B452D4D3524}"/>
              </a:ext>
            </a:extLst>
          </p:cNvPr>
          <p:cNvSpPr/>
          <p:nvPr/>
        </p:nvSpPr>
        <p:spPr>
          <a:xfrm>
            <a:off x="8758894" y="4925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22A0E3C-4440-B53C-6EF1-70CE5D449B59}"/>
              </a:ext>
            </a:extLst>
          </p:cNvPr>
          <p:cNvSpPr/>
          <p:nvPr/>
        </p:nvSpPr>
        <p:spPr>
          <a:xfrm>
            <a:off x="8916396" y="4737767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672D91B-62D0-3499-50D8-7A97C3D64BFE}"/>
              </a:ext>
            </a:extLst>
          </p:cNvPr>
          <p:cNvSpPr/>
          <p:nvPr/>
        </p:nvSpPr>
        <p:spPr>
          <a:xfrm>
            <a:off x="9196150" y="524048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17FE4179-13E5-9446-0AD1-6A952855D94B}"/>
              </a:ext>
            </a:extLst>
          </p:cNvPr>
          <p:cNvSpPr/>
          <p:nvPr/>
        </p:nvSpPr>
        <p:spPr>
          <a:xfrm>
            <a:off x="8983940" y="5583698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78DCFE9E-1881-6800-10FC-82420FE1D0DA}"/>
              </a:ext>
            </a:extLst>
          </p:cNvPr>
          <p:cNvSpPr/>
          <p:nvPr/>
        </p:nvSpPr>
        <p:spPr>
          <a:xfrm>
            <a:off x="9243071" y="492130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176386B-153E-DBD8-8C27-5C127444A60B}"/>
              </a:ext>
            </a:extLst>
          </p:cNvPr>
          <p:cNvSpPr/>
          <p:nvPr/>
        </p:nvSpPr>
        <p:spPr>
          <a:xfrm>
            <a:off x="9415334" y="540728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E45A7CC-07CE-5B46-6427-E258A2E987B3}"/>
              </a:ext>
            </a:extLst>
          </p:cNvPr>
          <p:cNvSpPr/>
          <p:nvPr/>
        </p:nvSpPr>
        <p:spPr>
          <a:xfrm>
            <a:off x="9520181" y="502707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8838368-0D2E-3694-BEC3-3E6F2849FED1}"/>
              </a:ext>
            </a:extLst>
          </p:cNvPr>
          <p:cNvSpPr/>
          <p:nvPr/>
        </p:nvSpPr>
        <p:spPr>
          <a:xfrm>
            <a:off x="8609799" y="535185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C5C4727-6CAB-F12C-BAC6-243B78E1D77C}"/>
              </a:ext>
            </a:extLst>
          </p:cNvPr>
          <p:cNvGrpSpPr/>
          <p:nvPr/>
        </p:nvGrpSpPr>
        <p:grpSpPr>
          <a:xfrm>
            <a:off x="7756000" y="3939196"/>
            <a:ext cx="2308555" cy="2480333"/>
            <a:chOff x="6480665" y="3783330"/>
            <a:chExt cx="2308555" cy="248033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1E7BF04-B547-EE44-05C6-13981DC39C9D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EDBD33F5-F3B7-23D8-851F-3FBCF1B437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6E3D773-7B32-8D61-9DC6-E784262B50C5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071BC41-94E0-150C-52E0-645A9003FE9D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560E53B-1AB4-E123-F1A5-BD3324DD2D02}"/>
              </a:ext>
            </a:extLst>
          </p:cNvPr>
          <p:cNvCxnSpPr/>
          <p:nvPr/>
        </p:nvCxnSpPr>
        <p:spPr>
          <a:xfrm flipV="1">
            <a:off x="1411179" y="4072316"/>
            <a:ext cx="1755320" cy="1820636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ABAA4A8-98A3-32AB-FE0D-44AAB12962AF}"/>
              </a:ext>
            </a:extLst>
          </p:cNvPr>
          <p:cNvCxnSpPr>
            <a:cxnSpLocks/>
          </p:cNvCxnSpPr>
          <p:nvPr/>
        </p:nvCxnSpPr>
        <p:spPr>
          <a:xfrm flipV="1">
            <a:off x="4801458" y="4215812"/>
            <a:ext cx="1863830" cy="1586597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886A4E8-1CD1-A6E1-B9DC-B6A7EE3A3BA1}"/>
              </a:ext>
            </a:extLst>
          </p:cNvPr>
          <p:cNvCxnSpPr>
            <a:cxnSpLocks/>
          </p:cNvCxnSpPr>
          <p:nvPr/>
        </p:nvCxnSpPr>
        <p:spPr>
          <a:xfrm>
            <a:off x="8357191" y="5186624"/>
            <a:ext cx="1438293" cy="0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4651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E3076-436F-624F-39F6-5ADAE9D463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Understanding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7FE3076-436F-624F-39F6-5ADAE9D46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D7EBE-AB3D-A99B-C194-07CF3C8F41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How well is “calories burned” explained by “Exercise duration”? </a:t>
            </a:r>
          </a:p>
          <a:p>
            <a:r>
              <a:rPr lang="en-HK" dirty="0"/>
              <a:t>= How much variation in “calories burned” explained by “Exercise duration”?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F0D5A40-A5E0-40B1-ECC5-69E8834027AC}"/>
              </a:ext>
            </a:extLst>
          </p:cNvPr>
          <p:cNvGrpSpPr/>
          <p:nvPr/>
        </p:nvGrpSpPr>
        <p:grpSpPr>
          <a:xfrm>
            <a:off x="2749381" y="4271461"/>
            <a:ext cx="962293" cy="915281"/>
            <a:chOff x="7208793" y="4506894"/>
            <a:chExt cx="962293" cy="915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F7F49427-4571-4CB8-757B-4075C9E51E24}"/>
                </a:ext>
              </a:extLst>
            </p:cNvPr>
            <p:cNvSpPr/>
            <p:nvPr/>
          </p:nvSpPr>
          <p:spPr>
            <a:xfrm>
              <a:off x="7208793" y="5376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2F5044-1B4C-D1D9-1DA3-1F3BF960F786}"/>
                </a:ext>
              </a:extLst>
            </p:cNvPr>
            <p:cNvSpPr/>
            <p:nvPr/>
          </p:nvSpPr>
          <p:spPr>
            <a:xfrm>
              <a:off x="7381919" y="5299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172E354-7FEE-C92C-3769-0F312BBE6FA4}"/>
                </a:ext>
              </a:extLst>
            </p:cNvPr>
            <p:cNvSpPr/>
            <p:nvPr/>
          </p:nvSpPr>
          <p:spPr>
            <a:xfrm>
              <a:off x="7404778" y="51054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3782F60-F372-9176-352C-1782AF15FB15}"/>
                </a:ext>
              </a:extLst>
            </p:cNvPr>
            <p:cNvSpPr/>
            <p:nvPr/>
          </p:nvSpPr>
          <p:spPr>
            <a:xfrm>
              <a:off x="7566660" y="49166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0E74DAA-02DD-3F0D-08F7-AF5CA46B55E7}"/>
                </a:ext>
              </a:extLst>
            </p:cNvPr>
            <p:cNvSpPr/>
            <p:nvPr/>
          </p:nvSpPr>
          <p:spPr>
            <a:xfrm>
              <a:off x="7848055" y="48464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FC8689F-EC84-4A24-12AF-643748714864}"/>
                </a:ext>
              </a:extLst>
            </p:cNvPr>
            <p:cNvSpPr/>
            <p:nvPr/>
          </p:nvSpPr>
          <p:spPr>
            <a:xfrm>
              <a:off x="7685745" y="500652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0A7BC7C-9AE7-F141-EC4F-44BF0333B997}"/>
                </a:ext>
              </a:extLst>
            </p:cNvPr>
            <p:cNvSpPr/>
            <p:nvPr/>
          </p:nvSpPr>
          <p:spPr>
            <a:xfrm>
              <a:off x="7898399" y="4627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C1CCD45-4EDC-4C1D-3F05-DACF9F63E0E1}"/>
                </a:ext>
              </a:extLst>
            </p:cNvPr>
            <p:cNvSpPr/>
            <p:nvPr/>
          </p:nvSpPr>
          <p:spPr>
            <a:xfrm>
              <a:off x="8092440" y="464294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AA72BFF0-81B2-9D5B-5F60-83A57B4FAC0E}"/>
                </a:ext>
              </a:extLst>
            </p:cNvPr>
            <p:cNvSpPr/>
            <p:nvPr/>
          </p:nvSpPr>
          <p:spPr>
            <a:xfrm>
              <a:off x="8125367" y="4506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CF1F346-EB48-6FCA-84AD-1863B4D7058A}"/>
                </a:ext>
              </a:extLst>
            </p:cNvPr>
            <p:cNvSpPr/>
            <p:nvPr/>
          </p:nvSpPr>
          <p:spPr>
            <a:xfrm>
              <a:off x="7265127" y="51961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C13CAF1-BE16-7FF6-BDD5-74997D2A7D7D}"/>
              </a:ext>
            </a:extLst>
          </p:cNvPr>
          <p:cNvGrpSpPr/>
          <p:nvPr/>
        </p:nvGrpSpPr>
        <p:grpSpPr>
          <a:xfrm>
            <a:off x="2021253" y="3547897"/>
            <a:ext cx="2308555" cy="2480333"/>
            <a:chOff x="6480665" y="3783330"/>
            <a:chExt cx="2308555" cy="2480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9C21A39-6D6E-40C7-506D-125707EABFF5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A204C48-F0AA-3E78-E5F9-0BB8F6CFA2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9C45DDA-C547-7CC2-04A6-FB5CCEC08FEF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2A2003D-191A-32F3-2B8E-E94925C4DF2C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CBAA9FB-0A35-0F77-0A0B-5CA3A3A1E5F3}"/>
              </a:ext>
            </a:extLst>
          </p:cNvPr>
          <p:cNvGrpSpPr/>
          <p:nvPr/>
        </p:nvGrpSpPr>
        <p:grpSpPr>
          <a:xfrm>
            <a:off x="4623081" y="3527224"/>
            <a:ext cx="3305202" cy="2480333"/>
            <a:chOff x="4307396" y="3139041"/>
            <a:chExt cx="3305202" cy="248033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9F9C05F-CF90-BCB7-B600-920BB0EB9EF2}"/>
                </a:ext>
              </a:extLst>
            </p:cNvPr>
            <p:cNvSpPr/>
            <p:nvPr/>
          </p:nvSpPr>
          <p:spPr>
            <a:xfrm>
              <a:off x="5701858" y="47719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5A7019C7-0B7C-C2D2-B2B8-38D51B1B232C}"/>
                </a:ext>
              </a:extLst>
            </p:cNvPr>
            <p:cNvSpPr/>
            <p:nvPr/>
          </p:nvSpPr>
          <p:spPr>
            <a:xfrm>
              <a:off x="5706855" y="46719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3467E74-9B43-8726-9EF2-14D80B31EEA0}"/>
                </a:ext>
              </a:extLst>
            </p:cNvPr>
            <p:cNvSpPr/>
            <p:nvPr/>
          </p:nvSpPr>
          <p:spPr>
            <a:xfrm>
              <a:off x="5700563" y="4475962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4695502-FE0A-555B-FC46-60C8D7F5F926}"/>
                </a:ext>
              </a:extLst>
            </p:cNvPr>
            <p:cNvSpPr/>
            <p:nvPr/>
          </p:nvSpPr>
          <p:spPr>
            <a:xfrm>
              <a:off x="5718142" y="437920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EB1C88CD-B03B-0680-5B13-5F935E6BFA4C}"/>
                </a:ext>
              </a:extLst>
            </p:cNvPr>
            <p:cNvSpPr/>
            <p:nvPr/>
          </p:nvSpPr>
          <p:spPr>
            <a:xfrm>
              <a:off x="5708428" y="419627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CAE2F8-9A44-F091-5B64-1120AF652A82}"/>
                </a:ext>
              </a:extLst>
            </p:cNvPr>
            <p:cNvSpPr/>
            <p:nvPr/>
          </p:nvSpPr>
          <p:spPr>
            <a:xfrm>
              <a:off x="5714042" y="429142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CCD79F08-41AA-7441-D3FE-CF066EA7CD6E}"/>
                </a:ext>
              </a:extLst>
            </p:cNvPr>
            <p:cNvSpPr/>
            <p:nvPr/>
          </p:nvSpPr>
          <p:spPr>
            <a:xfrm>
              <a:off x="5701602" y="403789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C1C80A0-2079-C54E-E1C6-4970586CA642}"/>
                </a:ext>
              </a:extLst>
            </p:cNvPr>
            <p:cNvSpPr/>
            <p:nvPr/>
          </p:nvSpPr>
          <p:spPr>
            <a:xfrm>
              <a:off x="5703860" y="401177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B135757-FD30-0616-7534-143CD8EEC420}"/>
                </a:ext>
              </a:extLst>
            </p:cNvPr>
            <p:cNvSpPr/>
            <p:nvPr/>
          </p:nvSpPr>
          <p:spPr>
            <a:xfrm>
              <a:off x="5713087" y="388044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4855584-A69C-7B1F-9C7F-60F93166AF29}"/>
                </a:ext>
              </a:extLst>
            </p:cNvPr>
            <p:cNvSpPr/>
            <p:nvPr/>
          </p:nvSpPr>
          <p:spPr>
            <a:xfrm>
              <a:off x="5703732" y="456879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770DD55-C9B9-24C8-0DC4-98AFFA3FE5FC}"/>
                </a:ext>
              </a:extLst>
            </p:cNvPr>
            <p:cNvGrpSpPr/>
            <p:nvPr/>
          </p:nvGrpSpPr>
          <p:grpSpPr>
            <a:xfrm>
              <a:off x="4307396" y="3139041"/>
              <a:ext cx="3305202" cy="2480333"/>
              <a:chOff x="5484018" y="3783330"/>
              <a:chExt cx="3305202" cy="2480333"/>
            </a:xfrm>
          </p:grpSpPr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04C2177-368C-1597-B534-4056B118CCEE}"/>
                  </a:ext>
                </a:extLst>
              </p:cNvPr>
              <p:cNvCxnSpPr/>
              <p:nvPr/>
            </p:nvCxnSpPr>
            <p:spPr>
              <a:xfrm>
                <a:off x="6907422" y="3783330"/>
                <a:ext cx="0" cy="20116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4585E62-5819-6E71-3A16-357ADCAC38A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892290" y="5783130"/>
                <a:ext cx="1666919" cy="11880"/>
              </a:xfrm>
              <a:prstGeom prst="line">
                <a:avLst/>
              </a:prstGeom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E2A428C-41AC-6A97-2B0B-65F45B50B54C}"/>
                  </a:ext>
                </a:extLst>
              </p:cNvPr>
              <p:cNvSpPr txBox="1"/>
              <p:nvPr/>
            </p:nvSpPr>
            <p:spPr>
              <a:xfrm>
                <a:off x="6892290" y="5894331"/>
                <a:ext cx="18969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Exercise duration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3885C6C-F2EE-F319-CCF8-40BEBD683AF7}"/>
                  </a:ext>
                </a:extLst>
              </p:cNvPr>
              <p:cNvSpPr txBox="1"/>
              <p:nvPr/>
            </p:nvSpPr>
            <p:spPr>
              <a:xfrm rot="16200000">
                <a:off x="4778857" y="4717906"/>
                <a:ext cx="17796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HK" dirty="0"/>
                  <a:t>Calories burned</a:t>
                </a: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E017271-0C68-551D-B5A2-CA41B93A8A26}"/>
                </a:ext>
              </a:extLst>
            </p:cNvPr>
            <p:cNvCxnSpPr>
              <a:cxnSpLocks/>
            </p:cNvCxnSpPr>
            <p:nvPr/>
          </p:nvCxnSpPr>
          <p:spPr>
            <a:xfrm>
              <a:off x="5006715" y="4346304"/>
              <a:ext cx="1375347" cy="0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D17EA005-EED1-7A3D-4D73-42AF156C4A8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51806" y="3948655"/>
              <a:ext cx="1" cy="40889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6EA3A14-6327-CAA4-AEB4-457633A80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968215" y="4241998"/>
              <a:ext cx="1" cy="104306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5131077-BB01-CF1C-D0C5-6066E3EA79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60290" y="4076920"/>
              <a:ext cx="6098" cy="26938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378C2364-DBEF-05FF-8136-C4C1613DB1A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0218" y="4335060"/>
              <a:ext cx="5008" cy="147597"/>
            </a:xfrm>
            <a:prstGeom prst="line">
              <a:avLst/>
            </a:prstGeom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BC53538B-D881-A2FF-38FA-12B455408F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493520" y="4353847"/>
              <a:ext cx="2313" cy="22164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5321340-A8D0-19BF-13BB-B07B07C41E02}"/>
                </a:ext>
              </a:extLst>
            </p:cNvPr>
            <p:cNvCxnSpPr/>
            <p:nvPr/>
          </p:nvCxnSpPr>
          <p:spPr>
            <a:xfrm>
              <a:off x="5888553" y="4106961"/>
              <a:ext cx="0" cy="266037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7414904-F6AE-62F6-301C-7A87A4276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34494" y="4331923"/>
              <a:ext cx="1" cy="325635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BE3574EC-FBE5-348B-511A-C0C2BE5E26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3859" y="4338762"/>
              <a:ext cx="4907" cy="478954"/>
            </a:xfrm>
            <a:prstGeom prst="line">
              <a:avLst/>
            </a:prstGeom>
            <a:ln>
              <a:prstDash val="dash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C9742D4-CD71-7AA7-C124-1B8A717BF455}"/>
              </a:ext>
            </a:extLst>
          </p:cNvPr>
          <p:cNvCxnSpPr>
            <a:cxnSpLocks/>
          </p:cNvCxnSpPr>
          <p:nvPr/>
        </p:nvCxnSpPr>
        <p:spPr>
          <a:xfrm>
            <a:off x="6137956" y="4453227"/>
            <a:ext cx="0" cy="287955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89615CD-D7FB-93EA-EC1E-6C59AA189162}"/>
                  </a:ext>
                </a:extLst>
              </p:cNvPr>
              <p:cNvSpPr txBox="1"/>
              <p:nvPr/>
            </p:nvSpPr>
            <p:spPr>
              <a:xfrm>
                <a:off x="8066314" y="3547897"/>
                <a:ext cx="3509743" cy="15283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𝑝𝑜𝑖𝑛𝑡𝑠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𝑚𝑒𝑎𝑛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den>
                      </m:f>
                    </m:oMath>
                  </m:oMathPara>
                </a14:m>
                <a:endParaRPr lang="en-HK" dirty="0"/>
              </a:p>
              <a:p>
                <a:endParaRPr lang="en-HK" dirty="0"/>
              </a:p>
              <a:p>
                <a:endParaRPr lang="en-HK" dirty="0"/>
              </a:p>
              <a:p>
                <a:r>
                  <a:rPr lang="en-HK" dirty="0"/>
                  <a:t>Var: variance</a:t>
                </a: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289615CD-D7FB-93EA-EC1E-6C59AA189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314" y="3547897"/>
                <a:ext cx="3509743" cy="1528303"/>
              </a:xfrm>
              <a:prstGeom prst="rect">
                <a:avLst/>
              </a:prstGeom>
              <a:blipFill>
                <a:blip r:embed="rId4"/>
                <a:stretch>
                  <a:fillRect l="-1389" b="-5578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0471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037DE-EBBE-BA77-9C8D-E0E07FF61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6CA047-125B-40F0-5DCD-CC6948D5A71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HK" dirty="0"/>
                  <a:t>Under standing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HK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HK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HK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H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B6CA047-125B-40F0-5DCD-CC6948D5A7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56A24-EABE-D04E-DC88-064944547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dirty="0"/>
              <a:t>How well is “calories burned” explained by “Exercise duration”? </a:t>
            </a:r>
          </a:p>
          <a:p>
            <a:r>
              <a:rPr lang="en-HK" dirty="0"/>
              <a:t>= How much variation in “calories burned” explained by “Exercise duration”?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8EEDAF-4065-6736-72AA-8826753189C7}"/>
              </a:ext>
            </a:extLst>
          </p:cNvPr>
          <p:cNvGrpSpPr/>
          <p:nvPr/>
        </p:nvGrpSpPr>
        <p:grpSpPr>
          <a:xfrm>
            <a:off x="2749381" y="4271461"/>
            <a:ext cx="962293" cy="915281"/>
            <a:chOff x="7208793" y="4506894"/>
            <a:chExt cx="962293" cy="91528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88D3E2C-F54D-A6AA-592F-E6DF1324CCD4}"/>
                </a:ext>
              </a:extLst>
            </p:cNvPr>
            <p:cNvSpPr/>
            <p:nvPr/>
          </p:nvSpPr>
          <p:spPr>
            <a:xfrm>
              <a:off x="7208793" y="537645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E4A332-1A8B-1DE0-7956-F7C0923EEF9E}"/>
                </a:ext>
              </a:extLst>
            </p:cNvPr>
            <p:cNvSpPr/>
            <p:nvPr/>
          </p:nvSpPr>
          <p:spPr>
            <a:xfrm>
              <a:off x="7381919" y="52992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739619-16B8-E28D-CF2B-45A6432F7F01}"/>
                </a:ext>
              </a:extLst>
            </p:cNvPr>
            <p:cNvSpPr/>
            <p:nvPr/>
          </p:nvSpPr>
          <p:spPr>
            <a:xfrm>
              <a:off x="7404778" y="5105445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4302C6-5C86-BF63-D00B-118D42D28EDA}"/>
                </a:ext>
              </a:extLst>
            </p:cNvPr>
            <p:cNvSpPr/>
            <p:nvPr/>
          </p:nvSpPr>
          <p:spPr>
            <a:xfrm>
              <a:off x="7566660" y="491665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E8E2FF9-4477-8917-036F-47B0A4FC5EF6}"/>
                </a:ext>
              </a:extLst>
            </p:cNvPr>
            <p:cNvSpPr/>
            <p:nvPr/>
          </p:nvSpPr>
          <p:spPr>
            <a:xfrm>
              <a:off x="7848055" y="484645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E0EEF33-D393-8778-FA11-99978788EAD9}"/>
                </a:ext>
              </a:extLst>
            </p:cNvPr>
            <p:cNvSpPr/>
            <p:nvPr/>
          </p:nvSpPr>
          <p:spPr>
            <a:xfrm>
              <a:off x="7685745" y="500652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A0C4DF8-946F-0300-C413-1608DFC10FEA}"/>
                </a:ext>
              </a:extLst>
            </p:cNvPr>
            <p:cNvSpPr/>
            <p:nvPr/>
          </p:nvSpPr>
          <p:spPr>
            <a:xfrm>
              <a:off x="7898399" y="46273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40092BA-7F2B-4801-D872-0E84A91964A9}"/>
                </a:ext>
              </a:extLst>
            </p:cNvPr>
            <p:cNvSpPr/>
            <p:nvPr/>
          </p:nvSpPr>
          <p:spPr>
            <a:xfrm>
              <a:off x="8092440" y="4642941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6247E1C-1FF7-E6D1-C641-C422A09A88BA}"/>
                </a:ext>
              </a:extLst>
            </p:cNvPr>
            <p:cNvSpPr/>
            <p:nvPr/>
          </p:nvSpPr>
          <p:spPr>
            <a:xfrm>
              <a:off x="8125367" y="4506894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73A50A-1B57-6564-E423-4AE57B4B50DB}"/>
                </a:ext>
              </a:extLst>
            </p:cNvPr>
            <p:cNvSpPr/>
            <p:nvPr/>
          </p:nvSpPr>
          <p:spPr>
            <a:xfrm>
              <a:off x="7265127" y="519611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HK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49F9B11-268D-ED24-2ECF-5D2B48CB6A7C}"/>
              </a:ext>
            </a:extLst>
          </p:cNvPr>
          <p:cNvGrpSpPr/>
          <p:nvPr/>
        </p:nvGrpSpPr>
        <p:grpSpPr>
          <a:xfrm>
            <a:off x="2021253" y="3547897"/>
            <a:ext cx="2308555" cy="2480333"/>
            <a:chOff x="6480665" y="3783330"/>
            <a:chExt cx="2308555" cy="2480333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066AB0B-2792-A7A0-F946-B66D49E703D8}"/>
                </a:ext>
              </a:extLst>
            </p:cNvPr>
            <p:cNvCxnSpPr/>
            <p:nvPr/>
          </p:nvCxnSpPr>
          <p:spPr>
            <a:xfrm>
              <a:off x="6903720" y="3783330"/>
              <a:ext cx="0" cy="20116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41953E4-A7C4-5578-FD36-6C9ACACB61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2290" y="5783130"/>
              <a:ext cx="1666919" cy="118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E2C586E-3846-5E4D-8BB4-F2F8F5F23AD0}"/>
                </a:ext>
              </a:extLst>
            </p:cNvPr>
            <p:cNvSpPr txBox="1"/>
            <p:nvPr/>
          </p:nvSpPr>
          <p:spPr>
            <a:xfrm>
              <a:off x="6892290" y="5894331"/>
              <a:ext cx="18969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Exercise duration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ABBCD2E-32CF-6E21-4041-4F097BAA95C4}"/>
                </a:ext>
              </a:extLst>
            </p:cNvPr>
            <p:cNvSpPr txBox="1"/>
            <p:nvPr/>
          </p:nvSpPr>
          <p:spPr>
            <a:xfrm rot="16200000">
              <a:off x="5775504" y="4684513"/>
              <a:ext cx="1779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HK" dirty="0"/>
                <a:t>Calories burned</a:t>
              </a:r>
            </a:p>
          </p:txBody>
        </p:sp>
      </p:grp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4A15D43-C128-A976-37A4-91C8AB52C96B}"/>
              </a:ext>
            </a:extLst>
          </p:cNvPr>
          <p:cNvCxnSpPr/>
          <p:nvPr/>
        </p:nvCxnSpPr>
        <p:spPr>
          <a:xfrm flipV="1">
            <a:off x="2619915" y="3520049"/>
            <a:ext cx="1755320" cy="1820636"/>
          </a:xfrm>
          <a:prstGeom prst="line">
            <a:avLst/>
          </a:prstGeom>
          <a:ln>
            <a:solidFill>
              <a:srgbClr val="00B0F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47BC565A-E2FE-F4B8-C932-1FA9E7D46591}"/>
              </a:ext>
            </a:extLst>
          </p:cNvPr>
          <p:cNvSpPr txBox="1"/>
          <p:nvPr/>
        </p:nvSpPr>
        <p:spPr>
          <a:xfrm>
            <a:off x="957943" y="6311900"/>
            <a:ext cx="5662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Distance between each data point from the dashed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4B35B3-B4B9-0F99-AF0A-99637747B267}"/>
                  </a:ext>
                </a:extLst>
              </p:cNvPr>
              <p:cNvSpPr txBox="1"/>
              <p:nvPr/>
            </p:nvSpPr>
            <p:spPr>
              <a:xfrm>
                <a:off x="7521680" y="5960019"/>
                <a:ext cx="4649799" cy="9743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𝑉𝑎𝑟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𝑚𝑜𝑑𝑒</m:t>
                      </m:r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HK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  <m:d>
                                <m:dPr>
                                  <m:ctrlP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𝑑𝑎𝑡𝑎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𝑝𝑜𝑖𝑛𝑡𝑠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HK" b="0" i="1" smtClean="0">
                                      <a:latin typeface="Cambria Math" panose="02040503050406030204" pitchFamily="18" charset="0"/>
                                    </a:rPr>
                                    <m:t>𝑚𝑜𝑑𝑒</m:t>
                                  </m:r>
                                  <m:sSub>
                                    <m:sSubPr>
                                      <m:ctrlP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HK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HK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𝑛𝑜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𝑝𝑜𝑖𝑛𝑡𝑠</m:t>
                          </m:r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 −1)</m:t>
                          </m:r>
                        </m:den>
                      </m:f>
                    </m:oMath>
                  </m:oMathPara>
                </a14:m>
                <a:endParaRPr lang="en-HK" dirty="0"/>
              </a:p>
              <a:p>
                <a:endParaRPr lang="en-HK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584B35B3-B4B9-0F99-AF0A-99637747B2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680" y="5960019"/>
                <a:ext cx="4649799" cy="9743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532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10419</TotalTime>
  <Words>1811</Words>
  <Application>Microsoft Office PowerPoint</Application>
  <PresentationFormat>Widescreen</PresentationFormat>
  <Paragraphs>399</Paragraphs>
  <Slides>44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Aptos</vt:lpstr>
      <vt:lpstr>Aptos Display</vt:lpstr>
      <vt:lpstr>Arial</vt:lpstr>
      <vt:lpstr>Cambria Math</vt:lpstr>
      <vt:lpstr>Wingdings</vt:lpstr>
      <vt:lpstr>Office Theme</vt:lpstr>
      <vt:lpstr>Deep learning</vt:lpstr>
      <vt:lpstr>Marks distribution</vt:lpstr>
      <vt:lpstr>What is R^2?</vt:lpstr>
      <vt:lpstr>Correlation</vt:lpstr>
      <vt:lpstr>Understanding R^2</vt:lpstr>
      <vt:lpstr>Understanding R^2</vt:lpstr>
      <vt:lpstr>Understanding R^2</vt:lpstr>
      <vt:lpstr>Understanding R^2</vt:lpstr>
      <vt:lpstr>Under standing R^2</vt:lpstr>
      <vt:lpstr>Under standing R^2</vt:lpstr>
      <vt:lpstr>Under standing R^2</vt:lpstr>
      <vt:lpstr>Under standing R^2</vt:lpstr>
      <vt:lpstr>Under standing R^2</vt:lpstr>
      <vt:lpstr>Why use R^2</vt:lpstr>
      <vt:lpstr>Why use R^2</vt:lpstr>
      <vt:lpstr>How to know if your model is good</vt:lpstr>
      <vt:lpstr>Reference material</vt:lpstr>
      <vt:lpstr>Artificial Neural Networks (ANNs or simply NNs) </vt:lpstr>
      <vt:lpstr>What Problem Do ANNs Solve?</vt:lpstr>
      <vt:lpstr>Neuron: Bias and Weights</vt:lpstr>
      <vt:lpstr>Artificial neural network</vt:lpstr>
      <vt:lpstr>Activation function</vt:lpstr>
      <vt:lpstr>Activation functions</vt:lpstr>
      <vt:lpstr>Softmax</vt:lpstr>
      <vt:lpstr>Regression and Classification Feed Forward Networks</vt:lpstr>
      <vt:lpstr>Backpropagation algorithm for NN weight update</vt:lpstr>
      <vt:lpstr>Gradient descent</vt:lpstr>
      <vt:lpstr>Gradient descent</vt:lpstr>
      <vt:lpstr>Gradient descent</vt:lpstr>
      <vt:lpstr>Backpropagation </vt:lpstr>
      <vt:lpstr>Backpropagation </vt:lpstr>
      <vt:lpstr>Backpropagation </vt:lpstr>
      <vt:lpstr>Backpropagation </vt:lpstr>
      <vt:lpstr>Backpropagation </vt:lpstr>
      <vt:lpstr>Backpropagation </vt:lpstr>
      <vt:lpstr>Backpropagation </vt:lpstr>
      <vt:lpstr>Backpropagation </vt:lpstr>
      <vt:lpstr>The chain rule</vt:lpstr>
      <vt:lpstr>The chain rule</vt:lpstr>
      <vt:lpstr>Backpropagation </vt:lpstr>
      <vt:lpstr>Backpropagation</vt:lpstr>
      <vt:lpstr>Backpropagation</vt:lpstr>
      <vt:lpstr>Vanishing gradient</vt:lpstr>
      <vt:lpstr>Backpropagation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Dr. Muhammad Saqib Sohail</dc:creator>
  <cp:lastModifiedBy>Muhammad Saqib Sohail</cp:lastModifiedBy>
  <cp:revision>38</cp:revision>
  <dcterms:created xsi:type="dcterms:W3CDTF">2024-09-20T06:46:03Z</dcterms:created>
  <dcterms:modified xsi:type="dcterms:W3CDTF">2025-09-10T12:37:54Z</dcterms:modified>
</cp:coreProperties>
</file>