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934" r:id="rId3"/>
    <p:sldId id="989" r:id="rId4"/>
    <p:sldId id="990" r:id="rId5"/>
    <p:sldId id="988" r:id="rId6"/>
    <p:sldId id="950" r:id="rId7"/>
    <p:sldId id="956" r:id="rId8"/>
    <p:sldId id="951" r:id="rId9"/>
    <p:sldId id="952" r:id="rId10"/>
    <p:sldId id="953" r:id="rId11"/>
    <p:sldId id="954" r:id="rId12"/>
    <p:sldId id="955" r:id="rId13"/>
    <p:sldId id="906" r:id="rId14"/>
    <p:sldId id="939" r:id="rId15"/>
    <p:sldId id="897" r:id="rId16"/>
    <p:sldId id="937" r:id="rId17"/>
    <p:sldId id="940" r:id="rId18"/>
    <p:sldId id="941" r:id="rId19"/>
    <p:sldId id="938" r:id="rId20"/>
    <p:sldId id="942" r:id="rId21"/>
    <p:sldId id="943" r:id="rId22"/>
    <p:sldId id="974" r:id="rId23"/>
    <p:sldId id="968" r:id="rId24"/>
    <p:sldId id="969" r:id="rId25"/>
    <p:sldId id="972" r:id="rId26"/>
    <p:sldId id="973" r:id="rId27"/>
    <p:sldId id="944" r:id="rId28"/>
    <p:sldId id="945" r:id="rId29"/>
    <p:sldId id="993" r:id="rId30"/>
    <p:sldId id="977" r:id="rId31"/>
    <p:sldId id="1024" r:id="rId32"/>
    <p:sldId id="985" r:id="rId33"/>
    <p:sldId id="1025" r:id="rId34"/>
    <p:sldId id="1026" r:id="rId35"/>
    <p:sldId id="10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6" d="100"/>
          <a:sy n="56" d="100"/>
        </p:scale>
        <p:origin x="8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4F98D-43AC-4EFB-AB27-A5B50458FB43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0BC2-992A-428E-8BCF-1368A25928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64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415-961C-2ADF-A916-98350AEE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B150-7329-BE7C-EF60-51C03932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52C0-9898-C480-8A03-A1BD28B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FC0F-8238-23FF-D427-A4FED94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BFB9-5512-A3B2-57B8-9BE108E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6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9EF-BDE1-6B6E-A41C-0E0F5EDF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5CB5-E76F-24DA-071B-05348977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93F4-74D3-953C-74E7-02A635C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2219-0B04-65C4-6C4F-0DAE73B9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358-AC63-03A0-C740-48CCD105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00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2CC-C772-8AF7-6049-5BF5DF4D8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AA56A-4F86-1817-B374-43D96863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CD6A-BB7B-04C2-665C-239146C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3AC4-D46E-4479-7E60-BB70496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B8F1-9050-231C-BD90-F66D8FA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18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3150-3D19-0E0C-5264-CF976E4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1C04-2644-9E57-9901-930F9E46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F5A0-6031-E377-43C7-CE92A76A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5FA4-0045-C77A-17EE-BEC5CC2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69AB-B3A4-0035-EBF2-1A7CE90A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84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136B-4016-A026-7380-2595471F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4C21-F90B-A813-94FC-689D451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2F47-C64C-0D54-AC5D-67FE5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FFA4-A223-6414-B6F9-3B1A98B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41A1-2460-F005-3624-DBABC26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78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8892-D3A1-6F98-7800-7537B99A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765-7BE1-4A6A-56A6-27FE00CF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055A-E8A9-1675-F6D0-079B8592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1DC8-E966-2A56-E21B-B0938FAD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68AD-FCAC-1C8A-886B-167A9E7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DC5C-74D2-9AE1-9267-D7D6F381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B517-00BA-70A8-5656-F5A1DE39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7082-29EE-3D95-F227-6CA30C7C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DA2EF-E65B-FAB1-5BB6-774273E6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143A-A841-3308-F1E9-0908A9BB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8A26-A9A8-378D-4315-96C712C1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CEF10-5EE0-A0F6-D034-F952A76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C845-E666-C026-53F8-76192B0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7BDDB-CAB6-ABDE-F117-D9801A48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135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1C9-22D0-493F-9D54-7C473495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D9173-C170-F978-0782-E4609D2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915D-B1CE-CA22-5810-C1C72E6F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1B4C-A8A9-CAF8-127E-2069A56A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59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3602D-40C7-0F97-7BFC-7196BD9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181AA-F1AE-E805-D763-A7396A4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6460A-D480-E0AC-CD3C-F205F61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385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1430-24DF-121C-9CCF-D2B7F36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6284-564B-1124-21E7-6254B92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C793-D34C-1CF3-01B7-0946DCF2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396-FADD-FBF7-F1C6-72BF7589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7CD3-12F0-1244-3FE0-4339D8E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983C-AA20-2B7D-9E2E-8783F6C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41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F9F0-B080-2705-4434-5AF52B51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71AB-6E53-F505-E0C2-FB678DB0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9F531-22B9-53D3-5F9E-C640811E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11F9-5AB3-6EB8-0216-D89869E2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F749-238C-19C6-306E-54A653A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A315-1CBD-354C-3385-F08A4C26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83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DD1B-244F-06BE-75C5-7D2A6A9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531A-21B6-6A70-75FC-030C5C16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97E3-5BEC-3D5C-20C3-FF1DCDEFE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EF253-B701-4305-9BE1-5791A0C7DC57}" type="datetimeFigureOut">
              <a:rPr lang="en-HK" smtClean="0"/>
              <a:t>2/10/2025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5E9D-DC92-DA81-E68C-2BFCBB47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24E6-2197-1223-A2AC-E064D97AD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16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652-2E00-80E2-71DB-6DA5531CA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31E0-5DEA-62F3-21B8-AFA644349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Week 5, Lecture 5</a:t>
            </a:r>
          </a:p>
          <a:p>
            <a:endParaRPr lang="en-HK" dirty="0"/>
          </a:p>
          <a:p>
            <a:r>
              <a:rPr lang="en-HK" dirty="0"/>
              <a:t>Muhammad Saqib Sohail</a:t>
            </a:r>
          </a:p>
          <a:p>
            <a:r>
              <a:rPr lang="en-HK" dirty="0"/>
              <a:t>Fall 2025</a:t>
            </a:r>
          </a:p>
          <a:p>
            <a:endParaRPr lang="en-HK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59C35B-002C-958F-D89E-0FB4D3B1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9" y="231129"/>
            <a:ext cx="2548372" cy="8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97508-AFD5-71D7-A253-C4B99CF3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3F8-4E3C-195D-E2A7-8376CEE6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Multi-channel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3540-67D1-6368-E555-20EFF345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N=6 such filters, we get 6 output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FB690-5729-270B-87EE-4221E466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35" y="2785590"/>
            <a:ext cx="2943636" cy="339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07FC4-4C57-0AFE-32F7-C2A1432B4779}"/>
              </a:ext>
            </a:extLst>
          </p:cNvPr>
          <p:cNvSpPr txBox="1"/>
          <p:nvPr/>
        </p:nvSpPr>
        <p:spPr>
          <a:xfrm>
            <a:off x="3379424" y="2650653"/>
            <a:ext cx="216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32x32x3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103BA1-ABD3-7D62-B96A-148677FFFB82}"/>
                  </a:ext>
                </a:extLst>
              </p:cNvPr>
              <p:cNvSpPr txBox="1"/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5x5x3 filter </a:t>
                </a:r>
                <a14:m>
                  <m:oMath xmlns:m="http://schemas.openxmlformats.org/officeDocument/2006/math">
                    <m:r>
                      <a:rPr lang="en-HK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HK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103BA1-ABD3-7D62-B96A-148677FF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blipFill>
                <a:blip r:embed="rId3"/>
                <a:stretch>
                  <a:fillRect l="-2254" t="-8333" b="-2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EAAEB2-EAB0-595C-DD93-97A21309D32A}"/>
              </a:ext>
            </a:extLst>
          </p:cNvPr>
          <p:cNvCxnSpPr/>
          <p:nvPr/>
        </p:nvCxnSpPr>
        <p:spPr>
          <a:xfrm>
            <a:off x="4197427" y="4481276"/>
            <a:ext cx="3426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E1CFE35-3A11-EE9E-BE98-3E066FD96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880" y="2650653"/>
            <a:ext cx="2457576" cy="3143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108F61-B847-3E63-3B76-F7F1F7FFBA0D}"/>
              </a:ext>
            </a:extLst>
          </p:cNvPr>
          <p:cNvSpPr txBox="1"/>
          <p:nvPr/>
        </p:nvSpPr>
        <p:spPr>
          <a:xfrm>
            <a:off x="6272108" y="5992297"/>
            <a:ext cx="5742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stack these up to get a “new image” of size 28x28x6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6134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5CF5-3D07-8D5B-2F03-FB5811DE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Using Multiple Conv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DA36-1A05-B579-F27E-48C4C440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We can stack multiples of these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4414B-EA9A-FF63-6BDB-1AEBB6A2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55" y="2955331"/>
            <a:ext cx="8788852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2942-CC10-4EDA-A071-F54602AC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Activation map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9BAD-3B26-44EB-C7E8-108EF128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Visualization of the VGG16 model activation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EB6A3-43B1-D0C9-31D2-81D52C5B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42" y="2406449"/>
            <a:ext cx="8706297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CA2-7883-64DC-AD73-ADA53E4C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Feature Maps &amp;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24DE-B82E-D508-3C96-4C2AC435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CNNs Learn Visual Representations</a:t>
            </a:r>
          </a:p>
          <a:p>
            <a:pPr lvl="1"/>
            <a:r>
              <a:rPr lang="en-US" dirty="0"/>
              <a:t>CNNs learn hierarchical features directly from raw pixels</a:t>
            </a:r>
          </a:p>
          <a:p>
            <a:pPr lvl="1"/>
            <a:r>
              <a:rPr lang="en-US" dirty="0"/>
              <a:t>Early layers: Detect simple patterns like edges, lines, and corners</a:t>
            </a:r>
          </a:p>
          <a:p>
            <a:pPr lvl="1"/>
            <a:r>
              <a:rPr lang="en-US" dirty="0"/>
              <a:t>Middle layers: Combine simple patterns into textures, motifs, and basic shapes</a:t>
            </a:r>
          </a:p>
          <a:p>
            <a:pPr lvl="1"/>
            <a:r>
              <a:rPr lang="en-US" dirty="0"/>
              <a:t>Deeper layers: Recognize object parts, semantic regions, and high-level concepts (e.g. faces, wheels, eyes)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E2144-8131-0DC8-0C06-6B64DC2D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2" y="4789941"/>
            <a:ext cx="7475441" cy="17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F738D-EF11-1851-2751-D68BDE2C5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05E1-EA3B-9C9E-7CB9-467273F1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Feature Maps &amp;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E282-C42C-994C-1EF6-5E10F78E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CNNs Learn Visual Representations</a:t>
            </a:r>
          </a:p>
          <a:p>
            <a:pPr lvl="1"/>
            <a:r>
              <a:rPr lang="en-US" dirty="0"/>
              <a:t>This progressive abstraction enables CNNs to interpret complex images</a:t>
            </a:r>
          </a:p>
          <a:p>
            <a:pPr lvl="1"/>
            <a:r>
              <a:rPr lang="en-US" dirty="0"/>
              <a:t>No manual feature engineering is required </a:t>
            </a:r>
          </a:p>
          <a:p>
            <a:pPr lvl="1"/>
            <a:r>
              <a:rPr lang="en-US" dirty="0"/>
              <a:t>Features are learned automatically during training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65AA-C446-B236-CF15-0758E75E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2" y="4789941"/>
            <a:ext cx="7475441" cy="170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1A3C7-8BE7-8257-11D5-67697BBC1976}"/>
              </a:ext>
            </a:extLst>
          </p:cNvPr>
          <p:cNvSpPr txBox="1"/>
          <p:nvPr/>
        </p:nvSpPr>
        <p:spPr>
          <a:xfrm>
            <a:off x="9077599" y="5018314"/>
            <a:ext cx="2726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Features learned by Inception V1 CNN</a:t>
            </a:r>
          </a:p>
          <a:p>
            <a:r>
              <a:rPr lang="en-HK" dirty="0"/>
              <a:t>Trained on ImageNet data</a:t>
            </a:r>
          </a:p>
          <a:p>
            <a:r>
              <a:rPr lang="en-HK" dirty="0"/>
              <a:t>-14 million images</a:t>
            </a:r>
          </a:p>
          <a:p>
            <a:r>
              <a:rPr lang="en-HK" dirty="0"/>
              <a:t>-20,000 categories</a:t>
            </a:r>
          </a:p>
        </p:txBody>
      </p:sp>
    </p:spTree>
    <p:extLst>
      <p:ext uri="{BB962C8B-B14F-4D97-AF65-F5344CB8AC3E}">
        <p14:creationId xmlns:p14="http://schemas.microsoft.com/office/powerpoint/2010/main" val="2664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FA1AC-FB3F-6360-11F1-F9969F60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0B8AE-B709-39EB-83B0-2ECE62A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Convolution Neural Networks (CNNs) continued…</a:t>
            </a:r>
          </a:p>
        </p:txBody>
      </p:sp>
    </p:spTree>
    <p:extLst>
      <p:ext uri="{BB962C8B-B14F-4D97-AF65-F5344CB8AC3E}">
        <p14:creationId xmlns:p14="http://schemas.microsoft.com/office/powerpoint/2010/main" val="227668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BCB5-AD66-1FF2-DFCA-671B9722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73E0-F79D-646F-A382-B6B6D88E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Common Activation Functions:</a:t>
            </a:r>
          </a:p>
          <a:p>
            <a:pPr lvl="1"/>
            <a:r>
              <a:rPr lang="en-HK" dirty="0" err="1"/>
              <a:t>ReLU</a:t>
            </a:r>
            <a:r>
              <a:rPr lang="en-HK" dirty="0"/>
              <a:t> (Rectified Linear Unit)</a:t>
            </a:r>
          </a:p>
          <a:p>
            <a:pPr lvl="2"/>
            <a:r>
              <a:rPr lang="en-HK" dirty="0"/>
              <a:t>Very fast</a:t>
            </a:r>
          </a:p>
          <a:p>
            <a:pPr lvl="2"/>
            <a:r>
              <a:rPr lang="en-HK" dirty="0"/>
              <a:t>Mitigates vanishing gradient problem</a:t>
            </a:r>
          </a:p>
          <a:p>
            <a:pPr lvl="1"/>
            <a:r>
              <a:rPr lang="en-HK" dirty="0"/>
              <a:t>Variants (to handle “dead neurons”):</a:t>
            </a:r>
          </a:p>
          <a:p>
            <a:pPr lvl="2"/>
            <a:r>
              <a:rPr lang="en-HK" dirty="0"/>
              <a:t>Leaky </a:t>
            </a:r>
            <a:r>
              <a:rPr lang="en-HK" dirty="0" err="1"/>
              <a:t>ReLU</a:t>
            </a:r>
            <a:r>
              <a:rPr lang="en-HK" dirty="0"/>
              <a:t> – small slope for negative values</a:t>
            </a:r>
          </a:p>
          <a:p>
            <a:pPr lvl="2"/>
            <a:r>
              <a:rPr lang="en-HK" dirty="0"/>
              <a:t>ELU, Swish, GELU – smoother gradients, better for deep nets</a:t>
            </a:r>
          </a:p>
          <a:p>
            <a:r>
              <a:rPr lang="en-HK" dirty="0"/>
              <a:t>Practical Tip</a:t>
            </a:r>
          </a:p>
          <a:p>
            <a:pPr lvl="1"/>
            <a:r>
              <a:rPr lang="en-HK" dirty="0"/>
              <a:t>Start with </a:t>
            </a:r>
            <a:r>
              <a:rPr lang="en-HK" dirty="0" err="1"/>
              <a:t>ReLU</a:t>
            </a:r>
            <a:r>
              <a:rPr lang="en-HK" dirty="0"/>
              <a:t> (default choice)</a:t>
            </a:r>
          </a:p>
          <a:p>
            <a:pPr lvl="1"/>
            <a:r>
              <a:rPr lang="en-HK" dirty="0"/>
              <a:t>Switch to a variant if neurons stop activating (outputs stuck at 0)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6652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7C97-E51C-25D3-BD56-C7F19DAA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a dead neuron?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A46A-1714-6CC1-99A4-036E26B00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neuron is “dead” if it never activates (its output is always zero), no matter what input you give it</a:t>
                </a:r>
              </a:p>
              <a:p>
                <a:r>
                  <a:rPr lang="en-US" dirty="0"/>
                  <a:t>This happens most often with </a:t>
                </a:r>
                <a:r>
                  <a:rPr lang="en-US" dirty="0" err="1"/>
                  <a:t>ReLU</a:t>
                </a:r>
                <a:r>
                  <a:rPr lang="en-US" dirty="0"/>
                  <a:t> activations: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the input to the neuron (its weighted sum + bias) becomes negative for all inputs: </a:t>
                </a:r>
                <a:r>
                  <a:rPr lang="en-US" dirty="0" err="1"/>
                  <a:t>ReLU</a:t>
                </a:r>
                <a:r>
                  <a:rPr lang="en-US" dirty="0"/>
                  <a:t> outputs 0 forever → the neuron is effectively “off”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A46A-1714-6CC1-99A4-036E26B00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50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9FBA-E52A-C95E-7150-358DF48E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F8AB-34C5-C522-8E2E-340CA38C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dead neuron contributes nothing to the network</a:t>
            </a:r>
          </a:p>
          <a:p>
            <a:r>
              <a:rPr lang="en-US" dirty="0"/>
              <a:t> It is like a permanently disconnection</a:t>
            </a:r>
          </a:p>
          <a:p>
            <a:endParaRPr lang="en-US" dirty="0"/>
          </a:p>
          <a:p>
            <a:r>
              <a:rPr lang="en-US" dirty="0"/>
              <a:t>During training, its gradient is always zero, so its weights stop updating</a:t>
            </a:r>
          </a:p>
          <a:p>
            <a:endParaRPr lang="en-US" dirty="0"/>
          </a:p>
          <a:p>
            <a:r>
              <a:rPr lang="en-US" dirty="0"/>
              <a:t>If many neurons die, the network’s capacity drops and it may underfit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3697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3958-B4BF-4120-C6FD-201983C7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does a network get dead neurons?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C2BD-4CFB-A5D9-6BF8-89BAB7D1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weight initialization: large negative biases push the neuron’s input below 0</a:t>
            </a:r>
          </a:p>
          <a:p>
            <a:endParaRPr lang="en-US" dirty="0"/>
          </a:p>
          <a:p>
            <a:r>
              <a:rPr lang="en-US" dirty="0"/>
              <a:t>Too high learning rate: big weight updates can push the neuron’s parameters into a state where it’s always negative</a:t>
            </a:r>
          </a:p>
          <a:p>
            <a:endParaRPr lang="en-US" dirty="0"/>
          </a:p>
          <a:p>
            <a:r>
              <a:rPr lang="en-US" dirty="0" err="1"/>
              <a:t>ReLU’s</a:t>
            </a:r>
            <a:r>
              <a:rPr lang="en-US" dirty="0"/>
              <a:t> nature: once stuck in the negative zone, the gradient is zero → it can not recover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864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96D0-DEA2-2F73-6CD5-0B037BA5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Attendance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CA3FE-4CDC-9B8D-7E27-F666C556B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Make sure your attendance in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CA3FE-4CDC-9B8D-7E27-F666C556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1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FE5-CED0-62E6-586C-97F2416F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Solution to dead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876C-0D03-C62A-C1CD-072621F9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Dead Neurons</a:t>
            </a:r>
          </a:p>
          <a:p>
            <a:pPr lvl="1"/>
            <a:r>
              <a:rPr lang="en-US" dirty="0"/>
              <a:t>During training, look at activations of a layer:</a:t>
            </a:r>
          </a:p>
          <a:p>
            <a:pPr lvl="1"/>
            <a:r>
              <a:rPr lang="en-US" dirty="0"/>
              <a:t>If many outputs are exactly zero, you have dead neurons</a:t>
            </a:r>
          </a:p>
          <a:p>
            <a:pPr lvl="1"/>
            <a:r>
              <a:rPr lang="en-US" dirty="0"/>
              <a:t>Visualization: plot a histogram of activations for a layer, if it’s a spike at zero, many neurons are dead</a:t>
            </a:r>
          </a:p>
          <a:p>
            <a:r>
              <a:rPr lang="en-US" dirty="0"/>
              <a:t>How to Prevent Dead Neurons</a:t>
            </a:r>
          </a:p>
          <a:p>
            <a:pPr lvl="1"/>
            <a:r>
              <a:rPr lang="en-US" dirty="0"/>
              <a:t>Use Leaky </a:t>
            </a:r>
            <a:r>
              <a:rPr lang="en-US" dirty="0" err="1"/>
              <a:t>ReLU</a:t>
            </a:r>
            <a:r>
              <a:rPr lang="en-US" dirty="0"/>
              <a:t> or Parametric </a:t>
            </a:r>
            <a:r>
              <a:rPr lang="en-US" dirty="0" err="1"/>
              <a:t>ReLU</a:t>
            </a:r>
            <a:r>
              <a:rPr lang="en-US" dirty="0"/>
              <a:t> instead of plain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they allow small negative outputs (so gradients don’t vanish completely)</a:t>
            </a:r>
          </a:p>
          <a:p>
            <a:pPr lvl="1"/>
            <a:r>
              <a:rPr lang="en-US" dirty="0"/>
              <a:t>Use good weight initialization (He initialization is common with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Lower the learning rate so weights don’t jump into “dead zones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28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23A1-8834-A389-EDF6-EB239637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Fully Connected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6384-F463-788C-B8CE-0ABE6EC8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Feature Maps to Predictions</a:t>
            </a:r>
          </a:p>
          <a:p>
            <a:pPr lvl="1"/>
            <a:r>
              <a:rPr lang="en-US" dirty="0"/>
              <a:t>After convolutions and pooling, activation maps are flattened into a vector</a:t>
            </a:r>
          </a:p>
          <a:p>
            <a:pPr lvl="1"/>
            <a:r>
              <a:rPr lang="en-US" dirty="0"/>
              <a:t>Passed through fully connected (dense) layers to combine learned features</a:t>
            </a:r>
          </a:p>
          <a:p>
            <a:pPr lvl="1"/>
            <a:r>
              <a:rPr lang="en-US" dirty="0"/>
              <a:t>Final layer often uses </a:t>
            </a:r>
            <a:r>
              <a:rPr lang="en-US" dirty="0" err="1"/>
              <a:t>Softmax</a:t>
            </a:r>
            <a:r>
              <a:rPr lang="en-US" dirty="0"/>
              <a:t> (for multi-class classification) or Sigmoid (for binary classification)</a:t>
            </a:r>
          </a:p>
          <a:p>
            <a:r>
              <a:rPr lang="en-US" dirty="0"/>
              <a:t>Modern Architectures</a:t>
            </a:r>
          </a:p>
          <a:p>
            <a:pPr lvl="1"/>
            <a:r>
              <a:rPr lang="en-US" dirty="0"/>
              <a:t>Rely less on large FC layers to reduce parameters and overfitting</a:t>
            </a:r>
          </a:p>
          <a:p>
            <a:pPr lvl="1"/>
            <a:r>
              <a:rPr lang="en-US" dirty="0"/>
              <a:t>Often use Global Average Pooling (GAP) instead, which averages each activation map → fewer weights, more generalizable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E4B6-89A6-F93B-1810-06D96FE7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05" y="365125"/>
            <a:ext cx="5029715" cy="16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8B-0294-0F5F-6C3B-B1452B6F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Recall: CNN with fully connected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448B3-1C34-05E1-2CDC-64A3513C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08" y="3088551"/>
            <a:ext cx="9329354" cy="30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B23-17B3-C2F2-EF85-D67C5A89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Global Average Pooling (GAP)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EDA2-0BA2-DE9C-EBD1-1A803AF8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121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flattening + big fully connected layers</a:t>
            </a:r>
          </a:p>
          <a:p>
            <a:r>
              <a:rPr lang="en-US" dirty="0"/>
              <a:t>Apply average pooling over each activation map</a:t>
            </a:r>
          </a:p>
          <a:p>
            <a:r>
              <a:rPr lang="en-US" dirty="0"/>
              <a:t>Output is 1 number per activation map (channel)</a:t>
            </a:r>
          </a:p>
          <a:p>
            <a:r>
              <a:rPr lang="en-US" dirty="0"/>
              <a:t>Example: if you have 3 activation (feature) maps of size 6×6</a:t>
            </a:r>
            <a:br>
              <a:rPr lang="en-US" dirty="0"/>
            </a:br>
            <a:r>
              <a:rPr lang="en-US" dirty="0"/>
              <a:t>→ GAP → 3 values</a:t>
            </a:r>
            <a:br>
              <a:rPr lang="en-US" dirty="0"/>
            </a:br>
            <a:r>
              <a:rPr lang="en-US" dirty="0"/>
              <a:t>→ FC (</a:t>
            </a:r>
            <a:r>
              <a:rPr lang="en-US" dirty="0" err="1"/>
              <a:t>softmax</a:t>
            </a:r>
            <a:r>
              <a:rPr lang="en-US" dirty="0"/>
              <a:t> over classes)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29B0D-B982-025A-EBC8-B3AB10C7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68" y="2095928"/>
            <a:ext cx="6025445" cy="32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8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CD60-3586-A488-74B3-DF8F150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Large Fully Connected Layers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99F26-77FA-4803-D0B8-875166F6D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Huge Number of Parameters → Overfitting Risk</a:t>
                </a:r>
              </a:p>
              <a:p>
                <a:r>
                  <a:rPr lang="en-US" dirty="0"/>
                  <a:t>Practical example of large CNN-based models:</a:t>
                </a:r>
              </a:p>
              <a:p>
                <a:pPr lvl="1"/>
                <a:r>
                  <a:rPr lang="en-US" dirty="0"/>
                  <a:t>Suppose the last convolutional layer outputs 512 activation (feature) maps of size 7×7</a:t>
                </a:r>
              </a:p>
              <a:p>
                <a:pPr lvl="1"/>
                <a:r>
                  <a:rPr lang="en-US" dirty="0"/>
                  <a:t>Flattening gives: </a:t>
                </a:r>
                <a14:m>
                  <m:oMath xmlns:m="http://schemas.openxmlformats.org/officeDocument/2006/math">
                    <m:r>
                      <a:rPr lang="en-US" b="0" smtClean="0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088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i="1"/>
                      <m:t>inputs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i="1"/>
                      <m:t>to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i="1"/>
                      <m:t>FC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Connecting to just one 4096-unit FC layer means: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088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4096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103</m:t>
                    </m:r>
                    <m:r>
                      <m:rPr>
                        <m:nor/>
                      </m:rPr>
                      <a:rPr lang="en-US" i="1"/>
                      <m:t> </m:t>
                    </m:r>
                  </m:oMath>
                </a14:m>
                <a:r>
                  <a:rPr lang="en-US" dirty="0"/>
                  <a:t>million parameters</a:t>
                </a:r>
              </a:p>
              <a:p>
                <a:pPr lvl="1"/>
                <a:r>
                  <a:rPr lang="en-US" dirty="0"/>
                  <a:t>This is more than the rest of the network combined</a:t>
                </a:r>
              </a:p>
              <a:p>
                <a:r>
                  <a:rPr lang="en-US" dirty="0"/>
                  <a:t>So:</a:t>
                </a:r>
              </a:p>
              <a:p>
                <a:pPr lvl="1"/>
                <a:r>
                  <a:rPr lang="en-US" dirty="0"/>
                  <a:t>Needs huge datasets to avoid overfitting</a:t>
                </a:r>
              </a:p>
              <a:p>
                <a:pPr lvl="1"/>
                <a:r>
                  <a:rPr lang="en-US" dirty="0"/>
                  <a:t>Needs heavy regularization (like dropout, weight decay)</a:t>
                </a:r>
              </a:p>
              <a:p>
                <a:pPr lvl="1"/>
                <a:r>
                  <a:rPr lang="en-US" dirty="0"/>
                  <a:t>Training is slow and memory-heavy</a:t>
                </a:r>
              </a:p>
              <a:p>
                <a:r>
                  <a:rPr lang="en-US" dirty="0"/>
                  <a:t>GAP avoids this by reducing each activation (feature) map to just 1 value, drastically reducing parameter count</a:t>
                </a:r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99F26-77FA-4803-D0B8-875166F6D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328-69B2-38AF-9FFB-914EE015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Loss of Spatial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C481-413A-40D8-516B-1084FDE1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Flattening destroys spatial structure completely</a:t>
            </a:r>
          </a:p>
          <a:p>
            <a:endParaRPr lang="en-US" dirty="0"/>
          </a:p>
          <a:p>
            <a:r>
              <a:rPr lang="en-US" dirty="0"/>
              <a:t>The FC layer must re-learn relationships between pixels/features, which wastes learning capacity</a:t>
            </a:r>
          </a:p>
          <a:p>
            <a:endParaRPr lang="en-US" dirty="0"/>
          </a:p>
          <a:p>
            <a:r>
              <a:rPr lang="en-US" dirty="0"/>
              <a:t>GAP instead summarizes each feature map as “how strongly this feature is present anywhere”, which is more robust and interpretable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6389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7050-62E4-3431-FB1A-D4C6653A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Modern CNNs Prefer GAP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7F86A-73C1-B27B-A776-F7064260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95742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570354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37173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245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Large FC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GAP 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42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Parameters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Very high (millions)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dirty="0"/>
                        <a:t>Much less compared to FC 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07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Overfitting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65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Preserves spatial info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No (flatten loses 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Yes (keeps feature meaning)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1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Input size 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Flexible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0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Computational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dirty="0"/>
                        <a:t>Very 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43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5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181C-2EAB-8C9C-4D78-1791E913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6846-46DF-F215-E3AE-4E9E92D6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Typical CNN Pipeline</a:t>
            </a:r>
          </a:p>
          <a:p>
            <a:r>
              <a:rPr lang="en-HK" dirty="0"/>
              <a:t>Example architecture for image classification:</a:t>
            </a:r>
            <a:br>
              <a:rPr lang="en-HK" dirty="0"/>
            </a:br>
            <a:r>
              <a:rPr lang="en-HK" dirty="0"/>
              <a:t>Conv → </a:t>
            </a:r>
            <a:r>
              <a:rPr lang="en-HK" dirty="0" err="1"/>
              <a:t>ReLU</a:t>
            </a:r>
            <a:r>
              <a:rPr lang="en-HK" dirty="0"/>
              <a:t> → Pool → Conv → </a:t>
            </a:r>
            <a:r>
              <a:rPr lang="en-HK" dirty="0" err="1"/>
              <a:t>ReLU</a:t>
            </a:r>
            <a:r>
              <a:rPr lang="en-HK" dirty="0"/>
              <a:t> → Pool → FC/GAP → </a:t>
            </a:r>
            <a:r>
              <a:rPr lang="en-HK" dirty="0" err="1"/>
              <a:t>Softmax</a:t>
            </a:r>
            <a:endParaRPr lang="en-HK" dirty="0"/>
          </a:p>
          <a:p>
            <a:r>
              <a:rPr lang="en-HK" dirty="0"/>
              <a:t>Key Points</a:t>
            </a:r>
          </a:p>
          <a:p>
            <a:r>
              <a:rPr lang="en-HK" dirty="0"/>
              <a:t>Each stage builds higher-level abstractions from previous layer</a:t>
            </a:r>
          </a:p>
          <a:p>
            <a:r>
              <a:rPr lang="en-HK" dirty="0"/>
              <a:t>Dimensionality reduces, while semantic meaning increases</a:t>
            </a:r>
          </a:p>
          <a:p>
            <a:r>
              <a:rPr lang="en-HK" dirty="0"/>
              <a:t>Entire network is trained end-to-end:</a:t>
            </a:r>
          </a:p>
          <a:p>
            <a:pPr lvl="1"/>
            <a:r>
              <a:rPr lang="en-HK" dirty="0"/>
              <a:t>Filters and weights are learned automatically</a:t>
            </a:r>
          </a:p>
          <a:p>
            <a:pPr lvl="1"/>
            <a:r>
              <a:rPr lang="en-HK" dirty="0"/>
              <a:t>Objective is to minimize classification loss via backpropagation</a:t>
            </a: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C8109-CC6E-244E-7FBC-E28D3C47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05" y="365125"/>
            <a:ext cx="5029715" cy="16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5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C940-592A-9739-1C00-7E4AE527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3B63-4C1A-F745-17B0-5917D44C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721C-C529-1F51-7AB6-3292A2FA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1815972"/>
            <a:ext cx="9265126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A4771-A48A-3BD5-AEBF-2F9ECC95E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5974B-1673-0363-B706-568C85A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6765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0C4E-450C-3DD6-3516-2EA8B8B0D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6A70-867D-59BE-DB2F-2C21F64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Quiz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6692-17BC-009D-E085-9E5D9B7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  <a:p>
            <a:pPr lvl="1"/>
            <a:r>
              <a:rPr lang="en-US" dirty="0"/>
              <a:t>Tuesday, October 7, 2025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Assignment 2</a:t>
            </a:r>
          </a:p>
          <a:p>
            <a:pPr lvl="1"/>
            <a:r>
              <a:rPr lang="en-US" dirty="0"/>
              <a:t>Monday, October 6, 2025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3836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F77E-B5F5-BA30-4B8B-4BBCC7FE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DE1E-B993-35C7-FCAE-3BD9C883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it is:</a:t>
            </a:r>
          </a:p>
          <a:p>
            <a:pPr lvl="1"/>
            <a:r>
              <a:rPr lang="en-US" dirty="0"/>
              <a:t>A technique where a DL model (e.g., CNN) trained on a large, general dataset (like ImageNet) is reused for a new, smaller task</a:t>
            </a:r>
          </a:p>
          <a:p>
            <a:pPr lvl="1"/>
            <a:r>
              <a:rPr lang="en-US" dirty="0"/>
              <a:t>Instead of training from scratch, you start with pretrained weights that already encode general visual features</a:t>
            </a:r>
          </a:p>
          <a:p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14C48-A7CD-C7D5-A2B7-EDBD8594124B}"/>
              </a:ext>
            </a:extLst>
          </p:cNvPr>
          <p:cNvSpPr txBox="1"/>
          <p:nvPr/>
        </p:nvSpPr>
        <p:spPr>
          <a:xfrm>
            <a:off x="3771900" y="4491990"/>
            <a:ext cx="3073149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dirty="0"/>
              <a:t>ImageNet: 1.2 million images</a:t>
            </a:r>
          </a:p>
          <a:p>
            <a:r>
              <a:rPr lang="en-HK" dirty="0"/>
              <a:t>                        1,000 labels</a:t>
            </a:r>
          </a:p>
        </p:txBody>
      </p:sp>
    </p:spTree>
    <p:extLst>
      <p:ext uri="{BB962C8B-B14F-4D97-AF65-F5344CB8AC3E}">
        <p14:creationId xmlns:p14="http://schemas.microsoft.com/office/powerpoint/2010/main" val="15299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12253-7BAF-A849-0AA3-9E58CF3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DE2B-5438-8EE5-1ECB-29961DE7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34EE-0184-F6B3-23F7-2795BE1E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Why it works:</a:t>
            </a:r>
          </a:p>
          <a:p>
            <a:pPr lvl="1"/>
            <a:r>
              <a:rPr lang="en-US" dirty="0"/>
              <a:t>Early CNN layers learn universal features (edges, textures, shapes)</a:t>
            </a:r>
          </a:p>
          <a:p>
            <a:pPr lvl="1"/>
            <a:r>
              <a:rPr lang="en-US" dirty="0"/>
              <a:t>Later layers learn task-specific features</a:t>
            </a:r>
          </a:p>
          <a:p>
            <a:pPr lvl="1"/>
            <a:r>
              <a:rPr lang="en-US" dirty="0"/>
              <a:t>By reusing early layers, we save time and data while still achieving high accuracy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141E8-65B2-5CD5-B0F5-0FF5A826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11" y="4195603"/>
            <a:ext cx="6418264" cy="15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674-E35D-7D5F-60A9-090D9DF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9BA2-1E2F-91C2-E736-6F36D100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pretrained CNN weights</a:t>
            </a:r>
          </a:p>
          <a:p>
            <a:r>
              <a:rPr lang="en-US" dirty="0"/>
              <a:t>Unfreeze some of the deeper layers (closer to the output)</a:t>
            </a:r>
          </a:p>
          <a:p>
            <a:r>
              <a:rPr lang="en-US" dirty="0"/>
              <a:t>Train them again with a low learning rate on your new dataset</a:t>
            </a:r>
          </a:p>
          <a:p>
            <a:r>
              <a:rPr lang="en-US" dirty="0"/>
              <a:t>Often combine with training a new classifier head</a:t>
            </a:r>
          </a:p>
          <a:p>
            <a:r>
              <a:rPr lang="en-US" dirty="0"/>
              <a:t>Allows the network to adapt existing features to your task</a:t>
            </a: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D172B-9684-72B2-067E-C2B8483E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68" y="4600416"/>
            <a:ext cx="6418264" cy="15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A608-8606-3519-ADA3-052FE792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When to use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6563-8297-3DC3-FB1D-177E628F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Domains (Input Space is Similar)</a:t>
            </a:r>
          </a:p>
          <a:p>
            <a:pPr lvl="1"/>
            <a:r>
              <a:rPr lang="en-US" dirty="0"/>
              <a:t>Works best when source and target data look alike</a:t>
            </a:r>
          </a:p>
          <a:p>
            <a:pPr lvl="1"/>
            <a:r>
              <a:rPr lang="en-US" dirty="0"/>
              <a:t>Example: ImageNet-trained CNN → medical images, satellite photos, or object detection</a:t>
            </a:r>
          </a:p>
          <a:p>
            <a:pPr lvl="1"/>
            <a:r>
              <a:rPr lang="en-US" dirty="0"/>
              <a:t>Why: The early layers learn generic features (edges, textures, shapes) that transfer well</a:t>
            </a:r>
          </a:p>
          <a:p>
            <a:r>
              <a:rPr lang="en-US" dirty="0"/>
              <a:t>Different Tasks, Same Domain</a:t>
            </a:r>
          </a:p>
          <a:p>
            <a:pPr lvl="1"/>
            <a:r>
              <a:rPr lang="en-US" dirty="0"/>
              <a:t>Works even if the task changes, as long as input is similar</a:t>
            </a:r>
          </a:p>
          <a:p>
            <a:pPr lvl="1"/>
            <a:r>
              <a:rPr lang="en-US" dirty="0"/>
              <a:t>Example: Pretrained language model (BERT) → sentiment analysis, question answering, summarization</a:t>
            </a:r>
          </a:p>
          <a:p>
            <a:pPr lvl="1"/>
            <a:r>
              <a:rPr lang="en-US" dirty="0"/>
              <a:t>Why: The model already knows the “language” of the domain</a:t>
            </a:r>
          </a:p>
          <a:p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98523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9E96-C343-A2B5-01D5-3E8D58C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When to use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CB48-0E89-6B38-27EB-BC73CE05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Target Dataset</a:t>
            </a:r>
          </a:p>
          <a:p>
            <a:pPr lvl="1"/>
            <a:r>
              <a:rPr lang="en-US" dirty="0"/>
              <a:t>Transfer learning is especially powerful when the target dataset is small</a:t>
            </a:r>
          </a:p>
          <a:p>
            <a:pPr lvl="1"/>
            <a:r>
              <a:rPr lang="en-US" dirty="0"/>
              <a:t>Example: You have only 5,000 labeled medical images, but ImageNet has millions → fine-tuning avoids overfitting</a:t>
            </a:r>
          </a:p>
          <a:p>
            <a:r>
              <a:rPr lang="en-US" dirty="0"/>
              <a:t>Source Model Trained on Large, Diverse Data</a:t>
            </a:r>
          </a:p>
          <a:p>
            <a:pPr lvl="1"/>
            <a:r>
              <a:rPr lang="en-US" dirty="0"/>
              <a:t>Works well if the source task used a massive, high-quality dataset</a:t>
            </a:r>
          </a:p>
          <a:p>
            <a:pPr lvl="1"/>
            <a:r>
              <a:rPr lang="en-US" dirty="0"/>
              <a:t>Example: GPT/LLMs trained on internet-scale corpora → fine-tuned for legal or medical text</a:t>
            </a:r>
          </a:p>
          <a:p>
            <a:r>
              <a:rPr lang="en-US" dirty="0"/>
              <a:t>When Target Task Shares Low-Level Features with Source Task</a:t>
            </a:r>
          </a:p>
          <a:p>
            <a:pPr lvl="1"/>
            <a:r>
              <a:rPr lang="en-US" dirty="0"/>
              <a:t>For images: edges, textures, color blobs</a:t>
            </a:r>
          </a:p>
          <a:p>
            <a:pPr lvl="1"/>
            <a:r>
              <a:rPr lang="en-US" dirty="0"/>
              <a:t>For text: grammar, semantics, contextual embeddings</a:t>
            </a:r>
          </a:p>
          <a:p>
            <a:pPr lvl="1"/>
            <a:r>
              <a:rPr lang="en-US" dirty="0"/>
              <a:t>For audio: pitch, frequency patterns, temporal rhythms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83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F6AD-177F-D562-4F7C-D4FBF49A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When not to use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F1AF-97A5-BDD2-8791-D5E7A3FE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source and target domains are too different </a:t>
            </a:r>
          </a:p>
          <a:p>
            <a:pPr lvl="1"/>
            <a:r>
              <a:rPr lang="en-US" dirty="0"/>
              <a:t>e.g., natural images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ECG waveforms</a:t>
            </a:r>
          </a:p>
          <a:p>
            <a:r>
              <a:rPr lang="en-US" dirty="0"/>
              <a:t>If target dataset is huge, sometimes training from scratch can outperform transfer</a:t>
            </a:r>
          </a:p>
          <a:p>
            <a:r>
              <a:rPr lang="en-US" dirty="0"/>
              <a:t>If source model is biased or trained on poor-quality data, bad biases transfer too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1967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FE5CB-4641-525F-9AA8-6EDE48793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7279-0C9C-37A4-1115-B8DC6DDF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Recap of Convolution Neural Networks (CNNs) </a:t>
            </a:r>
          </a:p>
        </p:txBody>
      </p:sp>
    </p:spTree>
    <p:extLst>
      <p:ext uri="{BB962C8B-B14F-4D97-AF65-F5344CB8AC3E}">
        <p14:creationId xmlns:p14="http://schemas.microsoft.com/office/powerpoint/2010/main" val="25047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89E6-817F-68C6-4763-2BD572C0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7EEB-7BB0-83FD-83AA-660EE0A6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Multi-channel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120B-8558-9858-E520-D48D8C77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Multichannel convolution happens when your input has more than one channel (like an RGB image) 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B2D32-1B38-2DA5-690F-D40A3E44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56" y="3429000"/>
            <a:ext cx="655988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2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9A43-CEAF-3862-9442-C2BFB3A86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9BB9-224E-5EB9-A172-1E1CDBFB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Multi-channel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66FD-6BCA-A729-1771-E00E5D12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816" y="1825625"/>
            <a:ext cx="49419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your input image has</a:t>
            </a:r>
          </a:p>
          <a:p>
            <a:pPr lvl="1"/>
            <a:r>
              <a:rPr lang="en-US" dirty="0"/>
              <a:t>height = 32, width = 32</a:t>
            </a:r>
          </a:p>
          <a:p>
            <a:pPr lvl="1"/>
            <a:r>
              <a:rPr lang="en-US" dirty="0"/>
              <a:t>channels = 3 (R, G, B)</a:t>
            </a:r>
          </a:p>
          <a:p>
            <a:pPr lvl="1"/>
            <a:r>
              <a:rPr lang="en-US" dirty="0"/>
              <a:t>Shape = 32 × 32 × 3</a:t>
            </a:r>
          </a:p>
          <a:p>
            <a:r>
              <a:rPr lang="en-US" dirty="0"/>
              <a:t>If you choose a 5×5 filter and input has 3 channels, then the filter has shape: 5 × 5 × 3</a:t>
            </a:r>
          </a:p>
          <a:p>
            <a:pPr lvl="1"/>
            <a:r>
              <a:rPr lang="en-US" dirty="0"/>
              <a:t>That is, 3 weight matrices (one for each channel), each 5×5</a:t>
            </a:r>
          </a:p>
          <a:p>
            <a:pPr lvl="1"/>
            <a:r>
              <a:rPr lang="en-US" dirty="0"/>
              <a:t>These are learnable parameters</a:t>
            </a:r>
            <a:endParaRPr lang="en-HK" dirty="0"/>
          </a:p>
          <a:p>
            <a:endParaRPr lang="en-HK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4A0B86-1BEB-586B-F592-B19D2134DDDB}"/>
              </a:ext>
            </a:extLst>
          </p:cNvPr>
          <p:cNvGrpSpPr/>
          <p:nvPr/>
        </p:nvGrpSpPr>
        <p:grpSpPr>
          <a:xfrm>
            <a:off x="918507" y="2861623"/>
            <a:ext cx="2444876" cy="3546694"/>
            <a:chOff x="918507" y="2861623"/>
            <a:chExt cx="2444876" cy="35466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2C7710-1E6A-37EA-8146-B874C33C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507" y="3283956"/>
              <a:ext cx="2444876" cy="31243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4395B9-CF56-81C0-78D8-E56568BA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915" y="2861623"/>
              <a:ext cx="2140060" cy="38102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50768-66C2-2F4F-5380-E9DF21DA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12" y="3656921"/>
            <a:ext cx="1743318" cy="1505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87E42-7778-764A-6C76-98181AABFE5A}"/>
              </a:ext>
            </a:extLst>
          </p:cNvPr>
          <p:cNvSpPr txBox="1"/>
          <p:nvPr/>
        </p:nvSpPr>
        <p:spPr>
          <a:xfrm>
            <a:off x="3443690" y="2873311"/>
            <a:ext cx="3056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Filters always extend the full depth of the input volume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37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87C23-B855-F151-043D-38CC0078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77F0-19D2-653D-3D64-CAF44024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Multi-channel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0714-3433-4681-9540-4353B71F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28" y="1825625"/>
            <a:ext cx="6175872" cy="4351338"/>
          </a:xfrm>
        </p:spPr>
        <p:txBody>
          <a:bodyPr/>
          <a:lstStyle/>
          <a:p>
            <a:r>
              <a:rPr lang="en-US" dirty="0"/>
              <a:t>The filter slides across the width and height of the image</a:t>
            </a:r>
          </a:p>
          <a:p>
            <a:r>
              <a:rPr lang="en-US" dirty="0"/>
              <a:t>At each spatial position:</a:t>
            </a:r>
          </a:p>
          <a:p>
            <a:pPr lvl="1"/>
            <a:r>
              <a:rPr lang="en-US" dirty="0"/>
              <a:t>It takes the dot product of its 5×5×3 weights with the 5×5×3 patch of the image</a:t>
            </a:r>
          </a:p>
          <a:p>
            <a:pPr lvl="1"/>
            <a:r>
              <a:rPr lang="en-US" dirty="0"/>
              <a:t>All 3 channels are summed together to produce 1 number at that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DB87D-CFD2-DFB7-8B8A-CB96697E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35" y="2785590"/>
            <a:ext cx="2943636" cy="339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8344A-AAD2-3C67-B4C0-EBAD175BE074}"/>
              </a:ext>
            </a:extLst>
          </p:cNvPr>
          <p:cNvSpPr txBox="1"/>
          <p:nvPr/>
        </p:nvSpPr>
        <p:spPr>
          <a:xfrm>
            <a:off x="3379424" y="2650653"/>
            <a:ext cx="216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32x32x3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8A3398-FB95-0172-E700-09F3767FFB68}"/>
                  </a:ext>
                </a:extLst>
              </p:cNvPr>
              <p:cNvSpPr txBox="1"/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5x5x3 filter </a:t>
                </a:r>
                <a14:m>
                  <m:oMath xmlns:m="http://schemas.openxmlformats.org/officeDocument/2006/math">
                    <m:r>
                      <a:rPr lang="en-HK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HK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8A3398-FB95-0172-E700-09F3767F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blipFill>
                <a:blip r:embed="rId3"/>
                <a:stretch>
                  <a:fillRect l="-2254" t="-8333" b="-2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DF991-46C0-BF4D-AF21-941AB0233813}"/>
                  </a:ext>
                </a:extLst>
              </p:cNvPr>
              <p:cNvSpPr txBox="1"/>
              <p:nvPr/>
            </p:nvSpPr>
            <p:spPr>
              <a:xfrm>
                <a:off x="3778016" y="5203737"/>
                <a:ext cx="408802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Scalar value</a:t>
                </a:r>
                <a:r>
                  <a:rPr lang="en-US" dirty="0"/>
                  <a:t>: the result of taking a dot product between the filter and a small 5x5x3 chunk of the image (i.e. 5*5*3 = 75-dimensional dot product + bias)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HK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DF991-46C0-BF4D-AF21-941AB023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16" y="5203737"/>
                <a:ext cx="4088027" cy="1477328"/>
              </a:xfrm>
              <a:prstGeom prst="rect">
                <a:avLst/>
              </a:prstGeom>
              <a:blipFill>
                <a:blip r:embed="rId4"/>
                <a:stretch>
                  <a:fillRect l="-1343" t="-206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6F7E-719C-B8B4-2601-97E6257A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Multi-channel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467D-E2CB-E7EC-1BC3-E98A2727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produces 1 output feature map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1CF9-BF7B-88F5-B3C6-1783C416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35" y="2785590"/>
            <a:ext cx="2943636" cy="339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EBB07-1EEB-CC65-9BED-3DF9E3176DAF}"/>
              </a:ext>
            </a:extLst>
          </p:cNvPr>
          <p:cNvSpPr txBox="1"/>
          <p:nvPr/>
        </p:nvSpPr>
        <p:spPr>
          <a:xfrm>
            <a:off x="3379424" y="2650653"/>
            <a:ext cx="216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32x32x3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DBE4D1-EC25-5DDC-CFCA-FDAB733418CF}"/>
                  </a:ext>
                </a:extLst>
              </p:cNvPr>
              <p:cNvSpPr txBox="1"/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5x5x3 filter </a:t>
                </a:r>
                <a14:m>
                  <m:oMath xmlns:m="http://schemas.openxmlformats.org/officeDocument/2006/math">
                    <m:r>
                      <a:rPr lang="en-HK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HK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DBE4D1-EC25-5DDC-CFCA-FDAB7334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blipFill>
                <a:blip r:embed="rId3"/>
                <a:stretch>
                  <a:fillRect l="-2254" t="-8333" b="-2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C4229-A3B5-2A4D-FC0C-28093636F1EE}"/>
                  </a:ext>
                </a:extLst>
              </p:cNvPr>
              <p:cNvSpPr txBox="1"/>
              <p:nvPr/>
            </p:nvSpPr>
            <p:spPr>
              <a:xfrm>
                <a:off x="3778016" y="5203737"/>
                <a:ext cx="408802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Scalar value</a:t>
                </a:r>
                <a:r>
                  <a:rPr lang="en-US" dirty="0"/>
                  <a:t>: the result of taking a dot product between the filter and a small 5x5x3 chunk of the image (i.e. 5*5*3 = 75-dimensional dot product + bias)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HK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C4229-A3B5-2A4D-FC0C-28093636F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16" y="5203737"/>
                <a:ext cx="4088027" cy="1477328"/>
              </a:xfrm>
              <a:prstGeom prst="rect">
                <a:avLst/>
              </a:prstGeom>
              <a:blipFill>
                <a:blip r:embed="rId4"/>
                <a:stretch>
                  <a:fillRect l="-1343" t="-206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54AFF18-ABF9-6A88-D48E-97A111C2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883" y="2835319"/>
            <a:ext cx="1701887" cy="314976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346F7-4CDF-8FFF-2A57-B1EF5FBBA027}"/>
              </a:ext>
            </a:extLst>
          </p:cNvPr>
          <p:cNvCxnSpPr/>
          <p:nvPr/>
        </p:nvCxnSpPr>
        <p:spPr>
          <a:xfrm>
            <a:off x="4197427" y="4481276"/>
            <a:ext cx="3426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9BE6-DB96-2350-2654-D5E27747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9926-F60C-CB2F-90F9-65AB289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Multi-channel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E102-89AC-2653-9DD5-E432662B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 a second (green)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6AA15-4501-D38B-A251-FB4EB758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35" y="2785590"/>
            <a:ext cx="2943636" cy="339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3E26F-FF8A-A569-77F6-9156E4A67589}"/>
              </a:ext>
            </a:extLst>
          </p:cNvPr>
          <p:cNvSpPr txBox="1"/>
          <p:nvPr/>
        </p:nvSpPr>
        <p:spPr>
          <a:xfrm>
            <a:off x="3379424" y="2650653"/>
            <a:ext cx="216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32x32x3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C41D4-CC6D-1350-65F9-F1F5F3CC666E}"/>
                  </a:ext>
                </a:extLst>
              </p:cNvPr>
              <p:cNvSpPr txBox="1"/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HK" dirty="0"/>
                  <a:t>5x5x3 filter </a:t>
                </a:r>
                <a14:m>
                  <m:oMath xmlns:m="http://schemas.openxmlformats.org/officeDocument/2006/math">
                    <m:r>
                      <a:rPr lang="en-HK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HK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C41D4-CC6D-1350-65F9-F1F5F3CC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9" y="3247088"/>
                <a:ext cx="2162060" cy="369332"/>
              </a:xfrm>
              <a:prstGeom prst="rect">
                <a:avLst/>
              </a:prstGeom>
              <a:blipFill>
                <a:blip r:embed="rId3"/>
                <a:stretch>
                  <a:fillRect l="-2254" t="-8333" b="-2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32B2D-36F7-7C00-C7A1-61EFBF8A2FBC}"/>
                  </a:ext>
                </a:extLst>
              </p:cNvPr>
              <p:cNvSpPr txBox="1"/>
              <p:nvPr/>
            </p:nvSpPr>
            <p:spPr>
              <a:xfrm>
                <a:off x="3778016" y="5203737"/>
                <a:ext cx="408802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Scalar value</a:t>
                </a:r>
                <a:r>
                  <a:rPr lang="en-US" dirty="0"/>
                  <a:t>: the result of taking a dot product between the filter and a small 5x5x3 chunk of the image (i.e. 5*5*3 = 75-dimensional dot product + bias)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HK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32B2D-36F7-7C00-C7A1-61EFBF8A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16" y="5203737"/>
                <a:ext cx="4088027" cy="1477328"/>
              </a:xfrm>
              <a:prstGeom prst="rect">
                <a:avLst/>
              </a:prstGeom>
              <a:blipFill>
                <a:blip r:embed="rId4"/>
                <a:stretch>
                  <a:fillRect l="-1343" t="-206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4EE08C-B423-ECF5-F399-385345C8888B}"/>
              </a:ext>
            </a:extLst>
          </p:cNvPr>
          <p:cNvCxnSpPr/>
          <p:nvPr/>
        </p:nvCxnSpPr>
        <p:spPr>
          <a:xfrm>
            <a:off x="4197427" y="4481276"/>
            <a:ext cx="3426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7139DA-CA0B-C7FE-F8FA-B8BE1B11D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850" y="2773588"/>
            <a:ext cx="2063856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9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20523</TotalTime>
  <Words>1722</Words>
  <Application>Microsoft Office PowerPoint</Application>
  <PresentationFormat>Widescreen</PresentationFormat>
  <Paragraphs>219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Wingdings</vt:lpstr>
      <vt:lpstr>Office Theme</vt:lpstr>
      <vt:lpstr>Deep learning</vt:lpstr>
      <vt:lpstr>Attendance</vt:lpstr>
      <vt:lpstr>Quiz and Assignment</vt:lpstr>
      <vt:lpstr>Recap of Convolution Neural Networks (CNNs) </vt:lpstr>
      <vt:lpstr>Multi-channel convolution</vt:lpstr>
      <vt:lpstr>Multi-channel convolution</vt:lpstr>
      <vt:lpstr>Multi-channel convolution</vt:lpstr>
      <vt:lpstr>Multi-channel convolution</vt:lpstr>
      <vt:lpstr>Multi-channel convolution</vt:lpstr>
      <vt:lpstr>Multi-channel convolution</vt:lpstr>
      <vt:lpstr>Using Multiple Conv blocks</vt:lpstr>
      <vt:lpstr>Activation map visualization</vt:lpstr>
      <vt:lpstr>Feature Maps &amp; Hierarchy</vt:lpstr>
      <vt:lpstr>Feature Maps &amp; Hierarchy</vt:lpstr>
      <vt:lpstr>Convolution Neural Networks (CNNs) continued…</vt:lpstr>
      <vt:lpstr>Activation Functions</vt:lpstr>
      <vt:lpstr>What is a dead neuron?</vt:lpstr>
      <vt:lpstr>Why is this a problem?</vt:lpstr>
      <vt:lpstr>Why does a network get dead neurons?</vt:lpstr>
      <vt:lpstr>Solution to dead neurons</vt:lpstr>
      <vt:lpstr>Fully Connected Layers</vt:lpstr>
      <vt:lpstr>Recall: CNN with fully connected layer</vt:lpstr>
      <vt:lpstr>Global Average Pooling (GAP)</vt:lpstr>
      <vt:lpstr>Problems with Large Fully Connected Layers</vt:lpstr>
      <vt:lpstr>Loss of Spatial Information</vt:lpstr>
      <vt:lpstr>Why Modern CNNs Prefer GAP</vt:lpstr>
      <vt:lpstr>Putting it all together</vt:lpstr>
      <vt:lpstr>Putting it all together</vt:lpstr>
      <vt:lpstr>Transfer Learning</vt:lpstr>
      <vt:lpstr>Transfer Learning</vt:lpstr>
      <vt:lpstr>Transfer Learning</vt:lpstr>
      <vt:lpstr>Transfer Learning</vt:lpstr>
      <vt:lpstr>When to use Transfer Learning</vt:lpstr>
      <vt:lpstr>When to use Transfer Learning</vt:lpstr>
      <vt:lpstr>When not to use 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Saqib Sohail</dc:creator>
  <cp:lastModifiedBy>Muhammad Saqib Sohail</cp:lastModifiedBy>
  <cp:revision>52</cp:revision>
  <dcterms:created xsi:type="dcterms:W3CDTF">2024-09-20T06:46:03Z</dcterms:created>
  <dcterms:modified xsi:type="dcterms:W3CDTF">2025-10-02T18:57:23Z</dcterms:modified>
</cp:coreProperties>
</file>