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934" r:id="rId3"/>
    <p:sldId id="971" r:id="rId4"/>
    <p:sldId id="991" r:id="rId5"/>
    <p:sldId id="992" r:id="rId6"/>
    <p:sldId id="994" r:id="rId7"/>
    <p:sldId id="996" r:id="rId8"/>
    <p:sldId id="995" r:id="rId9"/>
    <p:sldId id="997" r:id="rId10"/>
    <p:sldId id="998" r:id="rId11"/>
    <p:sldId id="999" r:id="rId12"/>
    <p:sldId id="1000" r:id="rId13"/>
    <p:sldId id="1001" r:id="rId14"/>
    <p:sldId id="1002" r:id="rId15"/>
    <p:sldId id="1017" r:id="rId16"/>
    <p:sldId id="1018" r:id="rId17"/>
    <p:sldId id="1007" r:id="rId18"/>
    <p:sldId id="1022" r:id="rId19"/>
    <p:sldId id="1023" r:id="rId20"/>
    <p:sldId id="1006" r:id="rId21"/>
    <p:sldId id="1005" r:id="rId22"/>
    <p:sldId id="1003" r:id="rId23"/>
    <p:sldId id="1027" r:id="rId24"/>
    <p:sldId id="1030" r:id="rId25"/>
    <p:sldId id="1031" r:id="rId26"/>
    <p:sldId id="1004" r:id="rId27"/>
    <p:sldId id="1019" r:id="rId28"/>
    <p:sldId id="1014" r:id="rId29"/>
    <p:sldId id="1013" r:id="rId30"/>
    <p:sldId id="1012" r:id="rId31"/>
    <p:sldId id="1021" r:id="rId32"/>
    <p:sldId id="1020" r:id="rId33"/>
    <p:sldId id="957" r:id="rId34"/>
    <p:sldId id="958" r:id="rId35"/>
    <p:sldId id="1032" r:id="rId36"/>
    <p:sldId id="1033" r:id="rId37"/>
    <p:sldId id="959" r:id="rId38"/>
    <p:sldId id="962" r:id="rId39"/>
    <p:sldId id="960" r:id="rId40"/>
    <p:sldId id="963" r:id="rId41"/>
    <p:sldId id="1036" r:id="rId42"/>
    <p:sldId id="961" r:id="rId43"/>
    <p:sldId id="1034" r:id="rId44"/>
    <p:sldId id="1035" r:id="rId45"/>
    <p:sldId id="964" r:id="rId46"/>
    <p:sldId id="1037" r:id="rId47"/>
    <p:sldId id="1038" r:id="rId48"/>
    <p:sldId id="1044" r:id="rId49"/>
    <p:sldId id="1045" r:id="rId50"/>
    <p:sldId id="1046" r:id="rId51"/>
    <p:sldId id="1039" r:id="rId52"/>
    <p:sldId id="1048" r:id="rId53"/>
    <p:sldId id="1047" r:id="rId54"/>
    <p:sldId id="1050" r:id="rId55"/>
    <p:sldId id="1051" r:id="rId56"/>
    <p:sldId id="1042" r:id="rId57"/>
    <p:sldId id="1043" r:id="rId58"/>
    <p:sldId id="1049" r:id="rId59"/>
    <p:sldId id="967" r:id="rId60"/>
    <p:sldId id="1026" r:id="rId61"/>
    <p:sldId id="900" r:id="rId62"/>
    <p:sldId id="848" r:id="rId63"/>
    <p:sldId id="901" r:id="rId64"/>
    <p:sldId id="101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>
        <p:scale>
          <a:sx n="62" d="100"/>
          <a:sy n="62" d="100"/>
        </p:scale>
        <p:origin x="4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4F98D-43AC-4EFB-AB27-A5B50458FB43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0BC2-992A-428E-8BCF-1368A25928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644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30BC2-992A-428E-8BCF-1368A2592838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164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415-961C-2ADF-A916-98350AEE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B150-7329-BE7C-EF60-51C03932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52C0-9898-C480-8A03-A1BD28B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FC0F-8238-23FF-D427-A4FED94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BFB9-5512-A3B2-57B8-9BE108E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6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69EF-BDE1-6B6E-A41C-0E0F5EDF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5CB5-E76F-24DA-071B-05348977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93F4-74D3-953C-74E7-02A635C9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2219-0B04-65C4-6C4F-0DAE73B9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358-AC63-03A0-C740-48CCD105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800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2CC-C772-8AF7-6049-5BF5DF4D8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AA56A-4F86-1817-B374-43D96863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CD6A-BB7B-04C2-665C-239146C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3AC4-D46E-4479-7E60-BB704969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B8F1-9050-231C-BD90-F66D8FA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18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3150-3D19-0E0C-5264-CF976E4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1C04-2644-9E57-9901-930F9E46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F5A0-6031-E377-43C7-CE92A76A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5FA4-0045-C77A-17EE-BEC5CC20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69AB-B3A4-0035-EBF2-1A7CE90A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84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136B-4016-A026-7380-2595471F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4C21-F90B-A813-94FC-689D451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2F47-C64C-0D54-AC5D-67FE5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FFA4-A223-6414-B6F9-3B1A98B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41A1-2460-F005-3624-DBABC264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78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8892-D3A1-6F98-7800-7537B99A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765-7BE1-4A6A-56A6-27FE00CF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055A-E8A9-1675-F6D0-079B8592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1DC8-E966-2A56-E21B-B0938FAD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68AD-FCAC-1C8A-886B-167A9E7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DC5C-74D2-9AE1-9267-D7D6F381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B517-00BA-70A8-5656-F5A1DE39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7082-29EE-3D95-F227-6CA30C7C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DA2EF-E65B-FAB1-5BB6-774273E6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143A-A841-3308-F1E9-0908A9BB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8A26-A9A8-378D-4315-96C712C14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CEF10-5EE0-A0F6-D034-F952A76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C845-E666-C026-53F8-76192B07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7BDDB-CAB6-ABDE-F117-D9801A48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135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E1C9-22D0-493F-9D54-7C473495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D9173-C170-F978-0782-E4609D2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915D-B1CE-CA22-5810-C1C72E6F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1B4C-A8A9-CAF8-127E-2069A56A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59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3602D-40C7-0F97-7BFC-7196BD9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181AA-F1AE-E805-D763-A7396A4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6460A-D480-E0AC-CD3C-F205F616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385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1430-24DF-121C-9CCF-D2B7F36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6284-564B-1124-21E7-6254B92C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C793-D34C-1CF3-01B7-0946DCF2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396-FADD-FBF7-F1C6-72BF7589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7CD3-12F0-1244-3FE0-4339D8E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983C-AA20-2B7D-9E2E-8783F6C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41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F9F0-B080-2705-4434-5AF52B51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71AB-6E53-F505-E0C2-FB678DB0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9F531-22B9-53D3-5F9E-C640811E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11F9-5AB3-6EB8-0216-D89869E2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F749-238C-19C6-306E-54A653A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A315-1CBD-354C-3385-F08A4C26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83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ADD1B-244F-06BE-75C5-7D2A6A9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531A-21B6-6A70-75FC-030C5C16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97E3-5BEC-3D5C-20C3-FF1DCDEFE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EF253-B701-4305-9BE1-5791A0C7DC57}" type="datetimeFigureOut">
              <a:rPr lang="en-HK" smtClean="0"/>
              <a:t>6/10/2025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5E9D-DC92-DA81-E68C-2BFCBB47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24E6-2197-1223-A2AC-E064D97AD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16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652-2E00-80E2-71DB-6DA5531CA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31E0-5DEA-62F3-21B8-AFA644349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Week 6, Lecture 6</a:t>
            </a:r>
          </a:p>
          <a:p>
            <a:endParaRPr lang="en-HK" dirty="0"/>
          </a:p>
          <a:p>
            <a:r>
              <a:rPr lang="en-HK" dirty="0"/>
              <a:t>Muhammad Saqib Sohail</a:t>
            </a:r>
          </a:p>
          <a:p>
            <a:r>
              <a:rPr lang="en-HK" dirty="0"/>
              <a:t>Fall 2025</a:t>
            </a:r>
          </a:p>
          <a:p>
            <a:endParaRPr lang="en-HK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59C35B-002C-958F-D89E-0FB4D3B1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9" y="231129"/>
            <a:ext cx="2548372" cy="8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B22E-37FE-E666-F3CF-7E440E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Noise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D7EB-F8F0-A770-9971-CE906EAB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Add random noise to:</a:t>
            </a:r>
          </a:p>
          <a:p>
            <a:pPr lvl="1"/>
            <a:r>
              <a:rPr lang="en-US" dirty="0"/>
              <a:t>Inputs → robustness</a:t>
            </a:r>
          </a:p>
          <a:p>
            <a:pPr lvl="1"/>
            <a:r>
              <a:rPr lang="en-US" dirty="0"/>
              <a:t>Hidden activations → less co-adaptation</a:t>
            </a:r>
          </a:p>
          <a:p>
            <a:pPr lvl="1"/>
            <a:r>
              <a:rPr lang="en-US" dirty="0"/>
              <a:t>Weights → stability</a:t>
            </a:r>
          </a:p>
          <a:p>
            <a:endParaRPr lang="en-US" dirty="0"/>
          </a:p>
          <a:p>
            <a:r>
              <a:rPr lang="en-US" dirty="0"/>
              <a:t>Forces learning of stable patterns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7811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4037-51E8-4ED9-260B-ECB7EF11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Co-adaptation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4816-A2DF-5395-E831-E513A536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Occurs when multiple hidden neurons rely on each other’s presence and develop interdependent representations instead of learning independently useful features</a:t>
            </a:r>
          </a:p>
          <a:p>
            <a:pPr lvl="1"/>
            <a:r>
              <a:rPr lang="en-US" dirty="0"/>
              <a:t>Example: instead of neuron A learning a robust edge detector and neuron B learning a shape detector, they might “team up” so that A’s output only makes sense if B is also active</a:t>
            </a:r>
          </a:p>
          <a:p>
            <a:r>
              <a:rPr lang="en-US" dirty="0"/>
              <a:t>Why it’s a problem:</a:t>
            </a:r>
          </a:p>
          <a:p>
            <a:r>
              <a:rPr lang="en-US" dirty="0"/>
              <a:t>Reduces robustness → the network “memorizes” training patterns through joint dependencies</a:t>
            </a:r>
          </a:p>
          <a:p>
            <a:r>
              <a:rPr lang="en-US" dirty="0"/>
              <a:t>Harms generalization → if one neuron’s behavior shifts (due to noise, missing input, or dropout), the others can’t function properly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2172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BB7A-CC7B-3AEB-185C-587D44CC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98260-6E89-7189-37FE-0BD77CCB42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HK" dirty="0"/>
              </a:p>
              <a:p>
                <a:r>
                  <a:rPr lang="en-US" dirty="0"/>
                  <a:t>Randomly “drop” a fraction of neurons (set to 0) during training</a:t>
                </a:r>
              </a:p>
              <a:p>
                <a:r>
                  <a:rPr lang="en-US" dirty="0"/>
                  <a:t>Prevents neurons from co-adapting too much on each other</a:t>
                </a:r>
                <a:endParaRPr lang="en-HK" dirty="0"/>
              </a:p>
              <a:p>
                <a:r>
                  <a:rPr lang="en-HK" dirty="0"/>
                  <a:t>For each neuron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r-PK" dirty="0"/>
                  <a:t>: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: dropout rate (hyperparameter, e.g., 0.5)</a:t>
                </a:r>
              </a:p>
              <a:p>
                <a:r>
                  <a:rPr lang="en-HK" dirty="0"/>
                  <a:t>Need to take care of scaling when training/inferring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98260-6E89-7189-37FE-0BD77CCB4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0073A5F-544A-9EF3-D828-954501E1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947" y="3943968"/>
            <a:ext cx="4480966" cy="959501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88F0C9-B415-4505-3DE6-DB2011ECA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920" y="195643"/>
            <a:ext cx="3434848" cy="21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7A88-50F7-108F-384F-72792F7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Dropout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32EE9-11F9-5356-B0BF-ADB663587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During training, each neuron is dropped with probability </a:t>
                </a:r>
                <a14:m>
                  <m:oMath xmlns:m="http://schemas.openxmlformats.org/officeDocument/2006/math">
                    <m:r>
                      <a:rPr lang="en-HK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HK" i="1" dirty="0"/>
              </a:p>
              <a:p>
                <a:r>
                  <a:rPr lang="en-HK" dirty="0"/>
                  <a:t>That means the expected output of a neuron is reduced by factor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ur-PK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r-PK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ur-P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r-PK" b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r-P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ur-P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ur-PK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ur-PK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ur-PK" b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r-PK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ur-PK" b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ur-PK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ur-PK" b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r-PK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ur-PK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ur-PK" dirty="0"/>
              </a:p>
              <a:p>
                <a:r>
                  <a:rPr lang="en-HK" dirty="0"/>
                  <a:t>If we didn’t correct this, then during inference (when no dropout is applied), hidden layer inputs would suddenly be larger than what the network saw in training</a:t>
                </a:r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432EE9-11F9-5356-B0BF-ADB663587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36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2E3B-9B87-32EF-9326-BBF6D025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Dropout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FA2A5-B534-2379-CA01-1EA9592E3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Two common strategies:</a:t>
                </a:r>
              </a:p>
              <a:p>
                <a:r>
                  <a:rPr lang="en-HK" dirty="0"/>
                  <a:t>Standard (old) Dropout implementation:</a:t>
                </a:r>
              </a:p>
              <a:p>
                <a:pPr lvl="1"/>
                <a:r>
                  <a:rPr lang="en-HK" dirty="0"/>
                  <a:t>At inference, scale each neuron’s output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ur-PK" b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r-P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ur-PK" dirty="0"/>
              </a:p>
              <a:p>
                <a:pPr lvl="1"/>
                <a:r>
                  <a:rPr lang="en-HK" dirty="0"/>
                  <a:t>This ensures inference-time activations match the expected scale during training</a:t>
                </a:r>
              </a:p>
              <a:p>
                <a:r>
                  <a:rPr lang="en-HK" dirty="0"/>
                  <a:t>Inverted Dropout (used in modern libraries like TensorFlow/</a:t>
                </a:r>
                <a:r>
                  <a:rPr lang="en-HK" dirty="0" err="1"/>
                  <a:t>PyTorch</a:t>
                </a:r>
                <a:r>
                  <a:rPr lang="en-HK" dirty="0"/>
                  <a:t>):</a:t>
                </a:r>
              </a:p>
              <a:p>
                <a:pPr lvl="1"/>
                <a:r>
                  <a:rPr lang="en-HK" dirty="0"/>
                  <a:t>During training, scale surviving neurons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r-P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ur-PK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ur-PK" b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r-P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ur-PK" dirty="0"/>
              </a:p>
              <a:p>
                <a:pPr lvl="1"/>
                <a:r>
                  <a:rPr lang="en-HK" dirty="0"/>
                  <a:t>At inference, do nothing (just use the full network)</a:t>
                </a:r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FA2A5-B534-2379-CA01-1EA9592E3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56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CCE54-F0C4-350C-B250-2AB768478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0F45-DD56-B171-CAFF-EB10848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Typical dropout rates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D171C5-767E-6DB5-0B84-F030A19DF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873662"/>
              </p:ext>
            </p:extLst>
          </p:nvPr>
        </p:nvGraphicFramePr>
        <p:xfrm>
          <a:off x="838200" y="2263934"/>
          <a:ext cx="10515600" cy="34747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0496459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36879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74225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1" dirty="0"/>
                        <a:t>Layer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1" dirty="0"/>
                        <a:t>Typical Dropout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1" dirty="0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00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 dirty="0"/>
                        <a:t>Input 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/>
                        <a:t>0.1 – 0.2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Use a small rate here: dropping too many inputs hurts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419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 dirty="0"/>
                        <a:t>Convolutional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/>
                        <a:t>0.2 – 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Conv layers already have fewer parameters, so don’t need much dropout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109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/>
                        <a:t>Fully connected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/>
                        <a:t>0.5 (sometimes 0.4–0.6)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Heavily used here: large number of parameters makes them prone to overfitting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25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/>
                        <a:t>Very deep 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HK" b="0"/>
                        <a:t>0.3 – 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Often apply progressively higher dropout deeper in the network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5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4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4A125-E643-3752-DB77-EC51AE8DC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661A-ADB7-262A-6141-6C829A4E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Practical tips for using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FF33-0343-FC03-DB08-E0A221CA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Dropout is usually not used after every layer </a:t>
            </a:r>
          </a:p>
          <a:p>
            <a:r>
              <a:rPr lang="en-US" dirty="0"/>
              <a:t> Typically, dropout is used just after fully connected layers (particularly in CNNs)</a:t>
            </a:r>
          </a:p>
          <a:p>
            <a:r>
              <a:rPr lang="en-US" dirty="0"/>
              <a:t>If you’re also using Batch Normalization, you might reduce dropout or even skip it (BN itself has a mild regularizing effect)</a:t>
            </a:r>
          </a:p>
          <a:p>
            <a:r>
              <a:rPr lang="en-US" dirty="0"/>
              <a:t>When your dataset is very large, you may not need much dropout at all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3409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FF37-68BC-5032-3EBF-F0C9F2E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Batch Normalization (</a:t>
            </a:r>
            <a:r>
              <a:rPr lang="en-HK" dirty="0" err="1"/>
              <a:t>BatchNorm</a:t>
            </a:r>
            <a:r>
              <a:rPr lang="en-HK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ADF7A-04A1-E493-895A-69BE7B011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Normalize activations in each mini-batch </a:t>
                </a:r>
              </a:p>
              <a:p>
                <a:pPr lvl="1"/>
                <a:r>
                  <a:rPr lang="en-US" dirty="0"/>
                  <a:t>Smooths the loss function surface</a:t>
                </a:r>
              </a:p>
              <a:p>
                <a:pPr lvl="1"/>
                <a:r>
                  <a:rPr lang="en-US" dirty="0"/>
                  <a:t>Stabilizes gradients (no vanishing/exploding gradients)</a:t>
                </a:r>
              </a:p>
              <a:p>
                <a:r>
                  <a:rPr lang="en-US" dirty="0"/>
                  <a:t>Speeds up training and improves stability</a:t>
                </a:r>
              </a:p>
              <a:p>
                <a:r>
                  <a:rPr lang="en-HK" dirty="0"/>
                  <a:t>For each activation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r-PK" dirty="0"/>
                  <a:t>:</a:t>
                </a:r>
                <a:r>
                  <a:rPr lang="en-HK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ur-P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ur-PK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ur-P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r-P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ur-PK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ur-P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ur-PK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ur-PK" dirty="0"/>
              </a:p>
              <a:p>
                <a:pPr marL="457200" lvl="1" indent="0">
                  <a:buNone/>
                </a:pPr>
                <a:r>
                  <a:rPr lang="en-HK" dirty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ur-PK">
                        <a:latin typeface="Cambria Math" panose="02040503050406030204" pitchFamily="18" charset="0"/>
                      </a:rPr>
                      <m:t>=</m:t>
                    </m:r>
                    <m:r>
                      <a:rPr lang="ur-PK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ur-PK">
                        <a:latin typeface="Cambria Math" panose="02040503050406030204" pitchFamily="18" charset="0"/>
                      </a:rPr>
                      <m:t>+</m:t>
                    </m:r>
                    <m:r>
                      <a:rPr lang="ur-PK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ur-P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ur-PK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ur-P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ur-PK" dirty="0"/>
                  <a:t>: </a:t>
                </a:r>
                <a:r>
                  <a:rPr lang="en-HK" dirty="0"/>
                  <a:t>batch mean &amp;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HK" dirty="0"/>
                  <a:t>: small constant for numerical stability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HK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HK" dirty="0"/>
                  <a:t>: learnable scale and shift parameters</a:t>
                </a:r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ADF7A-04A1-E493-895A-69BE7B011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16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5F15-C2E5-E87C-D5F7-B386CBDF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Batch Normalization (</a:t>
            </a:r>
            <a:r>
              <a:rPr lang="en-HK" dirty="0" err="1"/>
              <a:t>BatchNorm</a:t>
            </a:r>
            <a:r>
              <a:rPr lang="en-HK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F3205-F589-6793-E1DD-3BDE28583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In case of fully connected Layer</a:t>
                </a:r>
              </a:p>
              <a:p>
                <a:pPr lvl="1"/>
                <a:r>
                  <a:rPr lang="en-HK" dirty="0" err="1"/>
                  <a:t>BatchNorm</a:t>
                </a:r>
                <a:r>
                  <a:rPr lang="en-HK" dirty="0"/>
                  <a:t> is applied per neuron</a:t>
                </a:r>
              </a:p>
              <a:p>
                <a:r>
                  <a:rPr lang="en-HK" dirty="0"/>
                  <a:t>For each mini batch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Without </a:t>
                </a:r>
                <a:r>
                  <a:rPr lang="en-HK" dirty="0" err="1"/>
                  <a:t>BatchNorm</a:t>
                </a:r>
                <a:r>
                  <a:rPr lang="en-HK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ur-PK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F3205-F589-6793-E1DD-3BDE28583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5E36E-6E37-62D0-D4FB-A2B715C4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28" y="1409540"/>
            <a:ext cx="3595972" cy="2225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DB95BA6-D9E9-5A9F-57F1-B2F77651EF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78228" y="3789941"/>
                <a:ext cx="4589246" cy="25674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HK" dirty="0"/>
                  <a:t>With </a:t>
                </a:r>
                <a:r>
                  <a:rPr lang="en-HK" dirty="0" err="1"/>
                  <a:t>BatchNorm</a:t>
                </a:r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HK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r>
                  <a:rPr lang="en-HK" dirty="0"/>
                  <a:t>​​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ur-PK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HK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HK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HK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:endParaRPr lang="en-HK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DB95BA6-D9E9-5A9F-57F1-B2F77651E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28" y="3789941"/>
                <a:ext cx="4589246" cy="2567489"/>
              </a:xfrm>
              <a:prstGeom prst="rect">
                <a:avLst/>
              </a:prstGeom>
              <a:blipFill>
                <a:blip r:embed="rId4"/>
                <a:stretch>
                  <a:fillRect l="-2390" t="-4276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1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52C9C-8856-B2EF-7F5B-A89B02A2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C1BD-EE9D-E5B0-6030-DFEFF566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Batch Normalization (</a:t>
            </a:r>
            <a:r>
              <a:rPr lang="en-HK" dirty="0" err="1"/>
              <a:t>BatchNorm</a:t>
            </a:r>
            <a:r>
              <a:rPr lang="en-H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98E4-245F-C5F0-3480-61017B23E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In case of Convolution Layer</a:t>
            </a:r>
          </a:p>
          <a:p>
            <a:pPr lvl="1"/>
            <a:r>
              <a:rPr lang="en-HK" dirty="0" err="1"/>
              <a:t>BatchNorm</a:t>
            </a:r>
            <a:r>
              <a:rPr lang="en-HK" dirty="0"/>
              <a:t> is applied per channel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US" dirty="0" err="1"/>
              <a:t>BatchNorm</a:t>
            </a:r>
            <a:r>
              <a:rPr lang="en-US" dirty="0"/>
              <a:t> normalizes activations (zero mean, unit variance) at each layer</a:t>
            </a:r>
          </a:p>
          <a:p>
            <a:endParaRPr lang="en-HK" dirty="0"/>
          </a:p>
          <a:p>
            <a:pPr lvl="1"/>
            <a:endParaRPr lang="en-HK" dirty="0"/>
          </a:p>
          <a:p>
            <a:pPr lvl="1"/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EA9DE-E703-8E94-3FBF-E229693C8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251200"/>
            <a:ext cx="5040028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96D0-DEA2-2F73-6CD5-0B037BA5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Attendance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CA3FE-4CDC-9B8D-7E27-F666C556B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Make sure your attendance is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CA3FE-4CDC-9B8D-7E27-F666C556B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71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371-5497-3E19-DA97-2909E10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6425-E7A5-7B7A-3426-D66DEF26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157FE-70E7-1502-18A8-78860450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225" y="598329"/>
            <a:ext cx="3440072" cy="2907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2E2F6-0CF3-DC43-1057-052F51C7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4763"/>
            <a:ext cx="4178515" cy="266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6F99A-8798-5969-9D44-9513B93A1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550" y="3573545"/>
            <a:ext cx="4038808" cy="2616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5ED35-2A03-2D35-AFDA-AAC63C28FF42}"/>
              </a:ext>
            </a:extLst>
          </p:cNvPr>
          <p:cNvSpPr txBox="1"/>
          <p:nvPr/>
        </p:nvSpPr>
        <p:spPr>
          <a:xfrm>
            <a:off x="1405890" y="3136745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Unacceptable overfitting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A5F4D-6316-E51E-CA9E-12219ABF38E4}"/>
              </a:ext>
            </a:extLst>
          </p:cNvPr>
          <p:cNvSpPr txBox="1"/>
          <p:nvPr/>
        </p:nvSpPr>
        <p:spPr>
          <a:xfrm>
            <a:off x="8150773" y="3092551"/>
            <a:ext cx="23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Acceptable overfitting</a:t>
            </a:r>
          </a:p>
        </p:txBody>
      </p:sp>
    </p:spTree>
    <p:extLst>
      <p:ext uri="{BB962C8B-B14F-4D97-AF65-F5344CB8AC3E}">
        <p14:creationId xmlns:p14="http://schemas.microsoft.com/office/powerpoint/2010/main" val="140649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F1AA-FEF1-C048-3464-F39F31A0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Early stopping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56763-A012-226C-BE91-D36F9704B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91091"/>
                <a:ext cx="10515600" cy="258587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HK" dirty="0"/>
                  <a:t>Mechanism:</a:t>
                </a:r>
              </a:p>
              <a:p>
                <a:pPr lvl="1"/>
                <a:r>
                  <a:rPr lang="en-HK" dirty="0"/>
                  <a:t>Split data into training and validation sets</a:t>
                </a:r>
              </a:p>
              <a:p>
                <a:pPr lvl="1"/>
                <a:r>
                  <a:rPr lang="en-HK" dirty="0"/>
                  <a:t>Train the model while monitoring validation loss/accuracy</a:t>
                </a:r>
              </a:p>
              <a:p>
                <a:pPr lvl="1"/>
                <a:r>
                  <a:rPr lang="en-HK" dirty="0"/>
                  <a:t>Stop if validation performance does not improve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/>
                  <a:t>consecutive epochs (patience)</a:t>
                </a:r>
              </a:p>
              <a:p>
                <a:r>
                  <a:rPr lang="en-US" dirty="0"/>
                  <a:t>Benefits:</a:t>
                </a:r>
              </a:p>
              <a:p>
                <a:pPr lvl="1"/>
                <a:r>
                  <a:rPr lang="en-US" dirty="0"/>
                  <a:t>Simple, no extra computation</a:t>
                </a:r>
              </a:p>
              <a:p>
                <a:pPr lvl="1"/>
                <a:r>
                  <a:rPr lang="en-US" dirty="0"/>
                  <a:t>Automatically finds “sweet spot” between underfitting &amp; overfitting</a:t>
                </a:r>
              </a:p>
              <a:p>
                <a:pPr lvl="1"/>
                <a:r>
                  <a:rPr lang="en-US" dirty="0"/>
                  <a:t>Works well with other regularization methods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56763-A012-226C-BE91-D36F9704B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91091"/>
                <a:ext cx="10515600" cy="2585871"/>
              </a:xfrm>
              <a:blipFill>
                <a:blip r:embed="rId2"/>
                <a:stretch>
                  <a:fillRect l="-812" t="-518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252CDF5-09AD-F9C3-4FF7-80A13625C1D6}"/>
              </a:ext>
            </a:extLst>
          </p:cNvPr>
          <p:cNvSpPr txBox="1"/>
          <p:nvPr/>
        </p:nvSpPr>
        <p:spPr>
          <a:xfrm>
            <a:off x="923252" y="1736287"/>
            <a:ext cx="6083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Stop training when validation performance stops improving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Prevents the model from overfitting by halting before it memorizes noise</a:t>
            </a:r>
          </a:p>
          <a:p>
            <a:endParaRPr lang="en-HK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003F5-8217-C7EA-33B4-5F6EC6FF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330" y="1330121"/>
            <a:ext cx="4178515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D5CD-DD50-9E7F-4BE0-D39FB31E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Label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5DB4-B579-2591-D705-5271850E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 model from becoming overconfident by softening labels</a:t>
            </a:r>
          </a:p>
          <a:p>
            <a:r>
              <a:rPr lang="en-US" dirty="0"/>
              <a:t>Instead of </a:t>
            </a:r>
          </a:p>
          <a:p>
            <a:pPr lvl="1"/>
            <a:r>
              <a:rPr lang="en-US" dirty="0"/>
              <a:t>one-hot labels [ 0, 1, 0, 0] </a:t>
            </a:r>
          </a:p>
          <a:p>
            <a:pPr lvl="1"/>
            <a:r>
              <a:rPr lang="en-US" dirty="0"/>
              <a:t>use smooth labels [0.03, 0.91, 0.03, 0.03]</a:t>
            </a:r>
          </a:p>
          <a:p>
            <a:pPr lvl="1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Reduces overconfidence in predictions</a:t>
            </a:r>
          </a:p>
          <a:p>
            <a:pPr lvl="1"/>
            <a:r>
              <a:rPr lang="en-US" dirty="0"/>
              <a:t>Improves calibration of probabilities</a:t>
            </a:r>
          </a:p>
          <a:p>
            <a:pPr lvl="1"/>
            <a:r>
              <a:rPr lang="en-US" dirty="0"/>
              <a:t>Acts as regularization → better generalization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9669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9DA0-4C12-EC26-B326-265F109B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Label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BC26A-F37B-0D4F-CD1E-AAFC42E6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Normally, training uses one-hot labels:</a:t>
            </a:r>
          </a:p>
          <a:p>
            <a:pPr lvl="1"/>
            <a:r>
              <a:rPr lang="en-US" dirty="0"/>
              <a:t>Example for 3 classes: True label = Class 2 → [0, 1, 0]</a:t>
            </a:r>
          </a:p>
          <a:p>
            <a:endParaRPr lang="en-US" dirty="0"/>
          </a:p>
          <a:p>
            <a:r>
              <a:rPr lang="en-US" dirty="0"/>
              <a:t>Problem with one-hot labels:</a:t>
            </a:r>
          </a:p>
          <a:p>
            <a:pPr lvl="1"/>
            <a:r>
              <a:rPr lang="en-US" dirty="0"/>
              <a:t>The model is pushed to be 100% confident in the correct class</a:t>
            </a:r>
          </a:p>
          <a:p>
            <a:pPr lvl="1"/>
            <a:r>
              <a:rPr lang="en-US" dirty="0"/>
              <a:t>This can cause overfitting and overconfidence in predictions</a:t>
            </a:r>
          </a:p>
          <a:p>
            <a:pPr lvl="1"/>
            <a:r>
              <a:rPr lang="en-US" dirty="0"/>
              <a:t>It makes the model less tolerant to small errors or label noise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54357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3250-75C3-7B8E-DC02-E87176EF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AC4-DB77-AF53-47C1-8AE0F4CB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Label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94B0-E8E7-9AF0-A185-82C9818A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a perfect 1 for the correct class, we use a slightly lower value (e.g., 0.9)</a:t>
            </a:r>
          </a:p>
          <a:p>
            <a:r>
              <a:rPr lang="en-US" dirty="0"/>
              <a:t>The remaining probability (ε = 0.1) is spread across the other classes</a:t>
            </a:r>
          </a:p>
          <a:p>
            <a:r>
              <a:rPr lang="en-US" dirty="0"/>
              <a:t>Example for smoothing factor ε = 0.1 and 3 classes:</a:t>
            </a:r>
          </a:p>
          <a:p>
            <a:pPr lvl="1"/>
            <a:r>
              <a:rPr lang="en-US" dirty="0"/>
              <a:t>Target label for Class 3 becomes → [0.05, 0.90, 0.05]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BDC82-DD1F-4A10-C8B7-B685C5FE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13" y="5321915"/>
            <a:ext cx="2438146" cy="98998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8CDCA40-1F4A-ACF3-746C-AABC653FF64F}"/>
              </a:ext>
            </a:extLst>
          </p:cNvPr>
          <p:cNvGrpSpPr/>
          <p:nvPr/>
        </p:nvGrpSpPr>
        <p:grpSpPr>
          <a:xfrm>
            <a:off x="5147251" y="4995029"/>
            <a:ext cx="6360522" cy="1290836"/>
            <a:chOff x="5147251" y="4995029"/>
            <a:chExt cx="6360522" cy="12908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64D46E-CC66-7DB9-F3B8-A01C7B4C3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7251" y="5321915"/>
              <a:ext cx="2891850" cy="96395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CE4F6A-18F7-E3D5-FB65-EB13389B9DFB}"/>
                </a:ext>
              </a:extLst>
            </p:cNvPr>
            <p:cNvSpPr txBox="1"/>
            <p:nvPr/>
          </p:nvSpPr>
          <p:spPr>
            <a:xfrm>
              <a:off x="8949690" y="4995029"/>
              <a:ext cx="25580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ε is a small number (e.g., 0.1)</a:t>
              </a:r>
            </a:p>
            <a:p>
              <a:endParaRPr lang="en-US" dirty="0"/>
            </a:p>
            <a:p>
              <a:r>
                <a:rPr lang="en-US" dirty="0"/>
                <a:t>K = number of classes</a:t>
              </a:r>
              <a:endParaRPr lang="en-HK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69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FA4D4-7CF7-6C51-B3C2-744F24451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8063-43CB-01B4-E79D-A2FAFA2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Label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B460-AF4C-F1DB-9F45-132243A5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HK" dirty="0"/>
          </a:p>
          <a:p>
            <a:endParaRPr lang="en-HK" dirty="0"/>
          </a:p>
          <a:p>
            <a:r>
              <a:rPr lang="en-HK" dirty="0"/>
              <a:t>Why it helps</a:t>
            </a:r>
          </a:p>
          <a:p>
            <a:pPr lvl="1"/>
            <a:r>
              <a:rPr lang="en-US" dirty="0"/>
              <a:t>Prevents the model from becoming overconfident</a:t>
            </a:r>
          </a:p>
          <a:p>
            <a:pPr lvl="1"/>
            <a:r>
              <a:rPr lang="en-US" dirty="0"/>
              <a:t>Makes training more robust to noisy labels</a:t>
            </a:r>
          </a:p>
          <a:p>
            <a:pPr lvl="1"/>
            <a:r>
              <a:rPr lang="en-US" dirty="0"/>
              <a:t>Improves generalization as the model doesn’t memorize exact labels but learns better decision boundaries</a:t>
            </a:r>
          </a:p>
          <a:p>
            <a:pPr lvl="1"/>
            <a:r>
              <a:rPr lang="en-US" dirty="0"/>
              <a:t>Acts like a form of regularization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3679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F17A-AA17-159C-AF34-4681D40F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Modern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68C8-E66C-FDA6-9899-13BF01AC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Idea: </a:t>
            </a:r>
            <a:r>
              <a:rPr lang="en-US" dirty="0"/>
              <a:t>Artificially enlarge dataset &amp; improve robustness by modifying inputs</a:t>
            </a:r>
          </a:p>
          <a:p>
            <a:r>
              <a:rPr lang="en-US" dirty="0"/>
              <a:t>Classical methods: Flips, rotations, crops, color jitter</a:t>
            </a:r>
          </a:p>
          <a:p>
            <a:r>
              <a:rPr lang="en-US" dirty="0"/>
              <a:t>Modern techniques:</a:t>
            </a:r>
          </a:p>
          <a:p>
            <a:pPr lvl="1"/>
            <a:r>
              <a:rPr lang="en-US" dirty="0" err="1"/>
              <a:t>Mixup</a:t>
            </a:r>
            <a:endParaRPr lang="en-US" dirty="0"/>
          </a:p>
          <a:p>
            <a:pPr lvl="1"/>
            <a:r>
              <a:rPr lang="en-US" dirty="0"/>
              <a:t>Cutout</a:t>
            </a:r>
          </a:p>
          <a:p>
            <a:pPr lvl="1"/>
            <a:r>
              <a:rPr lang="en-US" dirty="0" err="1"/>
              <a:t>CutMix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0AF2E3-D21A-7522-FA1B-07E80F40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61" y="3710020"/>
            <a:ext cx="8032289" cy="290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741E-884A-33EA-7761-533798B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Modern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2587-47AE-0779-6B59-AEAECCCC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Mixup</a:t>
            </a:r>
            <a:endParaRPr lang="en-US" dirty="0"/>
          </a:p>
          <a:p>
            <a:pPr lvl="1"/>
            <a:r>
              <a:rPr lang="en-US" dirty="0"/>
              <a:t>Create new training samples by linearly blending two images and their labels</a:t>
            </a:r>
          </a:p>
          <a:p>
            <a:pPr lvl="1"/>
            <a:r>
              <a:rPr lang="en-US" dirty="0"/>
              <a:t>Helps model learn smoother decision boundaries</a:t>
            </a:r>
          </a:p>
          <a:p>
            <a:r>
              <a:rPr lang="en-US" dirty="0"/>
              <a:t>Cutout</a:t>
            </a:r>
          </a:p>
          <a:p>
            <a:pPr lvl="1"/>
            <a:r>
              <a:rPr lang="en-US" dirty="0"/>
              <a:t>Randomly mask out rectangular regions of an image</a:t>
            </a:r>
          </a:p>
          <a:p>
            <a:pPr lvl="1"/>
            <a:r>
              <a:rPr lang="en-US" dirty="0"/>
              <a:t>Forces the model to rely on multiple parts of the object, not just one feature</a:t>
            </a:r>
          </a:p>
          <a:p>
            <a:r>
              <a:rPr lang="en-US" dirty="0" err="1"/>
              <a:t>CutMix</a:t>
            </a:r>
            <a:endParaRPr lang="en-US" dirty="0"/>
          </a:p>
          <a:p>
            <a:pPr lvl="1"/>
            <a:r>
              <a:rPr lang="en-US" dirty="0"/>
              <a:t>Replace a patch of one image with a patch from another</a:t>
            </a:r>
          </a:p>
          <a:p>
            <a:pPr lvl="1"/>
            <a:r>
              <a:rPr lang="en-US" dirty="0"/>
              <a:t>Labels are also mixed proportionally to the patch size</a:t>
            </a:r>
          </a:p>
          <a:p>
            <a:r>
              <a:rPr lang="en-US" dirty="0"/>
              <a:t>Overall Benefit</a:t>
            </a:r>
          </a:p>
          <a:p>
            <a:pPr lvl="1"/>
            <a:r>
              <a:rPr lang="en-US" dirty="0"/>
              <a:t>Improves robustness</a:t>
            </a:r>
          </a:p>
          <a:p>
            <a:pPr lvl="1"/>
            <a:r>
              <a:rPr lang="en-US" dirty="0"/>
              <a:t>Reduces overfitting</a:t>
            </a:r>
          </a:p>
          <a:p>
            <a:pPr lvl="1"/>
            <a:r>
              <a:rPr lang="en-US" dirty="0"/>
              <a:t>Enhances generalization to unseen data</a:t>
            </a:r>
          </a:p>
          <a:p>
            <a:endParaRPr lang="en-HK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7A16FD-70AC-F0CF-C75D-C6F8A166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10" y="4665154"/>
            <a:ext cx="5676438" cy="205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0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C749-41A3-410F-908D-C0FB7140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Stochastic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EF9D1-4A07-155A-B456-3A10F8A1B4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During training, randomly skip entire layers (especially in very deep nets)</a:t>
                </a:r>
              </a:p>
              <a:p>
                <a:r>
                  <a:rPr lang="en-US" dirty="0"/>
                  <a:t>Used in </a:t>
                </a:r>
                <a:r>
                  <a:rPr lang="en-US" dirty="0" err="1"/>
                  <a:t>ResNet</a:t>
                </a:r>
                <a:endParaRPr lang="en-US" dirty="0"/>
              </a:p>
              <a:p>
                <a:r>
                  <a:rPr lang="en-US" dirty="0"/>
                  <a:t>During training: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bypass a residual block</a:t>
                </a:r>
              </a:p>
              <a:p>
                <a:r>
                  <a:rPr lang="en-US" dirty="0"/>
                  <a:t>At inference: use full network (all layers active), but rescale outputs to match training</a:t>
                </a:r>
              </a:p>
              <a:p>
                <a:r>
                  <a:rPr lang="en-US" dirty="0"/>
                  <a:t>Benefits:</a:t>
                </a:r>
              </a:p>
              <a:p>
                <a:pPr lvl="1"/>
                <a:r>
                  <a:rPr lang="en-US" dirty="0"/>
                  <a:t>Acts like dropout at layer level</a:t>
                </a:r>
              </a:p>
              <a:p>
                <a:pPr lvl="1"/>
                <a:r>
                  <a:rPr lang="en-US" dirty="0"/>
                  <a:t>Reduces effective depth during training → faster convergence</a:t>
                </a:r>
              </a:p>
              <a:p>
                <a:pPr lvl="1"/>
                <a:r>
                  <a:rPr lang="en-US" dirty="0"/>
                  <a:t>Improves generalization and stability in very deep models (</a:t>
                </a:r>
                <a:r>
                  <a:rPr lang="en-US" dirty="0" err="1"/>
                  <a:t>ResNets</a:t>
                </a:r>
                <a:r>
                  <a:rPr lang="en-US" dirty="0"/>
                  <a:t>, transformers)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EF9D1-4A07-155A-B456-3A10F8A1B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87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1F44-E6C8-2AC8-0B79-F8747EEC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Practical guidelines - </a:t>
            </a:r>
            <a:r>
              <a:rPr lang="en-US" dirty="0"/>
              <a:t>Based on dataset size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5872-9A9C-9BAD-CAA1-DF635976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Small dataset:</a:t>
            </a:r>
          </a:p>
          <a:p>
            <a:pPr lvl="1"/>
            <a:r>
              <a:rPr lang="en-US" dirty="0"/>
              <a:t>Strong regularization (augmentation, dropout)</a:t>
            </a:r>
          </a:p>
          <a:p>
            <a:r>
              <a:rPr lang="en-US" dirty="0"/>
              <a:t>Large dataset:</a:t>
            </a:r>
          </a:p>
          <a:p>
            <a:pPr lvl="1"/>
            <a:r>
              <a:rPr lang="en-US" dirty="0"/>
              <a:t>Mild regularization (weight decay, </a:t>
            </a:r>
            <a:r>
              <a:rPr lang="en-US" dirty="0" err="1"/>
              <a:t>BatchNorm</a:t>
            </a:r>
            <a:r>
              <a:rPr lang="en-US" dirty="0"/>
              <a:t>)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90202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F0684-9282-ADC7-31A2-5F03FF249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E3557F-F2B9-B2AE-6462-E7816375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Regularization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114286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722C-55EC-4582-619C-4FCA1833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Practical guidelines - Based on architecture</a:t>
            </a:r>
            <a:br>
              <a:rPr lang="en-HK" dirty="0"/>
            </a:b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AFF3-A0E1-5A6A-F165-374FF63E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Feed-Forward NNs</a:t>
            </a:r>
          </a:p>
          <a:p>
            <a:pPr lvl="1"/>
            <a:r>
              <a:rPr lang="en-HK" dirty="0"/>
              <a:t>Weight decay</a:t>
            </a:r>
          </a:p>
          <a:p>
            <a:pPr lvl="1"/>
            <a:r>
              <a:rPr lang="en-HK" dirty="0"/>
              <a:t>Dropout</a:t>
            </a:r>
          </a:p>
          <a:p>
            <a:pPr lvl="1"/>
            <a:r>
              <a:rPr lang="en-HK" dirty="0"/>
              <a:t>Batch normalization</a:t>
            </a:r>
          </a:p>
          <a:p>
            <a:r>
              <a:rPr lang="en-HK" dirty="0"/>
              <a:t>CNNs</a:t>
            </a:r>
          </a:p>
          <a:p>
            <a:pPr lvl="1"/>
            <a:r>
              <a:rPr lang="en-HK" dirty="0"/>
              <a:t>Weight decay</a:t>
            </a:r>
          </a:p>
          <a:p>
            <a:pPr lvl="1"/>
            <a:r>
              <a:rPr lang="en-HK" dirty="0"/>
              <a:t>Batch normalization</a:t>
            </a:r>
          </a:p>
          <a:p>
            <a:pPr lvl="1"/>
            <a:r>
              <a:rPr lang="en-HK" dirty="0"/>
              <a:t>Data augmentation</a:t>
            </a:r>
          </a:p>
          <a:p>
            <a:pPr lvl="1"/>
            <a:r>
              <a:rPr lang="en-HK" dirty="0"/>
              <a:t>(Dropout less common)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DC1F6B-65AC-681A-55C6-50510F094746}"/>
              </a:ext>
            </a:extLst>
          </p:cNvPr>
          <p:cNvSpPr txBox="1">
            <a:spLocks/>
          </p:cNvSpPr>
          <p:nvPr/>
        </p:nvSpPr>
        <p:spPr>
          <a:xfrm>
            <a:off x="574548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Transformers</a:t>
            </a:r>
          </a:p>
          <a:p>
            <a:pPr lvl="1"/>
            <a:r>
              <a:rPr lang="en-HK" dirty="0"/>
              <a:t>Dropout</a:t>
            </a:r>
          </a:p>
          <a:p>
            <a:pPr lvl="1"/>
            <a:r>
              <a:rPr lang="en-HK" dirty="0"/>
              <a:t>Label smoothing</a:t>
            </a:r>
          </a:p>
          <a:p>
            <a:pPr lvl="1"/>
            <a:r>
              <a:rPr lang="en-HK" dirty="0"/>
              <a:t>Stochastic depth</a:t>
            </a:r>
          </a:p>
          <a:p>
            <a:pPr lvl="1"/>
            <a:r>
              <a:rPr lang="en-HK" dirty="0"/>
              <a:t>Weight decay</a:t>
            </a:r>
          </a:p>
        </p:txBody>
      </p:sp>
    </p:spTree>
    <p:extLst>
      <p:ext uri="{BB962C8B-B14F-4D97-AF65-F5344CB8AC3E}">
        <p14:creationId xmlns:p14="http://schemas.microsoft.com/office/powerpoint/2010/main" val="1922695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080A-FEF2-658D-BCAA-DD300CB4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50F8-4568-FC1B-D345-8DFD8893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Batch Norm (D2L Chapter 8.5)</a:t>
            </a:r>
          </a:p>
          <a:p>
            <a:r>
              <a:rPr lang="en-HK" dirty="0"/>
              <a:t>Weight Decay (D2L Chapter 3.7)</a:t>
            </a:r>
          </a:p>
          <a:p>
            <a:r>
              <a:rPr lang="en-HK" dirty="0"/>
              <a:t>Early stopping (D2L Chapter 5.5.3)</a:t>
            </a:r>
          </a:p>
          <a:p>
            <a:r>
              <a:rPr lang="en-HK" dirty="0"/>
              <a:t>Dropout (D2L Chapter 5.6)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Also see Chapter 7 of Ian Goodfellow for a detailed discussion of various regularization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511569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6D74-D0A1-3F97-1A28-74699464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0B523-31A2-03EC-9D3B-BDB2AFBE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Landmark CNN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826876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5C58-1BA5-8A0B-E70A-D527589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Influential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41DF-F7E6-A78B-6ADF-BD234637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  <a:p>
            <a:endParaRPr lang="en-HK" dirty="0"/>
          </a:p>
          <a:p>
            <a:r>
              <a:rPr lang="en-HK" dirty="0"/>
              <a:t>LeNet (1998) → early digit recognition</a:t>
            </a:r>
          </a:p>
          <a:p>
            <a:r>
              <a:rPr lang="en-HK" dirty="0" err="1"/>
              <a:t>AlexNet</a:t>
            </a:r>
            <a:r>
              <a:rPr lang="en-HK" dirty="0"/>
              <a:t> (2012) → breakthrough in ImageNet competition</a:t>
            </a:r>
          </a:p>
          <a:p>
            <a:r>
              <a:rPr lang="en-HK" dirty="0"/>
              <a:t>VGG (2014) → deep network with small 3×3 kernels</a:t>
            </a:r>
          </a:p>
          <a:p>
            <a:r>
              <a:rPr lang="en-HK" dirty="0" err="1"/>
              <a:t>ResNet</a:t>
            </a:r>
            <a:r>
              <a:rPr lang="en-HK" dirty="0"/>
              <a:t> (2015) → solved vanishing gradients with skip connections</a:t>
            </a:r>
          </a:p>
        </p:txBody>
      </p:sp>
    </p:spTree>
    <p:extLst>
      <p:ext uri="{BB962C8B-B14F-4D97-AF65-F5344CB8AC3E}">
        <p14:creationId xmlns:p14="http://schemas.microsoft.com/office/powerpoint/2010/main" val="3031694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7997-56A6-50D3-45BB-947AD52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LeNet (1998)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744F-0F64-7945-A710-374C57AB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2004"/>
            <a:ext cx="10515600" cy="2254957"/>
          </a:xfrm>
        </p:spPr>
        <p:txBody>
          <a:bodyPr>
            <a:normAutofit fontScale="70000" lnSpcReduction="20000"/>
          </a:bodyPr>
          <a:lstStyle/>
          <a:p>
            <a:r>
              <a:rPr lang="en-HK" dirty="0"/>
              <a:t>Early CNN for handwritten digit recognition</a:t>
            </a:r>
          </a:p>
          <a:p>
            <a:pPr lvl="1"/>
            <a:r>
              <a:rPr lang="en-HK" dirty="0"/>
              <a:t>Developed for the MNIST digit dataset</a:t>
            </a:r>
          </a:p>
          <a:p>
            <a:pPr lvl="1"/>
            <a:r>
              <a:rPr lang="en-HK" dirty="0"/>
              <a:t>Architecture:</a:t>
            </a:r>
          </a:p>
          <a:p>
            <a:pPr lvl="2"/>
            <a:r>
              <a:rPr lang="en-HK" dirty="0"/>
              <a:t>Conv → Pool → Conv → Pool → FC → FC → </a:t>
            </a:r>
            <a:r>
              <a:rPr lang="en-HK" dirty="0" err="1"/>
              <a:t>Softmax</a:t>
            </a:r>
            <a:endParaRPr lang="en-HK" dirty="0"/>
          </a:p>
          <a:p>
            <a:pPr lvl="1"/>
            <a:r>
              <a:rPr lang="en-HK" dirty="0"/>
              <a:t>Used tanh activation and average pooling (not </a:t>
            </a:r>
            <a:r>
              <a:rPr lang="en-HK" dirty="0" err="1"/>
              <a:t>ReLU</a:t>
            </a:r>
            <a:r>
              <a:rPr lang="en-HK" dirty="0"/>
              <a:t>, not max pooling)</a:t>
            </a:r>
          </a:p>
          <a:p>
            <a:pPr lvl="1"/>
            <a:r>
              <a:rPr lang="en-HK" dirty="0"/>
              <a:t>~60k parameters, trained on grayscale 32×32 images</a:t>
            </a:r>
          </a:p>
          <a:p>
            <a:pPr lvl="1"/>
            <a:r>
              <a:rPr lang="en-HK" dirty="0"/>
              <a:t>First proof that CNNs can learn spatial hierarchies of features</a:t>
            </a:r>
          </a:p>
          <a:p>
            <a:pPr lvl="1"/>
            <a:r>
              <a:rPr lang="en-HK" i="1" dirty="0"/>
              <a:t>Key innovation</a:t>
            </a:r>
            <a:r>
              <a:rPr lang="en-HK" dirty="0"/>
              <a:t>: Introduced the basic CNN building block design</a:t>
            </a:r>
          </a:p>
          <a:p>
            <a:pPr lvl="1"/>
            <a:r>
              <a:rPr lang="en-HK" dirty="0"/>
              <a:t>About 60,000 parameters total (conv layer ~49,000, ~11,000 FC layer)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C7F80-4C32-1FE7-9D56-40E17FB4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56" y="1361246"/>
            <a:ext cx="9474687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70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586C-786C-3DC7-EA22-82DA134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ImageNet: A Game Changer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751B-E061-81FB-1F17-BD9E9D4B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ImageNet is a massive labelled image dataset</a:t>
            </a:r>
          </a:p>
          <a:p>
            <a:r>
              <a:rPr lang="en-HK" dirty="0"/>
              <a:t>~14 million images, 20,000+ categories (1,000 used for competition)</a:t>
            </a:r>
          </a:p>
          <a:p>
            <a:r>
              <a:rPr lang="en-HK" dirty="0"/>
              <a:t>Hosted annual ImageNet Large Scale Visual Recognition Challenge (ILSVRC)</a:t>
            </a:r>
          </a:p>
          <a:p>
            <a:r>
              <a:rPr lang="en-HK" dirty="0"/>
              <a:t>Standard benchmark for image classification and detection</a:t>
            </a:r>
          </a:p>
          <a:p>
            <a:r>
              <a:rPr lang="en-HK" dirty="0"/>
              <a:t>Encouraged rapid progress in computer vision research</a:t>
            </a:r>
          </a:p>
        </p:txBody>
      </p:sp>
    </p:spTree>
    <p:extLst>
      <p:ext uri="{BB962C8B-B14F-4D97-AF65-F5344CB8AC3E}">
        <p14:creationId xmlns:p14="http://schemas.microsoft.com/office/powerpoint/2010/main" val="2628347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6D32-1241-88D2-AEB9-8AD43E70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Role in CNN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5005-5723-7D7E-D17C-E6C57C74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2012, </a:t>
            </a:r>
            <a:r>
              <a:rPr lang="en-US" dirty="0" err="1"/>
              <a:t>AlexNet</a:t>
            </a:r>
            <a:r>
              <a:rPr lang="en-US" dirty="0"/>
              <a:t> achieved a huge accuracy jump using deep CNNs → shocked the ML community</a:t>
            </a:r>
          </a:p>
          <a:p>
            <a:r>
              <a:rPr lang="en-US" dirty="0"/>
              <a:t>Sparked a wave of CNN architecture innovations (VGG, </a:t>
            </a:r>
            <a:r>
              <a:rPr lang="en-US" dirty="0" err="1"/>
              <a:t>GoogLeNet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Provided a common ground for fair model comparison and ranking</a:t>
            </a:r>
          </a:p>
          <a:p>
            <a:r>
              <a:rPr lang="en-US" dirty="0"/>
              <a:t>Models pre-trained on ImageNet became standard for transfer learning in vision tasks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51477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44A161-F7CF-36D0-5ED5-EDFC3C0E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902" y="292669"/>
            <a:ext cx="5836833" cy="2878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E8392-0326-CFD7-2A1F-5D348F30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AlexNet</a:t>
            </a:r>
            <a:r>
              <a:rPr lang="en-HK" dirty="0"/>
              <a:t> (2012)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D34A-2953-98CF-56A9-D234AFAC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Parameters: </a:t>
            </a:r>
          </a:p>
          <a:p>
            <a:pPr lvl="1"/>
            <a:r>
              <a:rPr lang="en-HK" dirty="0"/>
              <a:t>60 million to 61 million</a:t>
            </a:r>
          </a:p>
          <a:p>
            <a:pPr lvl="1"/>
            <a:r>
              <a:rPr lang="en-HK" dirty="0"/>
              <a:t>Conv layer: 3-4 million, FC: 57-58 million</a:t>
            </a:r>
          </a:p>
          <a:p>
            <a:r>
              <a:rPr lang="en-HK" dirty="0"/>
              <a:t>Breakthrough in ImageNet competition</a:t>
            </a:r>
          </a:p>
          <a:p>
            <a:pPr lvl="1"/>
            <a:r>
              <a:rPr lang="en-HK" dirty="0"/>
              <a:t>8 layers (5 Conv + 3 FC), 60M parameters</a:t>
            </a:r>
          </a:p>
          <a:p>
            <a:pPr lvl="1"/>
            <a:r>
              <a:rPr lang="en-HK" dirty="0"/>
              <a:t>Used </a:t>
            </a:r>
            <a:r>
              <a:rPr lang="en-HK" dirty="0" err="1"/>
              <a:t>ReLU</a:t>
            </a:r>
            <a:r>
              <a:rPr lang="en-HK" dirty="0"/>
              <a:t> activations (instead of tanh/sigmoid)</a:t>
            </a:r>
          </a:p>
          <a:p>
            <a:pPr lvl="1"/>
            <a:r>
              <a:rPr lang="en-HK" dirty="0"/>
              <a:t>Introduced Dropout to reduce overfitting</a:t>
            </a:r>
          </a:p>
          <a:p>
            <a:pPr lvl="1"/>
            <a:r>
              <a:rPr lang="en-HK" dirty="0"/>
              <a:t>Used GPU training to handle large computation</a:t>
            </a:r>
          </a:p>
          <a:p>
            <a:pPr lvl="1"/>
            <a:r>
              <a:rPr lang="en-HK" dirty="0"/>
              <a:t>Top-5 error on ImageNet dropped from 26% → 15%</a:t>
            </a:r>
          </a:p>
          <a:p>
            <a:pPr lvl="1"/>
            <a:r>
              <a:rPr lang="en-HK" i="1" dirty="0"/>
              <a:t>Key innovation</a:t>
            </a:r>
            <a:r>
              <a:rPr lang="en-HK" dirty="0"/>
              <a:t>: Showed that deep CNNs + GPU + </a:t>
            </a:r>
            <a:r>
              <a:rPr lang="en-HK" dirty="0" err="1"/>
              <a:t>ReLU</a:t>
            </a:r>
            <a:r>
              <a:rPr lang="en-HK" dirty="0"/>
              <a:t> can scale to large datasets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47151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F485-2494-CBF7-D5CE-11A06856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Designs of LeNet and </a:t>
            </a:r>
            <a:r>
              <a:rPr lang="en-HK" dirty="0" err="1"/>
              <a:t>AlexNet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D00B-3165-F2E1-27CB-D786924F6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1578" cy="4351338"/>
          </a:xfrm>
        </p:spPr>
        <p:txBody>
          <a:bodyPr/>
          <a:lstStyle/>
          <a:p>
            <a:r>
              <a:rPr lang="en-HK" dirty="0"/>
              <a:t>Comparison:</a:t>
            </a:r>
          </a:p>
          <a:p>
            <a:pPr lvl="1"/>
            <a:r>
              <a:rPr lang="en-HK" dirty="0"/>
              <a:t>LeNet (left)</a:t>
            </a:r>
          </a:p>
          <a:p>
            <a:pPr lvl="1"/>
            <a:r>
              <a:rPr lang="en-HK" dirty="0" err="1"/>
              <a:t>AlexNet</a:t>
            </a:r>
            <a:r>
              <a:rPr lang="en-HK" dirty="0"/>
              <a:t> (right)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FD93D-3434-4733-835F-659ED262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497" y="216503"/>
            <a:ext cx="4220035" cy="62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86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3F72-66F9-5126-FD89-60CAAAC3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VGG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2495-0EA7-290C-FE05-1557C114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Very deep, simple architecture</a:t>
            </a:r>
          </a:p>
          <a:p>
            <a:r>
              <a:rPr lang="en-US" dirty="0"/>
              <a:t>16–19 weight layers</a:t>
            </a:r>
          </a:p>
          <a:p>
            <a:r>
              <a:rPr lang="en-US" dirty="0"/>
              <a:t>Stacked 3×3 (filter size) convolutions to achieve deep receptive fields</a:t>
            </a:r>
          </a:p>
          <a:p>
            <a:r>
              <a:rPr lang="en-US" dirty="0"/>
              <a:t>Used max pooling  (2×2) for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Very uniform architecture, easy to replicate</a:t>
            </a:r>
          </a:p>
          <a:p>
            <a:r>
              <a:rPr lang="en-US" dirty="0"/>
              <a:t>Very large number of parameters (~138M: Conv layer ~15M, FC layer ~123M)</a:t>
            </a:r>
          </a:p>
          <a:p>
            <a:r>
              <a:rPr lang="en-US" i="1" dirty="0"/>
              <a:t>Key innovation</a:t>
            </a:r>
            <a:r>
              <a:rPr lang="en-US" dirty="0"/>
              <a:t>: Showed that depth + small kernels improves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C7E4E-0004-B89A-A4AF-C406B9FF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805" y="164547"/>
            <a:ext cx="4643784" cy="2611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DD2B2E-F92A-B0FE-3A47-65226361E80A}"/>
              </a:ext>
            </a:extLst>
          </p:cNvPr>
          <p:cNvSpPr txBox="1"/>
          <p:nvPr/>
        </p:nvSpPr>
        <p:spPr>
          <a:xfrm>
            <a:off x="5083493" y="5967112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region of the input image that influences the value of a particular neuron (activation) in a feature map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110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27B6-AEEF-AB34-41E1-DB1591EA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80E-0AAC-E94C-8DC1-C54B2BEC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 is not a single technique, rather a collection of several techniques</a:t>
            </a:r>
            <a:endParaRPr lang="en-HK" dirty="0"/>
          </a:p>
          <a:p>
            <a:endParaRPr lang="en-US" dirty="0"/>
          </a:p>
          <a:p>
            <a:r>
              <a:rPr lang="en-HK" dirty="0"/>
              <a:t>Why Regularization is Needed?</a:t>
            </a:r>
            <a:endParaRPr lang="en-US" dirty="0"/>
          </a:p>
          <a:p>
            <a:pPr lvl="1"/>
            <a:r>
              <a:rPr lang="en-US" dirty="0"/>
              <a:t>Controlling complexity</a:t>
            </a:r>
          </a:p>
          <a:p>
            <a:pPr lvl="1"/>
            <a:r>
              <a:rPr lang="en-US" dirty="0"/>
              <a:t>Preventing overfitting (too many parameters, memorization of training data)</a:t>
            </a:r>
          </a:p>
          <a:p>
            <a:pPr lvl="1"/>
            <a:r>
              <a:rPr lang="en-US" dirty="0"/>
              <a:t>Improving generalization (enhance performance on unseen/test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07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F89BBA-78D1-ED24-B33D-A8B14693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6" y="889433"/>
            <a:ext cx="7020698" cy="3947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4DC8C-9547-7EB0-1ADF-A8510EC8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VGG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C958-C001-B6D8-53EF-0595C5A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220" cy="4351338"/>
          </a:xfrm>
        </p:spPr>
        <p:txBody>
          <a:bodyPr/>
          <a:lstStyle/>
          <a:p>
            <a:r>
              <a:rPr lang="en-US" dirty="0"/>
              <a:t>ImageNet 2014 with a top-5 error of 7.5%</a:t>
            </a:r>
          </a:p>
          <a:p>
            <a:r>
              <a:rPr lang="en-US" dirty="0"/>
              <a:t>Every convolution is 3x3, with zero padding  </a:t>
            </a:r>
          </a:p>
          <a:p>
            <a:r>
              <a:rPr lang="en-US" dirty="0"/>
              <a:t>Every convolution followed by </a:t>
            </a:r>
            <a:r>
              <a:rPr lang="en-US" dirty="0" err="1"/>
              <a:t>ReLU</a:t>
            </a:r>
            <a:endParaRPr lang="en-US" dirty="0"/>
          </a:p>
          <a:p>
            <a:endParaRPr lang="en-US" dirty="0"/>
          </a:p>
          <a:p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217D4-B1F7-21DE-0615-D922F81A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91" y="4892833"/>
            <a:ext cx="5454930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95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CF3CF-11B1-5B38-A3C2-829BC6EF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429D3-041E-1038-47B5-1356C112F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96" y="889433"/>
            <a:ext cx="7020698" cy="39476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93841-D2DD-7547-C40E-651755ED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VGG (2014)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9E4C-3C7D-2E51-3A2A-3E2B126C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72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ConvNet</a:t>
            </a:r>
            <a:r>
              <a:rPr lang="en-US" dirty="0"/>
              <a:t> is divided into “stages”</a:t>
            </a:r>
          </a:p>
          <a:p>
            <a:pPr lvl="1"/>
            <a:r>
              <a:rPr lang="en-US" dirty="0"/>
              <a:t>Layers within a stage: no subsampling</a:t>
            </a:r>
          </a:p>
          <a:p>
            <a:pPr lvl="1"/>
            <a:r>
              <a:rPr lang="en-US" dirty="0"/>
              <a:t>Subsampling by 2 at the end of each stage</a:t>
            </a:r>
          </a:p>
          <a:p>
            <a:r>
              <a:rPr lang="en-US" dirty="0"/>
              <a:t>Layers within stage have same number of channels</a:t>
            </a:r>
          </a:p>
          <a:p>
            <a:r>
              <a:rPr lang="en-US" dirty="0"/>
              <a:t>Every subsampling </a:t>
            </a:r>
            <a:r>
              <a:rPr lang="en-US" dirty="0">
                <a:sym typeface="Wingdings"/>
              </a:rPr>
              <a:t> double the number of channels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52243-B4DD-AAA1-18A7-0393CDC3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91" y="4892833"/>
            <a:ext cx="5454930" cy="1339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A5F6AB-3338-D3A1-7FA1-BE1279D8BCD5}"/>
              </a:ext>
            </a:extLst>
          </p:cNvPr>
          <p:cNvSpPr/>
          <p:nvPr/>
        </p:nvSpPr>
        <p:spPr>
          <a:xfrm>
            <a:off x="4787900" y="1825625"/>
            <a:ext cx="5003800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You should be able </a:t>
            </a:r>
            <a:r>
              <a:rPr lang="en-HK" dirty="0" err="1"/>
              <a:t>ot</a:t>
            </a:r>
            <a:r>
              <a:rPr lang="en-HK" dirty="0"/>
              <a:t> calculate the number of parameters in a given </a:t>
            </a:r>
            <a:r>
              <a:rPr lang="en-HK" dirty="0" err="1"/>
              <a:t>ConvBlock</a:t>
            </a:r>
            <a:r>
              <a:rPr lang="en-HK" dirty="0"/>
              <a:t>, Given </a:t>
            </a:r>
            <a:r>
              <a:rPr lang="en-HK" dirty="0" err="1"/>
              <a:t>ConvLayer</a:t>
            </a:r>
            <a:r>
              <a:rPr lang="en-HK" dirty="0"/>
              <a:t>, FC layer, FC block etc.</a:t>
            </a:r>
          </a:p>
        </p:txBody>
      </p:sp>
    </p:spTree>
    <p:extLst>
      <p:ext uri="{BB962C8B-B14F-4D97-AF65-F5344CB8AC3E}">
        <p14:creationId xmlns:p14="http://schemas.microsoft.com/office/powerpoint/2010/main" val="41390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16CE-6882-5744-6E41-E40D66F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Designs of </a:t>
            </a:r>
            <a:r>
              <a:rPr lang="en-HK" dirty="0" err="1"/>
              <a:t>AlexNet</a:t>
            </a:r>
            <a:r>
              <a:rPr lang="en-HK" dirty="0"/>
              <a:t> and VGG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B77E-AA12-DA74-841F-6BCF3117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78BA7-2E8C-2500-350E-FB989C38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93" y="2242615"/>
            <a:ext cx="7083681" cy="381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F659-7924-D404-6A4E-9822D064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 problem </a:t>
            </a:r>
            <a:r>
              <a:rPr lang="en-HK" dirty="0" err="1"/>
              <a:t>ResNet</a:t>
            </a:r>
            <a:r>
              <a:rPr lang="en-HK" dirty="0"/>
              <a:t>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50713-6F62-9F56-5637-97C3B96B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Deeper networks should → better representations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simply stacking more layers led to:</a:t>
            </a:r>
          </a:p>
          <a:p>
            <a:pPr lvl="1"/>
            <a:r>
              <a:rPr lang="en-US" dirty="0"/>
              <a:t>Higher training error (not just test error!)</a:t>
            </a:r>
          </a:p>
          <a:p>
            <a:pPr lvl="1"/>
            <a:r>
              <a:rPr lang="en-US" dirty="0"/>
              <a:t>Optimization difficulty → gradients vanished / exploded</a:t>
            </a:r>
          </a:p>
          <a:p>
            <a:endParaRPr lang="en-US" dirty="0"/>
          </a:p>
          <a:p>
            <a:r>
              <a:rPr lang="en-US" dirty="0"/>
              <a:t>Empirical finding:</a:t>
            </a:r>
          </a:p>
          <a:p>
            <a:pPr lvl="1"/>
            <a:r>
              <a:rPr lang="en-US" dirty="0"/>
              <a:t>20-layer plain CNN trained better than 56-layer plain CNN</a:t>
            </a:r>
          </a:p>
          <a:p>
            <a:pPr lvl="1"/>
            <a:r>
              <a:rPr lang="en-US" dirty="0"/>
              <a:t>Needed a way to train very deep networks effectively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D77E9-8B08-A1F5-0179-25A6F798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1177354"/>
            <a:ext cx="7270750" cy="36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0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8093-142A-507F-5360-FC5B8EB5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Vanishing gradient problem with </a:t>
            </a:r>
            <a:r>
              <a:rPr lang="en-HK" dirty="0" err="1"/>
              <a:t>ReLU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189D-05D4-22F5-021E-DF460E67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deep networks, gradients are backpropagated through many layers</a:t>
            </a:r>
          </a:p>
          <a:p>
            <a:r>
              <a:rPr lang="en-US" dirty="0"/>
              <a:t>With </a:t>
            </a:r>
            <a:r>
              <a:rPr lang="en-US" dirty="0" err="1"/>
              <a:t>ReLU</a:t>
            </a:r>
            <a:r>
              <a:rPr lang="en-US" dirty="0"/>
              <a:t>, negative inputs → 0 output → 0 gradient</a:t>
            </a:r>
          </a:p>
          <a:p>
            <a:r>
              <a:rPr lang="en-US" dirty="0"/>
              <a:t>Repeated multiplications by small update terms (Jacobian) → Gradients shrink exponentially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Early layers learn very slowly</a:t>
            </a:r>
          </a:p>
          <a:p>
            <a:pPr lvl="1"/>
            <a:r>
              <a:rPr lang="en-US" dirty="0"/>
              <a:t>Network fails to converge as depth increases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383658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D98C-6407-3C9E-2CFA-19B5C0CD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Networks – </a:t>
            </a:r>
            <a:r>
              <a:rPr lang="en-US" dirty="0" err="1"/>
              <a:t>ResNet</a:t>
            </a:r>
            <a:r>
              <a:rPr lang="en-US" dirty="0"/>
              <a:t> (2015)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3EB5-4D44-F4E0-666B-6AD03644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Up to 152 layers deep</a:t>
            </a:r>
          </a:p>
          <a:p>
            <a:r>
              <a:rPr lang="en-US" dirty="0"/>
              <a:t>Introduced skip (residual) connections</a:t>
            </a:r>
          </a:p>
          <a:p>
            <a:r>
              <a:rPr lang="en-US" dirty="0"/>
              <a:t>Allowed gradients to flow directly across many layers</a:t>
            </a:r>
          </a:p>
          <a:p>
            <a:r>
              <a:rPr lang="en-US" dirty="0"/>
              <a:t>Solved vanishing gradient problem in deep networks</a:t>
            </a:r>
          </a:p>
          <a:p>
            <a:r>
              <a:rPr lang="en-US" dirty="0"/>
              <a:t>Won ImageNet 2015 with a top-5 error of 3.57%</a:t>
            </a:r>
          </a:p>
          <a:p>
            <a:r>
              <a:rPr lang="en-US" i="1" dirty="0"/>
              <a:t>Key innovation</a:t>
            </a:r>
            <a:r>
              <a:rPr lang="en-US" dirty="0"/>
              <a:t>: Enabled very deep CNNs to train effectively</a:t>
            </a:r>
          </a:p>
          <a:p>
            <a:r>
              <a:rPr lang="en-US" dirty="0"/>
              <a:t>Inspired later architectures (</a:t>
            </a:r>
            <a:r>
              <a:rPr lang="en-US" dirty="0" err="1"/>
              <a:t>DenseNet</a:t>
            </a:r>
            <a:r>
              <a:rPr lang="en-US" dirty="0"/>
              <a:t>, Transformers…)</a:t>
            </a:r>
            <a:endParaRPr lang="en-HK" dirty="0"/>
          </a:p>
          <a:p>
            <a:endParaRPr lang="en-US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22191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65BF-A7DC-E052-009D-8AD544EB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ResNet</a:t>
            </a:r>
            <a:r>
              <a:rPr lang="en-HK" dirty="0"/>
              <a:t>: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0D46-F0D8-1B26-3814-E73119CC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8770" cy="4351338"/>
          </a:xfrm>
        </p:spPr>
        <p:txBody>
          <a:bodyPr/>
          <a:lstStyle/>
          <a:p>
            <a:r>
              <a:rPr lang="en-HK" dirty="0"/>
              <a:t>Layer output is f(x) + x</a:t>
            </a:r>
          </a:p>
          <a:p>
            <a:r>
              <a:rPr lang="en-HK" dirty="0"/>
              <a:t>Even if f(x) is 0, we have useful signal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E97492-BCC1-7D1C-E7E0-DF4D720A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70" y="1214071"/>
            <a:ext cx="6004030" cy="51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3AF5-EBCB-80DA-44A6-025D97BD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Residual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B091D-2D51-EA82-6A8C-FFEC9789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71" y="2196059"/>
            <a:ext cx="8191309" cy="4296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70E838-9149-04BE-6784-A595FD0E7633}"/>
              </a:ext>
            </a:extLst>
          </p:cNvPr>
          <p:cNvSpPr txBox="1"/>
          <p:nvPr/>
        </p:nvSpPr>
        <p:spPr>
          <a:xfrm>
            <a:off x="246580" y="1534906"/>
            <a:ext cx="2753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When residual block input and out are of same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0DC82-0B68-B506-6E93-3C713C83827D}"/>
              </a:ext>
            </a:extLst>
          </p:cNvPr>
          <p:cNvSpPr txBox="1"/>
          <p:nvPr/>
        </p:nvSpPr>
        <p:spPr>
          <a:xfrm>
            <a:off x="8042952" y="1620208"/>
            <a:ext cx="3131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When residual block input and out are of different size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CC45E5-A4D1-BC99-246B-4DB978515C91}"/>
              </a:ext>
            </a:extLst>
          </p:cNvPr>
          <p:cNvCxnSpPr>
            <a:stCxn id="6" idx="2"/>
          </p:cNvCxnSpPr>
          <p:nvPr/>
        </p:nvCxnSpPr>
        <p:spPr>
          <a:xfrm>
            <a:off x="1623317" y="2181237"/>
            <a:ext cx="883577" cy="664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868C8E-765A-F7B5-C42F-C2DC0DE6F609}"/>
              </a:ext>
            </a:extLst>
          </p:cNvPr>
          <p:cNvCxnSpPr>
            <a:stCxn id="7" idx="2"/>
          </p:cNvCxnSpPr>
          <p:nvPr/>
        </p:nvCxnSpPr>
        <p:spPr>
          <a:xfrm flipH="1">
            <a:off x="8794679" y="2266539"/>
            <a:ext cx="813797" cy="517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18F4-24D9-0A31-5C11-0B940447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Residual Block is coded?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1ED42-EC4F-D9EF-BAA1-F5219D03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494" y="1690688"/>
            <a:ext cx="7883011" cy="41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3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077C-90A9-7BF6-E58D-3108DE3F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ResNet</a:t>
            </a:r>
            <a:r>
              <a:rPr lang="en-HK" dirty="0"/>
              <a:t> block flavours: Searching for the best combination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296C-E5B4-3DB7-1AA7-0AE79E18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Trial and error of every permutation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91DAF-7727-8711-8836-C8137FCA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06" y="2385800"/>
            <a:ext cx="10728394" cy="379116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54072D-5D62-36D1-1869-E3F1BF7CAD39}"/>
              </a:ext>
            </a:extLst>
          </p:cNvPr>
          <p:cNvSpPr/>
          <p:nvPr/>
        </p:nvSpPr>
        <p:spPr>
          <a:xfrm>
            <a:off x="534256" y="2385800"/>
            <a:ext cx="2239766" cy="37911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35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536C-7A0A-3B21-D218-F56AC8E0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Various types of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8A50-92B1-8F62-C962-5EBB3E7C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Weight-Based Regularization</a:t>
            </a:r>
          </a:p>
          <a:p>
            <a:pPr lvl="1"/>
            <a:r>
              <a:rPr lang="en-HK" dirty="0"/>
              <a:t>L1 (Lasso): sparsity, i.e., select few parameters</a:t>
            </a:r>
          </a:p>
          <a:p>
            <a:pPr lvl="1"/>
            <a:r>
              <a:rPr lang="en-HK" dirty="0"/>
              <a:t>L2 (Ridge regression/ Weight decay): keeps weights (parameters) small</a:t>
            </a:r>
          </a:p>
          <a:p>
            <a:r>
              <a:rPr lang="en-US" dirty="0"/>
              <a:t>Data-Based Regularization</a:t>
            </a:r>
          </a:p>
          <a:p>
            <a:pPr lvl="1"/>
            <a:r>
              <a:rPr lang="en-US" dirty="0"/>
              <a:t>Data augmentation: synthetic variations of input data</a:t>
            </a:r>
          </a:p>
          <a:p>
            <a:pPr lvl="1"/>
            <a:r>
              <a:rPr lang="en-US" dirty="0"/>
              <a:t>Noise injection: adding noise to inputs, hidden layers, or weight</a:t>
            </a:r>
          </a:p>
          <a:p>
            <a:r>
              <a:rPr lang="en-HK" dirty="0"/>
              <a:t>Architectural Regularization</a:t>
            </a:r>
          </a:p>
          <a:p>
            <a:pPr lvl="1"/>
            <a:r>
              <a:rPr lang="en-HK" dirty="0"/>
              <a:t>Dropout: randomly dropping neurons during training</a:t>
            </a:r>
          </a:p>
          <a:p>
            <a:pPr lvl="1"/>
            <a:r>
              <a:rPr lang="en-HK" dirty="0"/>
              <a:t>Batch Normalization: stabilizing training, acting as implicit </a:t>
            </a:r>
            <a:r>
              <a:rPr lang="en-HK" dirty="0" err="1"/>
              <a:t>regularizer</a:t>
            </a:r>
            <a:endParaRPr lang="en-HK" dirty="0"/>
          </a:p>
          <a:p>
            <a:pPr lvl="1"/>
            <a:r>
              <a:rPr lang="en-HK" dirty="0"/>
              <a:t>Early stopping: halting training when validation error starts increasing</a:t>
            </a:r>
          </a:p>
        </p:txBody>
      </p:sp>
    </p:spTree>
    <p:extLst>
      <p:ext uri="{BB962C8B-B14F-4D97-AF65-F5344CB8AC3E}">
        <p14:creationId xmlns:p14="http://schemas.microsoft.com/office/powerpoint/2010/main" val="227357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F6B1-14D0-A849-B1FE-1387FF54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Residual block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57F41-FC92-C67C-61C2-6FA562E7F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Plain NN</a:t>
                </a:r>
              </a:p>
              <a:p>
                <a:r>
                  <a:rPr lang="en-HK" dirty="0"/>
                  <a:t>Direct path is also called a ‘skip connection’</a:t>
                </a:r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HK" dirty="0">
                    <a:sym typeface="Wingdings" panose="05000000000000000000" pitchFamily="2" charset="2"/>
                  </a:rPr>
                  <a:t> Linear  </a:t>
                </a:r>
                <a:r>
                  <a:rPr lang="en-HK" dirty="0" err="1">
                    <a:sym typeface="Wingdings" panose="05000000000000000000" pitchFamily="2" charset="2"/>
                  </a:rPr>
                  <a:t>ReLU</a:t>
                </a:r>
                <a:r>
                  <a:rPr lang="en-HK" dirty="0">
                    <a:sym typeface="Wingdings" panose="05000000000000000000" pitchFamily="2" charset="2"/>
                  </a:rPr>
                  <a:t> 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HK" dirty="0">
                    <a:sym typeface="Wingdings" panose="05000000000000000000" pitchFamily="2" charset="2"/>
                  </a:rPr>
                  <a:t> Linear  </a:t>
                </a:r>
                <a:r>
                  <a:rPr lang="en-HK" dirty="0" err="1">
                    <a:sym typeface="Wingdings" panose="05000000000000000000" pitchFamily="2" charset="2"/>
                  </a:rPr>
                  <a:t>ReLU</a:t>
                </a:r>
                <a:r>
                  <a:rPr lang="en-HK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HK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C57F41-FC92-C67C-61C2-6FA562E7F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69A2989-463A-156E-5E8F-34648AD039FA}"/>
              </a:ext>
            </a:extLst>
          </p:cNvPr>
          <p:cNvGrpSpPr/>
          <p:nvPr/>
        </p:nvGrpSpPr>
        <p:grpSpPr>
          <a:xfrm>
            <a:off x="7119994" y="1157118"/>
            <a:ext cx="5072006" cy="1438382"/>
            <a:chOff x="2229495" y="3143892"/>
            <a:chExt cx="5072006" cy="14383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76D209-34A6-B3C5-C1A0-AD52EDD7F199}"/>
                    </a:ext>
                  </a:extLst>
                </p:cNvPr>
                <p:cNvSpPr txBox="1"/>
                <p:nvPr/>
              </p:nvSpPr>
              <p:spPr>
                <a:xfrm>
                  <a:off x="2229495" y="3653690"/>
                  <a:ext cx="14178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76D209-34A6-B3C5-C1A0-AD52EDD7F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495" y="3653690"/>
                  <a:ext cx="1417834" cy="3742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1DF0AA5-EA29-9B85-5376-0D02E27B57AE}"/>
                </a:ext>
              </a:extLst>
            </p:cNvPr>
            <p:cNvSpPr/>
            <p:nvPr/>
          </p:nvSpPr>
          <p:spPr>
            <a:xfrm>
              <a:off x="3719245" y="3143892"/>
              <a:ext cx="647272" cy="14383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7E33E0-52A4-FC17-1CB7-6E650C9425AB}"/>
                </a:ext>
              </a:extLst>
            </p:cNvPr>
            <p:cNvSpPr/>
            <p:nvPr/>
          </p:nvSpPr>
          <p:spPr>
            <a:xfrm>
              <a:off x="5125092" y="3143892"/>
              <a:ext cx="647272" cy="14383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926291-1082-0F73-BB0F-21EE0448299A}"/>
                </a:ext>
              </a:extLst>
            </p:cNvPr>
            <p:cNvCxnSpPr>
              <a:cxnSpLocks/>
            </p:cNvCxnSpPr>
            <p:nvPr/>
          </p:nvCxnSpPr>
          <p:spPr>
            <a:xfrm>
              <a:off x="4386210" y="3863083"/>
              <a:ext cx="73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CD538F-FAFB-1AFC-90ED-CA4E7B7CDCF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5772364" y="3863083"/>
              <a:ext cx="435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A1C400-8551-17C8-C92D-DED811A32288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3143892" y="3863083"/>
              <a:ext cx="5753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6820AE4-59E6-0BA5-80FD-D10FD19D6B21}"/>
                    </a:ext>
                  </a:extLst>
                </p:cNvPr>
                <p:cNvSpPr txBox="1"/>
                <p:nvPr/>
              </p:nvSpPr>
              <p:spPr>
                <a:xfrm>
                  <a:off x="4027470" y="3429000"/>
                  <a:ext cx="14178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6820AE4-59E6-0BA5-80FD-D10FD19D6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70" y="3429000"/>
                  <a:ext cx="1417834" cy="3742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135D77-09A7-F375-7F0D-FA50CDE08968}"/>
                    </a:ext>
                  </a:extLst>
                </p:cNvPr>
                <p:cNvSpPr txBox="1"/>
                <p:nvPr/>
              </p:nvSpPr>
              <p:spPr>
                <a:xfrm>
                  <a:off x="5883667" y="3620782"/>
                  <a:ext cx="14178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7135D77-09A7-F375-7F0D-FA50CDE08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667" y="3620782"/>
                  <a:ext cx="1417834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2AECED-57AB-6359-071B-53521DAE5AD4}"/>
              </a:ext>
            </a:extLst>
          </p:cNvPr>
          <p:cNvGrpSpPr/>
          <p:nvPr/>
        </p:nvGrpSpPr>
        <p:grpSpPr>
          <a:xfrm>
            <a:off x="8217616" y="920813"/>
            <a:ext cx="2118187" cy="955496"/>
            <a:chOff x="3327117" y="2907587"/>
            <a:chExt cx="2118187" cy="95549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A666C33-78BC-97BF-70B9-40A2B5570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7117" y="2907587"/>
              <a:ext cx="0" cy="9554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4FB4BE-4BF2-B39C-9BCB-FABBD833B57B}"/>
                </a:ext>
              </a:extLst>
            </p:cNvPr>
            <p:cNvCxnSpPr/>
            <p:nvPr/>
          </p:nvCxnSpPr>
          <p:spPr>
            <a:xfrm>
              <a:off x="3327117" y="2917861"/>
              <a:ext cx="211818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9472BD-61CC-EAD9-5AF2-B5D3FBDA6542}"/>
                </a:ext>
              </a:extLst>
            </p:cNvPr>
            <p:cNvCxnSpPr/>
            <p:nvPr/>
          </p:nvCxnSpPr>
          <p:spPr>
            <a:xfrm>
              <a:off x="5445304" y="2907587"/>
              <a:ext cx="0" cy="2363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0C335C-A94B-FF72-31EA-C50618A5720D}"/>
              </a:ext>
            </a:extLst>
          </p:cNvPr>
          <p:cNvGrpSpPr/>
          <p:nvPr/>
        </p:nvGrpSpPr>
        <p:grpSpPr>
          <a:xfrm>
            <a:off x="1602769" y="3082248"/>
            <a:ext cx="5322013" cy="482885"/>
            <a:chOff x="1602769" y="3575407"/>
            <a:chExt cx="5322013" cy="4828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E38FA9-7FC3-9E42-7C98-D19964FEEEA2}"/>
                </a:ext>
              </a:extLst>
            </p:cNvPr>
            <p:cNvCxnSpPr/>
            <p:nvPr/>
          </p:nvCxnSpPr>
          <p:spPr>
            <a:xfrm flipV="1">
              <a:off x="1602769" y="3575407"/>
              <a:ext cx="0" cy="4828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BB98DD-6270-212F-AE1B-9DDA22574B7D}"/>
                </a:ext>
              </a:extLst>
            </p:cNvPr>
            <p:cNvCxnSpPr/>
            <p:nvPr/>
          </p:nvCxnSpPr>
          <p:spPr>
            <a:xfrm>
              <a:off x="1602769" y="3575407"/>
              <a:ext cx="532201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8C87BB-E235-C37B-DFFE-AF9BEEA1EBE8}"/>
                </a:ext>
              </a:extLst>
            </p:cNvPr>
            <p:cNvCxnSpPr/>
            <p:nvPr/>
          </p:nvCxnSpPr>
          <p:spPr>
            <a:xfrm>
              <a:off x="6924782" y="3575407"/>
              <a:ext cx="0" cy="482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E6127DF-DB64-52EF-A189-F4549E62C64D}"/>
              </a:ext>
            </a:extLst>
          </p:cNvPr>
          <p:cNvGrpSpPr/>
          <p:nvPr/>
        </p:nvGrpSpPr>
        <p:grpSpPr>
          <a:xfrm>
            <a:off x="634490" y="4496778"/>
            <a:ext cx="9286404" cy="374270"/>
            <a:chOff x="634490" y="4496778"/>
            <a:chExt cx="9286404" cy="37427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4AD1622-0802-45FA-544D-045B011EC0B9}"/>
                    </a:ext>
                  </a:extLst>
                </p:cNvPr>
                <p:cNvSpPr txBox="1"/>
                <p:nvPr/>
              </p:nvSpPr>
              <p:spPr>
                <a:xfrm>
                  <a:off x="634490" y="4496778"/>
                  <a:ext cx="2440668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K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4AD1622-0802-45FA-544D-045B011EC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90" y="4496778"/>
                  <a:ext cx="2440668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E4A9EB5-A8CD-4559-CE3E-03A34438AA1A}"/>
                    </a:ext>
                  </a:extLst>
                </p:cNvPr>
                <p:cNvSpPr txBox="1"/>
                <p:nvPr/>
              </p:nvSpPr>
              <p:spPr>
                <a:xfrm>
                  <a:off x="3287730" y="4496778"/>
                  <a:ext cx="1755417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K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E4A9EB5-A8CD-4559-CE3E-03A34438A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730" y="4496778"/>
                  <a:ext cx="1755417" cy="374270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D663F2-86A4-0EAF-49F8-B2A17C05D553}"/>
                    </a:ext>
                  </a:extLst>
                </p:cNvPr>
                <p:cNvSpPr txBox="1"/>
                <p:nvPr/>
              </p:nvSpPr>
              <p:spPr>
                <a:xfrm>
                  <a:off x="5316688" y="4496778"/>
                  <a:ext cx="2660280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K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4D663F2-86A4-0EAF-49F8-B2A17C05D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688" y="4496778"/>
                  <a:ext cx="2660280" cy="37427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DC0C129-D886-78F5-86A1-5252EBF1C601}"/>
                    </a:ext>
                  </a:extLst>
                </p:cNvPr>
                <p:cNvSpPr txBox="1"/>
                <p:nvPr/>
              </p:nvSpPr>
              <p:spPr>
                <a:xfrm>
                  <a:off x="8165477" y="4496778"/>
                  <a:ext cx="1755417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HK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HK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DC0C129-D886-78F5-86A1-5252EBF1C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477" y="4496778"/>
                  <a:ext cx="1755417" cy="374270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9E42B5-0BBB-5B6C-DF2E-D61C29EB2840}"/>
              </a:ext>
            </a:extLst>
          </p:cNvPr>
          <p:cNvGrpSpPr/>
          <p:nvPr/>
        </p:nvGrpSpPr>
        <p:grpSpPr>
          <a:xfrm>
            <a:off x="8217616" y="4304872"/>
            <a:ext cx="1522285" cy="667820"/>
            <a:chOff x="8217616" y="4304872"/>
            <a:chExt cx="1522285" cy="66782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799AA4A-8853-7970-7DD1-7D5F8E6F11D4}"/>
                </a:ext>
              </a:extLst>
            </p:cNvPr>
            <p:cNvCxnSpPr/>
            <p:nvPr/>
          </p:nvCxnSpPr>
          <p:spPr>
            <a:xfrm flipH="1">
              <a:off x="8217616" y="4397339"/>
              <a:ext cx="1522285" cy="57535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99934E4-BA59-303B-887F-CD11CC641839}"/>
                </a:ext>
              </a:extLst>
            </p:cNvPr>
            <p:cNvCxnSpPr/>
            <p:nvPr/>
          </p:nvCxnSpPr>
          <p:spPr>
            <a:xfrm>
              <a:off x="8322067" y="4304872"/>
              <a:ext cx="1324083" cy="566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93E88A-A020-9699-B076-34B89857E9B7}"/>
                  </a:ext>
                </a:extLst>
              </p:cNvPr>
              <p:cNvSpPr txBox="1"/>
              <p:nvPr/>
            </p:nvSpPr>
            <p:spPr>
              <a:xfrm>
                <a:off x="7672869" y="5286048"/>
                <a:ext cx="2740631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693E88A-A020-9699-B076-34B89857E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69" y="5286048"/>
                <a:ext cx="2740631" cy="374270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8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F7FD-D8B6-96AB-B9DC-A9418A7B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</a:t>
            </a:r>
            <a:r>
              <a:rPr lang="en-HK" dirty="0" err="1"/>
              <a:t>ResNet</a:t>
            </a:r>
            <a:r>
              <a:rPr lang="en-HK" dirty="0"/>
              <a:t> Architecture (</a:t>
            </a:r>
            <a:r>
              <a:rPr lang="en-HK" dirty="0" err="1"/>
              <a:t>ResNet</a:t>
            </a:r>
            <a:r>
              <a:rPr lang="en-HK" dirty="0"/>
              <a:t> 18/34)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02B0-628F-62AC-F957-7E6AA706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simple, just deep</a:t>
            </a:r>
          </a:p>
          <a:p>
            <a:r>
              <a:rPr lang="en-US" dirty="0"/>
              <a:t>Design based on VGG style</a:t>
            </a:r>
          </a:p>
          <a:p>
            <a:r>
              <a:rPr lang="en-US" dirty="0"/>
              <a:t>All 3*3 conv (almost)</a:t>
            </a:r>
          </a:p>
          <a:p>
            <a:r>
              <a:rPr lang="en-US" dirty="0"/>
              <a:t>Batch normalization and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 err="1"/>
              <a:t>Downsampling</a:t>
            </a:r>
            <a:r>
              <a:rPr lang="en-US" dirty="0"/>
              <a:t>: </a:t>
            </a:r>
            <a:r>
              <a:rPr lang="en-US" dirty="0" err="1"/>
              <a:t>cov</a:t>
            </a:r>
            <a:r>
              <a:rPr lang="en-US" dirty="0"/>
              <a:t> with stride of 2</a:t>
            </a:r>
          </a:p>
          <a:p>
            <a:r>
              <a:rPr lang="en-US" dirty="0"/>
              <a:t>Spatial size/2 =&gt; # filters *2</a:t>
            </a:r>
          </a:p>
          <a:p>
            <a:r>
              <a:rPr lang="en-US" dirty="0"/>
              <a:t>No dropout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754131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F1D-416B-71D7-928B-FE4604B5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ResNet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9D4CD-D1B6-12A3-0C92-9E1E3E4A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5" y="1344195"/>
            <a:ext cx="11768150" cy="47661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3309298-5E72-F711-CDAA-94683F2546FA}"/>
              </a:ext>
            </a:extLst>
          </p:cNvPr>
          <p:cNvGrpSpPr/>
          <p:nvPr/>
        </p:nvGrpSpPr>
        <p:grpSpPr>
          <a:xfrm>
            <a:off x="688368" y="5948737"/>
            <a:ext cx="2506895" cy="615912"/>
            <a:chOff x="729465" y="5825447"/>
            <a:chExt cx="2506895" cy="6159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FF44A9-3F99-563F-0FDD-BC9A48854671}"/>
                </a:ext>
              </a:extLst>
            </p:cNvPr>
            <p:cNvSpPr txBox="1"/>
            <p:nvPr/>
          </p:nvSpPr>
          <p:spPr>
            <a:xfrm>
              <a:off x="729465" y="6072027"/>
              <a:ext cx="1747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3x3 same filters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F4C3D5B-ECCA-E726-A476-6A7063861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6203" y="5825447"/>
              <a:ext cx="1130157" cy="246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475E3E-1046-F76C-4AF8-0C96A8F892C5}"/>
              </a:ext>
            </a:extLst>
          </p:cNvPr>
          <p:cNvGrpSpPr/>
          <p:nvPr/>
        </p:nvGrpSpPr>
        <p:grpSpPr>
          <a:xfrm>
            <a:off x="4335694" y="5866544"/>
            <a:ext cx="3069879" cy="698105"/>
            <a:chOff x="4335694" y="5866544"/>
            <a:chExt cx="3069879" cy="69810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EF91EB-C086-E86A-E485-7B01BBE627CC}"/>
                </a:ext>
              </a:extLst>
            </p:cNvPr>
            <p:cNvGrpSpPr/>
            <p:nvPr/>
          </p:nvGrpSpPr>
          <p:grpSpPr>
            <a:xfrm>
              <a:off x="4335694" y="5866544"/>
              <a:ext cx="3069879" cy="698105"/>
              <a:chOff x="1111321" y="5630238"/>
              <a:chExt cx="3069879" cy="69810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2E0527-4BCB-DB24-051F-18932A996DC0}"/>
                  </a:ext>
                </a:extLst>
              </p:cNvPr>
              <p:cNvSpPr txBox="1"/>
              <p:nvPr/>
            </p:nvSpPr>
            <p:spPr>
              <a:xfrm>
                <a:off x="1111321" y="5959011"/>
                <a:ext cx="3069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 err="1"/>
                  <a:t>Strided</a:t>
                </a:r>
                <a:r>
                  <a:rPr lang="en-HK" dirty="0"/>
                  <a:t> convolution, Stride=2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B395C47-5441-5BD8-D01B-9422FAF0C9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1321" y="5630238"/>
                <a:ext cx="712750" cy="328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D339C4-51C7-F2F1-454E-CB46D3CE8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5866544"/>
              <a:ext cx="366445" cy="4006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71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EB25-9A8A-5A5A-9F90-0300CE45A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Residual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CB25-BD17-8400-8406-69AC7225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5A0B9-7C2A-5B98-8915-2FE6975E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70" y="2070030"/>
            <a:ext cx="7277474" cy="1358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76F841-7011-75F4-C776-6B8899CE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70" y="3673405"/>
            <a:ext cx="6477333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00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3F36-F57C-0535-2316-9D4820BC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1x1 Convolution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93A5A-8781-BF65-D36A-E84A97CCAF91}"/>
              </a:ext>
            </a:extLst>
          </p:cNvPr>
          <p:cNvGrpSpPr/>
          <p:nvPr/>
        </p:nvGrpSpPr>
        <p:grpSpPr>
          <a:xfrm>
            <a:off x="5753528" y="3985333"/>
            <a:ext cx="5239820" cy="1285310"/>
            <a:chOff x="5753528" y="3985333"/>
            <a:chExt cx="5239820" cy="12853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48E128-1830-D192-F98D-F075C0B7DE00}"/>
                </a:ext>
              </a:extLst>
            </p:cNvPr>
            <p:cNvSpPr/>
            <p:nvPr/>
          </p:nvSpPr>
          <p:spPr>
            <a:xfrm>
              <a:off x="5753528" y="4397339"/>
              <a:ext cx="5239820" cy="873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35854A-3449-504B-09C6-2E3A0609FD75}"/>
                </a:ext>
              </a:extLst>
            </p:cNvPr>
            <p:cNvSpPr/>
            <p:nvPr/>
          </p:nvSpPr>
          <p:spPr>
            <a:xfrm>
              <a:off x="6388814" y="3985333"/>
              <a:ext cx="1440094" cy="873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2EA11-295F-D8C9-BD48-74082DD26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20" y="2460661"/>
            <a:ext cx="8541980" cy="26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1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9C8BB-A9FC-EBA9-820C-8A0B197C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B6DD-5421-FCAF-C51C-26E38F7F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1x1 Convolution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6F3421-315F-A569-0BA9-9583A1A9C34D}"/>
              </a:ext>
            </a:extLst>
          </p:cNvPr>
          <p:cNvGrpSpPr/>
          <p:nvPr/>
        </p:nvGrpSpPr>
        <p:grpSpPr>
          <a:xfrm>
            <a:off x="5753528" y="3985333"/>
            <a:ext cx="5239820" cy="1285310"/>
            <a:chOff x="5753528" y="3985333"/>
            <a:chExt cx="5239820" cy="12853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F85CFB-FFED-F797-7BAE-B2405DD8DF84}"/>
                </a:ext>
              </a:extLst>
            </p:cNvPr>
            <p:cNvSpPr/>
            <p:nvPr/>
          </p:nvSpPr>
          <p:spPr>
            <a:xfrm>
              <a:off x="5753528" y="4397339"/>
              <a:ext cx="5239820" cy="873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3DE310-232E-8921-43BC-EE49C9A96F4E}"/>
                </a:ext>
              </a:extLst>
            </p:cNvPr>
            <p:cNvSpPr/>
            <p:nvPr/>
          </p:nvSpPr>
          <p:spPr>
            <a:xfrm>
              <a:off x="6388814" y="3985333"/>
              <a:ext cx="1440094" cy="8733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D56897-9B96-88A4-6A5D-243A3234C720}"/>
              </a:ext>
            </a:extLst>
          </p:cNvPr>
          <p:cNvGrpSpPr/>
          <p:nvPr/>
        </p:nvGrpSpPr>
        <p:grpSpPr>
          <a:xfrm>
            <a:off x="830375" y="1669206"/>
            <a:ext cx="10162973" cy="4823669"/>
            <a:chOff x="1014513" y="1583772"/>
            <a:chExt cx="10162973" cy="48236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8F4442-D898-717B-644D-39F071C12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513" y="1583772"/>
              <a:ext cx="10162973" cy="4823669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59C1353-835B-9DDB-9518-2DE01B91F93C}"/>
                </a:ext>
              </a:extLst>
            </p:cNvPr>
            <p:cNvSpPr/>
            <p:nvPr/>
          </p:nvSpPr>
          <p:spPr>
            <a:xfrm>
              <a:off x="3184989" y="4068566"/>
              <a:ext cx="1478383" cy="1797978"/>
            </a:xfrm>
            <a:custGeom>
              <a:avLst/>
              <a:gdLst>
                <a:gd name="connsiteX0" fmla="*/ 760287 w 1478383"/>
                <a:gd name="connsiteY0" fmla="*/ 636998 h 1797978"/>
                <a:gd name="connsiteX1" fmla="*/ 760287 w 1478383"/>
                <a:gd name="connsiteY1" fmla="*/ 636998 h 1797978"/>
                <a:gd name="connsiteX2" fmla="*/ 626723 w 1478383"/>
                <a:gd name="connsiteY2" fmla="*/ 883578 h 1797978"/>
                <a:gd name="connsiteX3" fmla="*/ 554804 w 1478383"/>
                <a:gd name="connsiteY3" fmla="*/ 996594 h 1797978"/>
                <a:gd name="connsiteX4" fmla="*/ 534256 w 1478383"/>
                <a:gd name="connsiteY4" fmla="*/ 1037690 h 1797978"/>
                <a:gd name="connsiteX5" fmla="*/ 513708 w 1478383"/>
                <a:gd name="connsiteY5" fmla="*/ 1068513 h 1797978"/>
                <a:gd name="connsiteX6" fmla="*/ 452063 w 1478383"/>
                <a:gd name="connsiteY6" fmla="*/ 1160980 h 1797978"/>
                <a:gd name="connsiteX7" fmla="*/ 431514 w 1478383"/>
                <a:gd name="connsiteY7" fmla="*/ 1191803 h 1797978"/>
                <a:gd name="connsiteX8" fmla="*/ 369869 w 1478383"/>
                <a:gd name="connsiteY8" fmla="*/ 1222625 h 1797978"/>
                <a:gd name="connsiteX9" fmla="*/ 328773 w 1478383"/>
                <a:gd name="connsiteY9" fmla="*/ 1263722 h 1797978"/>
                <a:gd name="connsiteX10" fmla="*/ 297950 w 1478383"/>
                <a:gd name="connsiteY10" fmla="*/ 1273996 h 1797978"/>
                <a:gd name="connsiteX11" fmla="*/ 226031 w 1478383"/>
                <a:gd name="connsiteY11" fmla="*/ 1315092 h 1797978"/>
                <a:gd name="connsiteX12" fmla="*/ 184935 w 1478383"/>
                <a:gd name="connsiteY12" fmla="*/ 1335641 h 1797978"/>
                <a:gd name="connsiteX13" fmla="*/ 164386 w 1478383"/>
                <a:gd name="connsiteY13" fmla="*/ 1356189 h 1797978"/>
                <a:gd name="connsiteX14" fmla="*/ 133564 w 1478383"/>
                <a:gd name="connsiteY14" fmla="*/ 1376737 h 1797978"/>
                <a:gd name="connsiteX15" fmla="*/ 92467 w 1478383"/>
                <a:gd name="connsiteY15" fmla="*/ 1407560 h 1797978"/>
                <a:gd name="connsiteX16" fmla="*/ 61645 w 1478383"/>
                <a:gd name="connsiteY16" fmla="*/ 1417834 h 1797978"/>
                <a:gd name="connsiteX17" fmla="*/ 41096 w 1478383"/>
                <a:gd name="connsiteY17" fmla="*/ 1438382 h 1797978"/>
                <a:gd name="connsiteX18" fmla="*/ 0 w 1478383"/>
                <a:gd name="connsiteY18" fmla="*/ 1500027 h 1797978"/>
                <a:gd name="connsiteX19" fmla="*/ 30822 w 1478383"/>
                <a:gd name="connsiteY19" fmla="*/ 1643865 h 1797978"/>
                <a:gd name="connsiteX20" fmla="*/ 308224 w 1478383"/>
                <a:gd name="connsiteY20" fmla="*/ 1664414 h 1797978"/>
                <a:gd name="connsiteX21" fmla="*/ 349321 w 1478383"/>
                <a:gd name="connsiteY21" fmla="*/ 1695236 h 1797978"/>
                <a:gd name="connsiteX22" fmla="*/ 380144 w 1478383"/>
                <a:gd name="connsiteY22" fmla="*/ 1705510 h 1797978"/>
                <a:gd name="connsiteX23" fmla="*/ 400692 w 1478383"/>
                <a:gd name="connsiteY23" fmla="*/ 1726059 h 1797978"/>
                <a:gd name="connsiteX24" fmla="*/ 410966 w 1478383"/>
                <a:gd name="connsiteY24" fmla="*/ 1756881 h 1797978"/>
                <a:gd name="connsiteX25" fmla="*/ 482885 w 1478383"/>
                <a:gd name="connsiteY25" fmla="*/ 1797978 h 1797978"/>
                <a:gd name="connsiteX26" fmla="*/ 585627 w 1478383"/>
                <a:gd name="connsiteY26" fmla="*/ 1715785 h 1797978"/>
                <a:gd name="connsiteX27" fmla="*/ 606175 w 1478383"/>
                <a:gd name="connsiteY27" fmla="*/ 1674688 h 1797978"/>
                <a:gd name="connsiteX28" fmla="*/ 636998 w 1478383"/>
                <a:gd name="connsiteY28" fmla="*/ 1623317 h 1797978"/>
                <a:gd name="connsiteX29" fmla="*/ 667820 w 1478383"/>
                <a:gd name="connsiteY29" fmla="*/ 1582221 h 1797978"/>
                <a:gd name="connsiteX30" fmla="*/ 719191 w 1478383"/>
                <a:gd name="connsiteY30" fmla="*/ 1489753 h 1797978"/>
                <a:gd name="connsiteX31" fmla="*/ 770562 w 1478383"/>
                <a:gd name="connsiteY31" fmla="*/ 1397286 h 1797978"/>
                <a:gd name="connsiteX32" fmla="*/ 811658 w 1478383"/>
                <a:gd name="connsiteY32" fmla="*/ 1335641 h 1797978"/>
                <a:gd name="connsiteX33" fmla="*/ 883577 w 1478383"/>
                <a:gd name="connsiteY33" fmla="*/ 1253447 h 1797978"/>
                <a:gd name="connsiteX34" fmla="*/ 904126 w 1478383"/>
                <a:gd name="connsiteY34" fmla="*/ 1212351 h 1797978"/>
                <a:gd name="connsiteX35" fmla="*/ 945222 w 1478383"/>
                <a:gd name="connsiteY35" fmla="*/ 1140432 h 1797978"/>
                <a:gd name="connsiteX36" fmla="*/ 965771 w 1478383"/>
                <a:gd name="connsiteY36" fmla="*/ 1119883 h 1797978"/>
                <a:gd name="connsiteX37" fmla="*/ 1017141 w 1478383"/>
                <a:gd name="connsiteY37" fmla="*/ 1047964 h 1797978"/>
                <a:gd name="connsiteX38" fmla="*/ 1027415 w 1478383"/>
                <a:gd name="connsiteY38" fmla="*/ 996594 h 1797978"/>
                <a:gd name="connsiteX39" fmla="*/ 1037690 w 1478383"/>
                <a:gd name="connsiteY39" fmla="*/ 965771 h 1797978"/>
                <a:gd name="connsiteX40" fmla="*/ 1089060 w 1478383"/>
                <a:gd name="connsiteY40" fmla="*/ 842481 h 1797978"/>
                <a:gd name="connsiteX41" fmla="*/ 1130157 w 1478383"/>
                <a:gd name="connsiteY41" fmla="*/ 750014 h 1797978"/>
                <a:gd name="connsiteX42" fmla="*/ 1140431 w 1478383"/>
                <a:gd name="connsiteY42" fmla="*/ 708917 h 1797978"/>
                <a:gd name="connsiteX43" fmla="*/ 1171254 w 1478383"/>
                <a:gd name="connsiteY43" fmla="*/ 636998 h 1797978"/>
                <a:gd name="connsiteX44" fmla="*/ 1243173 w 1478383"/>
                <a:gd name="connsiteY44" fmla="*/ 606176 h 1797978"/>
                <a:gd name="connsiteX45" fmla="*/ 1325366 w 1478383"/>
                <a:gd name="connsiteY45" fmla="*/ 595901 h 1797978"/>
                <a:gd name="connsiteX46" fmla="*/ 1448656 w 1478383"/>
                <a:gd name="connsiteY46" fmla="*/ 554805 h 1797978"/>
                <a:gd name="connsiteX47" fmla="*/ 1407559 w 1478383"/>
                <a:gd name="connsiteY47" fmla="*/ 236306 h 1797978"/>
                <a:gd name="connsiteX48" fmla="*/ 1366463 w 1478383"/>
                <a:gd name="connsiteY48" fmla="*/ 133564 h 1797978"/>
                <a:gd name="connsiteX49" fmla="*/ 1345914 w 1478383"/>
                <a:gd name="connsiteY49" fmla="*/ 92468 h 1797978"/>
                <a:gd name="connsiteX50" fmla="*/ 1273995 w 1478383"/>
                <a:gd name="connsiteY50" fmla="*/ 41097 h 1797978"/>
                <a:gd name="connsiteX51" fmla="*/ 1243173 w 1478383"/>
                <a:gd name="connsiteY51" fmla="*/ 30823 h 1797978"/>
                <a:gd name="connsiteX52" fmla="*/ 1171254 w 1478383"/>
                <a:gd name="connsiteY52" fmla="*/ 0 h 1797978"/>
                <a:gd name="connsiteX53" fmla="*/ 1089060 w 1478383"/>
                <a:gd name="connsiteY53" fmla="*/ 41097 h 1797978"/>
                <a:gd name="connsiteX54" fmla="*/ 1027415 w 1478383"/>
                <a:gd name="connsiteY54" fmla="*/ 82194 h 1797978"/>
                <a:gd name="connsiteX55" fmla="*/ 986319 w 1478383"/>
                <a:gd name="connsiteY55" fmla="*/ 184935 h 1797978"/>
                <a:gd name="connsiteX56" fmla="*/ 955496 w 1478383"/>
                <a:gd name="connsiteY56" fmla="*/ 246580 h 1797978"/>
                <a:gd name="connsiteX57" fmla="*/ 934948 w 1478383"/>
                <a:gd name="connsiteY57" fmla="*/ 308225 h 1797978"/>
                <a:gd name="connsiteX58" fmla="*/ 914400 w 1478383"/>
                <a:gd name="connsiteY58" fmla="*/ 339047 h 1797978"/>
                <a:gd name="connsiteX59" fmla="*/ 893851 w 1478383"/>
                <a:gd name="connsiteY59" fmla="*/ 380144 h 1797978"/>
                <a:gd name="connsiteX60" fmla="*/ 873303 w 1478383"/>
                <a:gd name="connsiteY60" fmla="*/ 452063 h 1797978"/>
                <a:gd name="connsiteX61" fmla="*/ 842481 w 1478383"/>
                <a:gd name="connsiteY61" fmla="*/ 544531 h 1797978"/>
                <a:gd name="connsiteX62" fmla="*/ 821932 w 1478383"/>
                <a:gd name="connsiteY62" fmla="*/ 565079 h 1797978"/>
                <a:gd name="connsiteX63" fmla="*/ 791110 w 1478383"/>
                <a:gd name="connsiteY63" fmla="*/ 606176 h 1797978"/>
                <a:gd name="connsiteX64" fmla="*/ 760287 w 1478383"/>
                <a:gd name="connsiteY64" fmla="*/ 636998 h 179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478383" h="1797978">
                  <a:moveTo>
                    <a:pt x="760287" y="636998"/>
                  </a:moveTo>
                  <a:lnTo>
                    <a:pt x="760287" y="636998"/>
                  </a:lnTo>
                  <a:cubicBezTo>
                    <a:pt x="715766" y="719191"/>
                    <a:pt x="671879" y="801732"/>
                    <a:pt x="626723" y="883578"/>
                  </a:cubicBezTo>
                  <a:cubicBezTo>
                    <a:pt x="578501" y="970981"/>
                    <a:pt x="612783" y="899962"/>
                    <a:pt x="554804" y="996594"/>
                  </a:cubicBezTo>
                  <a:cubicBezTo>
                    <a:pt x="546924" y="1009727"/>
                    <a:pt x="541855" y="1024392"/>
                    <a:pt x="534256" y="1037690"/>
                  </a:cubicBezTo>
                  <a:cubicBezTo>
                    <a:pt x="528130" y="1048411"/>
                    <a:pt x="520253" y="1058042"/>
                    <a:pt x="513708" y="1068513"/>
                  </a:cubicBezTo>
                  <a:cubicBezTo>
                    <a:pt x="444235" y="1179669"/>
                    <a:pt x="520454" y="1065232"/>
                    <a:pt x="452063" y="1160980"/>
                  </a:cubicBezTo>
                  <a:cubicBezTo>
                    <a:pt x="444886" y="1171028"/>
                    <a:pt x="440246" y="1183071"/>
                    <a:pt x="431514" y="1191803"/>
                  </a:cubicBezTo>
                  <a:cubicBezTo>
                    <a:pt x="411597" y="1211720"/>
                    <a:pt x="394938" y="1214269"/>
                    <a:pt x="369869" y="1222625"/>
                  </a:cubicBezTo>
                  <a:cubicBezTo>
                    <a:pt x="356170" y="1236324"/>
                    <a:pt x="344537" y="1252462"/>
                    <a:pt x="328773" y="1263722"/>
                  </a:cubicBezTo>
                  <a:cubicBezTo>
                    <a:pt x="319960" y="1270017"/>
                    <a:pt x="307904" y="1269730"/>
                    <a:pt x="297950" y="1273996"/>
                  </a:cubicBezTo>
                  <a:cubicBezTo>
                    <a:pt x="235869" y="1300602"/>
                    <a:pt x="277612" y="1285617"/>
                    <a:pt x="226031" y="1315092"/>
                  </a:cubicBezTo>
                  <a:cubicBezTo>
                    <a:pt x="212733" y="1322691"/>
                    <a:pt x="197678" y="1327145"/>
                    <a:pt x="184935" y="1335641"/>
                  </a:cubicBezTo>
                  <a:cubicBezTo>
                    <a:pt x="176875" y="1341014"/>
                    <a:pt x="171950" y="1350138"/>
                    <a:pt x="164386" y="1356189"/>
                  </a:cubicBezTo>
                  <a:cubicBezTo>
                    <a:pt x="154744" y="1363903"/>
                    <a:pt x="143612" y="1369560"/>
                    <a:pt x="133564" y="1376737"/>
                  </a:cubicBezTo>
                  <a:cubicBezTo>
                    <a:pt x="119630" y="1386690"/>
                    <a:pt x="107335" y="1399064"/>
                    <a:pt x="92467" y="1407560"/>
                  </a:cubicBezTo>
                  <a:cubicBezTo>
                    <a:pt x="83064" y="1412933"/>
                    <a:pt x="71919" y="1414409"/>
                    <a:pt x="61645" y="1417834"/>
                  </a:cubicBezTo>
                  <a:cubicBezTo>
                    <a:pt x="54795" y="1424683"/>
                    <a:pt x="46908" y="1430633"/>
                    <a:pt x="41096" y="1438382"/>
                  </a:cubicBezTo>
                  <a:cubicBezTo>
                    <a:pt x="26278" y="1458139"/>
                    <a:pt x="0" y="1500027"/>
                    <a:pt x="0" y="1500027"/>
                  </a:cubicBezTo>
                  <a:cubicBezTo>
                    <a:pt x="10274" y="1547973"/>
                    <a:pt x="-12444" y="1620790"/>
                    <a:pt x="30822" y="1643865"/>
                  </a:cubicBezTo>
                  <a:cubicBezTo>
                    <a:pt x="112634" y="1687498"/>
                    <a:pt x="216686" y="1649650"/>
                    <a:pt x="308224" y="1664414"/>
                  </a:cubicBezTo>
                  <a:cubicBezTo>
                    <a:pt x="325129" y="1667141"/>
                    <a:pt x="334453" y="1686740"/>
                    <a:pt x="349321" y="1695236"/>
                  </a:cubicBezTo>
                  <a:cubicBezTo>
                    <a:pt x="358724" y="1700609"/>
                    <a:pt x="369870" y="1702085"/>
                    <a:pt x="380144" y="1705510"/>
                  </a:cubicBezTo>
                  <a:cubicBezTo>
                    <a:pt x="386993" y="1712360"/>
                    <a:pt x="395708" y="1717753"/>
                    <a:pt x="400692" y="1726059"/>
                  </a:cubicBezTo>
                  <a:cubicBezTo>
                    <a:pt x="406264" y="1735345"/>
                    <a:pt x="404033" y="1748561"/>
                    <a:pt x="410966" y="1756881"/>
                  </a:cubicBezTo>
                  <a:cubicBezTo>
                    <a:pt x="434890" y="1785590"/>
                    <a:pt x="452158" y="1787736"/>
                    <a:pt x="482885" y="1797978"/>
                  </a:cubicBezTo>
                  <a:cubicBezTo>
                    <a:pt x="523322" y="1771020"/>
                    <a:pt x="556349" y="1754822"/>
                    <a:pt x="585627" y="1715785"/>
                  </a:cubicBezTo>
                  <a:cubicBezTo>
                    <a:pt x="594817" y="1703532"/>
                    <a:pt x="598737" y="1688076"/>
                    <a:pt x="606175" y="1674688"/>
                  </a:cubicBezTo>
                  <a:cubicBezTo>
                    <a:pt x="615873" y="1657231"/>
                    <a:pt x="625921" y="1639933"/>
                    <a:pt x="636998" y="1623317"/>
                  </a:cubicBezTo>
                  <a:cubicBezTo>
                    <a:pt x="646496" y="1609070"/>
                    <a:pt x="659504" y="1597190"/>
                    <a:pt x="667820" y="1582221"/>
                  </a:cubicBezTo>
                  <a:cubicBezTo>
                    <a:pt x="735088" y="1461138"/>
                    <a:pt x="639828" y="1595569"/>
                    <a:pt x="719191" y="1489753"/>
                  </a:cubicBezTo>
                  <a:cubicBezTo>
                    <a:pt x="736314" y="1421258"/>
                    <a:pt x="718266" y="1469192"/>
                    <a:pt x="770562" y="1397286"/>
                  </a:cubicBezTo>
                  <a:cubicBezTo>
                    <a:pt x="785087" y="1377314"/>
                    <a:pt x="796231" y="1354925"/>
                    <a:pt x="811658" y="1335641"/>
                  </a:cubicBezTo>
                  <a:cubicBezTo>
                    <a:pt x="866286" y="1267356"/>
                    <a:pt x="839874" y="1323372"/>
                    <a:pt x="883577" y="1253447"/>
                  </a:cubicBezTo>
                  <a:cubicBezTo>
                    <a:pt x="891694" y="1240459"/>
                    <a:pt x="896792" y="1225797"/>
                    <a:pt x="904126" y="1212351"/>
                  </a:cubicBezTo>
                  <a:cubicBezTo>
                    <a:pt x="917348" y="1188112"/>
                    <a:pt x="929906" y="1163406"/>
                    <a:pt x="945222" y="1140432"/>
                  </a:cubicBezTo>
                  <a:cubicBezTo>
                    <a:pt x="950595" y="1132372"/>
                    <a:pt x="960141" y="1127766"/>
                    <a:pt x="965771" y="1119883"/>
                  </a:cubicBezTo>
                  <a:cubicBezTo>
                    <a:pt x="1025451" y="1036331"/>
                    <a:pt x="970892" y="1094215"/>
                    <a:pt x="1017141" y="1047964"/>
                  </a:cubicBezTo>
                  <a:cubicBezTo>
                    <a:pt x="1020566" y="1030841"/>
                    <a:pt x="1023180" y="1013535"/>
                    <a:pt x="1027415" y="996594"/>
                  </a:cubicBezTo>
                  <a:cubicBezTo>
                    <a:pt x="1030042" y="986087"/>
                    <a:pt x="1033668" y="975827"/>
                    <a:pt x="1037690" y="965771"/>
                  </a:cubicBezTo>
                  <a:cubicBezTo>
                    <a:pt x="1054225" y="924434"/>
                    <a:pt x="1069149" y="882302"/>
                    <a:pt x="1089060" y="842481"/>
                  </a:cubicBezTo>
                  <a:cubicBezTo>
                    <a:pt x="1106965" y="806673"/>
                    <a:pt x="1117037" y="789374"/>
                    <a:pt x="1130157" y="750014"/>
                  </a:cubicBezTo>
                  <a:cubicBezTo>
                    <a:pt x="1134622" y="736618"/>
                    <a:pt x="1137368" y="722701"/>
                    <a:pt x="1140431" y="708917"/>
                  </a:cubicBezTo>
                  <a:cubicBezTo>
                    <a:pt x="1149036" y="670193"/>
                    <a:pt x="1140336" y="657610"/>
                    <a:pt x="1171254" y="636998"/>
                  </a:cubicBezTo>
                  <a:cubicBezTo>
                    <a:pt x="1184540" y="628141"/>
                    <a:pt x="1224336" y="609601"/>
                    <a:pt x="1243173" y="606176"/>
                  </a:cubicBezTo>
                  <a:cubicBezTo>
                    <a:pt x="1270339" y="601237"/>
                    <a:pt x="1297968" y="599326"/>
                    <a:pt x="1325366" y="595901"/>
                  </a:cubicBezTo>
                  <a:cubicBezTo>
                    <a:pt x="1366463" y="582202"/>
                    <a:pt x="1433292" y="595309"/>
                    <a:pt x="1448656" y="554805"/>
                  </a:cubicBezTo>
                  <a:cubicBezTo>
                    <a:pt x="1515278" y="379165"/>
                    <a:pt x="1455839" y="346662"/>
                    <a:pt x="1407559" y="236306"/>
                  </a:cubicBezTo>
                  <a:cubicBezTo>
                    <a:pt x="1392775" y="202513"/>
                    <a:pt x="1382959" y="166555"/>
                    <a:pt x="1366463" y="133564"/>
                  </a:cubicBezTo>
                  <a:cubicBezTo>
                    <a:pt x="1359613" y="119865"/>
                    <a:pt x="1355881" y="104097"/>
                    <a:pt x="1345914" y="92468"/>
                  </a:cubicBezTo>
                  <a:cubicBezTo>
                    <a:pt x="1342420" y="88392"/>
                    <a:pt x="1284827" y="46513"/>
                    <a:pt x="1273995" y="41097"/>
                  </a:cubicBezTo>
                  <a:cubicBezTo>
                    <a:pt x="1264309" y="36254"/>
                    <a:pt x="1253127" y="35089"/>
                    <a:pt x="1243173" y="30823"/>
                  </a:cubicBezTo>
                  <a:cubicBezTo>
                    <a:pt x="1154303" y="-7265"/>
                    <a:pt x="1243537" y="24094"/>
                    <a:pt x="1171254" y="0"/>
                  </a:cubicBezTo>
                  <a:cubicBezTo>
                    <a:pt x="1052308" y="39650"/>
                    <a:pt x="1146442" y="-1939"/>
                    <a:pt x="1089060" y="41097"/>
                  </a:cubicBezTo>
                  <a:cubicBezTo>
                    <a:pt x="1069303" y="55915"/>
                    <a:pt x="1027415" y="82194"/>
                    <a:pt x="1027415" y="82194"/>
                  </a:cubicBezTo>
                  <a:cubicBezTo>
                    <a:pt x="970246" y="196531"/>
                    <a:pt x="1049801" y="32578"/>
                    <a:pt x="986319" y="184935"/>
                  </a:cubicBezTo>
                  <a:cubicBezTo>
                    <a:pt x="977483" y="206142"/>
                    <a:pt x="964332" y="225373"/>
                    <a:pt x="955496" y="246580"/>
                  </a:cubicBezTo>
                  <a:cubicBezTo>
                    <a:pt x="947165" y="266574"/>
                    <a:pt x="943745" y="288432"/>
                    <a:pt x="934948" y="308225"/>
                  </a:cubicBezTo>
                  <a:cubicBezTo>
                    <a:pt x="929933" y="319509"/>
                    <a:pt x="920526" y="328326"/>
                    <a:pt x="914400" y="339047"/>
                  </a:cubicBezTo>
                  <a:cubicBezTo>
                    <a:pt x="906801" y="352345"/>
                    <a:pt x="900701" y="366445"/>
                    <a:pt x="893851" y="380144"/>
                  </a:cubicBezTo>
                  <a:cubicBezTo>
                    <a:pt x="861732" y="508622"/>
                    <a:pt x="902782" y="348886"/>
                    <a:pt x="873303" y="452063"/>
                  </a:cubicBezTo>
                  <a:cubicBezTo>
                    <a:pt x="862806" y="488802"/>
                    <a:pt x="862722" y="509109"/>
                    <a:pt x="842481" y="544531"/>
                  </a:cubicBezTo>
                  <a:cubicBezTo>
                    <a:pt x="837675" y="552941"/>
                    <a:pt x="828133" y="557638"/>
                    <a:pt x="821932" y="565079"/>
                  </a:cubicBezTo>
                  <a:cubicBezTo>
                    <a:pt x="810970" y="578234"/>
                    <a:pt x="803218" y="594068"/>
                    <a:pt x="791110" y="606176"/>
                  </a:cubicBezTo>
                  <a:lnTo>
                    <a:pt x="760287" y="63699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112743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A099-E857-1CD9-F143-BBAB8CDE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Experiment results: Plain 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8DD9-7F84-1FDE-00B0-0B4CFDCB9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3100" cy="4351338"/>
          </a:xfrm>
        </p:spPr>
        <p:txBody>
          <a:bodyPr>
            <a:normAutofit/>
          </a:bodyPr>
          <a:lstStyle/>
          <a:p>
            <a:r>
              <a:rPr lang="en-US" dirty="0"/>
              <a:t>Deeper 34-layer plain net has higher validation error than 18 layer plain net</a:t>
            </a:r>
          </a:p>
          <a:p>
            <a:r>
              <a:rPr lang="en-US" dirty="0"/>
              <a:t>34-layer plain net has higher training error through the whole training procedure</a:t>
            </a:r>
          </a:p>
          <a:p>
            <a:r>
              <a:rPr lang="en-US" dirty="0"/>
              <a:t>Degradation problem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7AF55-C9EA-F268-5EFE-09C88E9E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71" y="1921126"/>
            <a:ext cx="5289662" cy="407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190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92C7-918A-C05A-D9A6-863FA91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Experiment results: </a:t>
            </a:r>
            <a:r>
              <a:rPr lang="en-HK" dirty="0" err="1"/>
              <a:t>ResNet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EE2D-D6AF-F5A0-DA7B-5885A5ECE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34-Layer </a:t>
            </a:r>
            <a:r>
              <a:rPr lang="en-US" dirty="0" err="1"/>
              <a:t>ResNet</a:t>
            </a:r>
            <a:r>
              <a:rPr lang="en-US" dirty="0"/>
              <a:t> is better than 18-layer </a:t>
            </a:r>
            <a:r>
              <a:rPr lang="en-US" dirty="0" err="1"/>
              <a:t>ResNet</a:t>
            </a:r>
            <a:r>
              <a:rPr lang="en-US" dirty="0"/>
              <a:t> (by 2.8%)</a:t>
            </a:r>
          </a:p>
          <a:p>
            <a:pPr lvl="1"/>
            <a:r>
              <a:rPr lang="en-US" dirty="0"/>
              <a:t>lower training error</a:t>
            </a:r>
          </a:p>
          <a:p>
            <a:pPr lvl="1"/>
            <a:r>
              <a:rPr lang="en-US" dirty="0"/>
              <a:t>Degradation problem is addressed</a:t>
            </a:r>
          </a:p>
          <a:p>
            <a:r>
              <a:rPr lang="en-US" dirty="0"/>
              <a:t>34-layer </a:t>
            </a:r>
            <a:r>
              <a:rPr lang="en-US" dirty="0" err="1"/>
              <a:t>ResNet</a:t>
            </a:r>
            <a:r>
              <a:rPr lang="en-US" dirty="0"/>
              <a:t> reduced top-1 error by 3.5 percent compared to Plain Net</a:t>
            </a:r>
          </a:p>
          <a:p>
            <a:r>
              <a:rPr lang="en-US" dirty="0"/>
              <a:t>18-layer plain/residual nets are comparably accurate, but…</a:t>
            </a:r>
          </a:p>
          <a:p>
            <a:pPr lvl="1"/>
            <a:r>
              <a:rPr lang="en-US" dirty="0"/>
              <a:t>18-layer Resnet converges faster</a:t>
            </a:r>
          </a:p>
          <a:p>
            <a:pPr lvl="1"/>
            <a:r>
              <a:rPr lang="en-US" dirty="0" err="1"/>
              <a:t>ResNet</a:t>
            </a:r>
            <a:r>
              <a:rPr lang="en-US" dirty="0"/>
              <a:t> eases optimization by providing faster convergences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E0861-C9A9-0A49-3124-9D5E4BAC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50" y="3038391"/>
            <a:ext cx="3873699" cy="32450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ED245-5B94-AE77-FDC8-8FAE11CB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864" y="1068356"/>
            <a:ext cx="3626036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45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3650-9348-956C-F332-CA4A5F9C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Bottleneck blocks for larger </a:t>
            </a:r>
            <a:r>
              <a:rPr lang="en-HK" dirty="0" err="1"/>
              <a:t>ResNets</a:t>
            </a:r>
            <a:r>
              <a:rPr lang="en-HK" dirty="0"/>
              <a:t> 50/101/152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42F9-C0F4-43D3-EE61-FF3D3CD6D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Let</a:t>
            </a:r>
          </a:p>
          <a:p>
            <a:pPr lvl="1"/>
            <a:r>
              <a:rPr lang="en-HK" dirty="0"/>
              <a:t>c=256</a:t>
            </a:r>
          </a:p>
          <a:p>
            <a:pPr lvl="1"/>
            <a:r>
              <a:rPr lang="en-HK" dirty="0"/>
              <a:t>b=64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r>
              <a:rPr lang="en-HK" dirty="0"/>
              <a:t>Regular </a:t>
            </a:r>
            <a:r>
              <a:rPr lang="en-HK" dirty="0" err="1"/>
              <a:t>ResNet</a:t>
            </a:r>
            <a:endParaRPr lang="en-HK" dirty="0"/>
          </a:p>
          <a:p>
            <a:pPr lvl="1"/>
            <a:r>
              <a:rPr lang="en-HK" dirty="0"/>
              <a:t>Param. per layer: 3x3x256</a:t>
            </a:r>
          </a:p>
          <a:p>
            <a:pPr lvl="1"/>
            <a:r>
              <a:rPr lang="en-HK" dirty="0"/>
              <a:t>Total = 3x3x256  x (</a:t>
            </a:r>
            <a:r>
              <a:rPr lang="en-HK" dirty="0" err="1"/>
              <a:t>num</a:t>
            </a:r>
            <a:r>
              <a:rPr lang="en-HK" dirty="0"/>
              <a:t> layers )</a:t>
            </a:r>
          </a:p>
          <a:p>
            <a:r>
              <a:rPr lang="en-HK" dirty="0"/>
              <a:t>With </a:t>
            </a:r>
            <a:r>
              <a:rPr lang="en-HK" dirty="0" err="1"/>
              <a:t>Bottlenect</a:t>
            </a:r>
            <a:r>
              <a:rPr lang="en-HK" dirty="0"/>
              <a:t> block</a:t>
            </a:r>
          </a:p>
          <a:p>
            <a:pPr lvl="1"/>
            <a:r>
              <a:rPr lang="en-HK" dirty="0"/>
              <a:t>1x1x256  + 3x3x64 + 1x1x256</a:t>
            </a:r>
          </a:p>
          <a:p>
            <a:endParaRPr lang="en-HK" dirty="0"/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E3D12-5930-9E92-71B3-F71E0823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281" y="1690688"/>
            <a:ext cx="2621747" cy="442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27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DC33-93A9-8A9B-04F8-F32B1245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Notable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E4CC-FF44-9824-FC9C-146418B85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9620" cy="4351338"/>
          </a:xfrm>
        </p:spPr>
        <p:txBody>
          <a:bodyPr/>
          <a:lstStyle/>
          <a:p>
            <a:r>
              <a:rPr lang="en-HK" dirty="0"/>
              <a:t>Early / Landmark</a:t>
            </a:r>
          </a:p>
          <a:p>
            <a:pPr lvl="1"/>
            <a:r>
              <a:rPr lang="en-HK" dirty="0"/>
              <a:t>LeNet-5</a:t>
            </a:r>
          </a:p>
          <a:p>
            <a:pPr lvl="1"/>
            <a:r>
              <a:rPr lang="en-HK" dirty="0" err="1"/>
              <a:t>AlexNet</a:t>
            </a:r>
            <a:endParaRPr lang="en-HK" dirty="0"/>
          </a:p>
          <a:p>
            <a:pPr lvl="1"/>
            <a:r>
              <a:rPr lang="en-HK" dirty="0" err="1"/>
              <a:t>ZFNet</a:t>
            </a:r>
            <a:endParaRPr lang="en-HK" dirty="0"/>
          </a:p>
          <a:p>
            <a:pPr lvl="1"/>
            <a:r>
              <a:rPr lang="en-HK" dirty="0" err="1"/>
              <a:t>VGGNet</a:t>
            </a:r>
            <a:endParaRPr lang="en-HK" dirty="0"/>
          </a:p>
          <a:p>
            <a:pPr lvl="1"/>
            <a:r>
              <a:rPr lang="en-HK" dirty="0" err="1"/>
              <a:t>GoogLeNet</a:t>
            </a:r>
            <a:r>
              <a:rPr lang="en-HK" dirty="0"/>
              <a:t> (Inception v1)</a:t>
            </a:r>
          </a:p>
          <a:p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1EC861-C99C-13EA-024A-9F5BE3B2E13C}"/>
              </a:ext>
            </a:extLst>
          </p:cNvPr>
          <p:cNvSpPr txBox="1">
            <a:spLocks/>
          </p:cNvSpPr>
          <p:nvPr/>
        </p:nvSpPr>
        <p:spPr>
          <a:xfrm>
            <a:off x="5791200" y="1818005"/>
            <a:ext cx="4579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Later notable networks</a:t>
            </a:r>
          </a:p>
          <a:p>
            <a:pPr lvl="1"/>
            <a:r>
              <a:rPr lang="en-HK" dirty="0" err="1"/>
              <a:t>ResNet</a:t>
            </a:r>
            <a:r>
              <a:rPr lang="en-HK" dirty="0"/>
              <a:t> (Microsoft)</a:t>
            </a:r>
          </a:p>
          <a:p>
            <a:pPr lvl="1"/>
            <a:r>
              <a:rPr lang="en-HK" dirty="0"/>
              <a:t>Inception v2, v3, v4 (Google)</a:t>
            </a:r>
          </a:p>
          <a:p>
            <a:pPr lvl="1"/>
            <a:r>
              <a:rPr lang="en-HK" dirty="0" err="1"/>
              <a:t>ResNetX</a:t>
            </a:r>
            <a:r>
              <a:rPr lang="en-HK" dirty="0"/>
              <a:t> (Facebook)</a:t>
            </a:r>
          </a:p>
          <a:p>
            <a:pPr lvl="1"/>
            <a:r>
              <a:rPr lang="en-HK" dirty="0" err="1"/>
              <a:t>DenseNet</a:t>
            </a:r>
            <a:r>
              <a:rPr lang="en-HK" dirty="0"/>
              <a:t> </a:t>
            </a:r>
          </a:p>
          <a:p>
            <a:pPr lvl="1"/>
            <a:r>
              <a:rPr lang="en-HK" dirty="0" err="1"/>
              <a:t>Xception</a:t>
            </a:r>
            <a:r>
              <a:rPr lang="en-HK" dirty="0"/>
              <a:t> (Google)</a:t>
            </a:r>
            <a:br>
              <a:rPr lang="en-HK" dirty="0"/>
            </a:br>
            <a:r>
              <a:rPr lang="en-HK" dirty="0" err="1"/>
              <a:t>SqueezeNet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6820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B59-9BF5-3BED-F92D-028CDADD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Various types of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A5B8-CB53-AFCB-F3CC-A45D8B88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 via Model Complexity Control</a:t>
            </a:r>
          </a:p>
          <a:p>
            <a:pPr lvl="1"/>
            <a:r>
              <a:rPr lang="en-US" dirty="0"/>
              <a:t>Reducing network size (fewer layers/neurons)</a:t>
            </a:r>
          </a:p>
          <a:p>
            <a:pPr lvl="1"/>
            <a:r>
              <a:rPr lang="en-US" dirty="0"/>
              <a:t>Weight sharing (e.g., CNN filters)</a:t>
            </a:r>
          </a:p>
          <a:p>
            <a:endParaRPr lang="en-US" dirty="0"/>
          </a:p>
          <a:p>
            <a:r>
              <a:rPr lang="en-US" dirty="0"/>
              <a:t>Advanced Regularization Techniques</a:t>
            </a:r>
          </a:p>
          <a:p>
            <a:pPr lvl="1"/>
            <a:r>
              <a:rPr lang="en-US" dirty="0"/>
              <a:t>Label smoothing</a:t>
            </a:r>
          </a:p>
          <a:p>
            <a:pPr lvl="1"/>
            <a:r>
              <a:rPr lang="en-US" dirty="0"/>
              <a:t>Stochastic depth / </a:t>
            </a:r>
            <a:r>
              <a:rPr lang="en-US" dirty="0" err="1"/>
              <a:t>DropPath</a:t>
            </a:r>
            <a:r>
              <a:rPr lang="en-US" dirty="0"/>
              <a:t> (</a:t>
            </a:r>
            <a:r>
              <a:rPr lang="en-US" dirty="0" err="1"/>
              <a:t>ResNets</a:t>
            </a:r>
            <a:r>
              <a:rPr lang="en-US" dirty="0"/>
              <a:t>, transformers)</a:t>
            </a:r>
          </a:p>
          <a:p>
            <a:pPr lvl="1"/>
            <a:r>
              <a:rPr lang="en-US" dirty="0" err="1"/>
              <a:t>Mixup</a:t>
            </a:r>
            <a:r>
              <a:rPr lang="en-US" dirty="0"/>
              <a:t>, Cutout, </a:t>
            </a:r>
            <a:r>
              <a:rPr lang="en-US" dirty="0" err="1"/>
              <a:t>CutMix</a:t>
            </a:r>
            <a:r>
              <a:rPr lang="en-US" dirty="0"/>
              <a:t> (modern augmentation tricks)</a:t>
            </a:r>
          </a:p>
          <a:p>
            <a:pPr lvl="1"/>
            <a:r>
              <a:rPr lang="en-US" dirty="0"/>
              <a:t>Adversarial training (robustness + 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349463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6A73-697F-5317-604A-F06388342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F450-0A07-6AF5-5147-C82D034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Notable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6EC0-A86E-9FD4-0753-65967C13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8290" cy="4351338"/>
          </a:xfrm>
        </p:spPr>
        <p:txBody>
          <a:bodyPr/>
          <a:lstStyle/>
          <a:p>
            <a:r>
              <a:rPr lang="en-HK" dirty="0"/>
              <a:t>Lightweight</a:t>
            </a:r>
          </a:p>
          <a:p>
            <a:pPr lvl="1"/>
            <a:r>
              <a:rPr lang="en-HK" dirty="0" err="1"/>
              <a:t>MobileNet</a:t>
            </a:r>
            <a:r>
              <a:rPr lang="en-HK" dirty="0"/>
              <a:t> v1, v2, v3 (Google)</a:t>
            </a:r>
          </a:p>
          <a:p>
            <a:pPr lvl="1"/>
            <a:r>
              <a:rPr lang="en-HK" dirty="0" err="1"/>
              <a:t>ShuffleNet</a:t>
            </a:r>
            <a:endParaRPr lang="en-HK" dirty="0"/>
          </a:p>
          <a:p>
            <a:pPr lvl="1"/>
            <a:r>
              <a:rPr lang="en-HK" dirty="0" err="1"/>
              <a:t>EfficientNet</a:t>
            </a:r>
            <a:r>
              <a:rPr lang="en-HK" dirty="0"/>
              <a:t> v1, v2 (Google)</a:t>
            </a:r>
          </a:p>
          <a:p>
            <a:pPr lvl="1"/>
            <a:r>
              <a:rPr lang="en-HK" dirty="0" err="1"/>
              <a:t>RegNet</a:t>
            </a:r>
            <a:r>
              <a:rPr lang="en-HK" dirty="0"/>
              <a:t> (Facebook)</a:t>
            </a:r>
          </a:p>
          <a:p>
            <a:pPr lvl="1"/>
            <a:r>
              <a:rPr lang="en-HK" dirty="0" err="1"/>
              <a:t>ConvNeXt</a:t>
            </a:r>
            <a:r>
              <a:rPr lang="en-HK" dirty="0"/>
              <a:t> v1, v2 (Facebook)</a:t>
            </a:r>
          </a:p>
          <a:p>
            <a:pPr lvl="1"/>
            <a:r>
              <a:rPr lang="en-HK" dirty="0" err="1"/>
              <a:t>RepVGG</a:t>
            </a:r>
            <a:endParaRPr lang="en-HK" dirty="0"/>
          </a:p>
          <a:p>
            <a:pPr marL="0" indent="0">
              <a:buNone/>
            </a:pPr>
            <a:endParaRPr lang="en-HK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A00031-A5A3-746A-792D-0FE6BAFC7A17}"/>
              </a:ext>
            </a:extLst>
          </p:cNvPr>
          <p:cNvSpPr txBox="1">
            <a:spLocks/>
          </p:cNvSpPr>
          <p:nvPr/>
        </p:nvSpPr>
        <p:spPr>
          <a:xfrm>
            <a:off x="6469380" y="1825625"/>
            <a:ext cx="4728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Modern Hybrid variants</a:t>
            </a:r>
          </a:p>
          <a:p>
            <a:pPr lvl="1"/>
            <a:r>
              <a:rPr lang="en-HK" dirty="0" err="1"/>
              <a:t>RegNet</a:t>
            </a:r>
            <a:r>
              <a:rPr lang="en-HK" dirty="0"/>
              <a:t> (Facebook)</a:t>
            </a:r>
          </a:p>
          <a:p>
            <a:pPr lvl="1"/>
            <a:r>
              <a:rPr lang="en-HK" dirty="0" err="1"/>
              <a:t>RepVGG</a:t>
            </a:r>
            <a:r>
              <a:rPr lang="en-HK" dirty="0"/>
              <a:t> </a:t>
            </a:r>
          </a:p>
          <a:p>
            <a:pPr lvl="1"/>
            <a:r>
              <a:rPr lang="en-HK" dirty="0" err="1"/>
              <a:t>ConvNeXt</a:t>
            </a:r>
            <a:r>
              <a:rPr lang="en-HK" dirty="0"/>
              <a:t> v1, v2 (Facebook)</a:t>
            </a:r>
          </a:p>
        </p:txBody>
      </p:sp>
    </p:spTree>
    <p:extLst>
      <p:ext uri="{BB962C8B-B14F-4D97-AF65-F5344CB8AC3E}">
        <p14:creationId xmlns:p14="http://schemas.microsoft.com/office/powerpoint/2010/main" val="86901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8BDD-CB0B-F5EF-6595-F938725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CNN for images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CA3E-D4EA-5602-9A37-2A92F738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Dates back to 1989 (LeCun)</a:t>
            </a:r>
          </a:p>
          <a:p>
            <a:r>
              <a:rPr lang="en-US" dirty="0"/>
              <a:t>Subsampling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pooling </a:t>
            </a:r>
            <a:br>
              <a:rPr lang="en-US" dirty="0"/>
            </a:b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7DC83-D1D4-E1A3-226C-1B98B313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43" y="3219701"/>
            <a:ext cx="9028030" cy="261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16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7971-435B-F95F-594E-7F15967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Huber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65E59-24E7-50AA-D7AF-646B8E3B0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A regression loss function that is quadratic for small errors (like MSE) and linear for large errors (like MAE)</a:t>
                </a:r>
              </a:p>
              <a:p>
                <a:r>
                  <a:rPr lang="en-US" dirty="0"/>
                  <a:t>Why use it?</a:t>
                </a:r>
              </a:p>
              <a:p>
                <a:pPr lvl="1"/>
                <a:r>
                  <a:rPr lang="en-US" dirty="0"/>
                  <a:t>Smooth optimization like MSE</a:t>
                </a:r>
              </a:p>
              <a:p>
                <a:pPr lvl="1"/>
                <a:r>
                  <a:rPr lang="en-US" dirty="0"/>
                  <a:t>Robust to outliers like MAE</a:t>
                </a:r>
              </a:p>
              <a:p>
                <a:r>
                  <a:rPr lang="en-US" b="1" dirty="0"/>
                  <a:t>Formula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d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HK" b="1" dirty="0"/>
                  <a:t>Hyperparameter</a:t>
                </a:r>
                <a:r>
                  <a:rPr lang="en-HK" dirty="0"/>
                  <a:t>: 𝛿</a:t>
                </a:r>
                <a:r>
                  <a:rPr lang="el-GR" dirty="0"/>
                  <a:t> </a:t>
                </a:r>
                <a:r>
                  <a:rPr lang="en-HK" dirty="0"/>
                  <a:t>sets the threshold between MSE and MAE </a:t>
                </a:r>
                <a:r>
                  <a:rPr lang="en-HK" dirty="0" err="1"/>
                  <a:t>behavior</a:t>
                </a:r>
                <a:endParaRPr lang="en-HK" dirty="0"/>
              </a:p>
              <a:p>
                <a:pPr lvl="1"/>
                <a:r>
                  <a:rPr lang="en-HK" dirty="0"/>
                  <a:t>Small 𝛿 </a:t>
                </a:r>
                <a:r>
                  <a:rPr lang="el-GR" dirty="0"/>
                  <a:t>→ </a:t>
                </a:r>
                <a:r>
                  <a:rPr lang="en-HK" dirty="0"/>
                  <a:t>more like MAE.</a:t>
                </a:r>
              </a:p>
              <a:p>
                <a:pPr lvl="1"/>
                <a:r>
                  <a:rPr lang="en-HK" dirty="0"/>
                  <a:t>Large 𝛿 </a:t>
                </a:r>
                <a:r>
                  <a:rPr lang="el-GR" dirty="0"/>
                  <a:t>→ </a:t>
                </a:r>
                <a:r>
                  <a:rPr lang="en-HK" dirty="0"/>
                  <a:t>more like MSE.</a:t>
                </a:r>
              </a:p>
              <a:p>
                <a:r>
                  <a:rPr lang="en-US" b="1" dirty="0"/>
                  <a:t>Best of both worlds </a:t>
                </a:r>
                <a:r>
                  <a:rPr lang="en-US" dirty="0"/>
                  <a:t>→ smooth training + outlier robustness.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65E59-24E7-50AA-D7AF-646B8E3B0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580" b="-84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38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F812-B6A6-DC24-088C-6F3F169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16BB-F724-17CF-7E21-CD35F944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1703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93C0-2147-760E-3862-038C18EC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Problem: Internal co-variate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C54A2-7869-1CB8-B4D4-8A83EC09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distribution of activations (inputs to a given layer) changes because earlier layers keep updating during training</a:t>
            </a:r>
          </a:p>
          <a:p>
            <a:endParaRPr lang="en-US" dirty="0"/>
          </a:p>
          <a:p>
            <a:r>
              <a:rPr lang="en-US" dirty="0"/>
              <a:t>Why it happens:</a:t>
            </a:r>
          </a:p>
          <a:p>
            <a:pPr lvl="1"/>
            <a:r>
              <a:rPr lang="en-US" dirty="0"/>
              <a:t>In deep NNs, each layer’s output becomes the next layer’s input</a:t>
            </a:r>
          </a:p>
          <a:p>
            <a:pPr lvl="1"/>
            <a:r>
              <a:rPr lang="en-US" dirty="0"/>
              <a:t>As weights update during training, the distribution of activations (mean/variance) in hidden layers keeps shifting</a:t>
            </a:r>
          </a:p>
          <a:p>
            <a:pPr lvl="1"/>
            <a:r>
              <a:rPr lang="en-US" dirty="0"/>
              <a:t>This forces later layers to constantly readjust, slowing training and making optimization harder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080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9E9-6DF8-7B8F-2D53-A3C61E21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Weight decay (L2 regularization)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96D6B4-F4F6-A1E0-DC80-4EAC0D51A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/>
                  <a:t>Loss with penalty term: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HK" i="1"/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ur-P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r-PK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ur-PK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r-PK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grow m:val="on"/>
                          <m:supHide m:val="on"/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ur-P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ur-PK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ur-P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ur-P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ur-PK" b="0" dirty="0"/>
              </a:p>
              <a:p>
                <a:pPr lvl="1"/>
                <a14:m>
                  <m:oMath xmlns:m="http://schemas.openxmlformats.org/officeDocument/2006/math">
                    <m:r>
                      <a:rPr lang="ur-P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ur-PK" dirty="0"/>
                  <a:t>: </a:t>
                </a:r>
                <a:r>
                  <a:rPr lang="en-HK" dirty="0"/>
                  <a:t>Original loss function (e.g., cross-entropy, MSE)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HK" dirty="0"/>
                  <a:t>: Set of all trainable parameters in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r-PK" dirty="0"/>
                  <a:t>: </a:t>
                </a:r>
                <a:r>
                  <a:rPr lang="en-HK" dirty="0"/>
                  <a:t>Individual weight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HK" dirty="0"/>
                  <a:t>: Regularization strength (hyperparameter)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supHide m:val="on"/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ur-P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ur-PK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ur-P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ur-PK" dirty="0"/>
                  <a:t>: </a:t>
                </a:r>
                <a:r>
                  <a:rPr lang="en-HK" dirty="0"/>
                  <a:t>L2 norm of the weights (squared magnitude)</a:t>
                </a:r>
              </a:p>
              <a:p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Adds a penalty for large weights → discourages overly complex models</a:t>
                </a:r>
              </a:p>
              <a:p>
                <a:pPr lvl="1"/>
                <a:r>
                  <a:rPr lang="en-US" dirty="0"/>
                  <a:t>Keeps weights small and smooth → reduces overfitting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96D6B4-F4F6-A1E0-DC80-4EAC0D51A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470D-ACB7-BD04-783C-ACB83538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LASSO (L1 regularization)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47ED2-9F89-9C3E-BB13-1C1BDBDC5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HK" dirty="0"/>
                  <a:t>Loss with penalty term: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HK" i="1"/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ur-P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r-PK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ur-PK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r-PK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grow m:val="on"/>
                          <m:supHide m:val="on"/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ur-PK">
                              <a:latin typeface="Cambria Math" panose="02040503050406030204" pitchFamily="18" charset="0"/>
                            </a:rPr>
                            <m:t>∣</m:t>
                          </m:r>
                        </m:e>
                      </m:nary>
                      <m:sSub>
                        <m:sSubPr>
                          <m:ctrlPr>
                            <a:rPr lang="ur-P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ur-PK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r-PK">
                          <a:latin typeface="Cambria Math" panose="02040503050406030204" pitchFamily="18" charset="0"/>
                        </a:rPr>
                        <m:t>∣</m:t>
                      </m:r>
                    </m:oMath>
                  </m:oMathPara>
                </a14:m>
                <a:endParaRPr lang="ur-PK" b="0" dirty="0"/>
              </a:p>
              <a:p>
                <a:pPr lvl="1"/>
                <a14:m>
                  <m:oMath xmlns:m="http://schemas.openxmlformats.org/officeDocument/2006/math">
                    <m:r>
                      <a:rPr lang="ur-PK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ur-PK" dirty="0"/>
                  <a:t>: </a:t>
                </a:r>
                <a:r>
                  <a:rPr lang="en-HK" dirty="0"/>
                  <a:t>Original loss function (e.g., cross-entropy, MSE)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HK" dirty="0"/>
                  <a:t>: Set of all trainable parameters in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r-PK" dirty="0"/>
                  <a:t>: </a:t>
                </a:r>
                <a:r>
                  <a:rPr lang="en-HK" dirty="0"/>
                  <a:t>Individual weight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HK" dirty="0"/>
                  <a:t>: Regularization strength (hyperparameter)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grow m:val="on"/>
                        <m:supHide m:val="on"/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ur-PK">
                            <a:latin typeface="Cambria Math" panose="02040503050406030204" pitchFamily="18" charset="0"/>
                          </a:rPr>
                          <m:t>∣</m:t>
                        </m:r>
                      </m:e>
                    </m:nary>
                    <m:sSub>
                      <m:sSubPr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ur-PK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ur-PK" dirty="0"/>
                  <a:t>: </a:t>
                </a:r>
                <a:r>
                  <a:rPr lang="en-HK" dirty="0"/>
                  <a:t>L1 norm of the weights (sum of absolute values)</a:t>
                </a:r>
              </a:p>
              <a:p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Penalizes large weights, but unlike L2, pushes many weights exactly to zero.</a:t>
                </a:r>
              </a:p>
              <a:p>
                <a:pPr lvl="1"/>
                <a:r>
                  <a:rPr lang="en-US" dirty="0"/>
                  <a:t>Produces sparse models → useful for feature selection</a:t>
                </a:r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847ED2-9F89-9C3E-BB13-1C1BDBDC5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7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14C3-FF5D-67D1-3756-FBE8C6F7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0035-189F-345B-BAD1-558AE2E4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Expands training set artificially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Images: rotation, scaling, flipping</a:t>
            </a:r>
          </a:p>
          <a:p>
            <a:pPr lvl="1"/>
            <a:r>
              <a:rPr lang="en-US" dirty="0"/>
              <a:t>Text: synonym replacement, back-translation</a:t>
            </a:r>
          </a:p>
          <a:p>
            <a:pPr lvl="1"/>
            <a:r>
              <a:rPr lang="en-US" dirty="0"/>
              <a:t>Audio: time-shift</a:t>
            </a:r>
          </a:p>
          <a:p>
            <a:pPr lvl="1"/>
            <a:r>
              <a:rPr lang="en-US" dirty="0"/>
              <a:t>Structured data: Bootstrapping approaches</a:t>
            </a:r>
          </a:p>
          <a:p>
            <a:endParaRPr lang="en-US" dirty="0"/>
          </a:p>
          <a:p>
            <a:r>
              <a:rPr lang="en-US" dirty="0"/>
              <a:t>Improves robustness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6898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21805</TotalTime>
  <Words>2918</Words>
  <Application>Microsoft Office PowerPoint</Application>
  <PresentationFormat>Widescreen</PresentationFormat>
  <Paragraphs>469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Aptos</vt:lpstr>
      <vt:lpstr>Aptos Display</vt:lpstr>
      <vt:lpstr>Arial</vt:lpstr>
      <vt:lpstr>Cambria Math</vt:lpstr>
      <vt:lpstr>Wingdings</vt:lpstr>
      <vt:lpstr>Office Theme</vt:lpstr>
      <vt:lpstr>Deep learning</vt:lpstr>
      <vt:lpstr>Attendance</vt:lpstr>
      <vt:lpstr>Regularization for Neural Networks</vt:lpstr>
      <vt:lpstr>Regularization</vt:lpstr>
      <vt:lpstr>Various types of Regularization</vt:lpstr>
      <vt:lpstr>Various types of Regularization</vt:lpstr>
      <vt:lpstr>Weight decay (L2 regularization)</vt:lpstr>
      <vt:lpstr>LASSO (L1 regularization)</vt:lpstr>
      <vt:lpstr>Data Augmentation</vt:lpstr>
      <vt:lpstr>Noise Injection</vt:lpstr>
      <vt:lpstr>Co-adaptation</vt:lpstr>
      <vt:lpstr>Dropout</vt:lpstr>
      <vt:lpstr>Dropout</vt:lpstr>
      <vt:lpstr>Dropout</vt:lpstr>
      <vt:lpstr>Typical dropout rates</vt:lpstr>
      <vt:lpstr>Practical tips for using Dropout</vt:lpstr>
      <vt:lpstr>Batch Normalization (BatchNorm)</vt:lpstr>
      <vt:lpstr>Batch Normalization (BatchNorm)</vt:lpstr>
      <vt:lpstr>Batch Normalization (BatchNorm)</vt:lpstr>
      <vt:lpstr>Overfitting</vt:lpstr>
      <vt:lpstr>Early stopping</vt:lpstr>
      <vt:lpstr>Label smoothing</vt:lpstr>
      <vt:lpstr>Label smoothing</vt:lpstr>
      <vt:lpstr>Label smoothing</vt:lpstr>
      <vt:lpstr>Label smoothing</vt:lpstr>
      <vt:lpstr>Modern Data Augmentation</vt:lpstr>
      <vt:lpstr>Modern Data Augmentation</vt:lpstr>
      <vt:lpstr>Stochastic depth</vt:lpstr>
      <vt:lpstr>Practical guidelines - Based on dataset size</vt:lpstr>
      <vt:lpstr>Practical guidelines - Based on architecture </vt:lpstr>
      <vt:lpstr>Reference</vt:lpstr>
      <vt:lpstr>Landmark CNN Architectures</vt:lpstr>
      <vt:lpstr>Influential CNN Architectures</vt:lpstr>
      <vt:lpstr>LeNet (1998)</vt:lpstr>
      <vt:lpstr>ImageNet: A Game Changer</vt:lpstr>
      <vt:lpstr>Role in CNN Evolution</vt:lpstr>
      <vt:lpstr>AlexNet (2012)</vt:lpstr>
      <vt:lpstr>Designs of LeNet and AlexNet</vt:lpstr>
      <vt:lpstr>VGG (2014)</vt:lpstr>
      <vt:lpstr>VGG (2014)</vt:lpstr>
      <vt:lpstr>VGG (2014)</vt:lpstr>
      <vt:lpstr>Designs of AlexNet and VGG</vt:lpstr>
      <vt:lpstr>What problem ResNet addressed</vt:lpstr>
      <vt:lpstr>Vanishing gradient problem with ReLU</vt:lpstr>
      <vt:lpstr>Residual Networks – ResNet (2015)</vt:lpstr>
      <vt:lpstr>ResNet: Basic idea</vt:lpstr>
      <vt:lpstr>Residual block</vt:lpstr>
      <vt:lpstr>How Residual Block is coded?</vt:lpstr>
      <vt:lpstr>ResNet block flavours: Searching for the best combination  </vt:lpstr>
      <vt:lpstr>Residual block</vt:lpstr>
      <vt:lpstr>Basic ResNet Architecture (ResNet 18/34)</vt:lpstr>
      <vt:lpstr>ResNet</vt:lpstr>
      <vt:lpstr>Residual Network</vt:lpstr>
      <vt:lpstr>1x1 Convolution</vt:lpstr>
      <vt:lpstr>1x1 Convolution</vt:lpstr>
      <vt:lpstr>Experiment results: Plain Net</vt:lpstr>
      <vt:lpstr>Experiment results: ResNet</vt:lpstr>
      <vt:lpstr>Bottleneck blocks for larger ResNets 50/101/152</vt:lpstr>
      <vt:lpstr>Notable architectures</vt:lpstr>
      <vt:lpstr>Notable architectures</vt:lpstr>
      <vt:lpstr>First CNN for images</vt:lpstr>
      <vt:lpstr>Huber loss</vt:lpstr>
      <vt:lpstr>PowerPoint Presentation</vt:lpstr>
      <vt:lpstr>Problem: Internal co-variate shift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Saqib Sohail</dc:creator>
  <cp:lastModifiedBy>Muhammad Saqib Sohail</cp:lastModifiedBy>
  <cp:revision>60</cp:revision>
  <dcterms:created xsi:type="dcterms:W3CDTF">2024-09-20T06:46:03Z</dcterms:created>
  <dcterms:modified xsi:type="dcterms:W3CDTF">2025-10-07T03:58:05Z</dcterms:modified>
</cp:coreProperties>
</file>