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67" r:id="rId3"/>
    <p:sldId id="259" r:id="rId4"/>
    <p:sldId id="260" r:id="rId5"/>
    <p:sldId id="269" r:id="rId6"/>
    <p:sldId id="266" r:id="rId7"/>
    <p:sldId id="270" r:id="rId8"/>
    <p:sldId id="271" r:id="rId9"/>
    <p:sldId id="268" r:id="rId10"/>
    <p:sldId id="261" r:id="rId11"/>
    <p:sldId id="263" r:id="rId12"/>
    <p:sldId id="264" r:id="rId13"/>
    <p:sldId id="265" r:id="rId14"/>
    <p:sldId id="26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7" autoAdjust="0"/>
    <p:restoredTop sz="94660"/>
  </p:normalViewPr>
  <p:slideViewPr>
    <p:cSldViewPr snapToGrid="0">
      <p:cViewPr varScale="1">
        <p:scale>
          <a:sx n="64" d="100"/>
          <a:sy n="64" d="100"/>
        </p:scale>
        <p:origin x="74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10/20/2021</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359673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10/20/2021</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054482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10/20/2021</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131032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10/20/2021</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107789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10/20/2021</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622420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10/20/2021</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662423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10/20/2021</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01490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10/20/2021</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139306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10/20/2021</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628590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10/20/2021</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81265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10/20/2021</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2931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10/20/2021</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030295347"/>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ct gray geometric shine and layer elements with diagonal lines texture">
            <a:extLst>
              <a:ext uri="{FF2B5EF4-FFF2-40B4-BE49-F238E27FC236}">
                <a16:creationId xmlns:a16="http://schemas.microsoft.com/office/drawing/2014/main" id="{B939C39A-9344-4C15-B914-D9F1CF223DCE}"/>
              </a:ext>
            </a:extLst>
          </p:cNvPr>
          <p:cNvPicPr>
            <a:picLocks noChangeAspect="1"/>
          </p:cNvPicPr>
          <p:nvPr/>
        </p:nvPicPr>
        <p:blipFill rotWithShape="1">
          <a:blip r:embed="rId2">
            <a:alphaModFix amt="60000"/>
          </a:blip>
          <a:srcRect t="9821" b="9822"/>
          <a:stretch/>
        </p:blipFill>
        <p:spPr>
          <a:xfrm>
            <a:off x="20" y="10"/>
            <a:ext cx="12191980" cy="6857990"/>
          </a:xfrm>
          <a:prstGeom prst="rect">
            <a:avLst/>
          </a:prstGeom>
        </p:spPr>
      </p:pic>
      <p:sp>
        <p:nvSpPr>
          <p:cNvPr id="2" name="Title 1">
            <a:extLst>
              <a:ext uri="{FF2B5EF4-FFF2-40B4-BE49-F238E27FC236}">
                <a16:creationId xmlns:a16="http://schemas.microsoft.com/office/drawing/2014/main" id="{FF37065F-8CBB-4806-B62A-C7A9A1A06227}"/>
              </a:ext>
            </a:extLst>
          </p:cNvPr>
          <p:cNvSpPr>
            <a:spLocks noGrp="1"/>
          </p:cNvSpPr>
          <p:nvPr>
            <p:ph type="ctrTitle"/>
          </p:nvPr>
        </p:nvSpPr>
        <p:spPr>
          <a:xfrm>
            <a:off x="960120" y="1425270"/>
            <a:ext cx="10268712" cy="3216304"/>
          </a:xfrm>
        </p:spPr>
        <p:txBody>
          <a:bodyPr anchor="b">
            <a:normAutofit fontScale="90000"/>
          </a:bodyPr>
          <a:lstStyle/>
          <a:p>
            <a:r>
              <a:rPr lang="en-US" dirty="0"/>
              <a:t>Predict the Churning Customer</a:t>
            </a:r>
            <a:b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r>
              <a:rPr lang="en-US" dirty="0"/>
              <a:t> </a:t>
            </a:r>
          </a:p>
        </p:txBody>
      </p:sp>
      <p:sp>
        <p:nvSpPr>
          <p:cNvPr id="3" name="Subtitle 2">
            <a:extLst>
              <a:ext uri="{FF2B5EF4-FFF2-40B4-BE49-F238E27FC236}">
                <a16:creationId xmlns:a16="http://schemas.microsoft.com/office/drawing/2014/main" id="{DA1FADBD-0D24-4770-9C38-C6D5A8DB3955}"/>
              </a:ext>
            </a:extLst>
          </p:cNvPr>
          <p:cNvSpPr>
            <a:spLocks noGrp="1"/>
          </p:cNvSpPr>
          <p:nvPr>
            <p:ph type="subTitle" idx="1"/>
          </p:nvPr>
        </p:nvSpPr>
        <p:spPr>
          <a:xfrm>
            <a:off x="960120" y="4526280"/>
            <a:ext cx="10268712" cy="1508760"/>
          </a:xfrm>
        </p:spPr>
        <p:txBody>
          <a:bodyPr anchor="t">
            <a:normAutofit/>
          </a:bodyPr>
          <a:lstStyle/>
          <a:p>
            <a:endParaRPr lang="en-US" dirty="0">
              <a:solidFill>
                <a:schemeClr val="tx1"/>
              </a:solidFill>
            </a:endParaRPr>
          </a:p>
        </p:txBody>
      </p:sp>
    </p:spTree>
    <p:extLst>
      <p:ext uri="{BB962C8B-B14F-4D97-AF65-F5344CB8AC3E}">
        <p14:creationId xmlns:p14="http://schemas.microsoft.com/office/powerpoint/2010/main" val="413823978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0">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8CD3F60-224B-4A33-8366-65BAA0E6EC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a:extLst>
              <a:ext uri="{FF2B5EF4-FFF2-40B4-BE49-F238E27FC236}">
                <a16:creationId xmlns:a16="http://schemas.microsoft.com/office/drawing/2014/main" id="{FE6C8C79-D825-4C0C-B4F1-B1A6EB3D9F08}"/>
              </a:ext>
            </a:extLst>
          </p:cNvPr>
          <p:cNvPicPr>
            <a:picLocks noGrp="1" noChangeAspect="1"/>
          </p:cNvPicPr>
          <p:nvPr>
            <p:ph type="pic" idx="1"/>
          </p:nvPr>
        </p:nvPicPr>
        <p:blipFill rotWithShape="1">
          <a:blip r:embed="rId2"/>
          <a:srcRect t="11932" b="11932"/>
          <a:stretch/>
        </p:blipFill>
        <p:spPr>
          <a:xfrm>
            <a:off x="2108393" y="643467"/>
            <a:ext cx="7975213" cy="5571066"/>
          </a:xfrm>
          <a:prstGeom prst="rect">
            <a:avLst/>
          </a:prstGeom>
        </p:spPr>
      </p:pic>
    </p:spTree>
    <p:extLst>
      <p:ext uri="{BB962C8B-B14F-4D97-AF65-F5344CB8AC3E}">
        <p14:creationId xmlns:p14="http://schemas.microsoft.com/office/powerpoint/2010/main" val="2355742759"/>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03FABE91-E139-436F-B9CF-9CA45D29E467}"/>
              </a:ext>
            </a:extLst>
          </p:cNvPr>
          <p:cNvSpPr>
            <a:spLocks noGrp="1"/>
          </p:cNvSpPr>
          <p:nvPr>
            <p:ph type="pic" idx="1"/>
          </p:nvPr>
        </p:nvSpPr>
        <p:spPr/>
      </p:sp>
      <p:pic>
        <p:nvPicPr>
          <p:cNvPr id="9" name="Picture 8">
            <a:extLst>
              <a:ext uri="{FF2B5EF4-FFF2-40B4-BE49-F238E27FC236}">
                <a16:creationId xmlns:a16="http://schemas.microsoft.com/office/drawing/2014/main" id="{6A96834C-88EA-4D56-94D9-161D5D946BBB}"/>
              </a:ext>
            </a:extLst>
          </p:cNvPr>
          <p:cNvPicPr>
            <a:picLocks noChangeAspect="1"/>
          </p:cNvPicPr>
          <p:nvPr/>
        </p:nvPicPr>
        <p:blipFill>
          <a:blip r:embed="rId2"/>
          <a:stretch>
            <a:fillRect/>
          </a:stretch>
        </p:blipFill>
        <p:spPr>
          <a:xfrm>
            <a:off x="3395285" y="928338"/>
            <a:ext cx="5401429" cy="5001323"/>
          </a:xfrm>
          <a:prstGeom prst="rect">
            <a:avLst/>
          </a:prstGeom>
        </p:spPr>
      </p:pic>
    </p:spTree>
    <p:extLst>
      <p:ext uri="{BB962C8B-B14F-4D97-AF65-F5344CB8AC3E}">
        <p14:creationId xmlns:p14="http://schemas.microsoft.com/office/powerpoint/2010/main" val="1803019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D3B5A57-44F0-4F4F-9BAB-1E5C8F9BB935}"/>
              </a:ext>
            </a:extLst>
          </p:cNvPr>
          <p:cNvSpPr>
            <a:spLocks noGrp="1"/>
          </p:cNvSpPr>
          <p:nvPr>
            <p:ph type="pic" idx="1"/>
          </p:nvPr>
        </p:nvSpPr>
        <p:spPr/>
      </p:sp>
      <p:pic>
        <p:nvPicPr>
          <p:cNvPr id="5" name="Picture 4">
            <a:extLst>
              <a:ext uri="{FF2B5EF4-FFF2-40B4-BE49-F238E27FC236}">
                <a16:creationId xmlns:a16="http://schemas.microsoft.com/office/drawing/2014/main" id="{14A12762-6126-48A7-A963-A65C8C14CE5E}"/>
              </a:ext>
            </a:extLst>
          </p:cNvPr>
          <p:cNvPicPr>
            <a:picLocks noChangeAspect="1"/>
          </p:cNvPicPr>
          <p:nvPr/>
        </p:nvPicPr>
        <p:blipFill>
          <a:blip r:embed="rId2"/>
          <a:stretch>
            <a:fillRect/>
          </a:stretch>
        </p:blipFill>
        <p:spPr>
          <a:xfrm>
            <a:off x="423486" y="188920"/>
            <a:ext cx="5382376" cy="5125165"/>
          </a:xfrm>
          <a:prstGeom prst="rect">
            <a:avLst/>
          </a:prstGeom>
        </p:spPr>
      </p:pic>
      <p:pic>
        <p:nvPicPr>
          <p:cNvPr id="8" name="Picture 7">
            <a:extLst>
              <a:ext uri="{FF2B5EF4-FFF2-40B4-BE49-F238E27FC236}">
                <a16:creationId xmlns:a16="http://schemas.microsoft.com/office/drawing/2014/main" id="{9F24359B-5419-43A0-95CF-ECE705A4C990}"/>
              </a:ext>
            </a:extLst>
          </p:cNvPr>
          <p:cNvPicPr>
            <a:picLocks noChangeAspect="1"/>
          </p:cNvPicPr>
          <p:nvPr/>
        </p:nvPicPr>
        <p:blipFill>
          <a:blip r:embed="rId3"/>
          <a:stretch>
            <a:fillRect/>
          </a:stretch>
        </p:blipFill>
        <p:spPr>
          <a:xfrm>
            <a:off x="6367085" y="188920"/>
            <a:ext cx="5401429" cy="5001323"/>
          </a:xfrm>
          <a:prstGeom prst="rect">
            <a:avLst/>
          </a:prstGeom>
        </p:spPr>
      </p:pic>
    </p:spTree>
    <p:extLst>
      <p:ext uri="{BB962C8B-B14F-4D97-AF65-F5344CB8AC3E}">
        <p14:creationId xmlns:p14="http://schemas.microsoft.com/office/powerpoint/2010/main" val="4065565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71E6078-D7F2-4162-B8A3-A6137984AEEF}"/>
              </a:ext>
            </a:extLst>
          </p:cNvPr>
          <p:cNvSpPr>
            <a:spLocks noGrp="1"/>
          </p:cNvSpPr>
          <p:nvPr>
            <p:ph type="pic" idx="1"/>
          </p:nvPr>
        </p:nvSpPr>
        <p:spPr/>
      </p:sp>
      <p:pic>
        <p:nvPicPr>
          <p:cNvPr id="5" name="Picture 4">
            <a:extLst>
              <a:ext uri="{FF2B5EF4-FFF2-40B4-BE49-F238E27FC236}">
                <a16:creationId xmlns:a16="http://schemas.microsoft.com/office/drawing/2014/main" id="{C66DD326-E047-4EBF-9BC8-B806608E73D6}"/>
              </a:ext>
            </a:extLst>
          </p:cNvPr>
          <p:cNvPicPr>
            <a:picLocks noChangeAspect="1"/>
          </p:cNvPicPr>
          <p:nvPr/>
        </p:nvPicPr>
        <p:blipFill>
          <a:blip r:embed="rId2"/>
          <a:stretch>
            <a:fillRect/>
          </a:stretch>
        </p:blipFill>
        <p:spPr>
          <a:xfrm>
            <a:off x="1966336" y="194811"/>
            <a:ext cx="8259328" cy="6468378"/>
          </a:xfrm>
          <a:prstGeom prst="rect">
            <a:avLst/>
          </a:prstGeom>
        </p:spPr>
      </p:pic>
    </p:spTree>
    <p:extLst>
      <p:ext uri="{BB962C8B-B14F-4D97-AF65-F5344CB8AC3E}">
        <p14:creationId xmlns:p14="http://schemas.microsoft.com/office/powerpoint/2010/main" val="1697534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6B5F4-77F4-4965-A106-A5CE94D40528}"/>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B63637C7-1058-4D76-B17F-2643C852C5B8}"/>
              </a:ext>
            </a:extLst>
          </p:cNvPr>
          <p:cNvSpPr>
            <a:spLocks noGrp="1"/>
          </p:cNvSpPr>
          <p:nvPr>
            <p:ph type="body" idx="1"/>
          </p:nvPr>
        </p:nvSpPr>
        <p:spPr/>
        <p:txBody>
          <a:bodyPr/>
          <a:lstStyle/>
          <a:p>
            <a:endParaRPr lang="en-US"/>
          </a:p>
        </p:txBody>
      </p:sp>
      <p:pic>
        <p:nvPicPr>
          <p:cNvPr id="7" name="Picture 6">
            <a:extLst>
              <a:ext uri="{FF2B5EF4-FFF2-40B4-BE49-F238E27FC236}">
                <a16:creationId xmlns:a16="http://schemas.microsoft.com/office/drawing/2014/main" id="{AFA69FD6-E63A-44A6-B96A-5ABD78C6263D}"/>
              </a:ext>
            </a:extLst>
          </p:cNvPr>
          <p:cNvPicPr>
            <a:picLocks noChangeAspect="1"/>
          </p:cNvPicPr>
          <p:nvPr/>
        </p:nvPicPr>
        <p:blipFill>
          <a:blip r:embed="rId2"/>
          <a:stretch>
            <a:fillRect/>
          </a:stretch>
        </p:blipFill>
        <p:spPr>
          <a:xfrm>
            <a:off x="2434319" y="768096"/>
            <a:ext cx="7320314" cy="4082217"/>
          </a:xfrm>
          <a:prstGeom prst="rect">
            <a:avLst/>
          </a:prstGeom>
        </p:spPr>
      </p:pic>
    </p:spTree>
    <p:extLst>
      <p:ext uri="{BB962C8B-B14F-4D97-AF65-F5344CB8AC3E}">
        <p14:creationId xmlns:p14="http://schemas.microsoft.com/office/powerpoint/2010/main" val="2385812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C0EC2-3D4B-4A80-A1FF-3104EB2A207E}"/>
              </a:ext>
            </a:extLst>
          </p:cNvPr>
          <p:cNvSpPr>
            <a:spLocks noGrp="1"/>
          </p:cNvSpPr>
          <p:nvPr>
            <p:ph type="title"/>
          </p:nvPr>
        </p:nvSpPr>
        <p:spPr/>
        <p:txBody>
          <a:bodyPr>
            <a:noAutofit/>
          </a:bodyPr>
          <a:lstStyle/>
          <a:p>
            <a:r>
              <a:rPr lang="en-US" sz="5400"/>
              <a:t>Predict the Churning Customer</a:t>
            </a:r>
            <a:br>
              <a:rPr lang="en-US" sz="1000" b="1" kern="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r>
              <a:rPr lang="en-US" sz="5400"/>
              <a:t> </a:t>
            </a:r>
          </a:p>
        </p:txBody>
      </p:sp>
      <p:sp>
        <p:nvSpPr>
          <p:cNvPr id="3" name="Content Placeholder 2">
            <a:extLst>
              <a:ext uri="{FF2B5EF4-FFF2-40B4-BE49-F238E27FC236}">
                <a16:creationId xmlns:a16="http://schemas.microsoft.com/office/drawing/2014/main" id="{951FD325-3B27-4694-963A-02B57229AF68}"/>
              </a:ext>
            </a:extLst>
          </p:cNvPr>
          <p:cNvSpPr>
            <a:spLocks noGrp="1"/>
          </p:cNvSpPr>
          <p:nvPr>
            <p:ph idx="1"/>
          </p:nvPr>
        </p:nvSpPr>
        <p:spPr>
          <a:xfrm>
            <a:off x="1129085" y="2617570"/>
            <a:ext cx="10268712" cy="3593592"/>
          </a:xfrm>
        </p:spPr>
        <p:txBody>
          <a:bodyPr>
            <a:normAutofit/>
          </a:bodyPr>
          <a:lstStyle/>
          <a:p>
            <a:pPr marL="457200" indent="-457200">
              <a:buFont typeface="Wingdings" panose="05000000000000000000" pitchFamily="2" charset="2"/>
              <a:buChar char="Ø"/>
            </a:pPr>
            <a:r>
              <a:rPr lang="en-US" sz="2800" dirty="0">
                <a:latin typeface="Calibri" panose="020F0502020204030204" pitchFamily="34" charset="0"/>
                <a:ea typeface="Calibri" panose="020F0502020204030204" pitchFamily="34" charset="0"/>
                <a:cs typeface="Arial" panose="020B0604020202020204" pitchFamily="34" charset="0"/>
              </a:rPr>
              <a:t>B</a:t>
            </a:r>
            <a:r>
              <a:rPr lang="en-US" sz="2800" dirty="0">
                <a:effectLst/>
                <a:latin typeface="Calibri" panose="020F0502020204030204" pitchFamily="34" charset="0"/>
                <a:ea typeface="Calibri" panose="020F0502020204030204" pitchFamily="34" charset="0"/>
                <a:cs typeface="Arial" panose="020B0604020202020204" pitchFamily="34" charset="0"/>
              </a:rPr>
              <a:t>inary classification problem.</a:t>
            </a:r>
          </a:p>
          <a:p>
            <a:pPr marL="457200" indent="-457200">
              <a:buFont typeface="Wingdings" panose="05000000000000000000" pitchFamily="2" charset="2"/>
              <a:buChar char="Ø"/>
            </a:pPr>
            <a:r>
              <a:rPr lang="en-US" sz="2800" dirty="0">
                <a:effectLst/>
                <a:latin typeface="Calibri" panose="020F0502020204030204" pitchFamily="34" charset="0"/>
                <a:ea typeface="Calibri" panose="020F0502020204030204" pitchFamily="34" charset="0"/>
                <a:cs typeface="Arial" panose="020B0604020202020204" pitchFamily="34" charset="0"/>
              </a:rPr>
              <a:t>Objectives:</a:t>
            </a:r>
          </a:p>
          <a:p>
            <a:pPr marL="0" lvl="1" indent="0">
              <a:buNone/>
            </a:pPr>
            <a:r>
              <a:rPr lang="en-US" sz="2500" dirty="0">
                <a:latin typeface="Calibri" panose="020F0502020204030204" pitchFamily="34" charset="0"/>
                <a:ea typeface="Calibri" panose="020F0502020204030204" pitchFamily="34" charset="0"/>
                <a:cs typeface="Arial" panose="020B0604020202020204" pitchFamily="34" charset="0"/>
              </a:rPr>
              <a:t>P</a:t>
            </a:r>
            <a:r>
              <a:rPr lang="en-US" sz="2500" dirty="0">
                <a:effectLst/>
                <a:latin typeface="Calibri" panose="020F0502020204030204" pitchFamily="34" charset="0"/>
                <a:ea typeface="Calibri" panose="020F0502020204030204" pitchFamily="34" charset="0"/>
                <a:cs typeface="Arial" panose="020B0604020202020204" pitchFamily="34" charset="0"/>
              </a:rPr>
              <a:t>redict churning customers in the bank to know who is going to be churned so they can proactively provide them with better services and influence customers' decisions to use the bank services and improve their performance.</a:t>
            </a:r>
          </a:p>
          <a:p>
            <a:pPr marL="457200" indent="-457200">
              <a:buFont typeface="Wingdings" panose="05000000000000000000" pitchFamily="2" charset="2"/>
              <a:buChar char="Ø"/>
            </a:pPr>
            <a:endParaRPr lang="en-US" dirty="0"/>
          </a:p>
          <a:p>
            <a:endParaRPr lang="en-US" dirty="0"/>
          </a:p>
        </p:txBody>
      </p:sp>
    </p:spTree>
    <p:extLst>
      <p:ext uri="{BB962C8B-B14F-4D97-AF65-F5344CB8AC3E}">
        <p14:creationId xmlns:p14="http://schemas.microsoft.com/office/powerpoint/2010/main" val="2460560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C0EC2-3D4B-4A80-A1FF-3104EB2A207E}"/>
              </a:ext>
            </a:extLst>
          </p:cNvPr>
          <p:cNvSpPr>
            <a:spLocks noGrp="1"/>
          </p:cNvSpPr>
          <p:nvPr>
            <p:ph type="title"/>
          </p:nvPr>
        </p:nvSpPr>
        <p:spPr/>
        <p:txBody>
          <a:bodyPr>
            <a:noAutofit/>
          </a:bodyPr>
          <a:lstStyle/>
          <a:p>
            <a:r>
              <a:rPr lang="en-US" sz="5400"/>
              <a:t>Predict the Churning Customer</a:t>
            </a:r>
            <a:br>
              <a:rPr lang="en-US" sz="1000" b="1" kern="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r>
              <a:rPr lang="en-US" sz="5400"/>
              <a:t> </a:t>
            </a:r>
          </a:p>
        </p:txBody>
      </p:sp>
      <p:sp>
        <p:nvSpPr>
          <p:cNvPr id="3" name="Content Placeholder 2">
            <a:extLst>
              <a:ext uri="{FF2B5EF4-FFF2-40B4-BE49-F238E27FC236}">
                <a16:creationId xmlns:a16="http://schemas.microsoft.com/office/drawing/2014/main" id="{951FD325-3B27-4694-963A-02B57229AF68}"/>
              </a:ext>
            </a:extLst>
          </p:cNvPr>
          <p:cNvSpPr>
            <a:spLocks noGrp="1"/>
          </p:cNvSpPr>
          <p:nvPr>
            <p:ph idx="1"/>
          </p:nvPr>
        </p:nvSpPr>
        <p:spPr/>
        <p:txBody>
          <a:bodyPr>
            <a:normAutofit/>
          </a:bodyPr>
          <a:lstStyle/>
          <a:p>
            <a:pPr marL="457200" indent="-457200">
              <a:buFont typeface="Wingdings" panose="05000000000000000000" pitchFamily="2" charset="2"/>
              <a:buChar char="Ø"/>
            </a:pPr>
            <a:r>
              <a:rPr lang="en-US" dirty="0"/>
              <a:t>Data</a:t>
            </a:r>
          </a:p>
          <a:p>
            <a:r>
              <a:rPr lang="en-US" sz="1800" dirty="0">
                <a:effectLst/>
                <a:latin typeface="Calibri" panose="020F0502020204030204" pitchFamily="34" charset="0"/>
                <a:ea typeface="Calibri" panose="020F0502020204030204" pitchFamily="34" charset="0"/>
                <a:cs typeface="Arial" panose="020B0604020202020204" pitchFamily="34" charset="0"/>
              </a:rPr>
              <a:t>The dataset is </a:t>
            </a:r>
            <a:r>
              <a:rPr lang="en-US" sz="1800" dirty="0">
                <a:latin typeface="Calibri" panose="020F0502020204030204" pitchFamily="34" charset="0"/>
                <a:ea typeface="Calibri" panose="020F0502020204030204" pitchFamily="34" charset="0"/>
                <a:cs typeface="Arial" panose="020B0604020202020204" pitchFamily="34" charset="0"/>
              </a:rPr>
              <a:t>credit card customers from Kaggle that </a:t>
            </a:r>
            <a:r>
              <a:rPr lang="en-US" sz="1800" dirty="0">
                <a:effectLst/>
                <a:latin typeface="Calibri" panose="020F0502020204030204" pitchFamily="34" charset="0"/>
                <a:ea typeface="Calibri" panose="020F0502020204030204" pitchFamily="34" charset="0"/>
                <a:cs typeface="Arial" panose="020B0604020202020204" pitchFamily="34" charset="0"/>
              </a:rPr>
              <a:t>contains 10128 customers with 21 features, 6 are nominal and ordinal categorical feature, such as: Attrition Flag our target variable, Education, Marital Status, Card Category exc.. Also, 15 numerical features highlight Age, Credit Limit, Total Revolving Balance, Average Card Utilization Ratio exc.., To answer the question I selected some of relevant categorical and numerical features that may affect the prediction.</a:t>
            </a:r>
          </a:p>
          <a:p>
            <a:endParaRPr lang="en-US" dirty="0"/>
          </a:p>
        </p:txBody>
      </p:sp>
    </p:spTree>
    <p:extLst>
      <p:ext uri="{BB962C8B-B14F-4D97-AF65-F5344CB8AC3E}">
        <p14:creationId xmlns:p14="http://schemas.microsoft.com/office/powerpoint/2010/main" val="2618221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1D153959-30FA-4987-A094-7243641F4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 name="Rectangle 35">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8" name="Rectangle 37">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CBAD1B0-D550-491F-B974-711D67DB7C54}"/>
              </a:ext>
            </a:extLst>
          </p:cNvPr>
          <p:cNvSpPr>
            <a:spLocks noGrp="1"/>
          </p:cNvSpPr>
          <p:nvPr>
            <p:ph type="title"/>
          </p:nvPr>
        </p:nvSpPr>
        <p:spPr>
          <a:xfrm>
            <a:off x="960438" y="317499"/>
            <a:ext cx="4500737" cy="2095501"/>
          </a:xfrm>
        </p:spPr>
        <p:txBody>
          <a:bodyPr vert="horz" lIns="91440" tIns="45720" rIns="91440" bIns="45720" rtlCol="0" anchor="ctr">
            <a:normAutofit/>
          </a:bodyPr>
          <a:lstStyle/>
          <a:p>
            <a:r>
              <a:rPr lang="en-US" sz="5600" kern="1200" cap="all" spc="120" baseline="0">
                <a:solidFill>
                  <a:schemeClr val="tx1"/>
                </a:solidFill>
                <a:effectLst/>
                <a:latin typeface="+mj-lt"/>
                <a:ea typeface="+mj-ea"/>
                <a:cs typeface="+mj-cs"/>
              </a:rPr>
              <a:t>Data engineering </a:t>
            </a:r>
            <a:endParaRPr lang="en-US" sz="5600" kern="1200" cap="all" spc="120" baseline="0">
              <a:solidFill>
                <a:schemeClr val="tx1"/>
              </a:solidFill>
              <a:latin typeface="+mj-lt"/>
              <a:ea typeface="+mj-ea"/>
              <a:cs typeface="+mj-cs"/>
            </a:endParaRPr>
          </a:p>
        </p:txBody>
      </p:sp>
      <p:sp>
        <p:nvSpPr>
          <p:cNvPr id="3" name="Text Placeholder 2">
            <a:extLst>
              <a:ext uri="{FF2B5EF4-FFF2-40B4-BE49-F238E27FC236}">
                <a16:creationId xmlns:a16="http://schemas.microsoft.com/office/drawing/2014/main" id="{64892B05-32F4-416C-B368-BA0143223C05}"/>
              </a:ext>
            </a:extLst>
          </p:cNvPr>
          <p:cNvSpPr>
            <a:spLocks noGrp="1"/>
          </p:cNvSpPr>
          <p:nvPr>
            <p:ph type="body" sz="half" idx="2"/>
          </p:nvPr>
        </p:nvSpPr>
        <p:spPr>
          <a:xfrm>
            <a:off x="960438" y="2587625"/>
            <a:ext cx="4500737" cy="3594100"/>
          </a:xfrm>
        </p:spPr>
        <p:txBody>
          <a:bodyPr vert="horz" lIns="91440" tIns="45720" rIns="91440" bIns="45720" rtlCol="0" anchor="ctr">
            <a:normAutofit lnSpcReduction="10000"/>
          </a:bodyPr>
          <a:lstStyle/>
          <a:p>
            <a:pPr marL="285750" marR="0" lvl="0" indent="-285750">
              <a:spcBef>
                <a:spcPts val="0"/>
              </a:spcBef>
              <a:spcAft>
                <a:spcPts val="800"/>
              </a:spcAft>
              <a:buFont typeface="Wingdings" panose="05000000000000000000" pitchFamily="2" charset="2"/>
              <a:buChar char="Ø"/>
              <a:tabLst>
                <a:tab pos="457200" algn="l"/>
              </a:tabLst>
            </a:pPr>
            <a:r>
              <a:rPr lang="en-US" dirty="0">
                <a:effectLst/>
              </a:rPr>
              <a:t>Encoding categorical features to ordinal and dummy variables.</a:t>
            </a:r>
          </a:p>
          <a:p>
            <a:pPr marL="285750" marR="0" lvl="0" indent="-285750">
              <a:spcBef>
                <a:spcPts val="0"/>
              </a:spcBef>
              <a:spcAft>
                <a:spcPts val="800"/>
              </a:spcAft>
              <a:buFont typeface="Wingdings" panose="05000000000000000000" pitchFamily="2" charset="2"/>
              <a:buChar char="Ø"/>
              <a:tabLst>
                <a:tab pos="457200" algn="l"/>
              </a:tabLst>
            </a:pPr>
            <a:r>
              <a:rPr lang="en-US" dirty="0">
                <a:effectLst/>
              </a:rPr>
              <a:t>Oversample negative class to balance the dataset.</a:t>
            </a:r>
          </a:p>
          <a:p>
            <a:pPr marR="0" lvl="0">
              <a:spcBef>
                <a:spcPts val="0"/>
              </a:spcBef>
              <a:spcAft>
                <a:spcPts val="800"/>
              </a:spcAft>
              <a:tabLst>
                <a:tab pos="457200" algn="l"/>
              </a:tabLst>
            </a:pPr>
            <a:r>
              <a:rPr lang="en-US" sz="1900" dirty="0">
                <a:effectLst/>
              </a:rPr>
              <a:t>Class 1 (Existing customer): 5949</a:t>
            </a:r>
          </a:p>
          <a:p>
            <a:pPr marR="0" lvl="0">
              <a:spcBef>
                <a:spcPts val="0"/>
              </a:spcBef>
              <a:spcAft>
                <a:spcPts val="800"/>
              </a:spcAft>
              <a:tabLst>
                <a:tab pos="457200" algn="l"/>
              </a:tabLst>
            </a:pPr>
            <a:r>
              <a:rPr lang="en-US" sz="1900" dirty="0">
                <a:effectLst/>
              </a:rPr>
              <a:t>Class 0 (Attired customer): 1139</a:t>
            </a:r>
          </a:p>
          <a:p>
            <a:pPr marR="0" lvl="0">
              <a:spcBef>
                <a:spcPts val="0"/>
              </a:spcBef>
              <a:spcAft>
                <a:spcPts val="800"/>
              </a:spcAft>
              <a:tabLst>
                <a:tab pos="457200" algn="l"/>
              </a:tabLst>
            </a:pPr>
            <a:r>
              <a:rPr lang="en-US" sz="1900" dirty="0">
                <a:effectLst/>
              </a:rPr>
              <a:t>Proportion: 5.22 : 1</a:t>
            </a:r>
          </a:p>
          <a:p>
            <a:pPr marR="0" lvl="0">
              <a:spcBef>
                <a:spcPts val="0"/>
              </a:spcBef>
              <a:spcAft>
                <a:spcPts val="800"/>
              </a:spcAft>
              <a:tabLst>
                <a:tab pos="457200" algn="l"/>
              </a:tabLst>
            </a:pPr>
            <a:r>
              <a:rPr lang="en-US" sz="1900" dirty="0">
                <a:effectLst/>
              </a:rPr>
              <a:t>Percentage of Majority Class: 83.93</a:t>
            </a:r>
          </a:p>
        </p:txBody>
      </p:sp>
      <p:pic>
        <p:nvPicPr>
          <p:cNvPr id="9" name="Picture 8">
            <a:extLst>
              <a:ext uri="{FF2B5EF4-FFF2-40B4-BE49-F238E27FC236}">
                <a16:creationId xmlns:a16="http://schemas.microsoft.com/office/drawing/2014/main" id="{B50B5170-862E-47E1-B588-11E2602FA61C}"/>
              </a:ext>
            </a:extLst>
          </p:cNvPr>
          <p:cNvPicPr>
            <a:picLocks noChangeAspect="1"/>
          </p:cNvPicPr>
          <p:nvPr/>
        </p:nvPicPr>
        <p:blipFill rotWithShape="1">
          <a:blip r:embed="rId2"/>
          <a:srcRect r="419"/>
          <a:stretch/>
        </p:blipFill>
        <p:spPr>
          <a:xfrm>
            <a:off x="6094474" y="10"/>
            <a:ext cx="6097526" cy="3428990"/>
          </a:xfrm>
          <a:prstGeom prst="rect">
            <a:avLst/>
          </a:prstGeom>
        </p:spPr>
      </p:pic>
      <p:pic>
        <p:nvPicPr>
          <p:cNvPr id="6" name="Picture 5">
            <a:extLst>
              <a:ext uri="{FF2B5EF4-FFF2-40B4-BE49-F238E27FC236}">
                <a16:creationId xmlns:a16="http://schemas.microsoft.com/office/drawing/2014/main" id="{538ED58B-DDE4-4982-9A9E-3C050DDA11F1}"/>
              </a:ext>
            </a:extLst>
          </p:cNvPr>
          <p:cNvPicPr>
            <a:picLocks noChangeAspect="1"/>
          </p:cNvPicPr>
          <p:nvPr/>
        </p:nvPicPr>
        <p:blipFill rotWithShape="1">
          <a:blip r:embed="rId3"/>
          <a:srcRect t="40450" r="2" b="3329"/>
          <a:stretch/>
        </p:blipFill>
        <p:spPr>
          <a:xfrm>
            <a:off x="6092952" y="3429000"/>
            <a:ext cx="6099048" cy="3429000"/>
          </a:xfrm>
          <a:prstGeom prst="rect">
            <a:avLst/>
          </a:prstGeom>
        </p:spPr>
      </p:pic>
    </p:spTree>
    <p:extLst>
      <p:ext uri="{BB962C8B-B14F-4D97-AF65-F5344CB8AC3E}">
        <p14:creationId xmlns:p14="http://schemas.microsoft.com/office/powerpoint/2010/main" val="273553858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BAD1B0-D550-491F-B974-711D67DB7C54}"/>
              </a:ext>
            </a:extLst>
          </p:cNvPr>
          <p:cNvSpPr>
            <a:spLocks noGrp="1"/>
          </p:cNvSpPr>
          <p:nvPr>
            <p:ph type="title"/>
          </p:nvPr>
        </p:nvSpPr>
        <p:spPr>
          <a:xfrm>
            <a:off x="960120" y="317814"/>
            <a:ext cx="10268712" cy="1700784"/>
          </a:xfrm>
        </p:spPr>
        <p:txBody>
          <a:bodyPr vert="horz" lIns="91440" tIns="45720" rIns="91440" bIns="45720" rtlCol="0" anchor="ctr">
            <a:noAutofit/>
          </a:bodyPr>
          <a:lstStyle/>
          <a:p>
            <a:pPr algn="ctr"/>
            <a:r>
              <a:rPr lang="en-US" sz="5400" dirty="0">
                <a:effectLst/>
                <a:latin typeface="Calibri" panose="020F0502020204030204" pitchFamily="34" charset="0"/>
                <a:ea typeface="Calibri" panose="020F0502020204030204" pitchFamily="34" charset="0"/>
                <a:cs typeface="Arial" panose="020B0604020202020204" pitchFamily="34" charset="0"/>
              </a:rPr>
              <a:t>Data engineering </a:t>
            </a:r>
            <a:endParaRPr lang="en-US" sz="5400" kern="1200" cap="all" spc="120" baseline="0" dirty="0">
              <a:solidFill>
                <a:schemeClr val="bg1"/>
              </a:solidFill>
              <a:latin typeface="+mj-lt"/>
              <a:ea typeface="+mj-ea"/>
              <a:cs typeface="+mj-cs"/>
            </a:endParaRPr>
          </a:p>
        </p:txBody>
      </p:sp>
      <p:pic>
        <p:nvPicPr>
          <p:cNvPr id="6" name="Picture 5">
            <a:extLst>
              <a:ext uri="{FF2B5EF4-FFF2-40B4-BE49-F238E27FC236}">
                <a16:creationId xmlns:a16="http://schemas.microsoft.com/office/drawing/2014/main" id="{538ED58B-DDE4-4982-9A9E-3C050DDA11F1}"/>
              </a:ext>
            </a:extLst>
          </p:cNvPr>
          <p:cNvPicPr>
            <a:picLocks noChangeAspect="1"/>
          </p:cNvPicPr>
          <p:nvPr/>
        </p:nvPicPr>
        <p:blipFill rotWithShape="1">
          <a:blip r:embed="rId2"/>
          <a:srcRect t="9578" r="-1" b="-1"/>
          <a:stretch/>
        </p:blipFill>
        <p:spPr>
          <a:xfrm>
            <a:off x="-3048" y="2264988"/>
            <a:ext cx="4370832" cy="3952189"/>
          </a:xfrm>
          <a:prstGeom prst="rect">
            <a:avLst/>
          </a:prstGeom>
        </p:spPr>
      </p:pic>
      <p:sp>
        <p:nvSpPr>
          <p:cNvPr id="3" name="Text Placeholder 2">
            <a:extLst>
              <a:ext uri="{FF2B5EF4-FFF2-40B4-BE49-F238E27FC236}">
                <a16:creationId xmlns:a16="http://schemas.microsoft.com/office/drawing/2014/main" id="{64892B05-32F4-416C-B368-BA0143223C05}"/>
              </a:ext>
            </a:extLst>
          </p:cNvPr>
          <p:cNvSpPr>
            <a:spLocks noGrp="1"/>
          </p:cNvSpPr>
          <p:nvPr>
            <p:ph type="body" sz="half" idx="2"/>
          </p:nvPr>
        </p:nvSpPr>
        <p:spPr>
          <a:xfrm>
            <a:off x="5004426" y="2587625"/>
            <a:ext cx="6223961" cy="3317875"/>
          </a:xfrm>
        </p:spPr>
        <p:txBody>
          <a:bodyPr vert="horz" lIns="91440" tIns="45720" rIns="91440" bIns="45720" rtlCol="0" anchor="ctr">
            <a:normAutofit fontScale="85000" lnSpcReduction="20000"/>
          </a:bodyPr>
          <a:lstStyle/>
          <a:p>
            <a:pPr marL="285750" marR="0" lvl="0" indent="-285750">
              <a:lnSpc>
                <a:spcPct val="107000"/>
              </a:lnSpc>
              <a:spcBef>
                <a:spcPts val="0"/>
              </a:spcBef>
              <a:spcAft>
                <a:spcPts val="800"/>
              </a:spcAft>
              <a:buFont typeface="Wingdings" panose="05000000000000000000" pitchFamily="2" charset="2"/>
              <a:buChar char="Ø"/>
              <a:tabLst>
                <a:tab pos="457200" algn="l"/>
              </a:tabLst>
            </a:pPr>
            <a:r>
              <a:rPr lang="en-US" sz="1800" dirty="0">
                <a:effectLst/>
                <a:latin typeface="Calibri" panose="020F0502020204030204" pitchFamily="34" charset="0"/>
                <a:ea typeface="Calibri" panose="020F0502020204030204" pitchFamily="34" charset="0"/>
                <a:cs typeface="Arial" panose="020B0604020202020204" pitchFamily="34" charset="0"/>
              </a:rPr>
              <a:t>Identify and drop highly correlated features using correlation function.</a:t>
            </a:r>
          </a:p>
          <a:p>
            <a:pPr marL="285750" marR="0" lvl="0" indent="-285750">
              <a:lnSpc>
                <a:spcPct val="107000"/>
              </a:lnSpc>
              <a:spcBef>
                <a:spcPts val="0"/>
              </a:spcBef>
              <a:spcAft>
                <a:spcPts val="800"/>
              </a:spcAft>
              <a:buFont typeface="Wingdings" panose="05000000000000000000" pitchFamily="2" charset="2"/>
              <a:buChar char="Ø"/>
              <a:tabLst>
                <a:tab pos="457200" algn="l"/>
              </a:tabLst>
            </a:pPr>
            <a:r>
              <a:rPr lang="en-US" sz="1800" dirty="0">
                <a:effectLst/>
                <a:latin typeface="Calibri" panose="020F0502020204030204" pitchFamily="34" charset="0"/>
                <a:ea typeface="Calibri" panose="020F0502020204030204" pitchFamily="34" charset="0"/>
                <a:cs typeface="Arial" panose="020B0604020202020204" pitchFamily="34" charset="0"/>
              </a:rPr>
              <a:t>Used SelectKBest and chi2 to calculate relevance scores of each feature to the target variable.</a:t>
            </a:r>
          </a:p>
          <a:p>
            <a:endParaRPr lang="en-US" sz="2400" dirty="0">
              <a:effectLst/>
              <a:latin typeface="Calibri" panose="020F0502020204030204" pitchFamily="34" charset="0"/>
              <a:ea typeface="Calibri" panose="020F0502020204030204" pitchFamily="34" charset="0"/>
              <a:cs typeface="Arial" panose="020B0604020202020204" pitchFamily="34" charset="0"/>
            </a:endParaRPr>
          </a:p>
          <a:p>
            <a:r>
              <a:rPr lang="en-US" sz="2400" dirty="0">
                <a:effectLst/>
                <a:latin typeface="Calibri" panose="020F0502020204030204" pitchFamily="34" charset="0"/>
                <a:ea typeface="Calibri" panose="020F0502020204030204" pitchFamily="34" charset="0"/>
                <a:cs typeface="Arial" panose="020B0604020202020204" pitchFamily="34" charset="0"/>
              </a:rPr>
              <a:t>categorical features, fixed imbalance in the dataset and future selection, exploring models such as logistic regression, KNN and random forest and perform GridSearchCV to choose hyperparameters, to sum up, {  model} was the best model to achieve promising results for this binary classification problem. </a:t>
            </a:r>
          </a:p>
        </p:txBody>
      </p:sp>
    </p:spTree>
    <p:extLst>
      <p:ext uri="{BB962C8B-B14F-4D97-AF65-F5344CB8AC3E}">
        <p14:creationId xmlns:p14="http://schemas.microsoft.com/office/powerpoint/2010/main" val="3202976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35ED811-1B04-4D58-BFF3-83F63B9277AA}"/>
              </a:ext>
            </a:extLst>
          </p:cNvPr>
          <p:cNvSpPr txBox="1"/>
          <p:nvPr/>
        </p:nvSpPr>
        <p:spPr>
          <a:xfrm>
            <a:off x="960119" y="2709333"/>
            <a:ext cx="11028681" cy="646331"/>
          </a:xfrm>
          <a:prstGeom prst="rect">
            <a:avLst/>
          </a:prstGeom>
          <a:noFill/>
        </p:spPr>
        <p:txBody>
          <a:bodyPr wrap="square" rtlCol="0">
            <a:spAutoFit/>
          </a:bodyPr>
          <a:lstStyle/>
          <a:p>
            <a:r>
              <a:rPr lang="en-US"/>
              <a:t>Model Accuracy: 80.65</a:t>
            </a:r>
          </a:p>
          <a:p>
            <a:r>
              <a:rPr lang="en-US"/>
              <a:t>Logistic Regression on Train Data; Test F1: 0.879, Test AUC: 0.826</a:t>
            </a:r>
            <a:endParaRPr lang="en-US" dirty="0"/>
          </a:p>
        </p:txBody>
      </p:sp>
      <p:sp>
        <p:nvSpPr>
          <p:cNvPr id="2" name="Title 1">
            <a:extLst>
              <a:ext uri="{FF2B5EF4-FFF2-40B4-BE49-F238E27FC236}">
                <a16:creationId xmlns:a16="http://schemas.microsoft.com/office/drawing/2014/main" id="{180F5DCD-9A91-44BC-8B9B-3E09B72670D1}"/>
              </a:ext>
            </a:extLst>
          </p:cNvPr>
          <p:cNvSpPr>
            <a:spLocks noGrp="1"/>
          </p:cNvSpPr>
          <p:nvPr>
            <p:ph type="title"/>
          </p:nvPr>
        </p:nvSpPr>
        <p:spPr/>
        <p:txBody>
          <a:bodyPr>
            <a:normAutofit fontScale="90000"/>
          </a:bodyPr>
          <a:lstStyle/>
          <a:p>
            <a:r>
              <a:rPr lang="en-US" dirty="0"/>
              <a:t>Logistic regression model</a:t>
            </a:r>
          </a:p>
        </p:txBody>
      </p:sp>
      <p:sp>
        <p:nvSpPr>
          <p:cNvPr id="10" name="TextBox 9">
            <a:extLst>
              <a:ext uri="{FF2B5EF4-FFF2-40B4-BE49-F238E27FC236}">
                <a16:creationId xmlns:a16="http://schemas.microsoft.com/office/drawing/2014/main" id="{062AAC97-CC3F-4061-B074-22ACD5D92A13}"/>
              </a:ext>
            </a:extLst>
          </p:cNvPr>
          <p:cNvSpPr txBox="1"/>
          <p:nvPr/>
        </p:nvSpPr>
        <p:spPr>
          <a:xfrm>
            <a:off x="2313500" y="3958029"/>
            <a:ext cx="2757115" cy="369332"/>
          </a:xfrm>
          <a:prstGeom prst="rect">
            <a:avLst/>
          </a:prstGeom>
          <a:noFill/>
        </p:spPr>
        <p:txBody>
          <a:bodyPr wrap="square" rtlCol="0">
            <a:spAutoFit/>
          </a:bodyPr>
          <a:lstStyle/>
          <a:p>
            <a:r>
              <a:rPr lang="en-US" dirty="0"/>
              <a:t>Confusion Report</a:t>
            </a:r>
          </a:p>
        </p:txBody>
      </p:sp>
      <p:sp>
        <p:nvSpPr>
          <p:cNvPr id="11" name="TextBox 10">
            <a:extLst>
              <a:ext uri="{FF2B5EF4-FFF2-40B4-BE49-F238E27FC236}">
                <a16:creationId xmlns:a16="http://schemas.microsoft.com/office/drawing/2014/main" id="{A5DFEC0E-CA6B-4A3A-AF1A-88A0EE98C346}"/>
              </a:ext>
            </a:extLst>
          </p:cNvPr>
          <p:cNvSpPr txBox="1"/>
          <p:nvPr/>
        </p:nvSpPr>
        <p:spPr>
          <a:xfrm>
            <a:off x="7683944" y="4077651"/>
            <a:ext cx="2757115" cy="369332"/>
          </a:xfrm>
          <a:prstGeom prst="rect">
            <a:avLst/>
          </a:prstGeom>
          <a:noFill/>
        </p:spPr>
        <p:txBody>
          <a:bodyPr wrap="square" rtlCol="0">
            <a:spAutoFit/>
          </a:bodyPr>
          <a:lstStyle/>
          <a:p>
            <a:r>
              <a:rPr lang="en-US" dirty="0"/>
              <a:t>Confusion Matrix</a:t>
            </a:r>
          </a:p>
        </p:txBody>
      </p:sp>
      <p:pic>
        <p:nvPicPr>
          <p:cNvPr id="13" name="Picture 12">
            <a:extLst>
              <a:ext uri="{FF2B5EF4-FFF2-40B4-BE49-F238E27FC236}">
                <a16:creationId xmlns:a16="http://schemas.microsoft.com/office/drawing/2014/main" id="{E35E09DF-CA28-45A4-8758-1BF237C0B671}"/>
              </a:ext>
            </a:extLst>
          </p:cNvPr>
          <p:cNvPicPr>
            <a:picLocks noChangeAspect="1"/>
          </p:cNvPicPr>
          <p:nvPr/>
        </p:nvPicPr>
        <p:blipFill>
          <a:blip r:embed="rId2"/>
          <a:stretch>
            <a:fillRect/>
          </a:stretch>
        </p:blipFill>
        <p:spPr>
          <a:xfrm>
            <a:off x="6957571" y="4446983"/>
            <a:ext cx="3314489" cy="1514686"/>
          </a:xfrm>
          <a:prstGeom prst="rect">
            <a:avLst/>
          </a:prstGeom>
        </p:spPr>
      </p:pic>
      <p:pic>
        <p:nvPicPr>
          <p:cNvPr id="15" name="Picture 14">
            <a:extLst>
              <a:ext uri="{FF2B5EF4-FFF2-40B4-BE49-F238E27FC236}">
                <a16:creationId xmlns:a16="http://schemas.microsoft.com/office/drawing/2014/main" id="{64074C3F-55E6-4578-8D84-0463ED60706C}"/>
              </a:ext>
            </a:extLst>
          </p:cNvPr>
          <p:cNvPicPr>
            <a:picLocks noChangeAspect="1"/>
          </p:cNvPicPr>
          <p:nvPr/>
        </p:nvPicPr>
        <p:blipFill>
          <a:blip r:embed="rId3"/>
          <a:stretch>
            <a:fillRect/>
          </a:stretch>
        </p:blipFill>
        <p:spPr>
          <a:xfrm>
            <a:off x="960119" y="4480633"/>
            <a:ext cx="5497239" cy="1939304"/>
          </a:xfrm>
          <a:prstGeom prst="rect">
            <a:avLst/>
          </a:prstGeom>
        </p:spPr>
      </p:pic>
    </p:spTree>
    <p:extLst>
      <p:ext uri="{BB962C8B-B14F-4D97-AF65-F5344CB8AC3E}">
        <p14:creationId xmlns:p14="http://schemas.microsoft.com/office/powerpoint/2010/main" val="4222394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35ED811-1B04-4D58-BFF3-83F63B9277AA}"/>
              </a:ext>
            </a:extLst>
          </p:cNvPr>
          <p:cNvSpPr txBox="1"/>
          <p:nvPr/>
        </p:nvSpPr>
        <p:spPr>
          <a:xfrm>
            <a:off x="960119" y="2709333"/>
            <a:ext cx="11028681" cy="646331"/>
          </a:xfrm>
          <a:prstGeom prst="rect">
            <a:avLst/>
          </a:prstGeom>
          <a:noFill/>
        </p:spPr>
        <p:txBody>
          <a:bodyPr wrap="square" rtlCol="0">
            <a:spAutoFit/>
          </a:bodyPr>
          <a:lstStyle/>
          <a:p>
            <a:r>
              <a:rPr lang="en-US"/>
              <a:t>Model Accuracy: 80.65</a:t>
            </a:r>
          </a:p>
          <a:p>
            <a:r>
              <a:rPr lang="en-US"/>
              <a:t>Logistic Regression on Train Data; Test F1: 0.879, Test AUC: 0.826</a:t>
            </a:r>
            <a:endParaRPr lang="en-US" dirty="0"/>
          </a:p>
        </p:txBody>
      </p:sp>
      <p:sp>
        <p:nvSpPr>
          <p:cNvPr id="2" name="Title 1">
            <a:extLst>
              <a:ext uri="{FF2B5EF4-FFF2-40B4-BE49-F238E27FC236}">
                <a16:creationId xmlns:a16="http://schemas.microsoft.com/office/drawing/2014/main" id="{180F5DCD-9A91-44BC-8B9B-3E09B72670D1}"/>
              </a:ext>
            </a:extLst>
          </p:cNvPr>
          <p:cNvSpPr>
            <a:spLocks noGrp="1"/>
          </p:cNvSpPr>
          <p:nvPr>
            <p:ph type="title"/>
          </p:nvPr>
        </p:nvSpPr>
        <p:spPr/>
        <p:txBody>
          <a:bodyPr>
            <a:normAutofit/>
          </a:bodyPr>
          <a:lstStyle/>
          <a:p>
            <a:r>
              <a:rPr lang="en-US" dirty="0"/>
              <a:t>KNN model</a:t>
            </a:r>
          </a:p>
        </p:txBody>
      </p:sp>
      <p:sp>
        <p:nvSpPr>
          <p:cNvPr id="10" name="TextBox 9">
            <a:extLst>
              <a:ext uri="{FF2B5EF4-FFF2-40B4-BE49-F238E27FC236}">
                <a16:creationId xmlns:a16="http://schemas.microsoft.com/office/drawing/2014/main" id="{062AAC97-CC3F-4061-B074-22ACD5D92A13}"/>
              </a:ext>
            </a:extLst>
          </p:cNvPr>
          <p:cNvSpPr txBox="1"/>
          <p:nvPr/>
        </p:nvSpPr>
        <p:spPr>
          <a:xfrm>
            <a:off x="2313500" y="3958029"/>
            <a:ext cx="2757115" cy="369332"/>
          </a:xfrm>
          <a:prstGeom prst="rect">
            <a:avLst/>
          </a:prstGeom>
          <a:noFill/>
        </p:spPr>
        <p:txBody>
          <a:bodyPr wrap="square" rtlCol="0">
            <a:spAutoFit/>
          </a:bodyPr>
          <a:lstStyle/>
          <a:p>
            <a:r>
              <a:rPr lang="en-US" dirty="0"/>
              <a:t>Confusion Report</a:t>
            </a:r>
          </a:p>
        </p:txBody>
      </p:sp>
      <p:sp>
        <p:nvSpPr>
          <p:cNvPr id="11" name="TextBox 10">
            <a:extLst>
              <a:ext uri="{FF2B5EF4-FFF2-40B4-BE49-F238E27FC236}">
                <a16:creationId xmlns:a16="http://schemas.microsoft.com/office/drawing/2014/main" id="{A5DFEC0E-CA6B-4A3A-AF1A-88A0EE98C346}"/>
              </a:ext>
            </a:extLst>
          </p:cNvPr>
          <p:cNvSpPr txBox="1"/>
          <p:nvPr/>
        </p:nvSpPr>
        <p:spPr>
          <a:xfrm>
            <a:off x="7683944" y="4077651"/>
            <a:ext cx="2757115" cy="369332"/>
          </a:xfrm>
          <a:prstGeom prst="rect">
            <a:avLst/>
          </a:prstGeom>
          <a:noFill/>
        </p:spPr>
        <p:txBody>
          <a:bodyPr wrap="square" rtlCol="0">
            <a:spAutoFit/>
          </a:bodyPr>
          <a:lstStyle/>
          <a:p>
            <a:r>
              <a:rPr lang="en-US" dirty="0"/>
              <a:t>Confusion Matrix</a:t>
            </a:r>
          </a:p>
        </p:txBody>
      </p:sp>
      <p:pic>
        <p:nvPicPr>
          <p:cNvPr id="13" name="Picture 12">
            <a:extLst>
              <a:ext uri="{FF2B5EF4-FFF2-40B4-BE49-F238E27FC236}">
                <a16:creationId xmlns:a16="http://schemas.microsoft.com/office/drawing/2014/main" id="{E35E09DF-CA28-45A4-8758-1BF237C0B671}"/>
              </a:ext>
            </a:extLst>
          </p:cNvPr>
          <p:cNvPicPr>
            <a:picLocks noChangeAspect="1"/>
          </p:cNvPicPr>
          <p:nvPr/>
        </p:nvPicPr>
        <p:blipFill>
          <a:blip r:embed="rId2"/>
          <a:stretch>
            <a:fillRect/>
          </a:stretch>
        </p:blipFill>
        <p:spPr>
          <a:xfrm>
            <a:off x="6957571" y="4446983"/>
            <a:ext cx="3314489" cy="1514686"/>
          </a:xfrm>
          <a:prstGeom prst="rect">
            <a:avLst/>
          </a:prstGeom>
        </p:spPr>
      </p:pic>
      <p:pic>
        <p:nvPicPr>
          <p:cNvPr id="15" name="Picture 14">
            <a:extLst>
              <a:ext uri="{FF2B5EF4-FFF2-40B4-BE49-F238E27FC236}">
                <a16:creationId xmlns:a16="http://schemas.microsoft.com/office/drawing/2014/main" id="{64074C3F-55E6-4578-8D84-0463ED60706C}"/>
              </a:ext>
            </a:extLst>
          </p:cNvPr>
          <p:cNvPicPr>
            <a:picLocks noChangeAspect="1"/>
          </p:cNvPicPr>
          <p:nvPr/>
        </p:nvPicPr>
        <p:blipFill>
          <a:blip r:embed="rId3"/>
          <a:stretch>
            <a:fillRect/>
          </a:stretch>
        </p:blipFill>
        <p:spPr>
          <a:xfrm>
            <a:off x="960119" y="4480633"/>
            <a:ext cx="5497239" cy="1939304"/>
          </a:xfrm>
          <a:prstGeom prst="rect">
            <a:avLst/>
          </a:prstGeom>
        </p:spPr>
      </p:pic>
    </p:spTree>
    <p:extLst>
      <p:ext uri="{BB962C8B-B14F-4D97-AF65-F5344CB8AC3E}">
        <p14:creationId xmlns:p14="http://schemas.microsoft.com/office/powerpoint/2010/main" val="1342754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35ED811-1B04-4D58-BFF3-83F63B9277AA}"/>
              </a:ext>
            </a:extLst>
          </p:cNvPr>
          <p:cNvSpPr txBox="1"/>
          <p:nvPr/>
        </p:nvSpPr>
        <p:spPr>
          <a:xfrm>
            <a:off x="960119" y="2709333"/>
            <a:ext cx="11028681" cy="646331"/>
          </a:xfrm>
          <a:prstGeom prst="rect">
            <a:avLst/>
          </a:prstGeom>
          <a:noFill/>
        </p:spPr>
        <p:txBody>
          <a:bodyPr wrap="square" rtlCol="0">
            <a:spAutoFit/>
          </a:bodyPr>
          <a:lstStyle/>
          <a:p>
            <a:r>
              <a:rPr lang="en-US"/>
              <a:t>Model Accuracy: 80.65</a:t>
            </a:r>
          </a:p>
          <a:p>
            <a:r>
              <a:rPr lang="en-US"/>
              <a:t>Logistic Regression on Train Data; Test F1: 0.879, Test AUC: 0.826</a:t>
            </a:r>
            <a:endParaRPr lang="en-US" dirty="0"/>
          </a:p>
        </p:txBody>
      </p:sp>
      <p:sp>
        <p:nvSpPr>
          <p:cNvPr id="2" name="Title 1">
            <a:extLst>
              <a:ext uri="{FF2B5EF4-FFF2-40B4-BE49-F238E27FC236}">
                <a16:creationId xmlns:a16="http://schemas.microsoft.com/office/drawing/2014/main" id="{180F5DCD-9A91-44BC-8B9B-3E09B72670D1}"/>
              </a:ext>
            </a:extLst>
          </p:cNvPr>
          <p:cNvSpPr>
            <a:spLocks noGrp="1"/>
          </p:cNvSpPr>
          <p:nvPr>
            <p:ph type="title"/>
          </p:nvPr>
        </p:nvSpPr>
        <p:spPr/>
        <p:txBody>
          <a:bodyPr>
            <a:normAutofit fontScale="90000"/>
          </a:bodyPr>
          <a:lstStyle/>
          <a:p>
            <a:r>
              <a:rPr lang="en-US" dirty="0"/>
              <a:t>RANDOM FOREST model  - </a:t>
            </a:r>
            <a:br>
              <a:rPr lang="en-US" dirty="0"/>
            </a:br>
            <a:r>
              <a:rPr lang="en-US" dirty="0"/>
              <a:t>BEST MODEL</a:t>
            </a:r>
          </a:p>
        </p:txBody>
      </p:sp>
      <p:sp>
        <p:nvSpPr>
          <p:cNvPr id="10" name="TextBox 9">
            <a:extLst>
              <a:ext uri="{FF2B5EF4-FFF2-40B4-BE49-F238E27FC236}">
                <a16:creationId xmlns:a16="http://schemas.microsoft.com/office/drawing/2014/main" id="{062AAC97-CC3F-4061-B074-22ACD5D92A13}"/>
              </a:ext>
            </a:extLst>
          </p:cNvPr>
          <p:cNvSpPr txBox="1"/>
          <p:nvPr/>
        </p:nvSpPr>
        <p:spPr>
          <a:xfrm>
            <a:off x="2313500" y="3958029"/>
            <a:ext cx="2757115" cy="369332"/>
          </a:xfrm>
          <a:prstGeom prst="rect">
            <a:avLst/>
          </a:prstGeom>
          <a:noFill/>
        </p:spPr>
        <p:txBody>
          <a:bodyPr wrap="square" rtlCol="0">
            <a:spAutoFit/>
          </a:bodyPr>
          <a:lstStyle/>
          <a:p>
            <a:r>
              <a:rPr lang="en-US" dirty="0"/>
              <a:t>Confusion Report</a:t>
            </a:r>
          </a:p>
        </p:txBody>
      </p:sp>
      <p:sp>
        <p:nvSpPr>
          <p:cNvPr id="11" name="TextBox 10">
            <a:extLst>
              <a:ext uri="{FF2B5EF4-FFF2-40B4-BE49-F238E27FC236}">
                <a16:creationId xmlns:a16="http://schemas.microsoft.com/office/drawing/2014/main" id="{A5DFEC0E-CA6B-4A3A-AF1A-88A0EE98C346}"/>
              </a:ext>
            </a:extLst>
          </p:cNvPr>
          <p:cNvSpPr txBox="1"/>
          <p:nvPr/>
        </p:nvSpPr>
        <p:spPr>
          <a:xfrm>
            <a:off x="7683944" y="4077651"/>
            <a:ext cx="2757115" cy="369332"/>
          </a:xfrm>
          <a:prstGeom prst="rect">
            <a:avLst/>
          </a:prstGeom>
          <a:noFill/>
        </p:spPr>
        <p:txBody>
          <a:bodyPr wrap="square" rtlCol="0">
            <a:spAutoFit/>
          </a:bodyPr>
          <a:lstStyle/>
          <a:p>
            <a:r>
              <a:rPr lang="en-US" dirty="0"/>
              <a:t>Confusion Matrix</a:t>
            </a:r>
          </a:p>
        </p:txBody>
      </p:sp>
      <p:pic>
        <p:nvPicPr>
          <p:cNvPr id="13" name="Picture 12">
            <a:extLst>
              <a:ext uri="{FF2B5EF4-FFF2-40B4-BE49-F238E27FC236}">
                <a16:creationId xmlns:a16="http://schemas.microsoft.com/office/drawing/2014/main" id="{E35E09DF-CA28-45A4-8758-1BF237C0B671}"/>
              </a:ext>
            </a:extLst>
          </p:cNvPr>
          <p:cNvPicPr>
            <a:picLocks noChangeAspect="1"/>
          </p:cNvPicPr>
          <p:nvPr/>
        </p:nvPicPr>
        <p:blipFill>
          <a:blip r:embed="rId2"/>
          <a:stretch>
            <a:fillRect/>
          </a:stretch>
        </p:blipFill>
        <p:spPr>
          <a:xfrm>
            <a:off x="6957571" y="4446983"/>
            <a:ext cx="3314489" cy="1514686"/>
          </a:xfrm>
          <a:prstGeom prst="rect">
            <a:avLst/>
          </a:prstGeom>
        </p:spPr>
      </p:pic>
      <p:pic>
        <p:nvPicPr>
          <p:cNvPr id="15" name="Picture 14">
            <a:extLst>
              <a:ext uri="{FF2B5EF4-FFF2-40B4-BE49-F238E27FC236}">
                <a16:creationId xmlns:a16="http://schemas.microsoft.com/office/drawing/2014/main" id="{64074C3F-55E6-4578-8D84-0463ED60706C}"/>
              </a:ext>
            </a:extLst>
          </p:cNvPr>
          <p:cNvPicPr>
            <a:picLocks noChangeAspect="1"/>
          </p:cNvPicPr>
          <p:nvPr/>
        </p:nvPicPr>
        <p:blipFill>
          <a:blip r:embed="rId3"/>
          <a:stretch>
            <a:fillRect/>
          </a:stretch>
        </p:blipFill>
        <p:spPr>
          <a:xfrm>
            <a:off x="960119" y="4480633"/>
            <a:ext cx="5497239" cy="1939304"/>
          </a:xfrm>
          <a:prstGeom prst="rect">
            <a:avLst/>
          </a:prstGeom>
        </p:spPr>
      </p:pic>
    </p:spTree>
    <p:extLst>
      <p:ext uri="{BB962C8B-B14F-4D97-AF65-F5344CB8AC3E}">
        <p14:creationId xmlns:p14="http://schemas.microsoft.com/office/powerpoint/2010/main" val="1796534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BAD1B0-D550-491F-B974-711D67DB7C54}"/>
              </a:ext>
            </a:extLst>
          </p:cNvPr>
          <p:cNvSpPr>
            <a:spLocks noGrp="1"/>
          </p:cNvSpPr>
          <p:nvPr>
            <p:ph type="title"/>
          </p:nvPr>
        </p:nvSpPr>
        <p:spPr>
          <a:xfrm>
            <a:off x="960120" y="317814"/>
            <a:ext cx="10268712" cy="1700784"/>
          </a:xfrm>
        </p:spPr>
        <p:txBody>
          <a:bodyPr vert="horz" lIns="91440" tIns="45720" rIns="91440" bIns="45720" rtlCol="0" anchor="ctr">
            <a:noAutofit/>
          </a:bodyPr>
          <a:lstStyle/>
          <a:p>
            <a:r>
              <a:rPr lang="en-US" sz="4800" dirty="0">
                <a:effectLst/>
                <a:latin typeface="Calibri" panose="020F0502020204030204" pitchFamily="34" charset="0"/>
                <a:ea typeface="Calibri" panose="020F0502020204030204" pitchFamily="34" charset="0"/>
                <a:cs typeface="Arial" panose="020B0604020202020204" pitchFamily="34" charset="0"/>
              </a:rPr>
              <a:t>exploratory data analysis (EDA)</a:t>
            </a:r>
            <a:endParaRPr lang="en-US" sz="4800" kern="1200" cap="all" spc="120" baseline="0" dirty="0">
              <a:solidFill>
                <a:schemeClr val="bg1"/>
              </a:solidFill>
              <a:latin typeface="+mj-lt"/>
              <a:ea typeface="+mj-ea"/>
              <a:cs typeface="+mj-cs"/>
            </a:endParaRPr>
          </a:p>
        </p:txBody>
      </p:sp>
      <p:pic>
        <p:nvPicPr>
          <p:cNvPr id="6" name="Picture 5">
            <a:extLst>
              <a:ext uri="{FF2B5EF4-FFF2-40B4-BE49-F238E27FC236}">
                <a16:creationId xmlns:a16="http://schemas.microsoft.com/office/drawing/2014/main" id="{538ED58B-DDE4-4982-9A9E-3C050DDA11F1}"/>
              </a:ext>
            </a:extLst>
          </p:cNvPr>
          <p:cNvPicPr>
            <a:picLocks noChangeAspect="1"/>
          </p:cNvPicPr>
          <p:nvPr/>
        </p:nvPicPr>
        <p:blipFill rotWithShape="1">
          <a:blip r:embed="rId2"/>
          <a:srcRect t="9578" r="-1" b="-1"/>
          <a:stretch/>
        </p:blipFill>
        <p:spPr>
          <a:xfrm>
            <a:off x="-3048" y="2264988"/>
            <a:ext cx="4370832" cy="3952189"/>
          </a:xfrm>
          <a:prstGeom prst="rect">
            <a:avLst/>
          </a:prstGeom>
        </p:spPr>
      </p:pic>
      <p:sp>
        <p:nvSpPr>
          <p:cNvPr id="3" name="Text Placeholder 2">
            <a:extLst>
              <a:ext uri="{FF2B5EF4-FFF2-40B4-BE49-F238E27FC236}">
                <a16:creationId xmlns:a16="http://schemas.microsoft.com/office/drawing/2014/main" id="{64892B05-32F4-416C-B368-BA0143223C05}"/>
              </a:ext>
            </a:extLst>
          </p:cNvPr>
          <p:cNvSpPr>
            <a:spLocks noGrp="1"/>
          </p:cNvSpPr>
          <p:nvPr>
            <p:ph type="body" sz="half" idx="2"/>
          </p:nvPr>
        </p:nvSpPr>
        <p:spPr>
          <a:xfrm>
            <a:off x="5004426" y="2587625"/>
            <a:ext cx="6223961" cy="3317875"/>
          </a:xfrm>
        </p:spPr>
        <p:txBody>
          <a:bodyPr vert="horz" lIns="91440" tIns="45720" rIns="91440" bIns="45720" rtlCol="0" anchor="ctr">
            <a:normAutofit/>
          </a:bodyPr>
          <a:lstStyle/>
          <a:p>
            <a:r>
              <a:rPr lang="en-US" sz="2400" dirty="0">
                <a:effectLst/>
                <a:latin typeface="Calibri" panose="020F0502020204030204" pitchFamily="34" charset="0"/>
                <a:ea typeface="Calibri" panose="020F0502020204030204" pitchFamily="34" charset="0"/>
                <a:cs typeface="Arial" panose="020B0604020202020204" pitchFamily="34" charset="0"/>
              </a:rPr>
              <a:t>Using Python and Tableau for better visualization</a:t>
            </a:r>
          </a:p>
        </p:txBody>
      </p:sp>
    </p:spTree>
    <p:extLst>
      <p:ext uri="{BB962C8B-B14F-4D97-AF65-F5344CB8AC3E}">
        <p14:creationId xmlns:p14="http://schemas.microsoft.com/office/powerpoint/2010/main" val="3085580313"/>
      </p:ext>
    </p:extLst>
  </p:cSld>
  <p:clrMapOvr>
    <a:masterClrMapping/>
  </p:clrMapOvr>
</p:sld>
</file>

<file path=ppt/theme/theme1.xml><?xml version="1.0" encoding="utf-8"?>
<a:theme xmlns:a="http://schemas.openxmlformats.org/drawingml/2006/main" name="Juxtapose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docProps/app.xml><?xml version="1.0" encoding="utf-8"?>
<Properties xmlns="http://schemas.openxmlformats.org/officeDocument/2006/extended-properties" xmlns:vt="http://schemas.openxmlformats.org/officeDocument/2006/docPropsVTypes">
  <TotalTime>1608</TotalTime>
  <Words>362</Words>
  <Application>Microsoft Office PowerPoint</Application>
  <PresentationFormat>Widescreen</PresentationFormat>
  <Paragraphs>37</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Franklin Gothic Demi Cond</vt:lpstr>
      <vt:lpstr>Franklin Gothic Medium</vt:lpstr>
      <vt:lpstr>Wingdings</vt:lpstr>
      <vt:lpstr>JuxtaposeVTI</vt:lpstr>
      <vt:lpstr>Predict the Churning Customer  </vt:lpstr>
      <vt:lpstr>Predict the Churning Customer  </vt:lpstr>
      <vt:lpstr>Predict the Churning Customer  </vt:lpstr>
      <vt:lpstr>Data engineering </vt:lpstr>
      <vt:lpstr>Data engineering </vt:lpstr>
      <vt:lpstr>Logistic regression model</vt:lpstr>
      <vt:lpstr>KNN model</vt:lpstr>
      <vt:lpstr>RANDOM FOREST model  -  BEST MODEL</vt:lpstr>
      <vt:lpstr>exploratory data analysis (EDA)</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mohammad almalki</dc:creator>
  <cp:lastModifiedBy>mohammad almalki</cp:lastModifiedBy>
  <cp:revision>2</cp:revision>
  <dcterms:created xsi:type="dcterms:W3CDTF">2021-10-20T02:10:44Z</dcterms:created>
  <dcterms:modified xsi:type="dcterms:W3CDTF">2021-10-21T04:59:24Z</dcterms:modified>
</cp:coreProperties>
</file>