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7" r:id="rId3"/>
    <p:sldId id="259" r:id="rId4"/>
    <p:sldId id="260" r:id="rId5"/>
    <p:sldId id="269" r:id="rId6"/>
    <p:sldId id="273" r:id="rId7"/>
    <p:sldId id="266" r:id="rId8"/>
    <p:sldId id="270" r:id="rId9"/>
    <p:sldId id="271" r:id="rId10"/>
    <p:sldId id="272" r:id="rId11"/>
    <p:sldId id="268" r:id="rId12"/>
    <p:sldId id="261" r:id="rId13"/>
    <p:sldId id="263" r:id="rId14"/>
    <p:sldId id="264" r:id="rId15"/>
    <p:sldId id="265" r:id="rId16"/>
    <p:sldId id="262"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4" d="100"/>
          <a:sy n="64" d="100"/>
        </p:scale>
        <p:origin x="7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10/20/2021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5967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5448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10/20/2021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3103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0778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22420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6242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1490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3930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2859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26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10/20/2021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293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10/20/2021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3029534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kaggle.com/abhishekravindran/credit-card-churn-using-decision-tree-and-logistic#performing-encoding-based-on-nominal-or-ordinal-variable"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gray geometric shine and layer elements with diagonal lines texture">
            <a:extLst>
              <a:ext uri="{FF2B5EF4-FFF2-40B4-BE49-F238E27FC236}">
                <a16:creationId xmlns:a16="http://schemas.microsoft.com/office/drawing/2014/main" id="{B939C39A-9344-4C15-B914-D9F1CF223DCE}"/>
              </a:ext>
            </a:extLst>
          </p:cNvPr>
          <p:cNvPicPr>
            <a:picLocks noChangeAspect="1"/>
          </p:cNvPicPr>
          <p:nvPr/>
        </p:nvPicPr>
        <p:blipFill rotWithShape="1">
          <a:blip r:embed="rId2">
            <a:alphaModFix amt="60000"/>
          </a:blip>
          <a:srcRect t="9821" b="9822"/>
          <a:stretch/>
        </p:blipFill>
        <p:spPr>
          <a:xfrm>
            <a:off x="20" y="10"/>
            <a:ext cx="12191980" cy="6857990"/>
          </a:xfrm>
          <a:prstGeom prst="rect">
            <a:avLst/>
          </a:prstGeom>
        </p:spPr>
      </p:pic>
      <p:sp>
        <p:nvSpPr>
          <p:cNvPr id="2" name="Title 1">
            <a:extLst>
              <a:ext uri="{FF2B5EF4-FFF2-40B4-BE49-F238E27FC236}">
                <a16:creationId xmlns:a16="http://schemas.microsoft.com/office/drawing/2014/main" id="{FF37065F-8CBB-4806-B62A-C7A9A1A06227}"/>
              </a:ext>
            </a:extLst>
          </p:cNvPr>
          <p:cNvSpPr>
            <a:spLocks noGrp="1"/>
          </p:cNvSpPr>
          <p:nvPr>
            <p:ph type="ctrTitle"/>
          </p:nvPr>
        </p:nvSpPr>
        <p:spPr>
          <a:xfrm>
            <a:off x="960120" y="1425270"/>
            <a:ext cx="10268712" cy="3216304"/>
          </a:xfrm>
        </p:spPr>
        <p:txBody>
          <a:bodyPr anchor="b">
            <a:normAutofit fontScale="90000"/>
          </a:bodyPr>
          <a:lstStyle/>
          <a:p>
            <a:r>
              <a:rPr lang="en-US" dirty="0"/>
              <a:t>Predict the Churning Customer</a:t>
            </a:r>
            <a:br>
              <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dirty="0"/>
              <a:t> </a:t>
            </a:r>
          </a:p>
        </p:txBody>
      </p:sp>
      <p:sp>
        <p:nvSpPr>
          <p:cNvPr id="3" name="Subtitle 2">
            <a:extLst>
              <a:ext uri="{FF2B5EF4-FFF2-40B4-BE49-F238E27FC236}">
                <a16:creationId xmlns:a16="http://schemas.microsoft.com/office/drawing/2014/main" id="{DA1FADBD-0D24-4770-9C38-C6D5A8DB3955}"/>
              </a:ext>
            </a:extLst>
          </p:cNvPr>
          <p:cNvSpPr>
            <a:spLocks noGrp="1"/>
          </p:cNvSpPr>
          <p:nvPr>
            <p:ph type="subTitle" idx="1"/>
          </p:nvPr>
        </p:nvSpPr>
        <p:spPr>
          <a:xfrm>
            <a:off x="960120" y="4526280"/>
            <a:ext cx="10268712" cy="1508760"/>
          </a:xfrm>
        </p:spPr>
        <p:txBody>
          <a:bodyPr anchor="t">
            <a:normAutofit/>
          </a:bodyPr>
          <a:lstStyle/>
          <a:p>
            <a:endParaRPr lang="en-US" dirty="0">
              <a:solidFill>
                <a:schemeClr val="tx1"/>
              </a:solidFill>
            </a:endParaRPr>
          </a:p>
        </p:txBody>
      </p:sp>
    </p:spTree>
    <p:extLst>
      <p:ext uri="{BB962C8B-B14F-4D97-AF65-F5344CB8AC3E}">
        <p14:creationId xmlns:p14="http://schemas.microsoft.com/office/powerpoint/2010/main" val="41382397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E090-A58D-4CCB-A367-5E874256870A}"/>
              </a:ext>
            </a:extLst>
          </p:cNvPr>
          <p:cNvSpPr>
            <a:spLocks noGrp="1"/>
          </p:cNvSpPr>
          <p:nvPr>
            <p:ph type="title"/>
          </p:nvPr>
        </p:nvSpPr>
        <p:spPr/>
        <p:txBody>
          <a:bodyPr/>
          <a:lstStyle/>
          <a:p>
            <a:pPr algn="ctr"/>
            <a:r>
              <a:rPr lang="en-US" dirty="0"/>
              <a:t>Tools</a:t>
            </a:r>
          </a:p>
        </p:txBody>
      </p:sp>
      <p:sp>
        <p:nvSpPr>
          <p:cNvPr id="3" name="TextBox 2">
            <a:extLst>
              <a:ext uri="{FF2B5EF4-FFF2-40B4-BE49-F238E27FC236}">
                <a16:creationId xmlns:a16="http://schemas.microsoft.com/office/drawing/2014/main" id="{FEDB470B-DDE3-49C3-85A4-C0BB99BEB023}"/>
              </a:ext>
            </a:extLst>
          </p:cNvPr>
          <p:cNvSpPr txBox="1"/>
          <p:nvPr/>
        </p:nvSpPr>
        <p:spPr>
          <a:xfrm>
            <a:off x="1182757" y="2733261"/>
            <a:ext cx="10046075" cy="2364109"/>
          </a:xfrm>
          <a:prstGeom prst="rect">
            <a:avLst/>
          </a:prstGeom>
          <a:noFill/>
        </p:spPr>
        <p:txBody>
          <a:bodyPr wrap="square" rtlCol="0">
            <a:spAutoFit/>
          </a:bodyPr>
          <a:lstStyle/>
          <a:p>
            <a:pPr marL="285750" marR="0" lvl="0" indent="-285750">
              <a:lnSpc>
                <a:spcPct val="107000"/>
              </a:lnSpc>
              <a:spcBef>
                <a:spcPts val="0"/>
              </a:spcBef>
              <a:spcAft>
                <a:spcPts val="800"/>
              </a:spcAft>
              <a:buSzPts val="1000"/>
              <a:buFont typeface="Wingdings" panose="05000000000000000000" pitchFamily="2" charset="2"/>
              <a:buChar char="Ø"/>
              <a:tabLst>
                <a:tab pos="457200" algn="l"/>
              </a:tabLst>
            </a:pPr>
            <a:r>
              <a:rPr lang="en-US" sz="1800" dirty="0" err="1">
                <a:effectLst/>
                <a:latin typeface="Calibri" panose="020F0502020204030204" pitchFamily="34" charset="0"/>
                <a:ea typeface="Calibri" panose="020F0502020204030204" pitchFamily="34" charset="0"/>
                <a:cs typeface="Arial" panose="020B0604020202020204" pitchFamily="34" charset="0"/>
              </a:rPr>
              <a:t>Numpy</a:t>
            </a:r>
            <a:r>
              <a:rPr lang="en-US" sz="1800" dirty="0">
                <a:effectLst/>
                <a:latin typeface="Calibri" panose="020F0502020204030204" pitchFamily="34" charset="0"/>
                <a:ea typeface="Calibri" panose="020F0502020204030204" pitchFamily="34" charset="0"/>
                <a:cs typeface="Arial" panose="020B0604020202020204" pitchFamily="34" charset="0"/>
              </a:rPr>
              <a:t> and Pandas for data manipulation.</a:t>
            </a:r>
          </a:p>
          <a:p>
            <a:pPr marL="285750" marR="0" lvl="0" indent="-285750">
              <a:lnSpc>
                <a:spcPct val="107000"/>
              </a:lnSpc>
              <a:spcBef>
                <a:spcPts val="0"/>
              </a:spcBef>
              <a:spcAft>
                <a:spcPts val="800"/>
              </a:spcAft>
              <a:buSzPts val="1000"/>
              <a:buFont typeface="Wingdings" panose="05000000000000000000" pitchFamily="2" charset="2"/>
              <a:buChar char="Ø"/>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Scikit-learn for modeling, encoding and future selection and metrics.</a:t>
            </a:r>
          </a:p>
          <a:p>
            <a:pPr marL="285750" marR="0" lvl="0" indent="-285750">
              <a:lnSpc>
                <a:spcPct val="107000"/>
              </a:lnSpc>
              <a:spcBef>
                <a:spcPts val="0"/>
              </a:spcBef>
              <a:spcAft>
                <a:spcPts val="800"/>
              </a:spcAft>
              <a:buSzPts val="1000"/>
              <a:buFont typeface="Wingdings" panose="05000000000000000000" pitchFamily="2" charset="2"/>
              <a:buChar char="Ø"/>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Matplotlib and Seaborn for plotting</a:t>
            </a:r>
          </a:p>
          <a:p>
            <a:pPr marL="285750" marR="0" lvl="0" indent="-285750">
              <a:lnSpc>
                <a:spcPct val="107000"/>
              </a:lnSpc>
              <a:spcBef>
                <a:spcPts val="0"/>
              </a:spcBef>
              <a:spcAft>
                <a:spcPts val="800"/>
              </a:spcAft>
              <a:buSzPts val="1000"/>
              <a:buFont typeface="Wingdings" panose="05000000000000000000" pitchFamily="2" charset="2"/>
              <a:buChar char="Ø"/>
              <a:tabLst>
                <a:tab pos="457200" algn="l"/>
              </a:tabLst>
            </a:pPr>
            <a:r>
              <a:rPr lang="en-US" sz="1800" dirty="0" err="1">
                <a:effectLst/>
                <a:latin typeface="Calibri" panose="020F0502020204030204" pitchFamily="34" charset="0"/>
                <a:ea typeface="Calibri" panose="020F0502020204030204" pitchFamily="34" charset="0"/>
                <a:cs typeface="Arial" panose="020B0604020202020204" pitchFamily="34" charset="0"/>
              </a:rPr>
              <a:t>imblearn</a:t>
            </a:r>
            <a:r>
              <a:rPr lang="en-US" sz="1800" dirty="0">
                <a:effectLst/>
                <a:latin typeface="Calibri" panose="020F0502020204030204" pitchFamily="34" charset="0"/>
                <a:ea typeface="Calibri" panose="020F0502020204030204" pitchFamily="34" charset="0"/>
                <a:cs typeface="Arial" panose="020B0604020202020204" pitchFamily="34" charset="0"/>
              </a:rPr>
              <a:t> for oversampling.</a:t>
            </a:r>
          </a:p>
          <a:p>
            <a:pPr marL="285750" marR="0" lvl="0" indent="-285750">
              <a:lnSpc>
                <a:spcPct val="107000"/>
              </a:lnSpc>
              <a:spcBef>
                <a:spcPts val="0"/>
              </a:spcBef>
              <a:spcAft>
                <a:spcPts val="800"/>
              </a:spcAft>
              <a:buSzPts val="1000"/>
              <a:buFont typeface="Wingdings" panose="05000000000000000000" pitchFamily="2" charset="2"/>
              <a:buChar char="Ø"/>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Tableau for interactive visualizations</a:t>
            </a:r>
          </a:p>
          <a:p>
            <a:endParaRPr lang="en-US" dirty="0"/>
          </a:p>
        </p:txBody>
      </p:sp>
    </p:spTree>
    <p:extLst>
      <p:ext uri="{BB962C8B-B14F-4D97-AF65-F5344CB8AC3E}">
        <p14:creationId xmlns:p14="http://schemas.microsoft.com/office/powerpoint/2010/main" val="144198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2"/>
          <a:srcRect t="40437" b="3313"/>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5816E978-1809-4EE5-9DFC-90ECA301A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960120" y="3681454"/>
            <a:ext cx="10268712" cy="1550896"/>
          </a:xfrm>
        </p:spPr>
        <p:txBody>
          <a:bodyPr vert="horz" lIns="91440" tIns="45720" rIns="91440" bIns="45720" rtlCol="0" anchor="b">
            <a:normAutofit/>
          </a:bodyPr>
          <a:lstStyle/>
          <a:p>
            <a:pPr algn="ctr"/>
            <a:r>
              <a:rPr lang="en-US" sz="8800">
                <a:solidFill>
                  <a:srgbClr val="FFFFFF"/>
                </a:solidFill>
              </a:rPr>
              <a:t>insights</a:t>
            </a:r>
          </a:p>
        </p:txBody>
      </p:sp>
    </p:spTree>
    <p:extLst>
      <p:ext uri="{BB962C8B-B14F-4D97-AF65-F5344CB8AC3E}">
        <p14:creationId xmlns:p14="http://schemas.microsoft.com/office/powerpoint/2010/main" val="308558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FE6C8C79-D825-4C0C-B4F1-B1A6EB3D9F08}"/>
              </a:ext>
            </a:extLst>
          </p:cNvPr>
          <p:cNvPicPr>
            <a:picLocks noGrp="1" noChangeAspect="1"/>
          </p:cNvPicPr>
          <p:nvPr>
            <p:ph type="pic" idx="1"/>
          </p:nvPr>
        </p:nvPicPr>
        <p:blipFill rotWithShape="1">
          <a:blip r:embed="rId2"/>
          <a:srcRect t="1297" r="2" b="788"/>
          <a:stretch/>
        </p:blipFill>
        <p:spPr>
          <a:xfrm>
            <a:off x="580722" y="0"/>
            <a:ext cx="7245286" cy="6509049"/>
          </a:xfrm>
          <a:prstGeom prst="rect">
            <a:avLst/>
          </a:prstGeom>
        </p:spPr>
      </p:pic>
      <p:sp>
        <p:nvSpPr>
          <p:cNvPr id="21" name="Rectangle 20">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0"/>
            <a:ext cx="406212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74275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3FABE91-E139-436F-B9CF-9CA45D29E467}"/>
              </a:ext>
            </a:extLst>
          </p:cNvPr>
          <p:cNvSpPr>
            <a:spLocks noGrp="1"/>
          </p:cNvSpPr>
          <p:nvPr>
            <p:ph type="pic" idx="1"/>
          </p:nvPr>
        </p:nvSpPr>
        <p:spPr/>
      </p:sp>
      <p:pic>
        <p:nvPicPr>
          <p:cNvPr id="9" name="Picture 8">
            <a:extLst>
              <a:ext uri="{FF2B5EF4-FFF2-40B4-BE49-F238E27FC236}">
                <a16:creationId xmlns:a16="http://schemas.microsoft.com/office/drawing/2014/main" id="{6A96834C-88EA-4D56-94D9-161D5D946BBB}"/>
              </a:ext>
            </a:extLst>
          </p:cNvPr>
          <p:cNvPicPr>
            <a:picLocks noChangeAspect="1"/>
          </p:cNvPicPr>
          <p:nvPr/>
        </p:nvPicPr>
        <p:blipFill>
          <a:blip r:embed="rId2"/>
          <a:stretch>
            <a:fillRect/>
          </a:stretch>
        </p:blipFill>
        <p:spPr>
          <a:xfrm>
            <a:off x="3395285" y="928338"/>
            <a:ext cx="5401429" cy="5001323"/>
          </a:xfrm>
          <a:prstGeom prst="rect">
            <a:avLst/>
          </a:prstGeom>
        </p:spPr>
      </p:pic>
    </p:spTree>
    <p:extLst>
      <p:ext uri="{BB962C8B-B14F-4D97-AF65-F5344CB8AC3E}">
        <p14:creationId xmlns:p14="http://schemas.microsoft.com/office/powerpoint/2010/main" val="180301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A12762-6126-48A7-A963-A65C8C14CE5E}"/>
              </a:ext>
            </a:extLst>
          </p:cNvPr>
          <p:cNvPicPr>
            <a:picLocks noChangeAspect="1"/>
          </p:cNvPicPr>
          <p:nvPr/>
        </p:nvPicPr>
        <p:blipFill>
          <a:blip r:embed="rId2"/>
          <a:stretch>
            <a:fillRect/>
          </a:stretch>
        </p:blipFill>
        <p:spPr>
          <a:xfrm>
            <a:off x="643467" y="415925"/>
            <a:ext cx="5130800" cy="4887087"/>
          </a:xfrm>
          <a:prstGeom prst="rect">
            <a:avLst/>
          </a:prstGeom>
        </p:spPr>
      </p:pic>
      <p:pic>
        <p:nvPicPr>
          <p:cNvPr id="8" name="Picture 7">
            <a:extLst>
              <a:ext uri="{FF2B5EF4-FFF2-40B4-BE49-F238E27FC236}">
                <a16:creationId xmlns:a16="http://schemas.microsoft.com/office/drawing/2014/main" id="{9F24359B-5419-43A0-95CF-ECE705A4C990}"/>
              </a:ext>
            </a:extLst>
          </p:cNvPr>
          <p:cNvPicPr>
            <a:picLocks noChangeAspect="1"/>
          </p:cNvPicPr>
          <p:nvPr/>
        </p:nvPicPr>
        <p:blipFill>
          <a:blip r:embed="rId3"/>
          <a:stretch>
            <a:fillRect/>
          </a:stretch>
        </p:blipFill>
        <p:spPr>
          <a:xfrm>
            <a:off x="6417733" y="415925"/>
            <a:ext cx="5130800" cy="4745989"/>
          </a:xfrm>
          <a:prstGeom prst="rect">
            <a:avLst/>
          </a:prstGeom>
        </p:spPr>
      </p:pic>
      <p:sp>
        <p:nvSpPr>
          <p:cNvPr id="18" name="TextBox 17">
            <a:extLst>
              <a:ext uri="{FF2B5EF4-FFF2-40B4-BE49-F238E27FC236}">
                <a16:creationId xmlns:a16="http://schemas.microsoft.com/office/drawing/2014/main" id="{1CEC6934-C17F-4CDA-AA3B-B7E4BEF930D6}"/>
              </a:ext>
            </a:extLst>
          </p:cNvPr>
          <p:cNvSpPr txBox="1"/>
          <p:nvPr/>
        </p:nvSpPr>
        <p:spPr>
          <a:xfrm>
            <a:off x="538480" y="5242600"/>
            <a:ext cx="10080413" cy="1200329"/>
          </a:xfrm>
          <a:prstGeom prst="rect">
            <a:avLst/>
          </a:prstGeom>
          <a:noFill/>
        </p:spPr>
        <p:txBody>
          <a:bodyPr wrap="square" rtlCol="0">
            <a:spAutoFit/>
          </a:bodyPr>
          <a:lstStyle/>
          <a:p>
            <a:r>
              <a:rPr lang="en-US" sz="1800" b="1" dirty="0">
                <a:solidFill>
                  <a:srgbClr val="666666"/>
                </a:solidFill>
                <a:effectLst/>
                <a:latin typeface="Tableau Book"/>
              </a:rPr>
              <a:t>Notes</a:t>
            </a:r>
            <a:endParaRPr lang="en-US" dirty="0">
              <a:effectLst/>
            </a:endParaRPr>
          </a:p>
          <a:p>
            <a:r>
              <a:rPr lang="en-US" sz="1800" dirty="0">
                <a:solidFill>
                  <a:srgbClr val="666666"/>
                </a:solidFill>
                <a:effectLst/>
                <a:latin typeface="Tableau Book"/>
              </a:rPr>
              <a:t>- Although customer with high average utilization for example Graduate Female also have high attriation.</a:t>
            </a:r>
            <a:endParaRPr lang="en-US" dirty="0">
              <a:effectLst/>
            </a:endParaRPr>
          </a:p>
          <a:p>
            <a:br>
              <a:rPr lang="en-US" sz="1800" dirty="0">
                <a:solidFill>
                  <a:srgbClr val="666666"/>
                </a:solidFill>
                <a:effectLst/>
                <a:latin typeface="Tableau Book"/>
              </a:rPr>
            </a:br>
            <a:endParaRPr lang="en-US" dirty="0"/>
          </a:p>
        </p:txBody>
      </p:sp>
    </p:spTree>
    <p:extLst>
      <p:ext uri="{BB962C8B-B14F-4D97-AF65-F5344CB8AC3E}">
        <p14:creationId xmlns:p14="http://schemas.microsoft.com/office/powerpoint/2010/main" val="406556508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66DD326-E047-4EBF-9BC8-B806608E73D6}"/>
              </a:ext>
            </a:extLst>
          </p:cNvPr>
          <p:cNvPicPr>
            <a:picLocks noChangeAspect="1"/>
          </p:cNvPicPr>
          <p:nvPr/>
        </p:nvPicPr>
        <p:blipFill>
          <a:blip r:embed="rId2"/>
          <a:stretch>
            <a:fillRect/>
          </a:stretch>
        </p:blipFill>
        <p:spPr>
          <a:xfrm>
            <a:off x="3157066" y="644652"/>
            <a:ext cx="5877868" cy="4599432"/>
          </a:xfrm>
          <a:prstGeom prst="rect">
            <a:avLst/>
          </a:prstGeom>
        </p:spPr>
      </p:pic>
      <p:sp>
        <p:nvSpPr>
          <p:cNvPr id="12" name="Rectangle 11">
            <a:extLst>
              <a:ext uri="{FF2B5EF4-FFF2-40B4-BE49-F238E27FC236}">
                <a16:creationId xmlns:a16="http://schemas.microsoft.com/office/drawing/2014/main" id="{B41841A4-7885-47BE-9A2A-B2602CA1A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44652"/>
            <a:ext cx="10908792" cy="55686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783F77-8645-4394-A85B-5D062F707E7B}"/>
              </a:ext>
            </a:extLst>
          </p:cNvPr>
          <p:cNvSpPr txBox="1"/>
          <p:nvPr/>
        </p:nvSpPr>
        <p:spPr>
          <a:xfrm>
            <a:off x="1645920" y="5323840"/>
            <a:ext cx="8544560" cy="646331"/>
          </a:xfrm>
          <a:prstGeom prst="rect">
            <a:avLst/>
          </a:prstGeom>
          <a:noFill/>
        </p:spPr>
        <p:txBody>
          <a:bodyPr wrap="square" rtlCol="0">
            <a:spAutoFit/>
          </a:bodyPr>
          <a:lstStyle/>
          <a:p>
            <a:r>
              <a:rPr lang="en-US" sz="1800" dirty="0">
                <a:solidFill>
                  <a:srgbClr val="666666"/>
                </a:solidFill>
                <a:effectLst/>
                <a:latin typeface="Tableau Book"/>
              </a:rPr>
              <a:t>- In the Gantt chart it shows that there's high attrition customers from the age range of 40 to 60 and especially who are graduated or in high school education level.</a:t>
            </a:r>
            <a:endParaRPr lang="en-US" dirty="0">
              <a:effectLst/>
            </a:endParaRPr>
          </a:p>
        </p:txBody>
      </p:sp>
    </p:spTree>
    <p:extLst>
      <p:ext uri="{BB962C8B-B14F-4D97-AF65-F5344CB8AC3E}">
        <p14:creationId xmlns:p14="http://schemas.microsoft.com/office/powerpoint/2010/main" val="169753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FA69FD6-E63A-44A6-B96A-5ABD78C6263D}"/>
              </a:ext>
            </a:extLst>
          </p:cNvPr>
          <p:cNvPicPr>
            <a:picLocks noChangeAspect="1"/>
          </p:cNvPicPr>
          <p:nvPr/>
        </p:nvPicPr>
        <p:blipFill>
          <a:blip r:embed="rId2"/>
          <a:stretch>
            <a:fillRect/>
          </a:stretch>
        </p:blipFill>
        <p:spPr>
          <a:xfrm>
            <a:off x="2670878" y="790735"/>
            <a:ext cx="6930322" cy="3863654"/>
          </a:xfrm>
          <a:prstGeom prst="rect">
            <a:avLst/>
          </a:prstGeom>
        </p:spPr>
      </p:pic>
    </p:spTree>
    <p:extLst>
      <p:ext uri="{BB962C8B-B14F-4D97-AF65-F5344CB8AC3E}">
        <p14:creationId xmlns:p14="http://schemas.microsoft.com/office/powerpoint/2010/main" val="238581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7CF6-31FA-4AAE-92BF-2E2647CA4260}"/>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AF41FDE-531B-405F-A9D2-AA91B9ACEA16}"/>
              </a:ext>
            </a:extLst>
          </p:cNvPr>
          <p:cNvSpPr>
            <a:spLocks noGrp="1"/>
          </p:cNvSpPr>
          <p:nvPr>
            <p:ph idx="1"/>
          </p:nvPr>
        </p:nvSpPr>
        <p:spPr/>
        <p:txBody>
          <a:bodyPr/>
          <a:lstStyle/>
          <a:p>
            <a:pPr marL="457200" indent="-457200">
              <a:buFont typeface="Wingdings" panose="05000000000000000000" pitchFamily="2" charset="2"/>
              <a:buChar char="Ø"/>
            </a:pPr>
            <a:r>
              <a:rPr lang="en-US" dirty="0"/>
              <a:t>Deploy the model.</a:t>
            </a:r>
          </a:p>
          <a:p>
            <a:pPr marL="457200" indent="-457200">
              <a:buFont typeface="Wingdings" panose="05000000000000000000" pitchFamily="2" charset="2"/>
              <a:buChar char="Ø"/>
            </a:pPr>
            <a:r>
              <a:rPr lang="en-US" dirty="0"/>
              <a:t>Resample using SMOT.</a:t>
            </a:r>
          </a:p>
        </p:txBody>
      </p:sp>
    </p:spTree>
    <p:extLst>
      <p:ext uri="{BB962C8B-B14F-4D97-AF65-F5344CB8AC3E}">
        <p14:creationId xmlns:p14="http://schemas.microsoft.com/office/powerpoint/2010/main" val="540029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3487-701D-40FC-903B-728E24F6C0FB}"/>
              </a:ext>
            </a:extLst>
          </p:cNvPr>
          <p:cNvSpPr>
            <a:spLocks noGrp="1"/>
          </p:cNvSpPr>
          <p:nvPr>
            <p:ph type="title"/>
          </p:nvPr>
        </p:nvSpPr>
        <p:spPr/>
        <p:txBody>
          <a:bodyPr/>
          <a:lstStyle/>
          <a:p>
            <a:r>
              <a:rPr lang="en-US" dirty="0"/>
              <a:t>appendix</a:t>
            </a:r>
          </a:p>
        </p:txBody>
      </p:sp>
      <p:sp>
        <p:nvSpPr>
          <p:cNvPr id="3" name="TextBox 2">
            <a:extLst>
              <a:ext uri="{FF2B5EF4-FFF2-40B4-BE49-F238E27FC236}">
                <a16:creationId xmlns:a16="http://schemas.microsoft.com/office/drawing/2014/main" id="{299E6F7C-3E08-4853-8DA0-247D7B0D5316}"/>
              </a:ext>
            </a:extLst>
          </p:cNvPr>
          <p:cNvSpPr txBox="1"/>
          <p:nvPr/>
        </p:nvSpPr>
        <p:spPr>
          <a:xfrm>
            <a:off x="874643" y="2882348"/>
            <a:ext cx="8428383" cy="369332"/>
          </a:xfrm>
          <a:prstGeom prst="rect">
            <a:avLst/>
          </a:prstGeom>
          <a:noFill/>
        </p:spPr>
        <p:txBody>
          <a:bodyPr wrap="square" rtlCol="0">
            <a:spAutoFit/>
          </a:bodyPr>
          <a:lstStyle/>
          <a:p>
            <a:r>
              <a:rPr lang="en-US" dirty="0">
                <a:hlinkClick r:id="rId2"/>
              </a:rPr>
              <a:t>Dataset</a:t>
            </a:r>
            <a:endParaRPr lang="en-US" dirty="0"/>
          </a:p>
        </p:txBody>
      </p:sp>
    </p:spTree>
    <p:extLst>
      <p:ext uri="{BB962C8B-B14F-4D97-AF65-F5344CB8AC3E}">
        <p14:creationId xmlns:p14="http://schemas.microsoft.com/office/powerpoint/2010/main" val="2924057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6AB4-D05B-438E-B2C0-4355BF1AA447}"/>
              </a:ext>
            </a:extLst>
          </p:cNvPr>
          <p:cNvSpPr>
            <a:spLocks noGrp="1"/>
          </p:cNvSpPr>
          <p:nvPr>
            <p:ph type="title"/>
          </p:nvPr>
        </p:nvSpPr>
        <p:spPr/>
        <p:txBody>
          <a:bodyPr/>
          <a:lstStyle/>
          <a:p>
            <a:pPr algn="ctr"/>
            <a:r>
              <a:rPr lang="en-US" dirty="0"/>
              <a:t>Thank You</a:t>
            </a:r>
          </a:p>
        </p:txBody>
      </p:sp>
      <p:sp>
        <p:nvSpPr>
          <p:cNvPr id="3" name="Text Placeholder 2">
            <a:extLst>
              <a:ext uri="{FF2B5EF4-FFF2-40B4-BE49-F238E27FC236}">
                <a16:creationId xmlns:a16="http://schemas.microsoft.com/office/drawing/2014/main" id="{6859659C-CBED-444D-9716-E5BF50ACA3FB}"/>
              </a:ext>
            </a:extLst>
          </p:cNvPr>
          <p:cNvSpPr>
            <a:spLocks noGrp="1"/>
          </p:cNvSpPr>
          <p:nvPr>
            <p:ph type="body" idx="1"/>
          </p:nvPr>
        </p:nvSpPr>
        <p:spPr/>
        <p:txBody>
          <a:bodyPr/>
          <a:lstStyle/>
          <a:p>
            <a:r>
              <a:rPr lang="en-US" dirty="0"/>
              <a:t>Samaher </a:t>
            </a:r>
            <a:r>
              <a:rPr lang="en-US"/>
              <a:t>turki almalki</a:t>
            </a:r>
          </a:p>
        </p:txBody>
      </p:sp>
    </p:spTree>
    <p:extLst>
      <p:ext uri="{BB962C8B-B14F-4D97-AF65-F5344CB8AC3E}">
        <p14:creationId xmlns:p14="http://schemas.microsoft.com/office/powerpoint/2010/main" val="374995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0EC2-3D4B-4A80-A1FF-3104EB2A207E}"/>
              </a:ext>
            </a:extLst>
          </p:cNvPr>
          <p:cNvSpPr>
            <a:spLocks noGrp="1"/>
          </p:cNvSpPr>
          <p:nvPr>
            <p:ph type="title"/>
          </p:nvPr>
        </p:nvSpPr>
        <p:spPr/>
        <p:txBody>
          <a:bodyPr>
            <a:noAutofit/>
          </a:bodyPr>
          <a:lstStyle/>
          <a:p>
            <a:r>
              <a:rPr lang="en-US" sz="5400"/>
              <a:t>Predict the Churning Customer</a:t>
            </a:r>
            <a:br>
              <a:rPr lang="en-US" sz="10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5400"/>
              <a:t> </a:t>
            </a:r>
          </a:p>
        </p:txBody>
      </p:sp>
      <p:sp>
        <p:nvSpPr>
          <p:cNvPr id="3" name="Content Placeholder 2">
            <a:extLst>
              <a:ext uri="{FF2B5EF4-FFF2-40B4-BE49-F238E27FC236}">
                <a16:creationId xmlns:a16="http://schemas.microsoft.com/office/drawing/2014/main" id="{951FD325-3B27-4694-963A-02B57229AF68}"/>
              </a:ext>
            </a:extLst>
          </p:cNvPr>
          <p:cNvSpPr>
            <a:spLocks noGrp="1"/>
          </p:cNvSpPr>
          <p:nvPr>
            <p:ph idx="1"/>
          </p:nvPr>
        </p:nvSpPr>
        <p:spPr>
          <a:xfrm>
            <a:off x="1129085" y="2617570"/>
            <a:ext cx="10268712" cy="3593592"/>
          </a:xfrm>
        </p:spPr>
        <p:txBody>
          <a:bodyPr>
            <a:normAutofit/>
          </a:bodyPr>
          <a:lstStyle/>
          <a:p>
            <a:pPr marL="457200" indent="-457200">
              <a:buFont typeface="Wingdings" panose="05000000000000000000" pitchFamily="2" charset="2"/>
              <a:buChar char="Ø"/>
            </a:pPr>
            <a:r>
              <a:rPr lang="en-US" sz="2800" dirty="0">
                <a:latin typeface="Calibri" panose="020F0502020204030204" pitchFamily="34" charset="0"/>
                <a:ea typeface="Calibri" panose="020F0502020204030204" pitchFamily="34" charset="0"/>
                <a:cs typeface="Arial" panose="020B0604020202020204" pitchFamily="34" charset="0"/>
              </a:rPr>
              <a:t>B</a:t>
            </a:r>
            <a:r>
              <a:rPr lang="en-US" sz="2800" dirty="0">
                <a:effectLst/>
                <a:latin typeface="Calibri" panose="020F0502020204030204" pitchFamily="34" charset="0"/>
                <a:ea typeface="Calibri" panose="020F0502020204030204" pitchFamily="34" charset="0"/>
                <a:cs typeface="Arial" panose="020B0604020202020204" pitchFamily="34" charset="0"/>
              </a:rPr>
              <a:t>inary classification problem.</a:t>
            </a:r>
          </a:p>
          <a:p>
            <a:pPr marL="457200" indent="-457200">
              <a:buFont typeface="Wingdings" panose="05000000000000000000" pitchFamily="2" charset="2"/>
              <a:buChar char="Ø"/>
            </a:pPr>
            <a:r>
              <a:rPr lang="en-US" sz="2800" dirty="0">
                <a:effectLst/>
                <a:latin typeface="Calibri" panose="020F0502020204030204" pitchFamily="34" charset="0"/>
                <a:ea typeface="Calibri" panose="020F0502020204030204" pitchFamily="34" charset="0"/>
                <a:cs typeface="Arial" panose="020B0604020202020204" pitchFamily="34" charset="0"/>
              </a:rPr>
              <a:t>Objectives:</a:t>
            </a:r>
          </a:p>
          <a:p>
            <a:pPr marL="0" lvl="1" indent="0">
              <a:buNone/>
            </a:pPr>
            <a:r>
              <a:rPr lang="en-US" sz="2500" dirty="0">
                <a:latin typeface="Calibri" panose="020F0502020204030204" pitchFamily="34" charset="0"/>
                <a:ea typeface="Calibri" panose="020F0502020204030204" pitchFamily="34" charset="0"/>
                <a:cs typeface="Arial" panose="020B0604020202020204" pitchFamily="34" charset="0"/>
              </a:rPr>
              <a:t>P</a:t>
            </a:r>
            <a:r>
              <a:rPr lang="en-US" sz="2500" dirty="0">
                <a:effectLst/>
                <a:latin typeface="Calibri" panose="020F0502020204030204" pitchFamily="34" charset="0"/>
                <a:ea typeface="Calibri" panose="020F0502020204030204" pitchFamily="34" charset="0"/>
                <a:cs typeface="Arial" panose="020B0604020202020204" pitchFamily="34" charset="0"/>
              </a:rPr>
              <a:t>redict churning customers in the bank to know who is going to be churned so they can proactively provide them with better services and influence customers' decisions to use the bank services and improve their performance.</a:t>
            </a:r>
          </a:p>
          <a:p>
            <a:pPr marL="457200" indent="-4572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246056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0EC2-3D4B-4A80-A1FF-3104EB2A207E}"/>
              </a:ext>
            </a:extLst>
          </p:cNvPr>
          <p:cNvSpPr>
            <a:spLocks noGrp="1"/>
          </p:cNvSpPr>
          <p:nvPr>
            <p:ph type="title"/>
          </p:nvPr>
        </p:nvSpPr>
        <p:spPr/>
        <p:txBody>
          <a:bodyPr>
            <a:noAutofit/>
          </a:bodyPr>
          <a:lstStyle/>
          <a:p>
            <a:r>
              <a:rPr lang="en-US" sz="5400"/>
              <a:t>Predict the Churning Customer</a:t>
            </a:r>
            <a:br>
              <a:rPr lang="en-US" sz="10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US" sz="5400"/>
              <a:t> </a:t>
            </a:r>
          </a:p>
        </p:txBody>
      </p:sp>
      <p:sp>
        <p:nvSpPr>
          <p:cNvPr id="3" name="Content Placeholder 2">
            <a:extLst>
              <a:ext uri="{FF2B5EF4-FFF2-40B4-BE49-F238E27FC236}">
                <a16:creationId xmlns:a16="http://schemas.microsoft.com/office/drawing/2014/main" id="{951FD325-3B27-4694-963A-02B57229AF68}"/>
              </a:ext>
            </a:extLst>
          </p:cNvPr>
          <p:cNvSpPr>
            <a:spLocks noGrp="1"/>
          </p:cNvSpPr>
          <p:nvPr>
            <p:ph idx="1"/>
          </p:nvPr>
        </p:nvSpPr>
        <p:spPr/>
        <p:txBody>
          <a:bodyPr>
            <a:normAutofit/>
          </a:bodyPr>
          <a:lstStyle/>
          <a:p>
            <a:pPr marL="457200" indent="-457200">
              <a:buFont typeface="Wingdings" panose="05000000000000000000" pitchFamily="2" charset="2"/>
              <a:buChar char="Ø"/>
            </a:pPr>
            <a:r>
              <a:rPr lang="en-US" dirty="0"/>
              <a:t>Data</a:t>
            </a:r>
          </a:p>
          <a:p>
            <a:r>
              <a:rPr lang="en-US" sz="1800" dirty="0">
                <a:effectLst/>
                <a:latin typeface="Calibri" panose="020F0502020204030204" pitchFamily="34" charset="0"/>
                <a:ea typeface="Calibri" panose="020F0502020204030204" pitchFamily="34" charset="0"/>
                <a:cs typeface="Arial" panose="020B0604020202020204" pitchFamily="34" charset="0"/>
              </a:rPr>
              <a:t>The dataset is </a:t>
            </a:r>
            <a:r>
              <a:rPr lang="en-US" sz="1800" dirty="0">
                <a:latin typeface="Calibri" panose="020F0502020204030204" pitchFamily="34" charset="0"/>
                <a:ea typeface="Calibri" panose="020F0502020204030204" pitchFamily="34" charset="0"/>
                <a:cs typeface="Arial" panose="020B0604020202020204" pitchFamily="34" charset="0"/>
              </a:rPr>
              <a:t>credit card customers from Kaggle that </a:t>
            </a:r>
            <a:r>
              <a:rPr lang="en-US" sz="1800" dirty="0">
                <a:effectLst/>
                <a:latin typeface="Calibri" panose="020F0502020204030204" pitchFamily="34" charset="0"/>
                <a:ea typeface="Calibri" panose="020F0502020204030204" pitchFamily="34" charset="0"/>
                <a:cs typeface="Arial" panose="020B0604020202020204" pitchFamily="34" charset="0"/>
              </a:rPr>
              <a:t>contains 10128 customers with 21 features, 6 are nominal and ordinal categorical feature, such as: Attrition Flag our target variable, Education, Marital Status, Card Category exc.. Also, 15 numerical features highlight Age, Credit Limit, Total Revolving Balance, Average Card Utilization Ratio exc.., To answer the question I selected some of relevant categorical and numerical features that may affect the prediction.</a:t>
            </a:r>
          </a:p>
          <a:p>
            <a:endParaRPr lang="en-US" dirty="0"/>
          </a:p>
        </p:txBody>
      </p:sp>
    </p:spTree>
    <p:extLst>
      <p:ext uri="{BB962C8B-B14F-4D97-AF65-F5344CB8AC3E}">
        <p14:creationId xmlns:p14="http://schemas.microsoft.com/office/powerpoint/2010/main" val="261822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5600" kern="1200" cap="all" spc="120" baseline="0">
                <a:solidFill>
                  <a:schemeClr val="tx1"/>
                </a:solidFill>
                <a:effectLst/>
                <a:latin typeface="+mj-lt"/>
                <a:ea typeface="+mj-ea"/>
                <a:cs typeface="+mj-cs"/>
              </a:rPr>
              <a:t>Data engineering </a:t>
            </a:r>
            <a:endParaRPr lang="en-US" sz="5600" kern="1200" cap="all" spc="120" baseline="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64892B05-32F4-416C-B368-BA0143223C05}"/>
              </a:ext>
            </a:extLst>
          </p:cNvPr>
          <p:cNvSpPr>
            <a:spLocks noGrp="1"/>
          </p:cNvSpPr>
          <p:nvPr>
            <p:ph type="body" sz="half" idx="2"/>
          </p:nvPr>
        </p:nvSpPr>
        <p:spPr>
          <a:xfrm>
            <a:off x="960438" y="2587625"/>
            <a:ext cx="4500737" cy="3594100"/>
          </a:xfrm>
        </p:spPr>
        <p:txBody>
          <a:bodyPr vert="horz" lIns="91440" tIns="45720" rIns="91440" bIns="45720" rtlCol="0" anchor="ctr">
            <a:normAutofit fontScale="77500" lnSpcReduction="20000"/>
          </a:bodyPr>
          <a:lstStyle/>
          <a:p>
            <a:pPr marL="285750" marR="0" lvl="0" indent="-285750">
              <a:spcBef>
                <a:spcPts val="0"/>
              </a:spcBef>
              <a:spcAft>
                <a:spcPts val="800"/>
              </a:spcAft>
              <a:buFont typeface="Wingdings" panose="05000000000000000000" pitchFamily="2" charset="2"/>
              <a:buChar char="Ø"/>
              <a:tabLst>
                <a:tab pos="457200" algn="l"/>
              </a:tabLst>
            </a:pPr>
            <a:r>
              <a:rPr lang="en-US" dirty="0">
                <a:effectLst/>
              </a:rPr>
              <a:t>Encoding categorical features to ordinal and dummy variables.</a:t>
            </a:r>
          </a:p>
          <a:p>
            <a:pPr marL="285750" marR="0" lvl="0" indent="-285750">
              <a:spcBef>
                <a:spcPts val="0"/>
              </a:spcBef>
              <a:spcAft>
                <a:spcPts val="800"/>
              </a:spcAft>
              <a:buFont typeface="Wingdings" panose="05000000000000000000" pitchFamily="2" charset="2"/>
              <a:buChar char="Ø"/>
              <a:tabLst>
                <a:tab pos="457200" algn="l"/>
              </a:tabLst>
            </a:pPr>
            <a:r>
              <a:rPr lang="en-US" dirty="0">
                <a:effectLst/>
              </a:rPr>
              <a:t>Oversample negative class to balance the dataset.</a:t>
            </a:r>
          </a:p>
          <a:p>
            <a:pPr marR="0" lvl="0">
              <a:spcBef>
                <a:spcPts val="0"/>
              </a:spcBef>
              <a:spcAft>
                <a:spcPts val="800"/>
              </a:spcAft>
              <a:tabLst>
                <a:tab pos="457200" algn="l"/>
              </a:tabLst>
            </a:pPr>
            <a:r>
              <a:rPr lang="en-US" sz="2600" dirty="0">
                <a:effectLst/>
              </a:rPr>
              <a:t>Before oversample:</a:t>
            </a:r>
          </a:p>
          <a:p>
            <a:pPr marR="0" lvl="0">
              <a:spcBef>
                <a:spcPts val="0"/>
              </a:spcBef>
              <a:spcAft>
                <a:spcPts val="800"/>
              </a:spcAft>
              <a:tabLst>
                <a:tab pos="457200" algn="l"/>
              </a:tabLst>
            </a:pPr>
            <a:r>
              <a:rPr lang="en-US" sz="1900" dirty="0">
                <a:effectLst/>
              </a:rPr>
              <a:t>Class 1 (Existing customer): 5949</a:t>
            </a:r>
          </a:p>
          <a:p>
            <a:pPr marR="0" lvl="0">
              <a:spcBef>
                <a:spcPts val="0"/>
              </a:spcBef>
              <a:spcAft>
                <a:spcPts val="800"/>
              </a:spcAft>
              <a:tabLst>
                <a:tab pos="457200" algn="l"/>
              </a:tabLst>
            </a:pPr>
            <a:r>
              <a:rPr lang="en-US" sz="1900" dirty="0">
                <a:effectLst/>
              </a:rPr>
              <a:t>Class 0 (Attired customer): 1139</a:t>
            </a:r>
          </a:p>
          <a:p>
            <a:pPr marR="0" lvl="0">
              <a:spcBef>
                <a:spcPts val="0"/>
              </a:spcBef>
              <a:spcAft>
                <a:spcPts val="800"/>
              </a:spcAft>
              <a:tabLst>
                <a:tab pos="457200" algn="l"/>
              </a:tabLst>
            </a:pPr>
            <a:r>
              <a:rPr lang="en-US" sz="1900" dirty="0">
                <a:effectLst/>
              </a:rPr>
              <a:t>Proportion: 5.22 : 1</a:t>
            </a:r>
          </a:p>
          <a:p>
            <a:pPr marR="0" lvl="0">
              <a:spcBef>
                <a:spcPts val="0"/>
              </a:spcBef>
              <a:spcAft>
                <a:spcPts val="800"/>
              </a:spcAft>
              <a:tabLst>
                <a:tab pos="457200" algn="l"/>
              </a:tabLst>
            </a:pPr>
            <a:r>
              <a:rPr lang="en-US" sz="1900" dirty="0">
                <a:effectLst/>
              </a:rPr>
              <a:t>Percentage of Majority Class: 83.93</a:t>
            </a:r>
          </a:p>
          <a:p>
            <a:pPr marR="0" lvl="0">
              <a:spcBef>
                <a:spcPts val="0"/>
              </a:spcBef>
              <a:spcAft>
                <a:spcPts val="800"/>
              </a:spcAft>
              <a:tabLst>
                <a:tab pos="457200" algn="l"/>
              </a:tabLst>
            </a:pPr>
            <a:r>
              <a:rPr lang="en-US" sz="2600" dirty="0">
                <a:effectLst/>
              </a:rPr>
              <a:t>After oversample:</a:t>
            </a:r>
          </a:p>
          <a:p>
            <a:pPr marR="0" lvl="0">
              <a:spcBef>
                <a:spcPts val="0"/>
              </a:spcBef>
              <a:spcAft>
                <a:spcPts val="800"/>
              </a:spcAft>
              <a:tabLst>
                <a:tab pos="457200" algn="l"/>
              </a:tabLst>
            </a:pPr>
            <a:r>
              <a:rPr lang="en-US" sz="1900" dirty="0">
                <a:effectLst/>
              </a:rPr>
              <a:t>Class 1 (Existing customer):    5949</a:t>
            </a:r>
          </a:p>
          <a:p>
            <a:pPr marR="0" lvl="0">
              <a:spcBef>
                <a:spcPts val="0"/>
              </a:spcBef>
              <a:spcAft>
                <a:spcPts val="800"/>
              </a:spcAft>
              <a:tabLst>
                <a:tab pos="457200" algn="l"/>
              </a:tabLst>
            </a:pPr>
            <a:r>
              <a:rPr lang="en-US" sz="1900" dirty="0">
                <a:effectLst/>
              </a:rPr>
              <a:t>Class 0 (Attired customer):  4556</a:t>
            </a:r>
          </a:p>
        </p:txBody>
      </p:sp>
      <p:pic>
        <p:nvPicPr>
          <p:cNvPr id="9" name="Picture 8">
            <a:extLst>
              <a:ext uri="{FF2B5EF4-FFF2-40B4-BE49-F238E27FC236}">
                <a16:creationId xmlns:a16="http://schemas.microsoft.com/office/drawing/2014/main" id="{B50B5170-862E-47E1-B588-11E2602FA61C}"/>
              </a:ext>
            </a:extLst>
          </p:cNvPr>
          <p:cNvPicPr>
            <a:picLocks noChangeAspect="1"/>
          </p:cNvPicPr>
          <p:nvPr/>
        </p:nvPicPr>
        <p:blipFill rotWithShape="1">
          <a:blip r:embed="rId2"/>
          <a:srcRect r="419"/>
          <a:stretch/>
        </p:blipFill>
        <p:spPr>
          <a:xfrm>
            <a:off x="6094474" y="10"/>
            <a:ext cx="6097526" cy="3428990"/>
          </a:xfrm>
          <a:prstGeom prst="rect">
            <a:avLst/>
          </a:prstGeom>
        </p:spPr>
      </p:pic>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3"/>
          <a:srcRect t="40450" r="2" b="3329"/>
          <a:stretch/>
        </p:blipFill>
        <p:spPr>
          <a:xfrm>
            <a:off x="6092952" y="3429000"/>
            <a:ext cx="6099048" cy="3429000"/>
          </a:xfrm>
          <a:prstGeom prst="rect">
            <a:avLst/>
          </a:prstGeom>
        </p:spPr>
      </p:pic>
    </p:spTree>
    <p:extLst>
      <p:ext uri="{BB962C8B-B14F-4D97-AF65-F5344CB8AC3E}">
        <p14:creationId xmlns:p14="http://schemas.microsoft.com/office/powerpoint/2010/main" val="27355385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960120" y="317814"/>
            <a:ext cx="10268712" cy="1700784"/>
          </a:xfrm>
        </p:spPr>
        <p:txBody>
          <a:bodyPr vert="horz" lIns="91440" tIns="45720" rIns="91440" bIns="45720" rtlCol="0" anchor="ctr">
            <a:noAutofit/>
          </a:bodyPr>
          <a:lstStyle/>
          <a:p>
            <a:pPr algn="ctr"/>
            <a:r>
              <a:rPr lang="en-US" sz="5400" dirty="0">
                <a:effectLst/>
                <a:latin typeface="Calibri" panose="020F0502020204030204" pitchFamily="34" charset="0"/>
                <a:ea typeface="Calibri" panose="020F0502020204030204" pitchFamily="34" charset="0"/>
                <a:cs typeface="Arial" panose="020B0604020202020204" pitchFamily="34" charset="0"/>
              </a:rPr>
              <a:t>Data engineering </a:t>
            </a:r>
            <a:endParaRPr lang="en-US" sz="5400" kern="1200" cap="all" spc="120" baseline="0" dirty="0">
              <a:solidFill>
                <a:schemeClr val="bg1"/>
              </a:solidFill>
              <a:latin typeface="+mj-lt"/>
              <a:ea typeface="+mj-ea"/>
              <a:cs typeface="+mj-cs"/>
            </a:endParaRPr>
          </a:p>
        </p:txBody>
      </p:sp>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2"/>
          <a:srcRect t="9578" r="-1" b="-1"/>
          <a:stretch/>
        </p:blipFill>
        <p:spPr>
          <a:xfrm>
            <a:off x="-3048" y="2264988"/>
            <a:ext cx="4370832" cy="3952189"/>
          </a:xfrm>
          <a:prstGeom prst="rect">
            <a:avLst/>
          </a:prstGeom>
        </p:spPr>
      </p:pic>
      <p:sp>
        <p:nvSpPr>
          <p:cNvPr id="3" name="Text Placeholder 2">
            <a:extLst>
              <a:ext uri="{FF2B5EF4-FFF2-40B4-BE49-F238E27FC236}">
                <a16:creationId xmlns:a16="http://schemas.microsoft.com/office/drawing/2014/main" id="{64892B05-32F4-416C-B368-BA0143223C05}"/>
              </a:ext>
            </a:extLst>
          </p:cNvPr>
          <p:cNvSpPr>
            <a:spLocks noGrp="1"/>
          </p:cNvSpPr>
          <p:nvPr>
            <p:ph type="body" sz="half" idx="2"/>
          </p:nvPr>
        </p:nvSpPr>
        <p:spPr>
          <a:xfrm>
            <a:off x="5004426" y="2587625"/>
            <a:ext cx="6223961" cy="3317875"/>
          </a:xfrm>
        </p:spPr>
        <p:txBody>
          <a:bodyPr vert="horz" lIns="91440" tIns="45720" rIns="91440" bIns="45720" rtlCol="0" anchor="ctr">
            <a:normAutofit lnSpcReduction="10000"/>
          </a:bodyPr>
          <a:lstStyle/>
          <a:p>
            <a:pPr marL="285750" marR="0" lvl="0" indent="-285750">
              <a:lnSpc>
                <a:spcPct val="107000"/>
              </a:lnSpc>
              <a:spcBef>
                <a:spcPts val="0"/>
              </a:spcBef>
              <a:spcAft>
                <a:spcPts val="800"/>
              </a:spcAft>
              <a:buFont typeface="Wingdings" panose="05000000000000000000" pitchFamily="2" charset="2"/>
              <a:buChar char="Ø"/>
              <a:tabLst>
                <a:tab pos="457200" algn="l"/>
              </a:tabLst>
            </a:pPr>
            <a:r>
              <a:rPr lang="en-US" sz="1800" dirty="0">
                <a:effectLst/>
                <a:latin typeface="Calibri" panose="020F0502020204030204" pitchFamily="34" charset="0"/>
                <a:ea typeface="Calibri" panose="020F0502020204030204" pitchFamily="34" charset="0"/>
                <a:cs typeface="Arial" panose="020B0604020202020204" pitchFamily="34" charset="0"/>
              </a:rPr>
              <a:t>Identify and drop highly correlated features using correlation function.</a:t>
            </a:r>
          </a:p>
          <a:p>
            <a:pPr marL="285750" marR="0" lvl="0" indent="-285750">
              <a:lnSpc>
                <a:spcPct val="107000"/>
              </a:lnSpc>
              <a:spcBef>
                <a:spcPts val="0"/>
              </a:spcBef>
              <a:spcAft>
                <a:spcPts val="800"/>
              </a:spcAft>
              <a:buFont typeface="Wingdings" panose="05000000000000000000" pitchFamily="2" charset="2"/>
              <a:buChar char="Ø"/>
              <a:tabLst>
                <a:tab pos="457200" algn="l"/>
              </a:tabLst>
            </a:pPr>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err="1">
                <a:effectLst/>
                <a:latin typeface="Calibri" panose="020F0502020204030204" pitchFamily="34" charset="0"/>
                <a:ea typeface="Calibri" panose="020F0502020204030204" pitchFamily="34" charset="0"/>
                <a:cs typeface="Arial" panose="020B0604020202020204" pitchFamily="34" charset="0"/>
              </a:rPr>
              <a:t>Eg</a:t>
            </a:r>
            <a:r>
              <a:rPr lang="en-US" sz="2000" dirty="0">
                <a:effectLst/>
                <a:latin typeface="Calibri" panose="020F0502020204030204" pitchFamily="34" charset="0"/>
                <a:ea typeface="Calibri" panose="020F0502020204030204" pitchFamily="34" charset="0"/>
                <a:cs typeface="Arial" panose="020B0604020202020204" pitchFamily="34" charset="0"/>
              </a:rPr>
              <a:t>: Months on book</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Avg Open</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To</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Buy, Total Trans</a:t>
            </a:r>
            <a:r>
              <a:rPr lang="en-US" sz="2000" dirty="0">
                <a:latin typeface="Calibri" panose="020F0502020204030204" pitchFamily="34" charset="0"/>
                <a:ea typeface="Calibri" panose="020F0502020204030204" pitchFamily="34" charset="0"/>
                <a:cs typeface="Arial" panose="020B0604020202020204" pitchFamily="34" charset="0"/>
              </a:rPr>
              <a:t>action </a:t>
            </a:r>
            <a:r>
              <a:rPr lang="en-US" sz="2000" dirty="0">
                <a:effectLst/>
                <a:latin typeface="Calibri" panose="020F0502020204030204" pitchFamily="34" charset="0"/>
                <a:ea typeface="Calibri" panose="020F0502020204030204" pitchFamily="34" charset="0"/>
                <a:cs typeface="Arial" panose="020B0604020202020204" pitchFamily="34" charset="0"/>
              </a:rPr>
              <a:t>Count</a:t>
            </a:r>
          </a:p>
          <a:p>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1514C0E-BD5A-4528-994D-AA7752BDBDEF}"/>
              </a:ext>
            </a:extLst>
          </p:cNvPr>
          <p:cNvPicPr>
            <a:picLocks noChangeAspect="1"/>
          </p:cNvPicPr>
          <p:nvPr/>
        </p:nvPicPr>
        <p:blipFill>
          <a:blip r:embed="rId3"/>
          <a:stretch>
            <a:fillRect/>
          </a:stretch>
        </p:blipFill>
        <p:spPr>
          <a:xfrm>
            <a:off x="5253744" y="2926080"/>
            <a:ext cx="5725324" cy="1843322"/>
          </a:xfrm>
          <a:prstGeom prst="rect">
            <a:avLst/>
          </a:prstGeom>
        </p:spPr>
      </p:pic>
    </p:spTree>
    <p:extLst>
      <p:ext uri="{BB962C8B-B14F-4D97-AF65-F5344CB8AC3E}">
        <p14:creationId xmlns:p14="http://schemas.microsoft.com/office/powerpoint/2010/main" val="320297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6033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BAD1B0-D550-491F-B974-711D67DB7C54}"/>
              </a:ext>
            </a:extLst>
          </p:cNvPr>
          <p:cNvSpPr>
            <a:spLocks noGrp="1"/>
          </p:cNvSpPr>
          <p:nvPr>
            <p:ph type="title"/>
          </p:nvPr>
        </p:nvSpPr>
        <p:spPr>
          <a:xfrm>
            <a:off x="5300811" y="317500"/>
            <a:ext cx="5927576" cy="2016268"/>
          </a:xfrm>
        </p:spPr>
        <p:txBody>
          <a:bodyPr vert="horz" lIns="91440" tIns="45720" rIns="91440" bIns="45720" rtlCol="0" anchor="ctr">
            <a:normAutofit/>
          </a:bodyPr>
          <a:lstStyle/>
          <a:p>
            <a:r>
              <a:rPr lang="en-US" kern="1200" cap="all" spc="120" baseline="0">
                <a:solidFill>
                  <a:schemeClr val="bg1"/>
                </a:solidFill>
                <a:effectLst/>
                <a:latin typeface="+mj-lt"/>
                <a:ea typeface="+mj-ea"/>
                <a:cs typeface="+mj-cs"/>
              </a:rPr>
              <a:t>Data engineering </a:t>
            </a:r>
            <a:endParaRPr lang="en-US" kern="1200" cap="all" spc="120" baseline="0">
              <a:solidFill>
                <a:schemeClr val="bg1"/>
              </a:solidFill>
              <a:latin typeface="+mj-lt"/>
              <a:ea typeface="+mj-ea"/>
              <a:cs typeface="+mj-cs"/>
            </a:endParaRPr>
          </a:p>
        </p:txBody>
      </p:sp>
      <p:pic>
        <p:nvPicPr>
          <p:cNvPr id="6" name="Picture 5">
            <a:extLst>
              <a:ext uri="{FF2B5EF4-FFF2-40B4-BE49-F238E27FC236}">
                <a16:creationId xmlns:a16="http://schemas.microsoft.com/office/drawing/2014/main" id="{538ED58B-DDE4-4982-9A9E-3C050DDA11F1}"/>
              </a:ext>
            </a:extLst>
          </p:cNvPr>
          <p:cNvPicPr>
            <a:picLocks noChangeAspect="1"/>
          </p:cNvPicPr>
          <p:nvPr/>
        </p:nvPicPr>
        <p:blipFill rotWithShape="1">
          <a:blip r:embed="rId2"/>
          <a:srcRect t="40614" r="-3" b="3486"/>
          <a:stretch/>
        </p:blipFill>
        <p:spPr>
          <a:xfrm>
            <a:off x="20" y="1"/>
            <a:ext cx="4657324" cy="2603362"/>
          </a:xfrm>
          <a:prstGeom prst="rect">
            <a:avLst/>
          </a:prstGeom>
        </p:spPr>
      </p:pic>
      <p:pic>
        <p:nvPicPr>
          <p:cNvPr id="7" name="Picture 6">
            <a:extLst>
              <a:ext uri="{FF2B5EF4-FFF2-40B4-BE49-F238E27FC236}">
                <a16:creationId xmlns:a16="http://schemas.microsoft.com/office/drawing/2014/main" id="{17E8A4DD-DD5F-4054-85E9-D5585EF6E200}"/>
              </a:ext>
            </a:extLst>
          </p:cNvPr>
          <p:cNvPicPr>
            <a:picLocks noChangeAspect="1"/>
          </p:cNvPicPr>
          <p:nvPr/>
        </p:nvPicPr>
        <p:blipFill rotWithShape="1">
          <a:blip r:embed="rId3"/>
          <a:srcRect l="18140" r="11922" b="-2"/>
          <a:stretch/>
        </p:blipFill>
        <p:spPr>
          <a:xfrm>
            <a:off x="-1523" y="2603362"/>
            <a:ext cx="4657344" cy="4254637"/>
          </a:xfrm>
          <a:prstGeom prst="rect">
            <a:avLst/>
          </a:prstGeom>
        </p:spPr>
      </p:pic>
      <p:sp>
        <p:nvSpPr>
          <p:cNvPr id="3" name="Text Placeholder 2">
            <a:extLst>
              <a:ext uri="{FF2B5EF4-FFF2-40B4-BE49-F238E27FC236}">
                <a16:creationId xmlns:a16="http://schemas.microsoft.com/office/drawing/2014/main" id="{64892B05-32F4-416C-B368-BA0143223C05}"/>
              </a:ext>
            </a:extLst>
          </p:cNvPr>
          <p:cNvSpPr>
            <a:spLocks noGrp="1"/>
          </p:cNvSpPr>
          <p:nvPr>
            <p:ph type="body" sz="half" idx="2"/>
          </p:nvPr>
        </p:nvSpPr>
        <p:spPr>
          <a:xfrm>
            <a:off x="5300810" y="3246829"/>
            <a:ext cx="5927577" cy="2934896"/>
          </a:xfrm>
        </p:spPr>
        <p:txBody>
          <a:bodyPr vert="horz" lIns="91440" tIns="45720" rIns="91440" bIns="45720" rtlCol="0" anchor="t">
            <a:normAutofit/>
          </a:bodyPr>
          <a:lstStyle/>
          <a:p>
            <a:pPr marR="0" lvl="0">
              <a:lnSpc>
                <a:spcPct val="91000"/>
              </a:lnSpc>
              <a:spcBef>
                <a:spcPts val="0"/>
              </a:spcBef>
              <a:spcAft>
                <a:spcPts val="800"/>
              </a:spcAft>
              <a:tabLst>
                <a:tab pos="457200" algn="l"/>
              </a:tabLst>
            </a:pPr>
            <a:endParaRPr lang="en-US" sz="1000" dirty="0">
              <a:effectLst/>
            </a:endParaRPr>
          </a:p>
          <a:p>
            <a:pPr marL="285750" marR="0" lvl="0" indent="-285750">
              <a:lnSpc>
                <a:spcPct val="91000"/>
              </a:lnSpc>
              <a:spcBef>
                <a:spcPts val="0"/>
              </a:spcBef>
              <a:spcAft>
                <a:spcPts val="800"/>
              </a:spcAft>
              <a:buFont typeface="Wingdings" panose="05000000000000000000" pitchFamily="2" charset="2"/>
              <a:buChar char="Ø"/>
              <a:tabLst>
                <a:tab pos="457200" algn="l"/>
              </a:tabLst>
            </a:pPr>
            <a:r>
              <a:rPr lang="en-US" sz="1000" dirty="0">
                <a:effectLst/>
              </a:rPr>
              <a:t>Used SelectKBest and chi2 to calculate relevance scores of each feature to the target variable.</a:t>
            </a:r>
          </a:p>
          <a:p>
            <a:pPr marL="285750" marR="0" lvl="0" indent="-285750">
              <a:lnSpc>
                <a:spcPct val="91000"/>
              </a:lnSpc>
              <a:spcBef>
                <a:spcPts val="0"/>
              </a:spcBef>
              <a:spcAft>
                <a:spcPts val="800"/>
              </a:spcAft>
              <a:buFont typeface="Wingdings" panose="05000000000000000000" pitchFamily="2" charset="2"/>
              <a:buChar char="Ø"/>
              <a:tabLst>
                <a:tab pos="457200" algn="l"/>
              </a:tabLst>
            </a:pPr>
            <a:endParaRPr lang="en-US" sz="1000" dirty="0">
              <a:effectLst/>
            </a:endParaRPr>
          </a:p>
          <a:p>
            <a:pPr marR="0" lvl="0">
              <a:lnSpc>
                <a:spcPct val="91000"/>
              </a:lnSpc>
              <a:spcBef>
                <a:spcPts val="0"/>
              </a:spcBef>
              <a:spcAft>
                <a:spcPts val="800"/>
              </a:spcAft>
              <a:tabLst>
                <a:tab pos="457200" algn="l"/>
              </a:tabLst>
            </a:pPr>
            <a:endParaRPr lang="en-US" sz="1000" dirty="0">
              <a:effectLst/>
            </a:endParaRPr>
          </a:p>
          <a:p>
            <a:pPr marR="0" lvl="0">
              <a:lnSpc>
                <a:spcPct val="91000"/>
              </a:lnSpc>
              <a:spcBef>
                <a:spcPts val="0"/>
              </a:spcBef>
              <a:spcAft>
                <a:spcPts val="800"/>
              </a:spcAft>
              <a:tabLst>
                <a:tab pos="457200" algn="l"/>
              </a:tabLst>
            </a:pPr>
            <a:r>
              <a:rPr lang="en-US" sz="1000" dirty="0">
                <a:effectLst/>
              </a:rPr>
              <a:t>The most relevant feature for predicting attrition flag, is Total Transaction Amount (Last 12 months), Credit Limit and Total Revolving Balance on the Credit Card.</a:t>
            </a:r>
            <a:endParaRPr lang="en-US" sz="1000" dirty="0"/>
          </a:p>
          <a:p>
            <a:pPr marL="285750" marR="0" lvl="0" indent="-285750">
              <a:lnSpc>
                <a:spcPct val="91000"/>
              </a:lnSpc>
              <a:spcBef>
                <a:spcPts val="0"/>
              </a:spcBef>
              <a:spcAft>
                <a:spcPts val="800"/>
              </a:spcAft>
              <a:buFont typeface="Wingdings" panose="05000000000000000000" pitchFamily="2" charset="2"/>
              <a:buChar char="Ø"/>
              <a:tabLst>
                <a:tab pos="457200" algn="l"/>
              </a:tabLst>
            </a:pPr>
            <a:endParaRPr lang="en-US" sz="1000" dirty="0">
              <a:effectLst/>
            </a:endParaRPr>
          </a:p>
          <a:p>
            <a:pPr marL="285750" marR="0" lvl="0" indent="-285750">
              <a:lnSpc>
                <a:spcPct val="91000"/>
              </a:lnSpc>
              <a:spcBef>
                <a:spcPts val="0"/>
              </a:spcBef>
              <a:spcAft>
                <a:spcPts val="800"/>
              </a:spcAft>
              <a:buFont typeface="Wingdings" panose="05000000000000000000" pitchFamily="2" charset="2"/>
              <a:buChar char="Ø"/>
              <a:tabLst>
                <a:tab pos="457200" algn="l"/>
              </a:tabLst>
            </a:pPr>
            <a:endParaRPr lang="en-US" sz="1000" dirty="0"/>
          </a:p>
          <a:p>
            <a:pPr marL="285750" marR="0" lvl="0" indent="-285750">
              <a:lnSpc>
                <a:spcPct val="91000"/>
              </a:lnSpc>
              <a:spcBef>
                <a:spcPts val="0"/>
              </a:spcBef>
              <a:spcAft>
                <a:spcPts val="800"/>
              </a:spcAft>
              <a:buFont typeface="Wingdings" panose="05000000000000000000" pitchFamily="2" charset="2"/>
              <a:buChar char="Ø"/>
              <a:tabLst>
                <a:tab pos="457200" algn="l"/>
              </a:tabLst>
            </a:pPr>
            <a:endParaRPr lang="en-US" sz="1000" dirty="0">
              <a:effectLst/>
            </a:endParaRPr>
          </a:p>
          <a:p>
            <a:pPr marL="285750" marR="0" lvl="0" indent="-285750">
              <a:lnSpc>
                <a:spcPct val="91000"/>
              </a:lnSpc>
              <a:spcBef>
                <a:spcPts val="0"/>
              </a:spcBef>
              <a:spcAft>
                <a:spcPts val="800"/>
              </a:spcAft>
              <a:buFont typeface="Wingdings" panose="05000000000000000000" pitchFamily="2" charset="2"/>
              <a:buChar char="Ø"/>
              <a:tabLst>
                <a:tab pos="457200" algn="l"/>
              </a:tabLst>
            </a:pPr>
            <a:endParaRPr lang="en-US" sz="1000" dirty="0">
              <a:effectLst/>
            </a:endParaRPr>
          </a:p>
          <a:p>
            <a:pPr marR="0" lvl="0">
              <a:lnSpc>
                <a:spcPct val="91000"/>
              </a:lnSpc>
              <a:spcBef>
                <a:spcPts val="0"/>
              </a:spcBef>
              <a:spcAft>
                <a:spcPts val="800"/>
              </a:spcAft>
              <a:tabLst>
                <a:tab pos="457200" algn="l"/>
              </a:tabLst>
            </a:pPr>
            <a:r>
              <a:rPr lang="en-US" sz="1000" dirty="0">
                <a:effectLst/>
              </a:rPr>
              <a:t>.</a:t>
            </a:r>
          </a:p>
          <a:p>
            <a:pPr>
              <a:lnSpc>
                <a:spcPct val="91000"/>
              </a:lnSpc>
            </a:pPr>
            <a:endParaRPr lang="en-US" sz="1000" dirty="0">
              <a:effectLst/>
            </a:endParaRPr>
          </a:p>
        </p:txBody>
      </p:sp>
    </p:spTree>
    <p:extLst>
      <p:ext uri="{BB962C8B-B14F-4D97-AF65-F5344CB8AC3E}">
        <p14:creationId xmlns:p14="http://schemas.microsoft.com/office/powerpoint/2010/main" val="4205143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5ED811-1B04-4D58-BFF3-83F63B9277AA}"/>
              </a:ext>
            </a:extLst>
          </p:cNvPr>
          <p:cNvSpPr txBox="1"/>
          <p:nvPr/>
        </p:nvSpPr>
        <p:spPr>
          <a:xfrm>
            <a:off x="960119" y="2709333"/>
            <a:ext cx="11028681" cy="646331"/>
          </a:xfrm>
          <a:prstGeom prst="rect">
            <a:avLst/>
          </a:prstGeom>
          <a:noFill/>
        </p:spPr>
        <p:txBody>
          <a:bodyPr wrap="square" rtlCol="0">
            <a:spAutoFit/>
          </a:bodyPr>
          <a:lstStyle/>
          <a:p>
            <a:r>
              <a:rPr lang="en-US"/>
              <a:t>Model Accuracy: 80.65</a:t>
            </a:r>
          </a:p>
          <a:p>
            <a:r>
              <a:rPr lang="en-US"/>
              <a:t>Logistic Regression on Train Data; Test F1: 0.879, Test AUC: 0.826</a:t>
            </a:r>
            <a:endParaRPr lang="en-US" dirty="0"/>
          </a:p>
        </p:txBody>
      </p:sp>
      <p:sp>
        <p:nvSpPr>
          <p:cNvPr id="2" name="Title 1">
            <a:extLst>
              <a:ext uri="{FF2B5EF4-FFF2-40B4-BE49-F238E27FC236}">
                <a16:creationId xmlns:a16="http://schemas.microsoft.com/office/drawing/2014/main" id="{180F5DCD-9A91-44BC-8B9B-3E09B72670D1}"/>
              </a:ext>
            </a:extLst>
          </p:cNvPr>
          <p:cNvSpPr>
            <a:spLocks noGrp="1"/>
          </p:cNvSpPr>
          <p:nvPr>
            <p:ph type="title"/>
          </p:nvPr>
        </p:nvSpPr>
        <p:spPr/>
        <p:txBody>
          <a:bodyPr>
            <a:normAutofit fontScale="90000"/>
          </a:bodyPr>
          <a:lstStyle/>
          <a:p>
            <a:r>
              <a:rPr lang="en-US" dirty="0"/>
              <a:t>Logistic regression model</a:t>
            </a:r>
          </a:p>
        </p:txBody>
      </p:sp>
      <p:sp>
        <p:nvSpPr>
          <p:cNvPr id="10" name="TextBox 9">
            <a:extLst>
              <a:ext uri="{FF2B5EF4-FFF2-40B4-BE49-F238E27FC236}">
                <a16:creationId xmlns:a16="http://schemas.microsoft.com/office/drawing/2014/main" id="{062AAC97-CC3F-4061-B074-22ACD5D92A13}"/>
              </a:ext>
            </a:extLst>
          </p:cNvPr>
          <p:cNvSpPr txBox="1"/>
          <p:nvPr/>
        </p:nvSpPr>
        <p:spPr>
          <a:xfrm>
            <a:off x="2313500" y="3958029"/>
            <a:ext cx="2757115" cy="369332"/>
          </a:xfrm>
          <a:prstGeom prst="rect">
            <a:avLst/>
          </a:prstGeom>
          <a:noFill/>
        </p:spPr>
        <p:txBody>
          <a:bodyPr wrap="square" rtlCol="0">
            <a:spAutoFit/>
          </a:bodyPr>
          <a:lstStyle/>
          <a:p>
            <a:r>
              <a:rPr lang="en-US" dirty="0"/>
              <a:t>Confusion Report</a:t>
            </a:r>
          </a:p>
        </p:txBody>
      </p:sp>
      <p:sp>
        <p:nvSpPr>
          <p:cNvPr id="11" name="TextBox 10">
            <a:extLst>
              <a:ext uri="{FF2B5EF4-FFF2-40B4-BE49-F238E27FC236}">
                <a16:creationId xmlns:a16="http://schemas.microsoft.com/office/drawing/2014/main" id="{A5DFEC0E-CA6B-4A3A-AF1A-88A0EE98C346}"/>
              </a:ext>
            </a:extLst>
          </p:cNvPr>
          <p:cNvSpPr txBox="1"/>
          <p:nvPr/>
        </p:nvSpPr>
        <p:spPr>
          <a:xfrm>
            <a:off x="7683944" y="4077651"/>
            <a:ext cx="2757115" cy="369332"/>
          </a:xfrm>
          <a:prstGeom prst="rect">
            <a:avLst/>
          </a:prstGeom>
          <a:noFill/>
        </p:spPr>
        <p:txBody>
          <a:bodyPr wrap="square" rtlCol="0">
            <a:spAutoFit/>
          </a:bodyPr>
          <a:lstStyle/>
          <a:p>
            <a:r>
              <a:rPr lang="en-US" dirty="0"/>
              <a:t>Confusion Matrix</a:t>
            </a:r>
          </a:p>
        </p:txBody>
      </p:sp>
      <p:pic>
        <p:nvPicPr>
          <p:cNvPr id="13" name="Picture 12">
            <a:extLst>
              <a:ext uri="{FF2B5EF4-FFF2-40B4-BE49-F238E27FC236}">
                <a16:creationId xmlns:a16="http://schemas.microsoft.com/office/drawing/2014/main" id="{E35E09DF-CA28-45A4-8758-1BF237C0B671}"/>
              </a:ext>
            </a:extLst>
          </p:cNvPr>
          <p:cNvPicPr>
            <a:picLocks noChangeAspect="1"/>
          </p:cNvPicPr>
          <p:nvPr/>
        </p:nvPicPr>
        <p:blipFill>
          <a:blip r:embed="rId2"/>
          <a:stretch>
            <a:fillRect/>
          </a:stretch>
        </p:blipFill>
        <p:spPr>
          <a:xfrm>
            <a:off x="6957571" y="4446983"/>
            <a:ext cx="3314489" cy="1514686"/>
          </a:xfrm>
          <a:prstGeom prst="rect">
            <a:avLst/>
          </a:prstGeom>
        </p:spPr>
      </p:pic>
      <p:pic>
        <p:nvPicPr>
          <p:cNvPr id="15" name="Picture 14">
            <a:extLst>
              <a:ext uri="{FF2B5EF4-FFF2-40B4-BE49-F238E27FC236}">
                <a16:creationId xmlns:a16="http://schemas.microsoft.com/office/drawing/2014/main" id="{64074C3F-55E6-4578-8D84-0463ED60706C}"/>
              </a:ext>
            </a:extLst>
          </p:cNvPr>
          <p:cNvPicPr>
            <a:picLocks noChangeAspect="1"/>
          </p:cNvPicPr>
          <p:nvPr/>
        </p:nvPicPr>
        <p:blipFill>
          <a:blip r:embed="rId3"/>
          <a:stretch>
            <a:fillRect/>
          </a:stretch>
        </p:blipFill>
        <p:spPr>
          <a:xfrm>
            <a:off x="960119" y="4480633"/>
            <a:ext cx="5497239" cy="1939304"/>
          </a:xfrm>
          <a:prstGeom prst="rect">
            <a:avLst/>
          </a:prstGeom>
        </p:spPr>
      </p:pic>
    </p:spTree>
    <p:extLst>
      <p:ext uri="{BB962C8B-B14F-4D97-AF65-F5344CB8AC3E}">
        <p14:creationId xmlns:p14="http://schemas.microsoft.com/office/powerpoint/2010/main" val="422239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5ED811-1B04-4D58-BFF3-83F63B9277AA}"/>
              </a:ext>
            </a:extLst>
          </p:cNvPr>
          <p:cNvSpPr txBox="1"/>
          <p:nvPr/>
        </p:nvSpPr>
        <p:spPr>
          <a:xfrm>
            <a:off x="960119" y="2709333"/>
            <a:ext cx="11028681" cy="646331"/>
          </a:xfrm>
          <a:prstGeom prst="rect">
            <a:avLst/>
          </a:prstGeom>
          <a:noFill/>
        </p:spPr>
        <p:txBody>
          <a:bodyPr wrap="square" rtlCol="0">
            <a:spAutoFit/>
          </a:bodyPr>
          <a:lstStyle/>
          <a:p>
            <a:r>
              <a:rPr lang="en-US"/>
              <a:t>Model Accuracy:85.46000000000001</a:t>
            </a:r>
          </a:p>
          <a:p>
            <a:r>
              <a:rPr lang="en-US"/>
              <a:t>KNN on Train Data; Test F1: 0.909, Test AUC: 0.875</a:t>
            </a:r>
            <a:endParaRPr lang="en-US" dirty="0"/>
          </a:p>
        </p:txBody>
      </p:sp>
      <p:sp>
        <p:nvSpPr>
          <p:cNvPr id="2" name="Title 1">
            <a:extLst>
              <a:ext uri="{FF2B5EF4-FFF2-40B4-BE49-F238E27FC236}">
                <a16:creationId xmlns:a16="http://schemas.microsoft.com/office/drawing/2014/main" id="{180F5DCD-9A91-44BC-8B9B-3E09B72670D1}"/>
              </a:ext>
            </a:extLst>
          </p:cNvPr>
          <p:cNvSpPr>
            <a:spLocks noGrp="1"/>
          </p:cNvSpPr>
          <p:nvPr>
            <p:ph type="title"/>
          </p:nvPr>
        </p:nvSpPr>
        <p:spPr/>
        <p:txBody>
          <a:bodyPr>
            <a:normAutofit/>
          </a:bodyPr>
          <a:lstStyle/>
          <a:p>
            <a:r>
              <a:rPr lang="en-US" dirty="0"/>
              <a:t>KNN model</a:t>
            </a:r>
          </a:p>
        </p:txBody>
      </p:sp>
      <p:sp>
        <p:nvSpPr>
          <p:cNvPr id="10" name="TextBox 9">
            <a:extLst>
              <a:ext uri="{FF2B5EF4-FFF2-40B4-BE49-F238E27FC236}">
                <a16:creationId xmlns:a16="http://schemas.microsoft.com/office/drawing/2014/main" id="{062AAC97-CC3F-4061-B074-22ACD5D92A13}"/>
              </a:ext>
            </a:extLst>
          </p:cNvPr>
          <p:cNvSpPr txBox="1"/>
          <p:nvPr/>
        </p:nvSpPr>
        <p:spPr>
          <a:xfrm>
            <a:off x="2313500" y="3958029"/>
            <a:ext cx="2757115" cy="369332"/>
          </a:xfrm>
          <a:prstGeom prst="rect">
            <a:avLst/>
          </a:prstGeom>
          <a:noFill/>
        </p:spPr>
        <p:txBody>
          <a:bodyPr wrap="square" rtlCol="0">
            <a:spAutoFit/>
          </a:bodyPr>
          <a:lstStyle/>
          <a:p>
            <a:r>
              <a:rPr lang="en-US" dirty="0"/>
              <a:t>Confusion Report</a:t>
            </a:r>
          </a:p>
        </p:txBody>
      </p:sp>
      <p:sp>
        <p:nvSpPr>
          <p:cNvPr id="11" name="TextBox 10">
            <a:extLst>
              <a:ext uri="{FF2B5EF4-FFF2-40B4-BE49-F238E27FC236}">
                <a16:creationId xmlns:a16="http://schemas.microsoft.com/office/drawing/2014/main" id="{A5DFEC0E-CA6B-4A3A-AF1A-88A0EE98C346}"/>
              </a:ext>
            </a:extLst>
          </p:cNvPr>
          <p:cNvSpPr txBox="1"/>
          <p:nvPr/>
        </p:nvSpPr>
        <p:spPr>
          <a:xfrm>
            <a:off x="7683944" y="4077651"/>
            <a:ext cx="2757115" cy="369332"/>
          </a:xfrm>
          <a:prstGeom prst="rect">
            <a:avLst/>
          </a:prstGeom>
          <a:noFill/>
        </p:spPr>
        <p:txBody>
          <a:bodyPr wrap="square" rtlCol="0">
            <a:spAutoFit/>
          </a:bodyPr>
          <a:lstStyle/>
          <a:p>
            <a:r>
              <a:rPr lang="en-US" dirty="0"/>
              <a:t>Confusion Matrix</a:t>
            </a:r>
          </a:p>
        </p:txBody>
      </p:sp>
      <p:pic>
        <p:nvPicPr>
          <p:cNvPr id="4" name="Picture 3">
            <a:extLst>
              <a:ext uri="{FF2B5EF4-FFF2-40B4-BE49-F238E27FC236}">
                <a16:creationId xmlns:a16="http://schemas.microsoft.com/office/drawing/2014/main" id="{DB01E792-E3FE-4E78-A81D-62B9EDD1DBE1}"/>
              </a:ext>
            </a:extLst>
          </p:cNvPr>
          <p:cNvPicPr>
            <a:picLocks noChangeAspect="1"/>
          </p:cNvPicPr>
          <p:nvPr/>
        </p:nvPicPr>
        <p:blipFill>
          <a:blip r:embed="rId2"/>
          <a:stretch>
            <a:fillRect/>
          </a:stretch>
        </p:blipFill>
        <p:spPr>
          <a:xfrm>
            <a:off x="6877348" y="4414535"/>
            <a:ext cx="3687947" cy="1632023"/>
          </a:xfrm>
          <a:prstGeom prst="rect">
            <a:avLst/>
          </a:prstGeom>
        </p:spPr>
      </p:pic>
      <p:pic>
        <p:nvPicPr>
          <p:cNvPr id="7" name="Picture 6">
            <a:extLst>
              <a:ext uri="{FF2B5EF4-FFF2-40B4-BE49-F238E27FC236}">
                <a16:creationId xmlns:a16="http://schemas.microsoft.com/office/drawing/2014/main" id="{B90A473E-DD24-4447-ABF6-B8A15FEC1628}"/>
              </a:ext>
            </a:extLst>
          </p:cNvPr>
          <p:cNvPicPr>
            <a:picLocks noChangeAspect="1"/>
          </p:cNvPicPr>
          <p:nvPr/>
        </p:nvPicPr>
        <p:blipFill>
          <a:blip r:embed="rId3"/>
          <a:stretch>
            <a:fillRect/>
          </a:stretch>
        </p:blipFill>
        <p:spPr>
          <a:xfrm>
            <a:off x="1299058" y="4446983"/>
            <a:ext cx="5149312" cy="1632022"/>
          </a:xfrm>
          <a:prstGeom prst="rect">
            <a:avLst/>
          </a:prstGeom>
        </p:spPr>
      </p:pic>
    </p:spTree>
    <p:extLst>
      <p:ext uri="{BB962C8B-B14F-4D97-AF65-F5344CB8AC3E}">
        <p14:creationId xmlns:p14="http://schemas.microsoft.com/office/powerpoint/2010/main" val="134275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5ED811-1B04-4D58-BFF3-83F63B9277AA}"/>
              </a:ext>
            </a:extLst>
          </p:cNvPr>
          <p:cNvSpPr txBox="1"/>
          <p:nvPr/>
        </p:nvSpPr>
        <p:spPr>
          <a:xfrm>
            <a:off x="960119" y="2709333"/>
            <a:ext cx="11028681" cy="646331"/>
          </a:xfrm>
          <a:prstGeom prst="rect">
            <a:avLst/>
          </a:prstGeom>
          <a:noFill/>
        </p:spPr>
        <p:txBody>
          <a:bodyPr wrap="square" rtlCol="0">
            <a:spAutoFit/>
          </a:bodyPr>
          <a:lstStyle/>
          <a:p>
            <a:r>
              <a:rPr lang="en-US" dirty="0"/>
              <a:t>Model Accuracy:95.59</a:t>
            </a:r>
          </a:p>
          <a:p>
            <a:r>
              <a:rPr lang="en-US" dirty="0"/>
              <a:t>Random forest on Train Data; Test F1: 0.974, Test AUC: 0.749</a:t>
            </a:r>
          </a:p>
        </p:txBody>
      </p:sp>
      <p:sp>
        <p:nvSpPr>
          <p:cNvPr id="2" name="Title 1">
            <a:extLst>
              <a:ext uri="{FF2B5EF4-FFF2-40B4-BE49-F238E27FC236}">
                <a16:creationId xmlns:a16="http://schemas.microsoft.com/office/drawing/2014/main" id="{180F5DCD-9A91-44BC-8B9B-3E09B72670D1}"/>
              </a:ext>
            </a:extLst>
          </p:cNvPr>
          <p:cNvSpPr>
            <a:spLocks noGrp="1"/>
          </p:cNvSpPr>
          <p:nvPr>
            <p:ph type="title"/>
          </p:nvPr>
        </p:nvSpPr>
        <p:spPr/>
        <p:txBody>
          <a:bodyPr>
            <a:normAutofit fontScale="90000"/>
          </a:bodyPr>
          <a:lstStyle/>
          <a:p>
            <a:r>
              <a:rPr lang="en-US" dirty="0"/>
              <a:t>RANDOM FOREST model  - </a:t>
            </a:r>
            <a:br>
              <a:rPr lang="en-US" dirty="0"/>
            </a:br>
            <a:r>
              <a:rPr lang="en-US" dirty="0"/>
              <a:t>BEST MODEL</a:t>
            </a:r>
          </a:p>
        </p:txBody>
      </p:sp>
      <p:sp>
        <p:nvSpPr>
          <p:cNvPr id="10" name="TextBox 9">
            <a:extLst>
              <a:ext uri="{FF2B5EF4-FFF2-40B4-BE49-F238E27FC236}">
                <a16:creationId xmlns:a16="http://schemas.microsoft.com/office/drawing/2014/main" id="{062AAC97-CC3F-4061-B074-22ACD5D92A13}"/>
              </a:ext>
            </a:extLst>
          </p:cNvPr>
          <p:cNvSpPr txBox="1"/>
          <p:nvPr/>
        </p:nvSpPr>
        <p:spPr>
          <a:xfrm>
            <a:off x="2313500" y="3958029"/>
            <a:ext cx="2757115" cy="369332"/>
          </a:xfrm>
          <a:prstGeom prst="rect">
            <a:avLst/>
          </a:prstGeom>
          <a:noFill/>
        </p:spPr>
        <p:txBody>
          <a:bodyPr wrap="square" rtlCol="0">
            <a:spAutoFit/>
          </a:bodyPr>
          <a:lstStyle/>
          <a:p>
            <a:r>
              <a:rPr lang="en-US" dirty="0"/>
              <a:t>Confusion Report</a:t>
            </a:r>
          </a:p>
        </p:txBody>
      </p:sp>
      <p:sp>
        <p:nvSpPr>
          <p:cNvPr id="11" name="TextBox 10">
            <a:extLst>
              <a:ext uri="{FF2B5EF4-FFF2-40B4-BE49-F238E27FC236}">
                <a16:creationId xmlns:a16="http://schemas.microsoft.com/office/drawing/2014/main" id="{A5DFEC0E-CA6B-4A3A-AF1A-88A0EE98C346}"/>
              </a:ext>
            </a:extLst>
          </p:cNvPr>
          <p:cNvSpPr txBox="1"/>
          <p:nvPr/>
        </p:nvSpPr>
        <p:spPr>
          <a:xfrm>
            <a:off x="7683944" y="4077651"/>
            <a:ext cx="2757115" cy="369332"/>
          </a:xfrm>
          <a:prstGeom prst="rect">
            <a:avLst/>
          </a:prstGeom>
          <a:noFill/>
        </p:spPr>
        <p:txBody>
          <a:bodyPr wrap="square" rtlCol="0">
            <a:spAutoFit/>
          </a:bodyPr>
          <a:lstStyle/>
          <a:p>
            <a:r>
              <a:rPr lang="en-US" dirty="0"/>
              <a:t>Confusion Matrix</a:t>
            </a:r>
          </a:p>
        </p:txBody>
      </p:sp>
      <p:pic>
        <p:nvPicPr>
          <p:cNvPr id="4" name="Picture 3">
            <a:extLst>
              <a:ext uri="{FF2B5EF4-FFF2-40B4-BE49-F238E27FC236}">
                <a16:creationId xmlns:a16="http://schemas.microsoft.com/office/drawing/2014/main" id="{98370514-4BF5-4248-8F5F-793D21C266BD}"/>
              </a:ext>
            </a:extLst>
          </p:cNvPr>
          <p:cNvPicPr>
            <a:picLocks noChangeAspect="1"/>
          </p:cNvPicPr>
          <p:nvPr/>
        </p:nvPicPr>
        <p:blipFill rotWithShape="1">
          <a:blip r:embed="rId2"/>
          <a:srcRect l="6091"/>
          <a:stretch/>
        </p:blipFill>
        <p:spPr>
          <a:xfrm>
            <a:off x="6957391" y="4381064"/>
            <a:ext cx="3677394" cy="1672210"/>
          </a:xfrm>
          <a:prstGeom prst="rect">
            <a:avLst/>
          </a:prstGeom>
        </p:spPr>
      </p:pic>
      <p:pic>
        <p:nvPicPr>
          <p:cNvPr id="7" name="Picture 6">
            <a:extLst>
              <a:ext uri="{FF2B5EF4-FFF2-40B4-BE49-F238E27FC236}">
                <a16:creationId xmlns:a16="http://schemas.microsoft.com/office/drawing/2014/main" id="{939A1597-BBFF-49C6-B329-079A4782077D}"/>
              </a:ext>
            </a:extLst>
          </p:cNvPr>
          <p:cNvPicPr>
            <a:picLocks noChangeAspect="1"/>
          </p:cNvPicPr>
          <p:nvPr/>
        </p:nvPicPr>
        <p:blipFill>
          <a:blip r:embed="rId3"/>
          <a:stretch>
            <a:fillRect/>
          </a:stretch>
        </p:blipFill>
        <p:spPr>
          <a:xfrm>
            <a:off x="1243891" y="4327361"/>
            <a:ext cx="5519774" cy="1672210"/>
          </a:xfrm>
          <a:prstGeom prst="rect">
            <a:avLst/>
          </a:prstGeom>
        </p:spPr>
      </p:pic>
    </p:spTree>
    <p:extLst>
      <p:ext uri="{BB962C8B-B14F-4D97-AF65-F5344CB8AC3E}">
        <p14:creationId xmlns:p14="http://schemas.microsoft.com/office/powerpoint/2010/main" val="1796534560"/>
      </p:ext>
    </p:extLst>
  </p:cSld>
  <p:clrMapOvr>
    <a:masterClrMapping/>
  </p:clrMapOvr>
</p:sld>
</file>

<file path=ppt/theme/theme1.xml><?xml version="1.0" encoding="utf-8"?>
<a:theme xmlns:a="http://schemas.openxmlformats.org/drawingml/2006/main" name="Juxtapos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1654</TotalTime>
  <Words>463</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Demi Cond</vt:lpstr>
      <vt:lpstr>Franklin Gothic Medium</vt:lpstr>
      <vt:lpstr>Tableau Book</vt:lpstr>
      <vt:lpstr>Wingdings</vt:lpstr>
      <vt:lpstr>JuxtaposeVTI</vt:lpstr>
      <vt:lpstr>Predict the Churning Customer  </vt:lpstr>
      <vt:lpstr>Predict the Churning Customer  </vt:lpstr>
      <vt:lpstr>Predict the Churning Customer  </vt:lpstr>
      <vt:lpstr>Data engineering </vt:lpstr>
      <vt:lpstr>Data engineering </vt:lpstr>
      <vt:lpstr>Data engineering </vt:lpstr>
      <vt:lpstr>Logistic regression model</vt:lpstr>
      <vt:lpstr>KNN model</vt:lpstr>
      <vt:lpstr>RANDOM FOREST model  -  BEST MODEL</vt:lpstr>
      <vt:lpstr>Tools</vt:lpstr>
      <vt:lpstr>insights</vt:lpstr>
      <vt:lpstr>PowerPoint Presentation</vt:lpstr>
      <vt:lpstr>PowerPoint Presentation</vt:lpstr>
      <vt:lpstr>PowerPoint Presentation</vt:lpstr>
      <vt:lpstr>PowerPoint Presentation</vt:lpstr>
      <vt:lpstr>PowerPoint Presentation</vt:lpstr>
      <vt:lpstr>Future work</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almalki</dc:creator>
  <cp:lastModifiedBy>mohammad almalki</cp:lastModifiedBy>
  <cp:revision>3</cp:revision>
  <dcterms:created xsi:type="dcterms:W3CDTF">2021-10-20T02:10:44Z</dcterms:created>
  <dcterms:modified xsi:type="dcterms:W3CDTF">2021-10-21T05:44:53Z</dcterms:modified>
</cp:coreProperties>
</file>