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10"/>
  </p:normalViewPr>
  <p:slideViewPr>
    <p:cSldViewPr snapToGrid="0" snapToObjects="1">
      <p:cViewPr>
        <p:scale>
          <a:sx n="57" d="100"/>
          <a:sy n="57" d="100"/>
        </p:scale>
        <p:origin x="82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01863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3354989" y="1454074"/>
            <a:ext cx="7415927" cy="2241233"/>
          </a:xfrm>
          <a:prstGeom prst="rect">
            <a:avLst/>
          </a:prstGeom>
          <a:noFill/>
          <a:ln/>
        </p:spPr>
        <p:txBody>
          <a:bodyPr wrap="square" rtlCol="0" anchor="t"/>
          <a:lstStyle/>
          <a:p>
            <a:pPr marL="0" indent="0">
              <a:lnSpc>
                <a:spcPts val="8825"/>
              </a:lnSpc>
              <a:buNone/>
            </a:pPr>
            <a:r>
              <a:rPr lang="en-US" sz="7060" b="1" dirty="0">
                <a:solidFill>
                  <a:srgbClr val="60A9FF"/>
                </a:solidFill>
                <a:latin typeface="Barlow" pitchFamily="34" charset="0"/>
                <a:ea typeface="Barlow" pitchFamily="34" charset="-122"/>
                <a:cs typeface="Barlow" pitchFamily="34" charset="-120"/>
              </a:rPr>
              <a:t>الأسواق المالية: مقدمة</a:t>
            </a:r>
            <a:endParaRPr lang="en-US" sz="7060" dirty="0"/>
          </a:p>
        </p:txBody>
      </p:sp>
      <p:sp>
        <p:nvSpPr>
          <p:cNvPr id="6" name="Text 3"/>
          <p:cNvSpPr/>
          <p:nvPr/>
        </p:nvSpPr>
        <p:spPr>
          <a:xfrm>
            <a:off x="3354989" y="4065591"/>
            <a:ext cx="7415927" cy="1975247"/>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الأسواق المالية هي نظام منظم يمكّن الأفراد والشركات من تداول الأصول المالية مثل الأسهم والسندات والعقارات والعملات. فهي تشكل ركيزة أساسية للاقتصاد الحديث تسهل تدفق المال وتحويله من المستثمرين إلى المقترضين والشركات. وهي محرك للاقتصاد وللنمو وتلعب دورًا حيويًا في تخصيص الموارد والمساعدة في تحديد أسعار الأصول.</a:t>
            </a:r>
            <a:endParaRPr lang="en-US" sz="1944" dirty="0"/>
          </a:p>
        </p:txBody>
      </p:sp>
      <p:sp>
        <p:nvSpPr>
          <p:cNvPr id="7" name="Shape 4"/>
          <p:cNvSpPr/>
          <p:nvPr/>
        </p:nvSpPr>
        <p:spPr>
          <a:xfrm>
            <a:off x="6350437" y="6349484"/>
            <a:ext cx="394930" cy="394930"/>
          </a:xfrm>
          <a:prstGeom prst="roundRect">
            <a:avLst>
              <a:gd name="adj" fmla="val 23151155"/>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3095770" y="1234891"/>
            <a:ext cx="7863126" cy="1203960"/>
          </a:xfrm>
          <a:prstGeom prst="rect">
            <a:avLst/>
          </a:prstGeom>
          <a:noFill/>
          <a:ln/>
        </p:spPr>
        <p:txBody>
          <a:bodyPr wrap="square" rtlCol="0" anchor="t"/>
          <a:lstStyle/>
          <a:p>
            <a:pPr marL="0" indent="0">
              <a:lnSpc>
                <a:spcPts val="4740"/>
              </a:lnSpc>
              <a:buNone/>
            </a:pPr>
            <a:r>
              <a:rPr lang="en-US" sz="3792" b="1" dirty="0">
                <a:solidFill>
                  <a:srgbClr val="60A9FF"/>
                </a:solidFill>
                <a:latin typeface="Barlow" pitchFamily="34" charset="0"/>
                <a:ea typeface="Barlow" pitchFamily="34" charset="-122"/>
                <a:cs typeface="Barlow" pitchFamily="34" charset="-120"/>
              </a:rPr>
              <a:t>تأثير الأحداث العالمية والأزمات الاقتصادية على الأسواق المالية</a:t>
            </a:r>
            <a:endParaRPr lang="en-US" sz="3792" dirty="0"/>
          </a:p>
        </p:txBody>
      </p:sp>
      <p:sp>
        <p:nvSpPr>
          <p:cNvPr id="6" name="Shape 3"/>
          <p:cNvSpPr/>
          <p:nvPr/>
        </p:nvSpPr>
        <p:spPr>
          <a:xfrm>
            <a:off x="3095770" y="2919149"/>
            <a:ext cx="411718" cy="411718"/>
          </a:xfrm>
          <a:prstGeom prst="roundRect">
            <a:avLst>
              <a:gd name="adj" fmla="val 26669"/>
            </a:avLst>
          </a:prstGeom>
          <a:solidFill>
            <a:srgbClr val="282C32"/>
          </a:solidFill>
          <a:ln/>
        </p:spPr>
      </p:sp>
      <p:sp>
        <p:nvSpPr>
          <p:cNvPr id="7" name="Text 4"/>
          <p:cNvSpPr/>
          <p:nvPr/>
        </p:nvSpPr>
        <p:spPr>
          <a:xfrm>
            <a:off x="3250432" y="2980466"/>
            <a:ext cx="102275" cy="288965"/>
          </a:xfrm>
          <a:prstGeom prst="rect">
            <a:avLst/>
          </a:prstGeom>
          <a:noFill/>
          <a:ln/>
        </p:spPr>
        <p:txBody>
          <a:bodyPr wrap="none" rtlCol="0" anchor="t"/>
          <a:lstStyle/>
          <a:p>
            <a:pPr marL="0" indent="0" algn="ctr">
              <a:lnSpc>
                <a:spcPts val="2275"/>
              </a:lnSpc>
              <a:buNone/>
            </a:pPr>
            <a:r>
              <a:rPr lang="en-US" sz="2275" b="1" dirty="0">
                <a:solidFill>
                  <a:srgbClr val="60A9FF"/>
                </a:solidFill>
                <a:latin typeface="Barlow" pitchFamily="34" charset="0"/>
                <a:ea typeface="Barlow" pitchFamily="34" charset="-122"/>
                <a:cs typeface="Barlow" pitchFamily="34" charset="-120"/>
              </a:rPr>
              <a:t>1</a:t>
            </a:r>
            <a:endParaRPr lang="en-US" sz="2275" dirty="0"/>
          </a:p>
        </p:txBody>
      </p:sp>
      <p:sp>
        <p:nvSpPr>
          <p:cNvPr id="8" name="Text 5"/>
          <p:cNvSpPr/>
          <p:nvPr/>
        </p:nvSpPr>
        <p:spPr>
          <a:xfrm>
            <a:off x="3690487" y="2919149"/>
            <a:ext cx="2407920" cy="300871"/>
          </a:xfrm>
          <a:prstGeom prst="rect">
            <a:avLst/>
          </a:prstGeom>
          <a:noFill/>
          <a:ln/>
        </p:spPr>
        <p:txBody>
          <a:bodyPr wrap="none" rtlCol="0" anchor="t"/>
          <a:lstStyle/>
          <a:p>
            <a:pPr marL="0" indent="0">
              <a:lnSpc>
                <a:spcPts val="2370"/>
              </a:lnSpc>
              <a:buNone/>
            </a:pPr>
            <a:r>
              <a:rPr lang="en-US" sz="1896" b="1" dirty="0">
                <a:solidFill>
                  <a:srgbClr val="60A9FF"/>
                </a:solidFill>
                <a:latin typeface="Barlow" pitchFamily="34" charset="0"/>
                <a:ea typeface="Barlow" pitchFamily="34" charset="-122"/>
                <a:cs typeface="Barlow" pitchFamily="34" charset="-120"/>
              </a:rPr>
              <a:t>التقلبات والتذبذبات</a:t>
            </a:r>
            <a:endParaRPr lang="en-US" sz="1896" dirty="0"/>
          </a:p>
        </p:txBody>
      </p:sp>
      <p:sp>
        <p:nvSpPr>
          <p:cNvPr id="9" name="Text 6"/>
          <p:cNvSpPr/>
          <p:nvPr/>
        </p:nvSpPr>
        <p:spPr>
          <a:xfrm>
            <a:off x="3690487" y="3329795"/>
            <a:ext cx="7268408" cy="585549"/>
          </a:xfrm>
          <a:prstGeom prst="rect">
            <a:avLst/>
          </a:prstGeom>
          <a:noFill/>
          <a:ln/>
        </p:spPr>
        <p:txBody>
          <a:bodyPr wrap="square" rtlCol="0" anchor="t"/>
          <a:lstStyle/>
          <a:p>
            <a:pPr marL="0" indent="0">
              <a:lnSpc>
                <a:spcPts val="2306"/>
              </a:lnSpc>
              <a:buNone/>
            </a:pPr>
            <a:r>
              <a:rPr lang="en-US" sz="1441" dirty="0">
                <a:solidFill>
                  <a:srgbClr val="EEEFF5"/>
                </a:solidFill>
                <a:latin typeface="Montserrat" pitchFamily="34" charset="0"/>
                <a:ea typeface="Montserrat" pitchFamily="34" charset="-122"/>
                <a:cs typeface="Montserrat" pitchFamily="34" charset="-120"/>
              </a:rPr>
              <a:t>تؤثر الأحداث العالمية والأزمات الاقتصادية بشكل كبير على أسعار الأسهم، العملات، والسندات. فمثلاً، يمكن أن تؤدي الحرب أو الأزمة الاقتصادية إلى تراجع في أسواق الأسهم، أو ارتفاع في أسعار العملات.</a:t>
            </a:r>
            <a:endParaRPr lang="en-US" sz="1441" dirty="0"/>
          </a:p>
        </p:txBody>
      </p:sp>
      <p:sp>
        <p:nvSpPr>
          <p:cNvPr id="10" name="Shape 7"/>
          <p:cNvSpPr/>
          <p:nvPr/>
        </p:nvSpPr>
        <p:spPr>
          <a:xfrm>
            <a:off x="3095770" y="4304203"/>
            <a:ext cx="411718" cy="411718"/>
          </a:xfrm>
          <a:prstGeom prst="roundRect">
            <a:avLst>
              <a:gd name="adj" fmla="val 26669"/>
            </a:avLst>
          </a:prstGeom>
          <a:solidFill>
            <a:srgbClr val="282C32"/>
          </a:solidFill>
          <a:ln/>
        </p:spPr>
      </p:sp>
      <p:sp>
        <p:nvSpPr>
          <p:cNvPr id="11" name="Text 8"/>
          <p:cNvSpPr/>
          <p:nvPr/>
        </p:nvSpPr>
        <p:spPr>
          <a:xfrm>
            <a:off x="3220667" y="4365520"/>
            <a:ext cx="161806" cy="288965"/>
          </a:xfrm>
          <a:prstGeom prst="rect">
            <a:avLst/>
          </a:prstGeom>
          <a:noFill/>
          <a:ln/>
        </p:spPr>
        <p:txBody>
          <a:bodyPr wrap="none" rtlCol="0" anchor="t"/>
          <a:lstStyle/>
          <a:p>
            <a:pPr marL="0" indent="0" algn="ctr">
              <a:lnSpc>
                <a:spcPts val="2275"/>
              </a:lnSpc>
              <a:buNone/>
            </a:pPr>
            <a:r>
              <a:rPr lang="en-US" sz="2275" b="1" dirty="0">
                <a:solidFill>
                  <a:srgbClr val="60A9FF"/>
                </a:solidFill>
                <a:latin typeface="Barlow" pitchFamily="34" charset="0"/>
                <a:ea typeface="Barlow" pitchFamily="34" charset="-122"/>
                <a:cs typeface="Barlow" pitchFamily="34" charset="-120"/>
              </a:rPr>
              <a:t>2</a:t>
            </a:r>
            <a:endParaRPr lang="en-US" sz="2275" dirty="0"/>
          </a:p>
        </p:txBody>
      </p:sp>
      <p:sp>
        <p:nvSpPr>
          <p:cNvPr id="12" name="Text 9"/>
          <p:cNvSpPr/>
          <p:nvPr/>
        </p:nvSpPr>
        <p:spPr>
          <a:xfrm>
            <a:off x="3690487" y="4304203"/>
            <a:ext cx="2407920" cy="300871"/>
          </a:xfrm>
          <a:prstGeom prst="rect">
            <a:avLst/>
          </a:prstGeom>
          <a:noFill/>
          <a:ln/>
        </p:spPr>
        <p:txBody>
          <a:bodyPr wrap="none" rtlCol="0" anchor="t"/>
          <a:lstStyle/>
          <a:p>
            <a:pPr marL="0" indent="0">
              <a:lnSpc>
                <a:spcPts val="2370"/>
              </a:lnSpc>
              <a:buNone/>
            </a:pPr>
            <a:r>
              <a:rPr lang="en-US" sz="1896" b="1" dirty="0">
                <a:solidFill>
                  <a:srgbClr val="60A9FF"/>
                </a:solidFill>
                <a:latin typeface="Barlow" pitchFamily="34" charset="0"/>
                <a:ea typeface="Barlow" pitchFamily="34" charset="-122"/>
                <a:cs typeface="Barlow" pitchFamily="34" charset="-120"/>
              </a:rPr>
              <a:t>فرص الاستثمار</a:t>
            </a:r>
            <a:endParaRPr lang="en-US" sz="1896" dirty="0"/>
          </a:p>
        </p:txBody>
      </p:sp>
      <p:sp>
        <p:nvSpPr>
          <p:cNvPr id="13" name="Text 10"/>
          <p:cNvSpPr/>
          <p:nvPr/>
        </p:nvSpPr>
        <p:spPr>
          <a:xfrm>
            <a:off x="3690487" y="4714849"/>
            <a:ext cx="7268408" cy="878324"/>
          </a:xfrm>
          <a:prstGeom prst="rect">
            <a:avLst/>
          </a:prstGeom>
          <a:noFill/>
          <a:ln/>
        </p:spPr>
        <p:txBody>
          <a:bodyPr wrap="square" rtlCol="0" anchor="t"/>
          <a:lstStyle/>
          <a:p>
            <a:pPr marL="0" indent="0">
              <a:lnSpc>
                <a:spcPts val="2306"/>
              </a:lnSpc>
              <a:buNone/>
            </a:pPr>
            <a:r>
              <a:rPr lang="en-US" sz="1441" dirty="0">
                <a:solidFill>
                  <a:srgbClr val="EEEFF5"/>
                </a:solidFill>
                <a:latin typeface="Montserrat" pitchFamily="34" charset="0"/>
                <a:ea typeface="Montserrat" pitchFamily="34" charset="-122"/>
                <a:cs typeface="Montserrat" pitchFamily="34" charset="-120"/>
              </a:rPr>
              <a:t>من جهة أخرى، يمكن أن تُقدم هذه الأحداث فرصًا استثمارية جديدة للمستثمرين الذين يستطيعون تحديد اتجاهات السوق بشكل صحيح. فمثلاً، يمكن الاستثمار في قطاع الطاقة خلال أزمة نفطية، أو الاستثمار في العملات الرقمية خلال فترة عدم الاستقرار الاقتصادي.</a:t>
            </a:r>
            <a:endParaRPr lang="en-US" sz="1441" dirty="0"/>
          </a:p>
        </p:txBody>
      </p:sp>
      <p:sp>
        <p:nvSpPr>
          <p:cNvPr id="14" name="Shape 11"/>
          <p:cNvSpPr/>
          <p:nvPr/>
        </p:nvSpPr>
        <p:spPr>
          <a:xfrm>
            <a:off x="3095770" y="5982032"/>
            <a:ext cx="411718" cy="411718"/>
          </a:xfrm>
          <a:prstGeom prst="roundRect">
            <a:avLst>
              <a:gd name="adj" fmla="val 26669"/>
            </a:avLst>
          </a:prstGeom>
          <a:solidFill>
            <a:srgbClr val="282C32"/>
          </a:solidFill>
          <a:ln/>
        </p:spPr>
      </p:sp>
      <p:sp>
        <p:nvSpPr>
          <p:cNvPr id="15" name="Text 12"/>
          <p:cNvSpPr/>
          <p:nvPr/>
        </p:nvSpPr>
        <p:spPr>
          <a:xfrm>
            <a:off x="3223524" y="6043349"/>
            <a:ext cx="156091" cy="288965"/>
          </a:xfrm>
          <a:prstGeom prst="rect">
            <a:avLst/>
          </a:prstGeom>
          <a:noFill/>
          <a:ln/>
        </p:spPr>
        <p:txBody>
          <a:bodyPr wrap="none" rtlCol="0" anchor="t"/>
          <a:lstStyle/>
          <a:p>
            <a:pPr marL="0" indent="0" algn="ctr">
              <a:lnSpc>
                <a:spcPts val="2275"/>
              </a:lnSpc>
              <a:buNone/>
            </a:pPr>
            <a:r>
              <a:rPr lang="en-US" sz="2275" b="1" dirty="0">
                <a:solidFill>
                  <a:srgbClr val="60A9FF"/>
                </a:solidFill>
                <a:latin typeface="Barlow" pitchFamily="34" charset="0"/>
                <a:ea typeface="Barlow" pitchFamily="34" charset="-122"/>
                <a:cs typeface="Barlow" pitchFamily="34" charset="-120"/>
              </a:rPr>
              <a:t>3</a:t>
            </a:r>
            <a:endParaRPr lang="en-US" sz="2275" dirty="0"/>
          </a:p>
        </p:txBody>
      </p:sp>
      <p:sp>
        <p:nvSpPr>
          <p:cNvPr id="16" name="Text 13"/>
          <p:cNvSpPr/>
          <p:nvPr/>
        </p:nvSpPr>
        <p:spPr>
          <a:xfrm>
            <a:off x="3690487" y="5982032"/>
            <a:ext cx="2407920" cy="300871"/>
          </a:xfrm>
          <a:prstGeom prst="rect">
            <a:avLst/>
          </a:prstGeom>
          <a:noFill/>
          <a:ln/>
        </p:spPr>
        <p:txBody>
          <a:bodyPr wrap="none" rtlCol="0" anchor="t"/>
          <a:lstStyle/>
          <a:p>
            <a:pPr marL="0" indent="0">
              <a:lnSpc>
                <a:spcPts val="2370"/>
              </a:lnSpc>
              <a:buNone/>
            </a:pPr>
            <a:r>
              <a:rPr lang="en-US" sz="1896" b="1" dirty="0">
                <a:solidFill>
                  <a:srgbClr val="60A9FF"/>
                </a:solidFill>
                <a:latin typeface="Barlow" pitchFamily="34" charset="0"/>
                <a:ea typeface="Barlow" pitchFamily="34" charset="-122"/>
                <a:cs typeface="Barlow" pitchFamily="34" charset="-120"/>
              </a:rPr>
              <a:t>التحليل الفني والأساسي</a:t>
            </a:r>
            <a:endParaRPr lang="en-US" sz="1896" dirty="0"/>
          </a:p>
        </p:txBody>
      </p:sp>
      <p:sp>
        <p:nvSpPr>
          <p:cNvPr id="17" name="Text 14"/>
          <p:cNvSpPr/>
          <p:nvPr/>
        </p:nvSpPr>
        <p:spPr>
          <a:xfrm>
            <a:off x="3690487" y="6392678"/>
            <a:ext cx="7268408" cy="585549"/>
          </a:xfrm>
          <a:prstGeom prst="rect">
            <a:avLst/>
          </a:prstGeom>
          <a:noFill/>
          <a:ln/>
        </p:spPr>
        <p:txBody>
          <a:bodyPr wrap="square" rtlCol="0" anchor="t"/>
          <a:lstStyle/>
          <a:p>
            <a:pPr marL="0" indent="0">
              <a:lnSpc>
                <a:spcPts val="2306"/>
              </a:lnSpc>
              <a:buNone/>
            </a:pPr>
            <a:r>
              <a:rPr lang="en-US" sz="1441" dirty="0">
                <a:solidFill>
                  <a:srgbClr val="EEEFF5"/>
                </a:solidFill>
                <a:latin typeface="Montserrat" pitchFamily="34" charset="0"/>
                <a:ea typeface="Montserrat" pitchFamily="34" charset="-122"/>
                <a:cs typeface="Montserrat" pitchFamily="34" charset="-120"/>
              </a:rPr>
              <a:t>يُعد فهم تأثير الأحداث العالمية على الأسواق المالية أمرًا هامًا للمستثمرين. يستطيع المحللون الفنيون والأساسيون استخدام هذه المعلومات لتحديد اتجاهات السوق والتنبؤ بالأسعار المستقبلية.</a:t>
            </a:r>
            <a:endParaRPr lang="en-US" sz="144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4" name="Text 2"/>
          <p:cNvSpPr/>
          <p:nvPr/>
        </p:nvSpPr>
        <p:spPr>
          <a:xfrm>
            <a:off x="864037" y="846892"/>
            <a:ext cx="12902327" cy="1624251"/>
          </a:xfrm>
          <a:prstGeom prst="rect">
            <a:avLst/>
          </a:prstGeom>
          <a:noFill/>
          <a:ln/>
        </p:spPr>
        <p:txBody>
          <a:bodyPr wrap="square" rtlCol="0" anchor="t"/>
          <a:lstStyle/>
          <a:p>
            <a:pPr marL="0" indent="0">
              <a:lnSpc>
                <a:spcPts val="6395"/>
              </a:lnSpc>
              <a:buNone/>
            </a:pPr>
            <a:r>
              <a:rPr lang="en-US" sz="5116" b="1" dirty="0">
                <a:solidFill>
                  <a:srgbClr val="60A9FF"/>
                </a:solidFill>
                <a:latin typeface="Barlow" pitchFamily="34" charset="0"/>
                <a:ea typeface="Barlow" pitchFamily="34" charset="-122"/>
                <a:cs typeface="Barlow" pitchFamily="34" charset="-120"/>
              </a:rPr>
              <a:t>دور الصناديق الاستثمارية والمؤشرات في تنويع المحافظ الاستثمارية</a:t>
            </a:r>
            <a:endParaRPr lang="en-US" sz="5116" dirty="0"/>
          </a:p>
        </p:txBody>
      </p:sp>
      <p:sp>
        <p:nvSpPr>
          <p:cNvPr id="5" name="Text 3"/>
          <p:cNvSpPr/>
          <p:nvPr/>
        </p:nvSpPr>
        <p:spPr>
          <a:xfrm>
            <a:off x="864037" y="3088243"/>
            <a:ext cx="3248501" cy="406003"/>
          </a:xfrm>
          <a:prstGeom prst="rect">
            <a:avLst/>
          </a:prstGeom>
          <a:noFill/>
          <a:ln/>
        </p:spPr>
        <p:txBody>
          <a:bodyPr wrap="none" rtlCol="0" anchor="t"/>
          <a:lstStyle/>
          <a:p>
            <a:pPr marL="0" indent="0">
              <a:lnSpc>
                <a:spcPts val="3197"/>
              </a:lnSpc>
              <a:buNone/>
            </a:pPr>
            <a:r>
              <a:rPr lang="en-US" sz="2558" b="1" dirty="0">
                <a:solidFill>
                  <a:srgbClr val="60A9FF"/>
                </a:solidFill>
                <a:latin typeface="Barlow" pitchFamily="34" charset="0"/>
                <a:ea typeface="Barlow" pitchFamily="34" charset="-122"/>
                <a:cs typeface="Barlow" pitchFamily="34" charset="-120"/>
              </a:rPr>
              <a:t>الصناديق الاستثمارية</a:t>
            </a:r>
            <a:endParaRPr lang="en-US" sz="2558" dirty="0"/>
          </a:p>
        </p:txBody>
      </p:sp>
      <p:sp>
        <p:nvSpPr>
          <p:cNvPr id="6" name="Text 4"/>
          <p:cNvSpPr/>
          <p:nvPr/>
        </p:nvSpPr>
        <p:spPr>
          <a:xfrm>
            <a:off x="864037" y="3741063"/>
            <a:ext cx="6150054" cy="118514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تُعد الصناديق الاستثمارية من أهم أدوات الاستثمار في الأسواق المالية، فهي تُمكن المستثمرين من توزيع استثماراتهم على مجموعة واسعة من الأصول، وبذلك تقلل من المخاطر.</a:t>
            </a:r>
            <a:endParaRPr lang="en-US" sz="1944" dirty="0"/>
          </a:p>
        </p:txBody>
      </p:sp>
      <p:sp>
        <p:nvSpPr>
          <p:cNvPr id="7" name="Text 5"/>
          <p:cNvSpPr/>
          <p:nvPr/>
        </p:nvSpPr>
        <p:spPr>
          <a:xfrm>
            <a:off x="1258967" y="5148382"/>
            <a:ext cx="5755124" cy="790099"/>
          </a:xfrm>
          <a:prstGeom prst="rect">
            <a:avLst/>
          </a:prstGeom>
          <a:noFill/>
          <a:ln/>
        </p:spPr>
        <p:txBody>
          <a:bodyPr wrap="square" rtlCol="0" anchor="t"/>
          <a:lstStyle/>
          <a:p>
            <a:pPr marL="342900" indent="-342900" algn="l">
              <a:lnSpc>
                <a:spcPts val="3110"/>
              </a:lnSpc>
              <a:buSzPct val="100000"/>
              <a:buChar char="•"/>
            </a:pPr>
            <a:r>
              <a:rPr lang="en-US" sz="1944" dirty="0">
                <a:solidFill>
                  <a:srgbClr val="EEEFF5"/>
                </a:solidFill>
                <a:latin typeface="Montserrat" pitchFamily="34" charset="0"/>
                <a:ea typeface="Montserrat" pitchFamily="34" charset="-122"/>
                <a:cs typeface="Montserrat" pitchFamily="34" charset="-120"/>
              </a:rPr>
              <a:t>تُوفر الصناديق الاستثمارية للمستثمرين تنوعًا أكبر في محافظهم.</a:t>
            </a:r>
            <a:endParaRPr lang="en-US" sz="1944" dirty="0"/>
          </a:p>
        </p:txBody>
      </p:sp>
      <p:sp>
        <p:nvSpPr>
          <p:cNvPr id="8" name="Text 6"/>
          <p:cNvSpPr/>
          <p:nvPr/>
        </p:nvSpPr>
        <p:spPr>
          <a:xfrm>
            <a:off x="1258967" y="6024801"/>
            <a:ext cx="5755124" cy="790099"/>
          </a:xfrm>
          <a:prstGeom prst="rect">
            <a:avLst/>
          </a:prstGeom>
          <a:noFill/>
          <a:ln/>
        </p:spPr>
        <p:txBody>
          <a:bodyPr wrap="square" rtlCol="0" anchor="t"/>
          <a:lstStyle/>
          <a:p>
            <a:pPr marL="342900" indent="-342900" algn="l">
              <a:lnSpc>
                <a:spcPts val="3110"/>
              </a:lnSpc>
              <a:buSzPct val="100000"/>
              <a:buChar char="•"/>
            </a:pPr>
            <a:r>
              <a:rPr lang="en-US" sz="1944" dirty="0">
                <a:solidFill>
                  <a:srgbClr val="EEEFF5"/>
                </a:solidFill>
                <a:latin typeface="Montserrat" pitchFamily="34" charset="0"/>
                <a:ea typeface="Montserrat" pitchFamily="34" charset="-122"/>
                <a:cs typeface="Montserrat" pitchFamily="34" charset="-120"/>
              </a:rPr>
              <a:t>تُتيح الصناديق الاستثمارية للمستثمرين الوصول إلى أسواق مختلفة.</a:t>
            </a:r>
            <a:endParaRPr lang="en-US" sz="1944" dirty="0"/>
          </a:p>
        </p:txBody>
      </p:sp>
      <p:sp>
        <p:nvSpPr>
          <p:cNvPr id="9" name="Text 7"/>
          <p:cNvSpPr/>
          <p:nvPr/>
        </p:nvSpPr>
        <p:spPr>
          <a:xfrm>
            <a:off x="1258967" y="6901220"/>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EEEFF5"/>
                </a:solidFill>
                <a:latin typeface="Montserrat" pitchFamily="34" charset="0"/>
                <a:ea typeface="Montserrat" pitchFamily="34" charset="-122"/>
                <a:cs typeface="Montserrat" pitchFamily="34" charset="-120"/>
              </a:rPr>
              <a:t>تُدار الصناديق الاستثمارية من قبل خبراء في الاستثمار.</a:t>
            </a:r>
            <a:endParaRPr lang="en-US" sz="1944" dirty="0"/>
          </a:p>
        </p:txBody>
      </p:sp>
      <p:sp>
        <p:nvSpPr>
          <p:cNvPr id="10" name="Text 8"/>
          <p:cNvSpPr/>
          <p:nvPr/>
        </p:nvSpPr>
        <p:spPr>
          <a:xfrm>
            <a:off x="7623929" y="3088243"/>
            <a:ext cx="3248501" cy="406003"/>
          </a:xfrm>
          <a:prstGeom prst="rect">
            <a:avLst/>
          </a:prstGeom>
          <a:noFill/>
          <a:ln/>
        </p:spPr>
        <p:txBody>
          <a:bodyPr wrap="none" rtlCol="0" anchor="t"/>
          <a:lstStyle/>
          <a:p>
            <a:pPr marL="0" indent="0">
              <a:lnSpc>
                <a:spcPts val="3197"/>
              </a:lnSpc>
              <a:buNone/>
            </a:pPr>
            <a:r>
              <a:rPr lang="en-US" sz="2558" b="1" dirty="0">
                <a:solidFill>
                  <a:srgbClr val="60A9FF"/>
                </a:solidFill>
                <a:latin typeface="Barlow" pitchFamily="34" charset="0"/>
                <a:ea typeface="Barlow" pitchFamily="34" charset="-122"/>
                <a:cs typeface="Barlow" pitchFamily="34" charset="-120"/>
              </a:rPr>
              <a:t>المؤشرات</a:t>
            </a:r>
            <a:endParaRPr lang="en-US" sz="2558" dirty="0"/>
          </a:p>
        </p:txBody>
      </p:sp>
      <p:sp>
        <p:nvSpPr>
          <p:cNvPr id="11" name="Text 9"/>
          <p:cNvSpPr/>
          <p:nvPr/>
        </p:nvSpPr>
        <p:spPr>
          <a:xfrm>
            <a:off x="7623929" y="3741063"/>
            <a:ext cx="6150054" cy="790099"/>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تُمثل المؤشرات مجموعات من الأسهم تُشكل مقياسًا لأداء سوق معين. فمثلاً، يمثل مؤشر ناسداك أداء الشركات التكنولوجية.</a:t>
            </a:r>
            <a:endParaRPr lang="en-US" sz="1944" dirty="0"/>
          </a:p>
        </p:txBody>
      </p:sp>
      <p:sp>
        <p:nvSpPr>
          <p:cNvPr id="12" name="Text 10"/>
          <p:cNvSpPr/>
          <p:nvPr/>
        </p:nvSpPr>
        <p:spPr>
          <a:xfrm>
            <a:off x="8018859" y="4753332"/>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EEEFF5"/>
                </a:solidFill>
                <a:latin typeface="Montserrat" pitchFamily="34" charset="0"/>
                <a:ea typeface="Montserrat" pitchFamily="34" charset="-122"/>
                <a:cs typeface="Montserrat" pitchFamily="34" charset="-120"/>
              </a:rPr>
              <a:t>تُقدم المؤشرات لمحةً شاملة عن أداء السوق.</a:t>
            </a:r>
            <a:endParaRPr lang="en-US" sz="1944" dirty="0"/>
          </a:p>
        </p:txBody>
      </p:sp>
      <p:sp>
        <p:nvSpPr>
          <p:cNvPr id="13" name="Text 11"/>
          <p:cNvSpPr/>
          <p:nvPr/>
        </p:nvSpPr>
        <p:spPr>
          <a:xfrm>
            <a:off x="8018859" y="5234702"/>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EEEFF5"/>
                </a:solidFill>
                <a:latin typeface="Montserrat" pitchFamily="34" charset="0"/>
                <a:ea typeface="Montserrat" pitchFamily="34" charset="-122"/>
                <a:cs typeface="Montserrat" pitchFamily="34" charset="-120"/>
              </a:rPr>
              <a:t>تُستخدم المؤشرات كمعيار لقياس أداء المحافظ الاستثمارية.</a:t>
            </a:r>
            <a:endParaRPr lang="en-US" sz="1944" dirty="0"/>
          </a:p>
        </p:txBody>
      </p:sp>
      <p:sp>
        <p:nvSpPr>
          <p:cNvPr id="14" name="Text 12"/>
          <p:cNvSpPr/>
          <p:nvPr/>
        </p:nvSpPr>
        <p:spPr>
          <a:xfrm>
            <a:off x="8018859" y="5716072"/>
            <a:ext cx="5755124" cy="790099"/>
          </a:xfrm>
          <a:prstGeom prst="rect">
            <a:avLst/>
          </a:prstGeom>
          <a:noFill/>
          <a:ln/>
        </p:spPr>
        <p:txBody>
          <a:bodyPr wrap="square" rtlCol="0" anchor="t"/>
          <a:lstStyle/>
          <a:p>
            <a:pPr marL="342900" indent="-342900" algn="l">
              <a:lnSpc>
                <a:spcPts val="3110"/>
              </a:lnSpc>
              <a:buSzPct val="100000"/>
              <a:buChar char="•"/>
            </a:pPr>
            <a:r>
              <a:rPr lang="en-US" sz="1944" dirty="0">
                <a:solidFill>
                  <a:srgbClr val="EEEFF5"/>
                </a:solidFill>
                <a:latin typeface="Montserrat" pitchFamily="34" charset="0"/>
                <a:ea typeface="Montserrat" pitchFamily="34" charset="-122"/>
                <a:cs typeface="Montserrat" pitchFamily="34" charset="-120"/>
              </a:rPr>
              <a:t>تُوفر المؤشرات فرصًا للاستثمار في مجموعة واسعة من الشركات.</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3720571" y="806475"/>
            <a:ext cx="7934325" cy="1137047"/>
          </a:xfrm>
          <a:prstGeom prst="rect">
            <a:avLst/>
          </a:prstGeom>
          <a:noFill/>
          <a:ln/>
        </p:spPr>
        <p:txBody>
          <a:bodyPr wrap="square" rtlCol="0" anchor="t"/>
          <a:lstStyle/>
          <a:p>
            <a:pPr marL="0" indent="0">
              <a:lnSpc>
                <a:spcPts val="4476"/>
              </a:lnSpc>
              <a:buNone/>
            </a:pPr>
            <a:r>
              <a:rPr lang="en-US" sz="3581" b="1" dirty="0">
                <a:solidFill>
                  <a:srgbClr val="60A9FF"/>
                </a:solidFill>
                <a:latin typeface="Barlow" pitchFamily="34" charset="0"/>
                <a:ea typeface="Barlow" pitchFamily="34" charset="-122"/>
                <a:cs typeface="Barlow" pitchFamily="34" charset="-120"/>
              </a:rPr>
              <a:t>التحديات والفرص المستقبلية في الأسواق المالية العالمية</a:t>
            </a:r>
            <a:endParaRPr lang="en-US" sz="3581" dirty="0"/>
          </a:p>
        </p:txBody>
      </p:sp>
      <p:sp>
        <p:nvSpPr>
          <p:cNvPr id="6" name="Shape 3"/>
          <p:cNvSpPr/>
          <p:nvPr/>
        </p:nvSpPr>
        <p:spPr>
          <a:xfrm>
            <a:off x="3940956" y="2202721"/>
            <a:ext cx="77748" cy="5387578"/>
          </a:xfrm>
          <a:prstGeom prst="roundRect">
            <a:avLst>
              <a:gd name="adj" fmla="val 133371"/>
            </a:avLst>
          </a:prstGeom>
          <a:solidFill>
            <a:srgbClr val="282C32"/>
          </a:solidFill>
          <a:ln/>
        </p:spPr>
      </p:sp>
      <p:sp>
        <p:nvSpPr>
          <p:cNvPr id="7" name="Shape 4"/>
          <p:cNvSpPr/>
          <p:nvPr/>
        </p:nvSpPr>
        <p:spPr>
          <a:xfrm>
            <a:off x="4174140" y="2552467"/>
            <a:ext cx="604837" cy="77748"/>
          </a:xfrm>
          <a:prstGeom prst="roundRect">
            <a:avLst>
              <a:gd name="adj" fmla="val 133371"/>
            </a:avLst>
          </a:prstGeom>
          <a:solidFill>
            <a:srgbClr val="282C32"/>
          </a:solidFill>
          <a:ln/>
        </p:spPr>
      </p:sp>
      <p:sp>
        <p:nvSpPr>
          <p:cNvPr id="8" name="Shape 5"/>
          <p:cNvSpPr/>
          <p:nvPr/>
        </p:nvSpPr>
        <p:spPr>
          <a:xfrm>
            <a:off x="3785401" y="2397031"/>
            <a:ext cx="388739" cy="388739"/>
          </a:xfrm>
          <a:prstGeom prst="roundRect">
            <a:avLst>
              <a:gd name="adj" fmla="val 26674"/>
            </a:avLst>
          </a:prstGeom>
          <a:solidFill>
            <a:srgbClr val="282C32"/>
          </a:solidFill>
          <a:ln/>
        </p:spPr>
      </p:sp>
      <p:sp>
        <p:nvSpPr>
          <p:cNvPr id="9" name="Text 6"/>
          <p:cNvSpPr/>
          <p:nvPr/>
        </p:nvSpPr>
        <p:spPr>
          <a:xfrm>
            <a:off x="3931372" y="2454896"/>
            <a:ext cx="96679" cy="272891"/>
          </a:xfrm>
          <a:prstGeom prst="rect">
            <a:avLst/>
          </a:prstGeom>
          <a:noFill/>
          <a:ln/>
        </p:spPr>
        <p:txBody>
          <a:bodyPr wrap="none" rtlCol="0" anchor="t"/>
          <a:lstStyle/>
          <a:p>
            <a:pPr marL="0" indent="0" algn="ctr">
              <a:lnSpc>
                <a:spcPts val="2149"/>
              </a:lnSpc>
              <a:buNone/>
            </a:pPr>
            <a:r>
              <a:rPr lang="en-US" sz="2149" b="1" dirty="0">
                <a:solidFill>
                  <a:srgbClr val="60A9FF"/>
                </a:solidFill>
                <a:latin typeface="Barlow" pitchFamily="34" charset="0"/>
                <a:ea typeface="Barlow" pitchFamily="34" charset="-122"/>
                <a:cs typeface="Barlow" pitchFamily="34" charset="-120"/>
              </a:rPr>
              <a:t>1</a:t>
            </a:r>
            <a:endParaRPr lang="en-US" sz="2149" dirty="0"/>
          </a:p>
        </p:txBody>
      </p:sp>
      <p:sp>
        <p:nvSpPr>
          <p:cNvPr id="10" name="Text 7"/>
          <p:cNvSpPr/>
          <p:nvPr/>
        </p:nvSpPr>
        <p:spPr>
          <a:xfrm>
            <a:off x="4930247" y="2375481"/>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التكنولوجيا المالية</a:t>
            </a:r>
            <a:endParaRPr lang="en-US" sz="1791" dirty="0"/>
          </a:p>
        </p:txBody>
      </p:sp>
      <p:sp>
        <p:nvSpPr>
          <p:cNvPr id="11" name="Text 8"/>
          <p:cNvSpPr/>
          <p:nvPr/>
        </p:nvSpPr>
        <p:spPr>
          <a:xfrm>
            <a:off x="4930247" y="2763268"/>
            <a:ext cx="6724650"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يُحدث التطور السريع في التكنولوجيا المالية تغييرات جذرية في الأسواق المالية، من خلال توفير حلول جديدة لعمليات التداول، الاستثمار، والتمويل.</a:t>
            </a:r>
            <a:endParaRPr lang="en-US" sz="1361" dirty="0"/>
          </a:p>
        </p:txBody>
      </p:sp>
      <p:sp>
        <p:nvSpPr>
          <p:cNvPr id="12" name="Shape 9"/>
          <p:cNvSpPr/>
          <p:nvPr/>
        </p:nvSpPr>
        <p:spPr>
          <a:xfrm>
            <a:off x="4174140" y="4011697"/>
            <a:ext cx="604837" cy="77748"/>
          </a:xfrm>
          <a:prstGeom prst="roundRect">
            <a:avLst>
              <a:gd name="adj" fmla="val 133371"/>
            </a:avLst>
          </a:prstGeom>
          <a:solidFill>
            <a:srgbClr val="282C32"/>
          </a:solidFill>
          <a:ln/>
        </p:spPr>
      </p:sp>
      <p:sp>
        <p:nvSpPr>
          <p:cNvPr id="13" name="Shape 10"/>
          <p:cNvSpPr/>
          <p:nvPr/>
        </p:nvSpPr>
        <p:spPr>
          <a:xfrm>
            <a:off x="3785401" y="3856261"/>
            <a:ext cx="388739" cy="388739"/>
          </a:xfrm>
          <a:prstGeom prst="roundRect">
            <a:avLst>
              <a:gd name="adj" fmla="val 26674"/>
            </a:avLst>
          </a:prstGeom>
          <a:solidFill>
            <a:srgbClr val="282C32"/>
          </a:solidFill>
          <a:ln/>
        </p:spPr>
      </p:sp>
      <p:sp>
        <p:nvSpPr>
          <p:cNvPr id="14" name="Text 11"/>
          <p:cNvSpPr/>
          <p:nvPr/>
        </p:nvSpPr>
        <p:spPr>
          <a:xfrm>
            <a:off x="3903392" y="3914126"/>
            <a:ext cx="152757" cy="272891"/>
          </a:xfrm>
          <a:prstGeom prst="rect">
            <a:avLst/>
          </a:prstGeom>
          <a:noFill/>
          <a:ln/>
        </p:spPr>
        <p:txBody>
          <a:bodyPr wrap="none" rtlCol="0" anchor="t"/>
          <a:lstStyle/>
          <a:p>
            <a:pPr marL="0" indent="0" algn="ctr">
              <a:lnSpc>
                <a:spcPts val="2149"/>
              </a:lnSpc>
              <a:buNone/>
            </a:pPr>
            <a:r>
              <a:rPr lang="en-US" sz="2149" b="1" dirty="0">
                <a:solidFill>
                  <a:srgbClr val="60A9FF"/>
                </a:solidFill>
                <a:latin typeface="Barlow" pitchFamily="34" charset="0"/>
                <a:ea typeface="Barlow" pitchFamily="34" charset="-122"/>
                <a:cs typeface="Barlow" pitchFamily="34" charset="-120"/>
              </a:rPr>
              <a:t>2</a:t>
            </a:r>
            <a:endParaRPr lang="en-US" sz="2149" dirty="0"/>
          </a:p>
        </p:txBody>
      </p:sp>
      <p:sp>
        <p:nvSpPr>
          <p:cNvPr id="15" name="Text 12"/>
          <p:cNvSpPr/>
          <p:nvPr/>
        </p:nvSpPr>
        <p:spPr>
          <a:xfrm>
            <a:off x="4930247" y="3834711"/>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الذكاء الاصطناعي</a:t>
            </a:r>
            <a:endParaRPr lang="en-US" sz="1791" dirty="0"/>
          </a:p>
        </p:txBody>
      </p:sp>
      <p:sp>
        <p:nvSpPr>
          <p:cNvPr id="16" name="Text 13"/>
          <p:cNvSpPr/>
          <p:nvPr/>
        </p:nvSpPr>
        <p:spPr>
          <a:xfrm>
            <a:off x="4930247" y="4222498"/>
            <a:ext cx="6724650"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يُلعب الذكاء الاصطناعي دورًا متزايدًا في التحليل المالي واتخاذ قرارات الاستثمار، مما يؤثر على أداء الأسواق المالية.</a:t>
            </a:r>
            <a:endParaRPr lang="en-US" sz="1361" dirty="0"/>
          </a:p>
        </p:txBody>
      </p:sp>
      <p:sp>
        <p:nvSpPr>
          <p:cNvPr id="17" name="Shape 14"/>
          <p:cNvSpPr/>
          <p:nvPr/>
        </p:nvSpPr>
        <p:spPr>
          <a:xfrm>
            <a:off x="4174140" y="5470927"/>
            <a:ext cx="604837" cy="77748"/>
          </a:xfrm>
          <a:prstGeom prst="roundRect">
            <a:avLst>
              <a:gd name="adj" fmla="val 133371"/>
            </a:avLst>
          </a:prstGeom>
          <a:solidFill>
            <a:srgbClr val="282C32"/>
          </a:solidFill>
          <a:ln/>
        </p:spPr>
      </p:sp>
      <p:sp>
        <p:nvSpPr>
          <p:cNvPr id="18" name="Shape 15"/>
          <p:cNvSpPr/>
          <p:nvPr/>
        </p:nvSpPr>
        <p:spPr>
          <a:xfrm>
            <a:off x="3785401" y="5315491"/>
            <a:ext cx="388739" cy="388739"/>
          </a:xfrm>
          <a:prstGeom prst="roundRect">
            <a:avLst>
              <a:gd name="adj" fmla="val 26674"/>
            </a:avLst>
          </a:prstGeom>
          <a:solidFill>
            <a:srgbClr val="282C32"/>
          </a:solidFill>
          <a:ln/>
        </p:spPr>
      </p:sp>
      <p:sp>
        <p:nvSpPr>
          <p:cNvPr id="19" name="Text 16"/>
          <p:cNvSpPr/>
          <p:nvPr/>
        </p:nvSpPr>
        <p:spPr>
          <a:xfrm>
            <a:off x="3906011" y="5373356"/>
            <a:ext cx="147399" cy="272891"/>
          </a:xfrm>
          <a:prstGeom prst="rect">
            <a:avLst/>
          </a:prstGeom>
          <a:noFill/>
          <a:ln/>
        </p:spPr>
        <p:txBody>
          <a:bodyPr wrap="none" rtlCol="0" anchor="t"/>
          <a:lstStyle/>
          <a:p>
            <a:pPr marL="0" indent="0" algn="ctr">
              <a:lnSpc>
                <a:spcPts val="2149"/>
              </a:lnSpc>
              <a:buNone/>
            </a:pPr>
            <a:r>
              <a:rPr lang="en-US" sz="2149" b="1" dirty="0">
                <a:solidFill>
                  <a:srgbClr val="60A9FF"/>
                </a:solidFill>
                <a:latin typeface="Barlow" pitchFamily="34" charset="0"/>
                <a:ea typeface="Barlow" pitchFamily="34" charset="-122"/>
                <a:cs typeface="Barlow" pitchFamily="34" charset="-120"/>
              </a:rPr>
              <a:t>3</a:t>
            </a:r>
            <a:endParaRPr lang="en-US" sz="2149" dirty="0"/>
          </a:p>
        </p:txBody>
      </p:sp>
      <p:sp>
        <p:nvSpPr>
          <p:cNvPr id="20" name="Text 17"/>
          <p:cNvSpPr/>
          <p:nvPr/>
        </p:nvSpPr>
        <p:spPr>
          <a:xfrm>
            <a:off x="4930247" y="5293941"/>
            <a:ext cx="2481143"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التغيرات الاقتصادية العالمية</a:t>
            </a:r>
            <a:endParaRPr lang="en-US" sz="1791" dirty="0"/>
          </a:p>
        </p:txBody>
      </p:sp>
      <p:sp>
        <p:nvSpPr>
          <p:cNvPr id="21" name="Text 18"/>
          <p:cNvSpPr/>
          <p:nvPr/>
        </p:nvSpPr>
        <p:spPr>
          <a:xfrm>
            <a:off x="4930247" y="5681728"/>
            <a:ext cx="6724650" cy="276582"/>
          </a:xfrm>
          <a:prstGeom prst="rect">
            <a:avLst/>
          </a:prstGeom>
          <a:noFill/>
          <a:ln/>
        </p:spPr>
        <p:txBody>
          <a:bodyPr wrap="non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تؤثر التغيرات الاقتصادية العالمية، مثل التجارة الدولية والسياسة النقدية، على أداء الأسواق المالية.</a:t>
            </a:r>
            <a:endParaRPr lang="en-US" sz="1361" dirty="0"/>
          </a:p>
        </p:txBody>
      </p:sp>
      <p:sp>
        <p:nvSpPr>
          <p:cNvPr id="22" name="Shape 19"/>
          <p:cNvSpPr/>
          <p:nvPr/>
        </p:nvSpPr>
        <p:spPr>
          <a:xfrm>
            <a:off x="4174140" y="6653575"/>
            <a:ext cx="604837" cy="77748"/>
          </a:xfrm>
          <a:prstGeom prst="roundRect">
            <a:avLst>
              <a:gd name="adj" fmla="val 133371"/>
            </a:avLst>
          </a:prstGeom>
          <a:solidFill>
            <a:srgbClr val="282C32"/>
          </a:solidFill>
          <a:ln/>
        </p:spPr>
      </p:sp>
      <p:sp>
        <p:nvSpPr>
          <p:cNvPr id="23" name="Shape 20"/>
          <p:cNvSpPr/>
          <p:nvPr/>
        </p:nvSpPr>
        <p:spPr>
          <a:xfrm>
            <a:off x="3785401" y="6498139"/>
            <a:ext cx="388739" cy="388739"/>
          </a:xfrm>
          <a:prstGeom prst="roundRect">
            <a:avLst>
              <a:gd name="adj" fmla="val 26674"/>
            </a:avLst>
          </a:prstGeom>
          <a:solidFill>
            <a:srgbClr val="282C32"/>
          </a:solidFill>
          <a:ln/>
        </p:spPr>
      </p:sp>
      <p:sp>
        <p:nvSpPr>
          <p:cNvPr id="24" name="Text 21"/>
          <p:cNvSpPr/>
          <p:nvPr/>
        </p:nvSpPr>
        <p:spPr>
          <a:xfrm>
            <a:off x="3897201" y="6556004"/>
            <a:ext cx="165140" cy="272891"/>
          </a:xfrm>
          <a:prstGeom prst="rect">
            <a:avLst/>
          </a:prstGeom>
          <a:noFill/>
          <a:ln/>
        </p:spPr>
        <p:txBody>
          <a:bodyPr wrap="none" rtlCol="0" anchor="t"/>
          <a:lstStyle/>
          <a:p>
            <a:pPr marL="0" indent="0" algn="ctr">
              <a:lnSpc>
                <a:spcPts val="2149"/>
              </a:lnSpc>
              <a:buNone/>
            </a:pPr>
            <a:r>
              <a:rPr lang="en-US" sz="2149" b="1" dirty="0">
                <a:solidFill>
                  <a:srgbClr val="60A9FF"/>
                </a:solidFill>
                <a:latin typeface="Barlow" pitchFamily="34" charset="0"/>
                <a:ea typeface="Barlow" pitchFamily="34" charset="-122"/>
                <a:cs typeface="Barlow" pitchFamily="34" charset="-120"/>
              </a:rPr>
              <a:t>4</a:t>
            </a:r>
            <a:endParaRPr lang="en-US" sz="2149" dirty="0"/>
          </a:p>
        </p:txBody>
      </p:sp>
      <p:sp>
        <p:nvSpPr>
          <p:cNvPr id="25" name="Text 22"/>
          <p:cNvSpPr/>
          <p:nvPr/>
        </p:nvSpPr>
        <p:spPr>
          <a:xfrm>
            <a:off x="4930247" y="6476589"/>
            <a:ext cx="2829997"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التحولات في سلوك المستثمرين</a:t>
            </a:r>
            <a:endParaRPr lang="en-US" sz="1791" dirty="0"/>
          </a:p>
        </p:txBody>
      </p:sp>
      <p:sp>
        <p:nvSpPr>
          <p:cNvPr id="26" name="Text 23"/>
          <p:cNvSpPr/>
          <p:nvPr/>
        </p:nvSpPr>
        <p:spPr>
          <a:xfrm>
            <a:off x="4930247" y="6864375"/>
            <a:ext cx="6724650"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تُؤثر التغيرات في سلوك المستثمرين، مثل ارتفاع الطلب على الاستثمارات المستدامة، على أداء الأسواق المالية.</a:t>
            </a:r>
            <a:endParaRPr lang="en-US" sz="136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3899417" y="1138171"/>
            <a:ext cx="7745968" cy="1313974"/>
          </a:xfrm>
          <a:prstGeom prst="rect">
            <a:avLst/>
          </a:prstGeom>
          <a:noFill/>
          <a:ln/>
        </p:spPr>
        <p:txBody>
          <a:bodyPr wrap="square" rtlCol="0" anchor="t"/>
          <a:lstStyle/>
          <a:p>
            <a:pPr marL="0" indent="0">
              <a:lnSpc>
                <a:spcPts val="5173"/>
              </a:lnSpc>
              <a:buNone/>
            </a:pPr>
            <a:r>
              <a:rPr lang="en-US" sz="4139" b="1" dirty="0">
                <a:solidFill>
                  <a:srgbClr val="60A9FF"/>
                </a:solidFill>
                <a:latin typeface="Barlow" pitchFamily="34" charset="0"/>
                <a:ea typeface="Barlow" pitchFamily="34" charset="-122"/>
                <a:cs typeface="Barlow" pitchFamily="34" charset="-120"/>
              </a:rPr>
              <a:t>أهمية التعليم المالي والتثقيف المالي في تمكين المستثمرين والمتداولين</a:t>
            </a:r>
            <a:endParaRPr lang="en-US" sz="4139" dirty="0"/>
          </a:p>
        </p:txBody>
      </p:sp>
      <p:sp>
        <p:nvSpPr>
          <p:cNvPr id="6" name="Shape 3"/>
          <p:cNvSpPr/>
          <p:nvPr/>
        </p:nvSpPr>
        <p:spPr>
          <a:xfrm>
            <a:off x="3899417" y="2751706"/>
            <a:ext cx="7745968" cy="1167051"/>
          </a:xfrm>
          <a:prstGeom prst="roundRect">
            <a:avLst>
              <a:gd name="adj" fmla="val 10268"/>
            </a:avLst>
          </a:prstGeom>
          <a:solidFill>
            <a:srgbClr val="282C32"/>
          </a:solidFill>
          <a:ln/>
        </p:spPr>
      </p:sp>
      <p:sp>
        <p:nvSpPr>
          <p:cNvPr id="7" name="Text 4"/>
          <p:cNvSpPr/>
          <p:nvPr/>
        </p:nvSpPr>
        <p:spPr>
          <a:xfrm>
            <a:off x="4099085" y="2951374"/>
            <a:ext cx="2627947" cy="328374"/>
          </a:xfrm>
          <a:prstGeom prst="rect">
            <a:avLst/>
          </a:prstGeom>
          <a:noFill/>
          <a:ln/>
        </p:spPr>
        <p:txBody>
          <a:bodyPr wrap="none" rtlCol="0" anchor="t"/>
          <a:lstStyle/>
          <a:p>
            <a:pPr marL="0" indent="0">
              <a:lnSpc>
                <a:spcPts val="2587"/>
              </a:lnSpc>
              <a:buNone/>
            </a:pPr>
            <a:r>
              <a:rPr lang="en-US" sz="2069" b="1" dirty="0">
                <a:solidFill>
                  <a:srgbClr val="60A9FF"/>
                </a:solidFill>
                <a:latin typeface="Barlow" pitchFamily="34" charset="0"/>
                <a:ea typeface="Barlow" pitchFamily="34" charset="-122"/>
                <a:cs typeface="Barlow" pitchFamily="34" charset="-120"/>
              </a:rPr>
              <a:t>فهم المخاطر</a:t>
            </a:r>
            <a:endParaRPr lang="en-US" sz="2069" dirty="0"/>
          </a:p>
        </p:txBody>
      </p:sp>
      <p:sp>
        <p:nvSpPr>
          <p:cNvPr id="8" name="Text 5"/>
          <p:cNvSpPr/>
          <p:nvPr/>
        </p:nvSpPr>
        <p:spPr>
          <a:xfrm>
            <a:off x="4099085" y="3399525"/>
            <a:ext cx="7346633" cy="319564"/>
          </a:xfrm>
          <a:prstGeom prst="rect">
            <a:avLst/>
          </a:prstGeom>
          <a:noFill/>
          <a:ln/>
        </p:spPr>
        <p:txBody>
          <a:bodyPr wrap="none" rtlCol="0" anchor="t"/>
          <a:lstStyle/>
          <a:p>
            <a:pPr marL="0" indent="0">
              <a:lnSpc>
                <a:spcPts val="2516"/>
              </a:lnSpc>
              <a:buNone/>
            </a:pPr>
            <a:r>
              <a:rPr lang="en-US" sz="1573" dirty="0">
                <a:solidFill>
                  <a:srgbClr val="EEEFF5"/>
                </a:solidFill>
                <a:latin typeface="Montserrat" pitchFamily="34" charset="0"/>
                <a:ea typeface="Montserrat" pitchFamily="34" charset="-122"/>
                <a:cs typeface="Montserrat" pitchFamily="34" charset="-120"/>
              </a:rPr>
              <a:t>يساعد التعليم المالي الأفراد على فهم المخاطر المرتبطة بالاستثمار، وكيفية إدارة هذه المخاطر.</a:t>
            </a:r>
            <a:endParaRPr lang="en-US" sz="1573" dirty="0"/>
          </a:p>
        </p:txBody>
      </p:sp>
      <p:sp>
        <p:nvSpPr>
          <p:cNvPr id="9" name="Shape 6"/>
          <p:cNvSpPr/>
          <p:nvPr/>
        </p:nvSpPr>
        <p:spPr>
          <a:xfrm>
            <a:off x="3899417" y="4118424"/>
            <a:ext cx="7745968" cy="1486614"/>
          </a:xfrm>
          <a:prstGeom prst="roundRect">
            <a:avLst>
              <a:gd name="adj" fmla="val 8061"/>
            </a:avLst>
          </a:prstGeom>
          <a:solidFill>
            <a:srgbClr val="282C32"/>
          </a:solidFill>
          <a:ln/>
        </p:spPr>
      </p:sp>
      <p:sp>
        <p:nvSpPr>
          <p:cNvPr id="10" name="Text 7"/>
          <p:cNvSpPr/>
          <p:nvPr/>
        </p:nvSpPr>
        <p:spPr>
          <a:xfrm>
            <a:off x="4099085" y="4318092"/>
            <a:ext cx="3015496" cy="328374"/>
          </a:xfrm>
          <a:prstGeom prst="rect">
            <a:avLst/>
          </a:prstGeom>
          <a:noFill/>
          <a:ln/>
        </p:spPr>
        <p:txBody>
          <a:bodyPr wrap="none" rtlCol="0" anchor="t"/>
          <a:lstStyle/>
          <a:p>
            <a:pPr marL="0" indent="0">
              <a:lnSpc>
                <a:spcPts val="2587"/>
              </a:lnSpc>
              <a:buNone/>
            </a:pPr>
            <a:r>
              <a:rPr lang="en-US" sz="2069" b="1" dirty="0">
                <a:solidFill>
                  <a:srgbClr val="60A9FF"/>
                </a:solidFill>
                <a:latin typeface="Barlow" pitchFamily="34" charset="0"/>
                <a:ea typeface="Barlow" pitchFamily="34" charset="-122"/>
                <a:cs typeface="Barlow" pitchFamily="34" charset="-120"/>
              </a:rPr>
              <a:t>اتخاذ قرارات استثمارية سليمة</a:t>
            </a:r>
            <a:endParaRPr lang="en-US" sz="2069" dirty="0"/>
          </a:p>
        </p:txBody>
      </p:sp>
      <p:sp>
        <p:nvSpPr>
          <p:cNvPr id="11" name="Text 8"/>
          <p:cNvSpPr/>
          <p:nvPr/>
        </p:nvSpPr>
        <p:spPr>
          <a:xfrm>
            <a:off x="4099085" y="4766243"/>
            <a:ext cx="7346633" cy="639127"/>
          </a:xfrm>
          <a:prstGeom prst="rect">
            <a:avLst/>
          </a:prstGeom>
          <a:noFill/>
          <a:ln/>
        </p:spPr>
        <p:txBody>
          <a:bodyPr wrap="square" rtlCol="0" anchor="t"/>
          <a:lstStyle/>
          <a:p>
            <a:pPr marL="0" indent="0">
              <a:lnSpc>
                <a:spcPts val="2516"/>
              </a:lnSpc>
              <a:buNone/>
            </a:pPr>
            <a:r>
              <a:rPr lang="en-US" sz="1573" dirty="0">
                <a:solidFill>
                  <a:srgbClr val="EEEFF5"/>
                </a:solidFill>
                <a:latin typeface="Montserrat" pitchFamily="34" charset="0"/>
                <a:ea typeface="Montserrat" pitchFamily="34" charset="-122"/>
                <a:cs typeface="Montserrat" pitchFamily="34" charset="-120"/>
              </a:rPr>
              <a:t>يُمكن التعليم المالي الأفراد من اتخاذ قرارات استثمارية سليمة، بناءً على فهمهم لأساسيات السوق والمبادئ المالية.</a:t>
            </a:r>
            <a:endParaRPr lang="en-US" sz="1573" dirty="0"/>
          </a:p>
        </p:txBody>
      </p:sp>
      <p:sp>
        <p:nvSpPr>
          <p:cNvPr id="12" name="Shape 9"/>
          <p:cNvSpPr/>
          <p:nvPr/>
        </p:nvSpPr>
        <p:spPr>
          <a:xfrm>
            <a:off x="3899417" y="5804707"/>
            <a:ext cx="7745968" cy="1486614"/>
          </a:xfrm>
          <a:prstGeom prst="roundRect">
            <a:avLst>
              <a:gd name="adj" fmla="val 8061"/>
            </a:avLst>
          </a:prstGeom>
          <a:solidFill>
            <a:srgbClr val="282C32"/>
          </a:solidFill>
          <a:ln/>
        </p:spPr>
      </p:sp>
      <p:sp>
        <p:nvSpPr>
          <p:cNvPr id="13" name="Text 10"/>
          <p:cNvSpPr/>
          <p:nvPr/>
        </p:nvSpPr>
        <p:spPr>
          <a:xfrm>
            <a:off x="4099085" y="6004374"/>
            <a:ext cx="2627947" cy="328374"/>
          </a:xfrm>
          <a:prstGeom prst="rect">
            <a:avLst/>
          </a:prstGeom>
          <a:noFill/>
          <a:ln/>
        </p:spPr>
        <p:txBody>
          <a:bodyPr wrap="none" rtlCol="0" anchor="t"/>
          <a:lstStyle/>
          <a:p>
            <a:pPr marL="0" indent="0">
              <a:lnSpc>
                <a:spcPts val="2587"/>
              </a:lnSpc>
              <a:buNone/>
            </a:pPr>
            <a:r>
              <a:rPr lang="en-US" sz="2069" b="1" dirty="0">
                <a:solidFill>
                  <a:srgbClr val="60A9FF"/>
                </a:solidFill>
                <a:latin typeface="Barlow" pitchFamily="34" charset="0"/>
                <a:ea typeface="Barlow" pitchFamily="34" charset="-122"/>
                <a:cs typeface="Barlow" pitchFamily="34" charset="-120"/>
              </a:rPr>
              <a:t>تحقيق الأهداف المالية</a:t>
            </a:r>
            <a:endParaRPr lang="en-US" sz="2069" dirty="0"/>
          </a:p>
        </p:txBody>
      </p:sp>
      <p:sp>
        <p:nvSpPr>
          <p:cNvPr id="14" name="Text 11"/>
          <p:cNvSpPr/>
          <p:nvPr/>
        </p:nvSpPr>
        <p:spPr>
          <a:xfrm>
            <a:off x="4099085" y="6452526"/>
            <a:ext cx="7346633" cy="639127"/>
          </a:xfrm>
          <a:prstGeom prst="rect">
            <a:avLst/>
          </a:prstGeom>
          <a:noFill/>
          <a:ln/>
        </p:spPr>
        <p:txBody>
          <a:bodyPr wrap="square" rtlCol="0" anchor="t"/>
          <a:lstStyle/>
          <a:p>
            <a:pPr marL="0" indent="0">
              <a:lnSpc>
                <a:spcPts val="2516"/>
              </a:lnSpc>
              <a:buNone/>
            </a:pPr>
            <a:r>
              <a:rPr lang="en-US" sz="1573" dirty="0">
                <a:solidFill>
                  <a:srgbClr val="EEEFF5"/>
                </a:solidFill>
                <a:latin typeface="Montserrat" pitchFamily="34" charset="0"/>
                <a:ea typeface="Montserrat" pitchFamily="34" charset="-122"/>
                <a:cs typeface="Montserrat" pitchFamily="34" charset="-120"/>
              </a:rPr>
              <a:t>يساعد التعليم المالي الأفراد على وضع خطط مالية واقعية لتحقيق أهدافهم المالية، مثل التقاعد أو شراء منزل.</a:t>
            </a:r>
            <a:endParaRPr lang="en-US" sz="1573"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1016437" y="1820108"/>
            <a:ext cx="6497003" cy="812125"/>
          </a:xfrm>
          <a:prstGeom prst="rect">
            <a:avLst/>
          </a:prstGeom>
          <a:noFill/>
          <a:ln/>
        </p:spPr>
        <p:txBody>
          <a:bodyPr wrap="none" rtlCol="0" anchor="t"/>
          <a:lstStyle/>
          <a:p>
            <a:pPr marL="0" indent="0">
              <a:lnSpc>
                <a:spcPts val="6395"/>
              </a:lnSpc>
              <a:buNone/>
            </a:pPr>
            <a:r>
              <a:rPr lang="en-US" sz="5116" b="1" dirty="0">
                <a:solidFill>
                  <a:srgbClr val="60A9FF"/>
                </a:solidFill>
                <a:latin typeface="Barlow" pitchFamily="34" charset="0"/>
                <a:ea typeface="Barlow" pitchFamily="34" charset="-122"/>
                <a:cs typeface="Barlow" pitchFamily="34" charset="-120"/>
              </a:rPr>
              <a:t>خلاصة وتوصيات</a:t>
            </a:r>
            <a:endParaRPr lang="en-US" sz="5116" dirty="0"/>
          </a:p>
        </p:txBody>
      </p:sp>
      <p:sp>
        <p:nvSpPr>
          <p:cNvPr id="6" name="Text 3"/>
          <p:cNvSpPr/>
          <p:nvPr/>
        </p:nvSpPr>
        <p:spPr>
          <a:xfrm>
            <a:off x="1016437" y="3002518"/>
            <a:ext cx="12902327" cy="790099"/>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الأسواق المالية هي نظام مُعقد و متطور يُوفر لـ المستثمرين فرصة لـ الحصول على عوائد و تُساهم في نمو الاقتصاد. و تُمثل هذه الأسواق فرصة مُهمة لـ الاستثمار و الحصول على الثروة و النجاح المالي.</a:t>
            </a:r>
            <a:endParaRPr lang="en-US" sz="1944" dirty="0"/>
          </a:p>
        </p:txBody>
      </p:sp>
      <p:sp>
        <p:nvSpPr>
          <p:cNvPr id="7" name="Text 4"/>
          <p:cNvSpPr/>
          <p:nvPr/>
        </p:nvSpPr>
        <p:spPr>
          <a:xfrm>
            <a:off x="1016437" y="4070271"/>
            <a:ext cx="12902327" cy="790099"/>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و تُعد فهم الأسواق المالية و الاستثمار فيها مُهمًا لـ جميع الأفراد و الشركات. و تُساهم التعليم و التدريب في تحسين فهم الأسواق المالية و اتخاذ قرارات استثمارية صائبة.</a:t>
            </a:r>
            <a:endParaRPr lang="en-US" sz="1944" dirty="0"/>
          </a:p>
        </p:txBody>
      </p:sp>
      <p:sp>
        <p:nvSpPr>
          <p:cNvPr id="8" name="Text 5"/>
          <p:cNvSpPr/>
          <p:nvPr/>
        </p:nvSpPr>
        <p:spPr>
          <a:xfrm>
            <a:off x="1016437" y="5138023"/>
            <a:ext cx="12902327" cy="395049"/>
          </a:xfrm>
          <a:prstGeom prst="rect">
            <a:avLst/>
          </a:prstGeom>
          <a:noFill/>
          <a:ln/>
        </p:spPr>
        <p:txBody>
          <a:bodyPr wrap="non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و يُمكن لـ جميع الأفراد و الشركات الاستفادة من الأسواق المالية و الحصول على الفرص التي تُوفرها من خلال الاستثمار الذكى و المُنظم.</a:t>
            </a:r>
            <a:endParaRPr lang="en-US" sz="194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6" name="Text 3"/>
          <p:cNvSpPr/>
          <p:nvPr/>
        </p:nvSpPr>
        <p:spPr>
          <a:xfrm>
            <a:off x="4474341" y="3534548"/>
            <a:ext cx="6497003" cy="812125"/>
          </a:xfrm>
          <a:prstGeom prst="rect">
            <a:avLst/>
          </a:prstGeom>
          <a:noFill/>
          <a:ln/>
        </p:spPr>
        <p:txBody>
          <a:bodyPr wrap="none" rtlCol="0" anchor="t"/>
          <a:lstStyle/>
          <a:p>
            <a:pPr marL="0" indent="0">
              <a:lnSpc>
                <a:spcPts val="6395"/>
              </a:lnSpc>
              <a:buNone/>
            </a:pPr>
            <a:r>
              <a:rPr lang="ar-SA" sz="6600" b="1" dirty="0">
                <a:solidFill>
                  <a:srgbClr val="60A9FF"/>
                </a:solidFill>
                <a:latin typeface="Barlow" pitchFamily="34" charset="0"/>
                <a:ea typeface="Barlow" pitchFamily="34" charset="-122"/>
              </a:rPr>
              <a:t>شكرا على الاستماع</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5" name="Text 2"/>
          <p:cNvSpPr/>
          <p:nvPr/>
        </p:nvSpPr>
        <p:spPr>
          <a:xfrm>
            <a:off x="3127320" y="730568"/>
            <a:ext cx="4547830" cy="568523"/>
          </a:xfrm>
          <a:prstGeom prst="rect">
            <a:avLst/>
          </a:prstGeom>
          <a:noFill/>
          <a:ln/>
        </p:spPr>
        <p:txBody>
          <a:bodyPr wrap="none" rtlCol="0" anchor="t"/>
          <a:lstStyle/>
          <a:p>
            <a:pPr marL="0" indent="0">
              <a:lnSpc>
                <a:spcPts val="4476"/>
              </a:lnSpc>
              <a:buNone/>
            </a:pPr>
            <a:r>
              <a:rPr lang="en-US" sz="3581" b="1" dirty="0">
                <a:solidFill>
                  <a:srgbClr val="60A9FF"/>
                </a:solidFill>
                <a:latin typeface="Barlow" pitchFamily="34" charset="0"/>
                <a:ea typeface="Barlow" pitchFamily="34" charset="-122"/>
                <a:cs typeface="Barlow" pitchFamily="34" charset="-120"/>
              </a:rPr>
              <a:t>أنواع الأسواق المالية</a:t>
            </a:r>
            <a:endParaRPr lang="en-US" sz="3581" dirty="0"/>
          </a:p>
        </p:txBody>
      </p:sp>
      <p:sp>
        <p:nvSpPr>
          <p:cNvPr id="6" name="Shape 3"/>
          <p:cNvSpPr/>
          <p:nvPr/>
        </p:nvSpPr>
        <p:spPr>
          <a:xfrm>
            <a:off x="3127320" y="1558290"/>
            <a:ext cx="7934325" cy="1286470"/>
          </a:xfrm>
          <a:prstGeom prst="roundRect">
            <a:avLst>
              <a:gd name="adj" fmla="val 8060"/>
            </a:avLst>
          </a:prstGeom>
          <a:solidFill>
            <a:srgbClr val="282C32"/>
          </a:solidFill>
          <a:ln/>
        </p:spPr>
      </p:sp>
      <p:sp>
        <p:nvSpPr>
          <p:cNvPr id="7" name="Text 4"/>
          <p:cNvSpPr/>
          <p:nvPr/>
        </p:nvSpPr>
        <p:spPr>
          <a:xfrm>
            <a:off x="3300080" y="1731050"/>
            <a:ext cx="2273856" cy="284202"/>
          </a:xfrm>
          <a:prstGeom prst="rect">
            <a:avLst/>
          </a:prstGeom>
          <a:noFill/>
          <a:ln/>
        </p:spPr>
        <p:txBody>
          <a:bodyPr wrap="none" rtlCol="0" anchor="t"/>
          <a:lstStyle/>
          <a:p>
            <a:pPr marL="0" indent="0">
              <a:lnSpc>
                <a:spcPts val="2238"/>
              </a:lnSpc>
              <a:buNone/>
            </a:pPr>
            <a:r>
              <a:rPr lang="en-US" sz="1791" b="1" dirty="0">
                <a:solidFill>
                  <a:srgbClr val="60A9FF"/>
                </a:solidFill>
                <a:latin typeface="Barlow" pitchFamily="34" charset="0"/>
                <a:ea typeface="Barlow" pitchFamily="34" charset="-122"/>
                <a:cs typeface="Barlow" pitchFamily="34" charset="-120"/>
              </a:rPr>
              <a:t>أسواق الأسهم</a:t>
            </a:r>
            <a:endParaRPr lang="en-US" sz="1791" dirty="0"/>
          </a:p>
        </p:txBody>
      </p:sp>
      <p:sp>
        <p:nvSpPr>
          <p:cNvPr id="8" name="Text 5"/>
          <p:cNvSpPr/>
          <p:nvPr/>
        </p:nvSpPr>
        <p:spPr>
          <a:xfrm>
            <a:off x="3300080" y="2118836"/>
            <a:ext cx="7588806" cy="553164"/>
          </a:xfrm>
          <a:prstGeom prst="rect">
            <a:avLst/>
          </a:prstGeom>
          <a:noFill/>
          <a:ln/>
        </p:spPr>
        <p:txBody>
          <a:bodyPr wrap="square" rtlCol="0" anchor="t"/>
          <a:lstStyle/>
          <a:p>
            <a:pPr marL="0" indent="0">
              <a:lnSpc>
                <a:spcPts val="2177"/>
              </a:lnSpc>
              <a:buNone/>
            </a:pPr>
            <a:r>
              <a:rPr lang="en-US" sz="1361" dirty="0">
                <a:solidFill>
                  <a:srgbClr val="EEEFF5"/>
                </a:solidFill>
                <a:latin typeface="Montserrat" pitchFamily="34" charset="0"/>
                <a:ea typeface="Montserrat" pitchFamily="34" charset="-122"/>
                <a:cs typeface="Montserrat" pitchFamily="34" charset="-120"/>
              </a:rPr>
              <a:t>تُعدّ أسواق الأسهم منصة لتداول أسهم الشركات حيث يمكن للأفراد والشركات شراء وبيع حصة في الشركة. وهي مُعرّفة بـ التقلب و التغيير و تُعطي فرصة للنمو الطويل الأجل.</a:t>
            </a:r>
            <a:endParaRPr lang="en-US" sz="1361" dirty="0"/>
          </a:p>
        </p:txBody>
      </p:sp>
      <p:sp>
        <p:nvSpPr>
          <p:cNvPr id="9" name="Shape 6"/>
          <p:cNvSpPr/>
          <p:nvPr/>
        </p:nvSpPr>
        <p:spPr>
          <a:xfrm>
            <a:off x="3127320" y="3017520"/>
            <a:ext cx="7934325" cy="1563053"/>
          </a:xfrm>
          <a:prstGeom prst="roundRect">
            <a:avLst>
              <a:gd name="adj" fmla="val 6634"/>
            </a:avLst>
          </a:prstGeom>
          <a:solidFill>
            <a:srgbClr val="282C32"/>
          </a:solidFill>
          <a:ln/>
        </p:spPr>
      </p:sp>
      <p:sp>
        <p:nvSpPr>
          <p:cNvPr id="10" name="Text 7"/>
          <p:cNvSpPr/>
          <p:nvPr/>
        </p:nvSpPr>
        <p:spPr>
          <a:xfrm>
            <a:off x="3300080" y="3190280"/>
            <a:ext cx="2273856" cy="284202"/>
          </a:xfrm>
          <a:prstGeom prst="rect">
            <a:avLst/>
          </a:prstGeom>
          <a:noFill/>
          <a:ln/>
        </p:spPr>
        <p:txBody>
          <a:bodyPr wrap="none" rtlCol="0" anchor="t"/>
          <a:lstStyle/>
          <a:p>
            <a:pPr marL="0" indent="0">
              <a:lnSpc>
                <a:spcPts val="2238"/>
              </a:lnSpc>
              <a:buNone/>
            </a:pPr>
            <a:r>
              <a:rPr lang="en-US" sz="1791" b="1" dirty="0">
                <a:solidFill>
                  <a:srgbClr val="60A9FF"/>
                </a:solidFill>
                <a:latin typeface="Barlow" pitchFamily="34" charset="0"/>
                <a:ea typeface="Barlow" pitchFamily="34" charset="-122"/>
                <a:cs typeface="Barlow" pitchFamily="34" charset="-120"/>
              </a:rPr>
              <a:t>أسواق الديون</a:t>
            </a:r>
            <a:endParaRPr lang="en-US" sz="1791" dirty="0"/>
          </a:p>
        </p:txBody>
      </p:sp>
      <p:sp>
        <p:nvSpPr>
          <p:cNvPr id="11" name="Text 8"/>
          <p:cNvSpPr/>
          <p:nvPr/>
        </p:nvSpPr>
        <p:spPr>
          <a:xfrm>
            <a:off x="3300080" y="3578066"/>
            <a:ext cx="7588806" cy="829747"/>
          </a:xfrm>
          <a:prstGeom prst="rect">
            <a:avLst/>
          </a:prstGeom>
          <a:noFill/>
          <a:ln/>
        </p:spPr>
        <p:txBody>
          <a:bodyPr wrap="square" rtlCol="0" anchor="t"/>
          <a:lstStyle/>
          <a:p>
            <a:pPr marL="0" indent="0">
              <a:lnSpc>
                <a:spcPts val="2177"/>
              </a:lnSpc>
              <a:buNone/>
            </a:pPr>
            <a:r>
              <a:rPr lang="en-US" sz="1361" dirty="0">
                <a:solidFill>
                  <a:srgbClr val="EEEFF5"/>
                </a:solidFill>
                <a:latin typeface="Montserrat" pitchFamily="34" charset="0"/>
                <a:ea typeface="Montserrat" pitchFamily="34" charset="-122"/>
                <a:cs typeface="Montserrat" pitchFamily="34" charset="-120"/>
              </a:rPr>
              <a:t>في أسواق الديون تُصدر الحكومات والشركات السندات لمعالجة الديون. و تُمثل هذه السندات واجب على الجهة المُصدرة لـ سداد الفائدة و رأس المال في تاريخ الاستحقاق. وتُعدّ أسواق الديون أقل خطورة من أسواق الأسهم بشكل عام.</a:t>
            </a:r>
            <a:endParaRPr lang="en-US" sz="1361" dirty="0"/>
          </a:p>
        </p:txBody>
      </p:sp>
      <p:sp>
        <p:nvSpPr>
          <p:cNvPr id="12" name="Shape 9"/>
          <p:cNvSpPr/>
          <p:nvPr/>
        </p:nvSpPr>
        <p:spPr>
          <a:xfrm>
            <a:off x="3127320" y="4753332"/>
            <a:ext cx="7934325" cy="1286470"/>
          </a:xfrm>
          <a:prstGeom prst="roundRect">
            <a:avLst>
              <a:gd name="adj" fmla="val 8060"/>
            </a:avLst>
          </a:prstGeom>
          <a:solidFill>
            <a:srgbClr val="282C32"/>
          </a:solidFill>
          <a:ln/>
        </p:spPr>
      </p:sp>
      <p:sp>
        <p:nvSpPr>
          <p:cNvPr id="13" name="Text 10"/>
          <p:cNvSpPr/>
          <p:nvPr/>
        </p:nvSpPr>
        <p:spPr>
          <a:xfrm>
            <a:off x="3300080" y="4926092"/>
            <a:ext cx="2273856" cy="284202"/>
          </a:xfrm>
          <a:prstGeom prst="rect">
            <a:avLst/>
          </a:prstGeom>
          <a:noFill/>
          <a:ln/>
        </p:spPr>
        <p:txBody>
          <a:bodyPr wrap="none" rtlCol="0" anchor="t"/>
          <a:lstStyle/>
          <a:p>
            <a:pPr marL="0" indent="0">
              <a:lnSpc>
                <a:spcPts val="2238"/>
              </a:lnSpc>
              <a:buNone/>
            </a:pPr>
            <a:r>
              <a:rPr lang="en-US" sz="1791" b="1" dirty="0">
                <a:solidFill>
                  <a:srgbClr val="60A9FF"/>
                </a:solidFill>
                <a:latin typeface="Barlow" pitchFamily="34" charset="0"/>
                <a:ea typeface="Barlow" pitchFamily="34" charset="-122"/>
                <a:cs typeface="Barlow" pitchFamily="34" charset="-120"/>
              </a:rPr>
              <a:t>أسواق العملات</a:t>
            </a:r>
            <a:endParaRPr lang="en-US" sz="1791" dirty="0"/>
          </a:p>
        </p:txBody>
      </p:sp>
      <p:sp>
        <p:nvSpPr>
          <p:cNvPr id="14" name="Text 11"/>
          <p:cNvSpPr/>
          <p:nvPr/>
        </p:nvSpPr>
        <p:spPr>
          <a:xfrm>
            <a:off x="3300080" y="5313878"/>
            <a:ext cx="7588806" cy="553164"/>
          </a:xfrm>
          <a:prstGeom prst="rect">
            <a:avLst/>
          </a:prstGeom>
          <a:noFill/>
          <a:ln/>
        </p:spPr>
        <p:txBody>
          <a:bodyPr wrap="square" rtlCol="0" anchor="t"/>
          <a:lstStyle/>
          <a:p>
            <a:pPr marL="0" indent="0">
              <a:lnSpc>
                <a:spcPts val="2177"/>
              </a:lnSpc>
              <a:buNone/>
            </a:pPr>
            <a:r>
              <a:rPr lang="en-US" sz="1361" dirty="0">
                <a:solidFill>
                  <a:srgbClr val="EEEFF5"/>
                </a:solidFill>
                <a:latin typeface="Montserrat" pitchFamily="34" charset="0"/>
                <a:ea typeface="Montserrat" pitchFamily="34" charset="-122"/>
                <a:cs typeface="Montserrat" pitchFamily="34" charset="-120"/>
              </a:rPr>
              <a:t>تُساعد أسواق العملات في تداول العملات الأجنبية. وتُعرّف هذه الأسواق بـ التقلب و تُتيح للمستثمرين فرصة لاستغلال الاختلافات في أسعار العملات للربح. وتُعدّ هذه الأسواق من أكبر الأسواق في العالم.</a:t>
            </a:r>
            <a:endParaRPr lang="en-US" sz="1361" dirty="0"/>
          </a:p>
        </p:txBody>
      </p:sp>
      <p:sp>
        <p:nvSpPr>
          <p:cNvPr id="15" name="Shape 12"/>
          <p:cNvSpPr/>
          <p:nvPr/>
        </p:nvSpPr>
        <p:spPr>
          <a:xfrm>
            <a:off x="3127320" y="6212562"/>
            <a:ext cx="7934325" cy="1286470"/>
          </a:xfrm>
          <a:prstGeom prst="roundRect">
            <a:avLst>
              <a:gd name="adj" fmla="val 8060"/>
            </a:avLst>
          </a:prstGeom>
          <a:solidFill>
            <a:srgbClr val="282C32"/>
          </a:solidFill>
          <a:ln/>
        </p:spPr>
      </p:sp>
      <p:sp>
        <p:nvSpPr>
          <p:cNvPr id="16" name="Text 13"/>
          <p:cNvSpPr/>
          <p:nvPr/>
        </p:nvSpPr>
        <p:spPr>
          <a:xfrm>
            <a:off x="3300080" y="6385322"/>
            <a:ext cx="2273856" cy="284202"/>
          </a:xfrm>
          <a:prstGeom prst="rect">
            <a:avLst/>
          </a:prstGeom>
          <a:noFill/>
          <a:ln/>
        </p:spPr>
        <p:txBody>
          <a:bodyPr wrap="none" rtlCol="0" anchor="t"/>
          <a:lstStyle/>
          <a:p>
            <a:pPr marL="0" indent="0">
              <a:lnSpc>
                <a:spcPts val="2238"/>
              </a:lnSpc>
              <a:buNone/>
            </a:pPr>
            <a:r>
              <a:rPr lang="en-US" sz="1791" b="1" dirty="0">
                <a:solidFill>
                  <a:srgbClr val="60A9FF"/>
                </a:solidFill>
                <a:latin typeface="Barlow" pitchFamily="34" charset="0"/>
                <a:ea typeface="Barlow" pitchFamily="34" charset="-122"/>
                <a:cs typeface="Barlow" pitchFamily="34" charset="-120"/>
              </a:rPr>
              <a:t>أسواق المشتقات</a:t>
            </a:r>
            <a:endParaRPr lang="en-US" sz="1791" dirty="0"/>
          </a:p>
        </p:txBody>
      </p:sp>
      <p:sp>
        <p:nvSpPr>
          <p:cNvPr id="17" name="Text 14"/>
          <p:cNvSpPr/>
          <p:nvPr/>
        </p:nvSpPr>
        <p:spPr>
          <a:xfrm>
            <a:off x="3300080" y="6773108"/>
            <a:ext cx="7588806" cy="553164"/>
          </a:xfrm>
          <a:prstGeom prst="rect">
            <a:avLst/>
          </a:prstGeom>
          <a:noFill/>
          <a:ln/>
        </p:spPr>
        <p:txBody>
          <a:bodyPr wrap="square" rtlCol="0" anchor="t"/>
          <a:lstStyle/>
          <a:p>
            <a:pPr marL="0" indent="0">
              <a:lnSpc>
                <a:spcPts val="2177"/>
              </a:lnSpc>
              <a:buNone/>
            </a:pPr>
            <a:r>
              <a:rPr lang="en-US" sz="1361" dirty="0">
                <a:solidFill>
                  <a:srgbClr val="EEEFF5"/>
                </a:solidFill>
                <a:latin typeface="Montserrat" pitchFamily="34" charset="0"/>
                <a:ea typeface="Montserrat" pitchFamily="34" charset="-122"/>
                <a:cs typeface="Montserrat" pitchFamily="34" charset="-120"/>
              </a:rPr>
              <a:t>تُتيح أسواق المشتقات تداول الأصول المالية المُشتقة من أصول أساسية. وتُستخدم هذه الأسواق لـ التحوط من المخاطر و زيادة العوائد. وتُعدّ أسواق المشتقات من أكثر الأسواق تعقيدًا و خطورة.</a:t>
            </a:r>
            <a:endParaRPr lang="en-US" sz="136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3545324" y="623054"/>
            <a:ext cx="4914662" cy="606147"/>
          </a:xfrm>
          <a:prstGeom prst="rect">
            <a:avLst/>
          </a:prstGeom>
          <a:noFill/>
          <a:ln/>
        </p:spPr>
        <p:txBody>
          <a:bodyPr wrap="none" rtlCol="0" anchor="t"/>
          <a:lstStyle/>
          <a:p>
            <a:pPr marL="0" indent="0">
              <a:lnSpc>
                <a:spcPts val="4773"/>
              </a:lnSpc>
              <a:buNone/>
            </a:pPr>
            <a:r>
              <a:rPr lang="en-US" sz="3818" b="1" dirty="0">
                <a:solidFill>
                  <a:srgbClr val="60A9FF"/>
                </a:solidFill>
                <a:latin typeface="Barlow" pitchFamily="34" charset="0"/>
                <a:ea typeface="Barlow" pitchFamily="34" charset="-122"/>
                <a:cs typeface="Barlow" pitchFamily="34" charset="-120"/>
              </a:rPr>
              <a:t>آليات عمل الأسواق المالية</a:t>
            </a:r>
            <a:endParaRPr lang="en-US" sz="3818" dirty="0"/>
          </a:p>
        </p:txBody>
      </p:sp>
      <p:sp>
        <p:nvSpPr>
          <p:cNvPr id="6" name="Shape 3"/>
          <p:cNvSpPr/>
          <p:nvPr/>
        </p:nvSpPr>
        <p:spPr>
          <a:xfrm>
            <a:off x="3780234" y="1505546"/>
            <a:ext cx="82868" cy="6038493"/>
          </a:xfrm>
          <a:prstGeom prst="roundRect">
            <a:avLst>
              <a:gd name="adj" fmla="val 133419"/>
            </a:avLst>
          </a:prstGeom>
          <a:solidFill>
            <a:srgbClr val="282C32"/>
          </a:solidFill>
          <a:ln/>
        </p:spPr>
      </p:sp>
      <p:sp>
        <p:nvSpPr>
          <p:cNvPr id="7" name="Shape 4"/>
          <p:cNvSpPr/>
          <p:nvPr/>
        </p:nvSpPr>
        <p:spPr>
          <a:xfrm>
            <a:off x="4028955" y="1878688"/>
            <a:ext cx="644843" cy="82867"/>
          </a:xfrm>
          <a:prstGeom prst="roundRect">
            <a:avLst>
              <a:gd name="adj" fmla="val 133421"/>
            </a:avLst>
          </a:prstGeom>
          <a:solidFill>
            <a:srgbClr val="282C32"/>
          </a:solidFill>
          <a:ln/>
        </p:spPr>
      </p:sp>
      <p:sp>
        <p:nvSpPr>
          <p:cNvPr id="8" name="Shape 5"/>
          <p:cNvSpPr/>
          <p:nvPr/>
        </p:nvSpPr>
        <p:spPr>
          <a:xfrm>
            <a:off x="3614380" y="1712834"/>
            <a:ext cx="414576" cy="414576"/>
          </a:xfrm>
          <a:prstGeom prst="roundRect">
            <a:avLst>
              <a:gd name="adj" fmla="val 26669"/>
            </a:avLst>
          </a:prstGeom>
          <a:solidFill>
            <a:srgbClr val="282C32"/>
          </a:solidFill>
          <a:ln/>
        </p:spPr>
      </p:sp>
      <p:sp>
        <p:nvSpPr>
          <p:cNvPr id="9" name="Text 6"/>
          <p:cNvSpPr/>
          <p:nvPr/>
        </p:nvSpPr>
        <p:spPr>
          <a:xfrm>
            <a:off x="3770113" y="1774627"/>
            <a:ext cx="102989" cy="290989"/>
          </a:xfrm>
          <a:prstGeom prst="rect">
            <a:avLst/>
          </a:prstGeom>
          <a:noFill/>
          <a:ln/>
        </p:spPr>
        <p:txBody>
          <a:bodyPr wrap="none" rtlCol="0" anchor="t"/>
          <a:lstStyle/>
          <a:p>
            <a:pPr marL="0" indent="0" algn="ctr">
              <a:lnSpc>
                <a:spcPts val="2291"/>
              </a:lnSpc>
              <a:buNone/>
            </a:pPr>
            <a:r>
              <a:rPr lang="en-US" sz="2291" b="1" dirty="0">
                <a:solidFill>
                  <a:srgbClr val="60A9FF"/>
                </a:solidFill>
                <a:latin typeface="Barlow" pitchFamily="34" charset="0"/>
                <a:ea typeface="Barlow" pitchFamily="34" charset="-122"/>
                <a:cs typeface="Barlow" pitchFamily="34" charset="-120"/>
              </a:rPr>
              <a:t>1</a:t>
            </a:r>
            <a:endParaRPr lang="en-US" sz="2291" dirty="0"/>
          </a:p>
        </p:txBody>
      </p:sp>
      <p:sp>
        <p:nvSpPr>
          <p:cNvPr id="10" name="Text 7"/>
          <p:cNvSpPr/>
          <p:nvPr/>
        </p:nvSpPr>
        <p:spPr>
          <a:xfrm>
            <a:off x="4835128" y="1689735"/>
            <a:ext cx="2424589" cy="303014"/>
          </a:xfrm>
          <a:prstGeom prst="rect">
            <a:avLst/>
          </a:prstGeom>
          <a:noFill/>
          <a:ln/>
        </p:spPr>
        <p:txBody>
          <a:bodyPr wrap="none" rtlCol="0" anchor="t"/>
          <a:lstStyle/>
          <a:p>
            <a:pPr marL="0" indent="0" algn="l">
              <a:lnSpc>
                <a:spcPts val="2386"/>
              </a:lnSpc>
              <a:buNone/>
            </a:pPr>
            <a:r>
              <a:rPr lang="en-US" sz="1909" b="1" dirty="0">
                <a:solidFill>
                  <a:srgbClr val="60A9FF"/>
                </a:solidFill>
                <a:latin typeface="Barlow" pitchFamily="34" charset="0"/>
                <a:ea typeface="Barlow" pitchFamily="34" charset="-122"/>
                <a:cs typeface="Barlow" pitchFamily="34" charset="-120"/>
              </a:rPr>
              <a:t>تحديد الطلب و العرض</a:t>
            </a:r>
            <a:endParaRPr lang="en-US" sz="1909" dirty="0"/>
          </a:p>
        </p:txBody>
      </p:sp>
      <p:sp>
        <p:nvSpPr>
          <p:cNvPr id="11" name="Text 8"/>
          <p:cNvSpPr/>
          <p:nvPr/>
        </p:nvSpPr>
        <p:spPr>
          <a:xfrm>
            <a:off x="4835128" y="2103239"/>
            <a:ext cx="6564511" cy="589598"/>
          </a:xfrm>
          <a:prstGeom prst="rect">
            <a:avLst/>
          </a:prstGeom>
          <a:noFill/>
          <a:ln/>
        </p:spPr>
        <p:txBody>
          <a:bodyPr wrap="square" rtlCol="0" anchor="t"/>
          <a:lstStyle/>
          <a:p>
            <a:pPr marL="0" indent="0" algn="l">
              <a:lnSpc>
                <a:spcPts val="2322"/>
              </a:lnSpc>
              <a:buNone/>
            </a:pPr>
            <a:r>
              <a:rPr lang="en-US" sz="1451" dirty="0">
                <a:solidFill>
                  <a:srgbClr val="EEEFF5"/>
                </a:solidFill>
                <a:latin typeface="Montserrat" pitchFamily="34" charset="0"/>
                <a:ea typeface="Montserrat" pitchFamily="34" charset="-122"/>
                <a:cs typeface="Montserrat" pitchFamily="34" charset="-120"/>
              </a:rPr>
              <a:t>يُحدّد سعر الأصل المالي في الأسواق بناءً على قوى الطلب و العرض التي تُحدّد من قبل المستثمرين.</a:t>
            </a:r>
            <a:endParaRPr lang="en-US" sz="1451" dirty="0"/>
          </a:p>
        </p:txBody>
      </p:sp>
      <p:sp>
        <p:nvSpPr>
          <p:cNvPr id="12" name="Shape 9"/>
          <p:cNvSpPr/>
          <p:nvPr/>
        </p:nvSpPr>
        <p:spPr>
          <a:xfrm>
            <a:off x="4028955" y="3434358"/>
            <a:ext cx="644843" cy="82867"/>
          </a:xfrm>
          <a:prstGeom prst="roundRect">
            <a:avLst>
              <a:gd name="adj" fmla="val 133421"/>
            </a:avLst>
          </a:prstGeom>
          <a:solidFill>
            <a:srgbClr val="282C32"/>
          </a:solidFill>
          <a:ln/>
        </p:spPr>
      </p:sp>
      <p:sp>
        <p:nvSpPr>
          <p:cNvPr id="13" name="Shape 10"/>
          <p:cNvSpPr/>
          <p:nvPr/>
        </p:nvSpPr>
        <p:spPr>
          <a:xfrm>
            <a:off x="3614380" y="3268504"/>
            <a:ext cx="414576" cy="414576"/>
          </a:xfrm>
          <a:prstGeom prst="roundRect">
            <a:avLst>
              <a:gd name="adj" fmla="val 26669"/>
            </a:avLst>
          </a:prstGeom>
          <a:solidFill>
            <a:srgbClr val="282C32"/>
          </a:solidFill>
          <a:ln/>
        </p:spPr>
      </p:sp>
      <p:sp>
        <p:nvSpPr>
          <p:cNvPr id="14" name="Text 11"/>
          <p:cNvSpPr/>
          <p:nvPr/>
        </p:nvSpPr>
        <p:spPr>
          <a:xfrm>
            <a:off x="3740110" y="3330298"/>
            <a:ext cx="162997" cy="290989"/>
          </a:xfrm>
          <a:prstGeom prst="rect">
            <a:avLst/>
          </a:prstGeom>
          <a:noFill/>
          <a:ln/>
        </p:spPr>
        <p:txBody>
          <a:bodyPr wrap="none" rtlCol="0" anchor="t"/>
          <a:lstStyle/>
          <a:p>
            <a:pPr marL="0" indent="0" algn="ctr">
              <a:lnSpc>
                <a:spcPts val="2291"/>
              </a:lnSpc>
              <a:buNone/>
            </a:pPr>
            <a:r>
              <a:rPr lang="en-US" sz="2291" b="1" dirty="0">
                <a:solidFill>
                  <a:srgbClr val="60A9FF"/>
                </a:solidFill>
                <a:latin typeface="Barlow" pitchFamily="34" charset="0"/>
                <a:ea typeface="Barlow" pitchFamily="34" charset="-122"/>
                <a:cs typeface="Barlow" pitchFamily="34" charset="-120"/>
              </a:rPr>
              <a:t>2</a:t>
            </a:r>
            <a:endParaRPr lang="en-US" sz="2291" dirty="0"/>
          </a:p>
        </p:txBody>
      </p:sp>
      <p:sp>
        <p:nvSpPr>
          <p:cNvPr id="15" name="Text 12"/>
          <p:cNvSpPr/>
          <p:nvPr/>
        </p:nvSpPr>
        <p:spPr>
          <a:xfrm>
            <a:off x="4835128" y="3245406"/>
            <a:ext cx="2424589" cy="303014"/>
          </a:xfrm>
          <a:prstGeom prst="rect">
            <a:avLst/>
          </a:prstGeom>
          <a:noFill/>
          <a:ln/>
        </p:spPr>
        <p:txBody>
          <a:bodyPr wrap="none" rtlCol="0" anchor="t"/>
          <a:lstStyle/>
          <a:p>
            <a:pPr marL="0" indent="0" algn="l">
              <a:lnSpc>
                <a:spcPts val="2386"/>
              </a:lnSpc>
              <a:buNone/>
            </a:pPr>
            <a:r>
              <a:rPr lang="en-US" sz="1909" b="1" dirty="0">
                <a:solidFill>
                  <a:srgbClr val="60A9FF"/>
                </a:solidFill>
                <a:latin typeface="Barlow" pitchFamily="34" charset="0"/>
                <a:ea typeface="Barlow" pitchFamily="34" charset="-122"/>
                <a:cs typeface="Barlow" pitchFamily="34" charset="-120"/>
              </a:rPr>
              <a:t>تبادل المعلومات</a:t>
            </a:r>
            <a:endParaRPr lang="en-US" sz="1909" dirty="0"/>
          </a:p>
        </p:txBody>
      </p:sp>
      <p:sp>
        <p:nvSpPr>
          <p:cNvPr id="16" name="Text 13"/>
          <p:cNvSpPr/>
          <p:nvPr/>
        </p:nvSpPr>
        <p:spPr>
          <a:xfrm>
            <a:off x="4835128" y="3658910"/>
            <a:ext cx="6564511" cy="589598"/>
          </a:xfrm>
          <a:prstGeom prst="rect">
            <a:avLst/>
          </a:prstGeom>
          <a:noFill/>
          <a:ln/>
        </p:spPr>
        <p:txBody>
          <a:bodyPr wrap="square" rtlCol="0" anchor="t"/>
          <a:lstStyle/>
          <a:p>
            <a:pPr marL="0" indent="0" algn="l">
              <a:lnSpc>
                <a:spcPts val="2322"/>
              </a:lnSpc>
              <a:buNone/>
            </a:pPr>
            <a:r>
              <a:rPr lang="en-US" sz="1451" dirty="0">
                <a:solidFill>
                  <a:srgbClr val="EEEFF5"/>
                </a:solidFill>
                <a:latin typeface="Montserrat" pitchFamily="34" charset="0"/>
                <a:ea typeface="Montserrat" pitchFamily="34" charset="-122"/>
                <a:cs typeface="Montserrat" pitchFamily="34" charset="-120"/>
              </a:rPr>
              <a:t>تُساعد معلومات الأسواق في تحديد اتجاه أسعار الأصول. وتُساهم هذه المعلومات في اتخاذ قرارات الاستثمار.</a:t>
            </a:r>
            <a:endParaRPr lang="en-US" sz="1451" dirty="0"/>
          </a:p>
        </p:txBody>
      </p:sp>
      <p:sp>
        <p:nvSpPr>
          <p:cNvPr id="17" name="Shape 14"/>
          <p:cNvSpPr/>
          <p:nvPr/>
        </p:nvSpPr>
        <p:spPr>
          <a:xfrm>
            <a:off x="4028955" y="4990029"/>
            <a:ext cx="644843" cy="82867"/>
          </a:xfrm>
          <a:prstGeom prst="roundRect">
            <a:avLst>
              <a:gd name="adj" fmla="val 133421"/>
            </a:avLst>
          </a:prstGeom>
          <a:solidFill>
            <a:srgbClr val="282C32"/>
          </a:solidFill>
          <a:ln/>
        </p:spPr>
      </p:sp>
      <p:sp>
        <p:nvSpPr>
          <p:cNvPr id="18" name="Shape 15"/>
          <p:cNvSpPr/>
          <p:nvPr/>
        </p:nvSpPr>
        <p:spPr>
          <a:xfrm>
            <a:off x="3614380" y="4824175"/>
            <a:ext cx="414576" cy="414576"/>
          </a:xfrm>
          <a:prstGeom prst="roundRect">
            <a:avLst>
              <a:gd name="adj" fmla="val 26669"/>
            </a:avLst>
          </a:prstGeom>
          <a:solidFill>
            <a:srgbClr val="282C32"/>
          </a:solidFill>
          <a:ln/>
        </p:spPr>
      </p:sp>
      <p:sp>
        <p:nvSpPr>
          <p:cNvPr id="19" name="Text 16"/>
          <p:cNvSpPr/>
          <p:nvPr/>
        </p:nvSpPr>
        <p:spPr>
          <a:xfrm>
            <a:off x="3743086" y="4885968"/>
            <a:ext cx="157163" cy="290989"/>
          </a:xfrm>
          <a:prstGeom prst="rect">
            <a:avLst/>
          </a:prstGeom>
          <a:noFill/>
          <a:ln/>
        </p:spPr>
        <p:txBody>
          <a:bodyPr wrap="none" rtlCol="0" anchor="t"/>
          <a:lstStyle/>
          <a:p>
            <a:pPr marL="0" indent="0" algn="ctr">
              <a:lnSpc>
                <a:spcPts val="2291"/>
              </a:lnSpc>
              <a:buNone/>
            </a:pPr>
            <a:r>
              <a:rPr lang="en-US" sz="2291" b="1" dirty="0">
                <a:solidFill>
                  <a:srgbClr val="60A9FF"/>
                </a:solidFill>
                <a:latin typeface="Barlow" pitchFamily="34" charset="0"/>
                <a:ea typeface="Barlow" pitchFamily="34" charset="-122"/>
                <a:cs typeface="Barlow" pitchFamily="34" charset="-120"/>
              </a:rPr>
              <a:t>3</a:t>
            </a:r>
            <a:endParaRPr lang="en-US" sz="2291" dirty="0"/>
          </a:p>
        </p:txBody>
      </p:sp>
      <p:sp>
        <p:nvSpPr>
          <p:cNvPr id="20" name="Text 17"/>
          <p:cNvSpPr/>
          <p:nvPr/>
        </p:nvSpPr>
        <p:spPr>
          <a:xfrm>
            <a:off x="4835128" y="4801077"/>
            <a:ext cx="2424589" cy="303014"/>
          </a:xfrm>
          <a:prstGeom prst="rect">
            <a:avLst/>
          </a:prstGeom>
          <a:noFill/>
          <a:ln/>
        </p:spPr>
        <p:txBody>
          <a:bodyPr wrap="none" rtlCol="0" anchor="t"/>
          <a:lstStyle/>
          <a:p>
            <a:pPr marL="0" indent="0" algn="l">
              <a:lnSpc>
                <a:spcPts val="2386"/>
              </a:lnSpc>
              <a:buNone/>
            </a:pPr>
            <a:r>
              <a:rPr lang="en-US" sz="1909" b="1" dirty="0">
                <a:solidFill>
                  <a:srgbClr val="60A9FF"/>
                </a:solidFill>
                <a:latin typeface="Barlow" pitchFamily="34" charset="0"/>
                <a:ea typeface="Barlow" pitchFamily="34" charset="-122"/>
                <a:cs typeface="Barlow" pitchFamily="34" charset="-120"/>
              </a:rPr>
              <a:t>التداول و التصفية</a:t>
            </a:r>
            <a:endParaRPr lang="en-US" sz="1909" dirty="0"/>
          </a:p>
        </p:txBody>
      </p:sp>
      <p:sp>
        <p:nvSpPr>
          <p:cNvPr id="21" name="Text 18"/>
          <p:cNvSpPr/>
          <p:nvPr/>
        </p:nvSpPr>
        <p:spPr>
          <a:xfrm>
            <a:off x="4835128" y="5214581"/>
            <a:ext cx="6564511" cy="589598"/>
          </a:xfrm>
          <a:prstGeom prst="rect">
            <a:avLst/>
          </a:prstGeom>
          <a:noFill/>
          <a:ln/>
        </p:spPr>
        <p:txBody>
          <a:bodyPr wrap="square" rtlCol="0" anchor="t"/>
          <a:lstStyle/>
          <a:p>
            <a:pPr marL="0" indent="0" algn="l">
              <a:lnSpc>
                <a:spcPts val="2322"/>
              </a:lnSpc>
              <a:buNone/>
            </a:pPr>
            <a:r>
              <a:rPr lang="en-US" sz="1451" dirty="0">
                <a:solidFill>
                  <a:srgbClr val="EEEFF5"/>
                </a:solidFill>
                <a:latin typeface="Montserrat" pitchFamily="34" charset="0"/>
                <a:ea typeface="Montserrat" pitchFamily="34" charset="-122"/>
                <a:cs typeface="Montserrat" pitchFamily="34" charset="-120"/>
              </a:rPr>
              <a:t>يُمكّن الوسطاء المستثمرين من شراء و بيع الأصول المالية. و تُساعد مُنظّمات التصفية في ضمان تنفيذ العقود.</a:t>
            </a:r>
            <a:endParaRPr lang="en-US" sz="1451" dirty="0"/>
          </a:p>
        </p:txBody>
      </p:sp>
      <p:sp>
        <p:nvSpPr>
          <p:cNvPr id="22" name="Shape 19"/>
          <p:cNvSpPr/>
          <p:nvPr/>
        </p:nvSpPr>
        <p:spPr>
          <a:xfrm>
            <a:off x="4028955" y="6545699"/>
            <a:ext cx="644843" cy="82867"/>
          </a:xfrm>
          <a:prstGeom prst="roundRect">
            <a:avLst>
              <a:gd name="adj" fmla="val 133421"/>
            </a:avLst>
          </a:prstGeom>
          <a:solidFill>
            <a:srgbClr val="282C32"/>
          </a:solidFill>
          <a:ln/>
        </p:spPr>
      </p:sp>
      <p:sp>
        <p:nvSpPr>
          <p:cNvPr id="23" name="Shape 20"/>
          <p:cNvSpPr/>
          <p:nvPr/>
        </p:nvSpPr>
        <p:spPr>
          <a:xfrm>
            <a:off x="3614380" y="6379845"/>
            <a:ext cx="414576" cy="414576"/>
          </a:xfrm>
          <a:prstGeom prst="roundRect">
            <a:avLst>
              <a:gd name="adj" fmla="val 26669"/>
            </a:avLst>
          </a:prstGeom>
          <a:solidFill>
            <a:srgbClr val="282C32"/>
          </a:solidFill>
          <a:ln/>
        </p:spPr>
      </p:sp>
      <p:sp>
        <p:nvSpPr>
          <p:cNvPr id="24" name="Text 21"/>
          <p:cNvSpPr/>
          <p:nvPr/>
        </p:nvSpPr>
        <p:spPr>
          <a:xfrm>
            <a:off x="3733561" y="6441639"/>
            <a:ext cx="176093" cy="290989"/>
          </a:xfrm>
          <a:prstGeom prst="rect">
            <a:avLst/>
          </a:prstGeom>
          <a:noFill/>
          <a:ln/>
        </p:spPr>
        <p:txBody>
          <a:bodyPr wrap="none" rtlCol="0" anchor="t"/>
          <a:lstStyle/>
          <a:p>
            <a:pPr marL="0" indent="0" algn="ctr">
              <a:lnSpc>
                <a:spcPts val="2291"/>
              </a:lnSpc>
              <a:buNone/>
            </a:pPr>
            <a:r>
              <a:rPr lang="en-US" sz="2291" b="1" dirty="0">
                <a:solidFill>
                  <a:srgbClr val="60A9FF"/>
                </a:solidFill>
                <a:latin typeface="Barlow" pitchFamily="34" charset="0"/>
                <a:ea typeface="Barlow" pitchFamily="34" charset="-122"/>
                <a:cs typeface="Barlow" pitchFamily="34" charset="-120"/>
              </a:rPr>
              <a:t>4</a:t>
            </a:r>
            <a:endParaRPr lang="en-US" sz="2291" dirty="0"/>
          </a:p>
        </p:txBody>
      </p:sp>
      <p:sp>
        <p:nvSpPr>
          <p:cNvPr id="25" name="Text 22"/>
          <p:cNvSpPr/>
          <p:nvPr/>
        </p:nvSpPr>
        <p:spPr>
          <a:xfrm>
            <a:off x="4835128" y="6356747"/>
            <a:ext cx="2424589" cy="303014"/>
          </a:xfrm>
          <a:prstGeom prst="rect">
            <a:avLst/>
          </a:prstGeom>
          <a:noFill/>
          <a:ln/>
        </p:spPr>
        <p:txBody>
          <a:bodyPr wrap="none" rtlCol="0" anchor="t"/>
          <a:lstStyle/>
          <a:p>
            <a:pPr marL="0" indent="0" algn="l">
              <a:lnSpc>
                <a:spcPts val="2386"/>
              </a:lnSpc>
              <a:buNone/>
            </a:pPr>
            <a:r>
              <a:rPr lang="en-US" sz="1909" b="1" dirty="0">
                <a:solidFill>
                  <a:srgbClr val="60A9FF"/>
                </a:solidFill>
                <a:latin typeface="Barlow" pitchFamily="34" charset="0"/>
                <a:ea typeface="Barlow" pitchFamily="34" charset="-122"/>
                <a:cs typeface="Barlow" pitchFamily="34" charset="-120"/>
              </a:rPr>
              <a:t>تحديد السعر</a:t>
            </a:r>
            <a:endParaRPr lang="en-US" sz="1909" dirty="0"/>
          </a:p>
        </p:txBody>
      </p:sp>
      <p:sp>
        <p:nvSpPr>
          <p:cNvPr id="26" name="Text 23"/>
          <p:cNvSpPr/>
          <p:nvPr/>
        </p:nvSpPr>
        <p:spPr>
          <a:xfrm>
            <a:off x="4835128" y="6770251"/>
            <a:ext cx="6564511" cy="589598"/>
          </a:xfrm>
          <a:prstGeom prst="rect">
            <a:avLst/>
          </a:prstGeom>
          <a:noFill/>
          <a:ln/>
        </p:spPr>
        <p:txBody>
          <a:bodyPr wrap="square" rtlCol="0" anchor="t"/>
          <a:lstStyle/>
          <a:p>
            <a:pPr marL="0" indent="0" algn="l">
              <a:lnSpc>
                <a:spcPts val="2322"/>
              </a:lnSpc>
              <a:buNone/>
            </a:pPr>
            <a:r>
              <a:rPr lang="en-US" sz="1451" dirty="0">
                <a:solidFill>
                  <a:srgbClr val="EEEFF5"/>
                </a:solidFill>
                <a:latin typeface="Montserrat" pitchFamily="34" charset="0"/>
                <a:ea typeface="Montserrat" pitchFamily="34" charset="-122"/>
                <a:cs typeface="Montserrat" pitchFamily="34" charset="-120"/>
              </a:rPr>
              <a:t>تُحدّد الأسعار في الأسواق المالية من قبل قوى الطلب و العرض. وتُعكس هذه الأسعار قيمة الأصل المالي في الوقت الحالي.</a:t>
            </a:r>
            <a:endParaRPr lang="en-US" sz="145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1418392" y="1305147"/>
            <a:ext cx="6587252" cy="674608"/>
          </a:xfrm>
          <a:prstGeom prst="rect">
            <a:avLst/>
          </a:prstGeom>
          <a:noFill/>
          <a:ln/>
        </p:spPr>
        <p:txBody>
          <a:bodyPr wrap="none" rtlCol="0" anchor="t"/>
          <a:lstStyle/>
          <a:p>
            <a:pPr marL="0" indent="0">
              <a:lnSpc>
                <a:spcPts val="5313"/>
              </a:lnSpc>
              <a:buNone/>
            </a:pPr>
            <a:r>
              <a:rPr lang="en-US" sz="4250" b="1" dirty="0">
                <a:solidFill>
                  <a:srgbClr val="60A9FF"/>
                </a:solidFill>
                <a:latin typeface="Barlow" pitchFamily="34" charset="0"/>
                <a:ea typeface="Barlow" pitchFamily="34" charset="-122"/>
                <a:cs typeface="Barlow" pitchFamily="34" charset="-120"/>
              </a:rPr>
              <a:t>دور الأسواق المالية في الاقتصاد</a:t>
            </a:r>
            <a:endParaRPr lang="en-US" sz="4250" dirty="0"/>
          </a:p>
        </p:txBody>
      </p:sp>
      <p:sp>
        <p:nvSpPr>
          <p:cNvPr id="6" name="Shape 3"/>
          <p:cNvSpPr/>
          <p:nvPr/>
        </p:nvSpPr>
        <p:spPr>
          <a:xfrm>
            <a:off x="1418392" y="2518156"/>
            <a:ext cx="461486" cy="461486"/>
          </a:xfrm>
          <a:prstGeom prst="roundRect">
            <a:avLst>
              <a:gd name="adj" fmla="val 26667"/>
            </a:avLst>
          </a:prstGeom>
          <a:solidFill>
            <a:srgbClr val="282C32"/>
          </a:solidFill>
          <a:ln/>
        </p:spPr>
      </p:sp>
      <p:sp>
        <p:nvSpPr>
          <p:cNvPr id="7" name="Text 4"/>
          <p:cNvSpPr/>
          <p:nvPr/>
        </p:nvSpPr>
        <p:spPr>
          <a:xfrm>
            <a:off x="1591747" y="2586974"/>
            <a:ext cx="114657" cy="323850"/>
          </a:xfrm>
          <a:prstGeom prst="rect">
            <a:avLst/>
          </a:prstGeom>
          <a:noFill/>
          <a:ln/>
        </p:spPr>
        <p:txBody>
          <a:bodyPr wrap="none" rtlCol="0" anchor="t"/>
          <a:lstStyle/>
          <a:p>
            <a:pPr marL="0" indent="0" algn="ctr">
              <a:lnSpc>
                <a:spcPts val="2550"/>
              </a:lnSpc>
              <a:buNone/>
            </a:pPr>
            <a:r>
              <a:rPr lang="en-US" sz="2550" b="1" dirty="0">
                <a:solidFill>
                  <a:srgbClr val="60A9FF"/>
                </a:solidFill>
                <a:latin typeface="Barlow" pitchFamily="34" charset="0"/>
                <a:ea typeface="Barlow" pitchFamily="34" charset="-122"/>
                <a:cs typeface="Barlow" pitchFamily="34" charset="-120"/>
              </a:rPr>
              <a:t>1</a:t>
            </a:r>
            <a:endParaRPr lang="en-US" sz="2550" dirty="0"/>
          </a:p>
        </p:txBody>
      </p:sp>
      <p:sp>
        <p:nvSpPr>
          <p:cNvPr id="8" name="Text 5"/>
          <p:cNvSpPr/>
          <p:nvPr/>
        </p:nvSpPr>
        <p:spPr>
          <a:xfrm>
            <a:off x="2084903" y="2518156"/>
            <a:ext cx="2698671" cy="337304"/>
          </a:xfrm>
          <a:prstGeom prst="rect">
            <a:avLst/>
          </a:prstGeom>
          <a:noFill/>
          <a:ln/>
        </p:spPr>
        <p:txBody>
          <a:bodyPr wrap="none" rtlCol="0" anchor="t"/>
          <a:lstStyle/>
          <a:p>
            <a:pPr marL="0" indent="0">
              <a:lnSpc>
                <a:spcPts val="2656"/>
              </a:lnSpc>
              <a:buNone/>
            </a:pPr>
            <a:r>
              <a:rPr lang="en-US" sz="2125" b="1" dirty="0">
                <a:solidFill>
                  <a:srgbClr val="60A9FF"/>
                </a:solidFill>
                <a:latin typeface="Barlow" pitchFamily="34" charset="0"/>
                <a:ea typeface="Barlow" pitchFamily="34" charset="-122"/>
                <a:cs typeface="Barlow" pitchFamily="34" charset="-120"/>
              </a:rPr>
              <a:t>تخصيص الموارد</a:t>
            </a:r>
            <a:endParaRPr lang="en-US" sz="2125" dirty="0"/>
          </a:p>
        </p:txBody>
      </p:sp>
      <p:sp>
        <p:nvSpPr>
          <p:cNvPr id="9" name="Text 6"/>
          <p:cNvSpPr/>
          <p:nvPr/>
        </p:nvSpPr>
        <p:spPr>
          <a:xfrm>
            <a:off x="2084903" y="2978451"/>
            <a:ext cx="5127784" cy="984409"/>
          </a:xfrm>
          <a:prstGeom prst="rect">
            <a:avLst/>
          </a:prstGeom>
          <a:noFill/>
          <a:ln/>
        </p:spPr>
        <p:txBody>
          <a:bodyPr wrap="square" rtlCol="0" anchor="t"/>
          <a:lstStyle/>
          <a:p>
            <a:pPr marL="0" indent="0">
              <a:lnSpc>
                <a:spcPts val="2584"/>
              </a:lnSpc>
              <a:buNone/>
            </a:pPr>
            <a:r>
              <a:rPr lang="en-US" sz="1615" dirty="0">
                <a:solidFill>
                  <a:srgbClr val="EEEFF5"/>
                </a:solidFill>
                <a:latin typeface="Montserrat" pitchFamily="34" charset="0"/>
                <a:ea typeface="Montserrat" pitchFamily="34" charset="-122"/>
                <a:cs typeface="Montserrat" pitchFamily="34" charset="-120"/>
              </a:rPr>
              <a:t>تُساعد الأسواق المالية في توجيه الموارد من أصحاب الرأسمال إلى الاستثمارات الواعدة و تُساعد في تحديد أفضل استخدام للموارد المتوفرة.</a:t>
            </a:r>
            <a:endParaRPr lang="en-US" sz="1615" dirty="0"/>
          </a:p>
        </p:txBody>
      </p:sp>
      <p:sp>
        <p:nvSpPr>
          <p:cNvPr id="10" name="Shape 7"/>
          <p:cNvSpPr/>
          <p:nvPr/>
        </p:nvSpPr>
        <p:spPr>
          <a:xfrm>
            <a:off x="7417713" y="2518156"/>
            <a:ext cx="461486" cy="461486"/>
          </a:xfrm>
          <a:prstGeom prst="roundRect">
            <a:avLst>
              <a:gd name="adj" fmla="val 26667"/>
            </a:avLst>
          </a:prstGeom>
          <a:solidFill>
            <a:srgbClr val="282C32"/>
          </a:solidFill>
          <a:ln/>
        </p:spPr>
      </p:sp>
      <p:sp>
        <p:nvSpPr>
          <p:cNvPr id="11" name="Text 8"/>
          <p:cNvSpPr/>
          <p:nvPr/>
        </p:nvSpPr>
        <p:spPr>
          <a:xfrm>
            <a:off x="7557730" y="2586974"/>
            <a:ext cx="181451" cy="323850"/>
          </a:xfrm>
          <a:prstGeom prst="rect">
            <a:avLst/>
          </a:prstGeom>
          <a:noFill/>
          <a:ln/>
        </p:spPr>
        <p:txBody>
          <a:bodyPr wrap="none" rtlCol="0" anchor="t"/>
          <a:lstStyle/>
          <a:p>
            <a:pPr marL="0" indent="0" algn="ctr">
              <a:lnSpc>
                <a:spcPts val="2550"/>
              </a:lnSpc>
              <a:buNone/>
            </a:pPr>
            <a:r>
              <a:rPr lang="en-US" sz="2550" b="1" dirty="0">
                <a:solidFill>
                  <a:srgbClr val="60A9FF"/>
                </a:solidFill>
                <a:latin typeface="Barlow" pitchFamily="34" charset="0"/>
                <a:ea typeface="Barlow" pitchFamily="34" charset="-122"/>
                <a:cs typeface="Barlow" pitchFamily="34" charset="-120"/>
              </a:rPr>
              <a:t>2</a:t>
            </a:r>
            <a:endParaRPr lang="en-US" sz="2550" dirty="0"/>
          </a:p>
        </p:txBody>
      </p:sp>
      <p:sp>
        <p:nvSpPr>
          <p:cNvPr id="12" name="Text 9"/>
          <p:cNvSpPr/>
          <p:nvPr/>
        </p:nvSpPr>
        <p:spPr>
          <a:xfrm>
            <a:off x="8084225" y="2518156"/>
            <a:ext cx="2698671" cy="337304"/>
          </a:xfrm>
          <a:prstGeom prst="rect">
            <a:avLst/>
          </a:prstGeom>
          <a:noFill/>
          <a:ln/>
        </p:spPr>
        <p:txBody>
          <a:bodyPr wrap="none" rtlCol="0" anchor="t"/>
          <a:lstStyle/>
          <a:p>
            <a:pPr marL="0" indent="0">
              <a:lnSpc>
                <a:spcPts val="2656"/>
              </a:lnSpc>
              <a:buNone/>
            </a:pPr>
            <a:r>
              <a:rPr lang="en-US" sz="2125" b="1" dirty="0">
                <a:solidFill>
                  <a:srgbClr val="60A9FF"/>
                </a:solidFill>
                <a:latin typeface="Barlow" pitchFamily="34" charset="0"/>
                <a:ea typeface="Barlow" pitchFamily="34" charset="-122"/>
                <a:cs typeface="Barlow" pitchFamily="34" charset="-120"/>
              </a:rPr>
              <a:t>توفير التمويل</a:t>
            </a:r>
            <a:endParaRPr lang="en-US" sz="2125" dirty="0"/>
          </a:p>
        </p:txBody>
      </p:sp>
      <p:sp>
        <p:nvSpPr>
          <p:cNvPr id="13" name="Text 10"/>
          <p:cNvSpPr/>
          <p:nvPr/>
        </p:nvSpPr>
        <p:spPr>
          <a:xfrm>
            <a:off x="8084225" y="2978451"/>
            <a:ext cx="5127784" cy="656273"/>
          </a:xfrm>
          <a:prstGeom prst="rect">
            <a:avLst/>
          </a:prstGeom>
          <a:noFill/>
          <a:ln/>
        </p:spPr>
        <p:txBody>
          <a:bodyPr wrap="square" rtlCol="0" anchor="t"/>
          <a:lstStyle/>
          <a:p>
            <a:pPr marL="0" indent="0">
              <a:lnSpc>
                <a:spcPts val="2584"/>
              </a:lnSpc>
              <a:buNone/>
            </a:pPr>
            <a:r>
              <a:rPr lang="en-US" sz="1615" dirty="0">
                <a:solidFill>
                  <a:srgbClr val="EEEFF5"/>
                </a:solidFill>
                <a:latin typeface="Montserrat" pitchFamily="34" charset="0"/>
                <a:ea typeface="Montserrat" pitchFamily="34" charset="-122"/>
                <a:cs typeface="Montserrat" pitchFamily="34" charset="-120"/>
              </a:rPr>
              <a:t>تُتيح الأسواق المالية لـ الشركات و الحكومات و الأفراد الحصول على التمويل اللازم لـ مشاريعهم و أعمالهم.</a:t>
            </a:r>
            <a:endParaRPr lang="en-US" sz="1615" dirty="0"/>
          </a:p>
        </p:txBody>
      </p:sp>
      <p:sp>
        <p:nvSpPr>
          <p:cNvPr id="14" name="Shape 11"/>
          <p:cNvSpPr/>
          <p:nvPr/>
        </p:nvSpPr>
        <p:spPr>
          <a:xfrm>
            <a:off x="1418392" y="4398629"/>
            <a:ext cx="461486" cy="461486"/>
          </a:xfrm>
          <a:prstGeom prst="roundRect">
            <a:avLst>
              <a:gd name="adj" fmla="val 26667"/>
            </a:avLst>
          </a:prstGeom>
          <a:solidFill>
            <a:srgbClr val="282C32"/>
          </a:solidFill>
          <a:ln/>
        </p:spPr>
      </p:sp>
      <p:sp>
        <p:nvSpPr>
          <p:cNvPr id="15" name="Text 12"/>
          <p:cNvSpPr/>
          <p:nvPr/>
        </p:nvSpPr>
        <p:spPr>
          <a:xfrm>
            <a:off x="1561624" y="4467447"/>
            <a:ext cx="174903" cy="323850"/>
          </a:xfrm>
          <a:prstGeom prst="rect">
            <a:avLst/>
          </a:prstGeom>
          <a:noFill/>
          <a:ln/>
        </p:spPr>
        <p:txBody>
          <a:bodyPr wrap="none" rtlCol="0" anchor="t"/>
          <a:lstStyle/>
          <a:p>
            <a:pPr marL="0" indent="0" algn="ctr">
              <a:lnSpc>
                <a:spcPts val="2550"/>
              </a:lnSpc>
              <a:buNone/>
            </a:pPr>
            <a:r>
              <a:rPr lang="en-US" sz="2550" b="1" dirty="0">
                <a:solidFill>
                  <a:srgbClr val="60A9FF"/>
                </a:solidFill>
                <a:latin typeface="Barlow" pitchFamily="34" charset="0"/>
                <a:ea typeface="Barlow" pitchFamily="34" charset="-122"/>
                <a:cs typeface="Barlow" pitchFamily="34" charset="-120"/>
              </a:rPr>
              <a:t>3</a:t>
            </a:r>
            <a:endParaRPr lang="en-US" sz="2550" dirty="0"/>
          </a:p>
        </p:txBody>
      </p:sp>
      <p:sp>
        <p:nvSpPr>
          <p:cNvPr id="16" name="Text 13"/>
          <p:cNvSpPr/>
          <p:nvPr/>
        </p:nvSpPr>
        <p:spPr>
          <a:xfrm>
            <a:off x="2084903" y="4398629"/>
            <a:ext cx="2698671" cy="337304"/>
          </a:xfrm>
          <a:prstGeom prst="rect">
            <a:avLst/>
          </a:prstGeom>
          <a:noFill/>
          <a:ln/>
        </p:spPr>
        <p:txBody>
          <a:bodyPr wrap="none" rtlCol="0" anchor="t"/>
          <a:lstStyle/>
          <a:p>
            <a:pPr marL="0" indent="0">
              <a:lnSpc>
                <a:spcPts val="2656"/>
              </a:lnSpc>
              <a:buNone/>
            </a:pPr>
            <a:r>
              <a:rPr lang="en-US" sz="2125" b="1" dirty="0">
                <a:solidFill>
                  <a:srgbClr val="60A9FF"/>
                </a:solidFill>
                <a:latin typeface="Barlow" pitchFamily="34" charset="0"/>
                <a:ea typeface="Barlow" pitchFamily="34" charset="-122"/>
                <a:cs typeface="Barlow" pitchFamily="34" charset="-120"/>
              </a:rPr>
              <a:t>تسهيل التجارة</a:t>
            </a:r>
            <a:endParaRPr lang="en-US" sz="2125" dirty="0"/>
          </a:p>
        </p:txBody>
      </p:sp>
      <p:sp>
        <p:nvSpPr>
          <p:cNvPr id="17" name="Text 14"/>
          <p:cNvSpPr/>
          <p:nvPr/>
        </p:nvSpPr>
        <p:spPr>
          <a:xfrm>
            <a:off x="2084903" y="4858924"/>
            <a:ext cx="5127784" cy="656273"/>
          </a:xfrm>
          <a:prstGeom prst="rect">
            <a:avLst/>
          </a:prstGeom>
          <a:noFill/>
          <a:ln/>
        </p:spPr>
        <p:txBody>
          <a:bodyPr wrap="square" rtlCol="0" anchor="t"/>
          <a:lstStyle/>
          <a:p>
            <a:pPr marL="0" indent="0">
              <a:lnSpc>
                <a:spcPts val="2584"/>
              </a:lnSpc>
              <a:buNone/>
            </a:pPr>
            <a:r>
              <a:rPr lang="en-US" sz="1615" dirty="0">
                <a:solidFill>
                  <a:srgbClr val="EEEFF5"/>
                </a:solidFill>
                <a:latin typeface="Montserrat" pitchFamily="34" charset="0"/>
                <a:ea typeface="Montserrat" pitchFamily="34" charset="-122"/>
                <a:cs typeface="Montserrat" pitchFamily="34" charset="-120"/>
              </a:rPr>
              <a:t>تُساعد الأسواق المالية في تسهيل العملية التجارية بين الشركات و المستهلكين و تُساهم في توسيع نطاق التجارة العالمية.</a:t>
            </a:r>
            <a:endParaRPr lang="en-US" sz="1615" dirty="0"/>
          </a:p>
        </p:txBody>
      </p:sp>
      <p:sp>
        <p:nvSpPr>
          <p:cNvPr id="18" name="Shape 15"/>
          <p:cNvSpPr/>
          <p:nvPr/>
        </p:nvSpPr>
        <p:spPr>
          <a:xfrm>
            <a:off x="7417713" y="4398629"/>
            <a:ext cx="461486" cy="461486"/>
          </a:xfrm>
          <a:prstGeom prst="roundRect">
            <a:avLst>
              <a:gd name="adj" fmla="val 26667"/>
            </a:avLst>
          </a:prstGeom>
          <a:solidFill>
            <a:srgbClr val="282C32"/>
          </a:solidFill>
          <a:ln/>
        </p:spPr>
      </p:sp>
      <p:sp>
        <p:nvSpPr>
          <p:cNvPr id="19" name="Text 16"/>
          <p:cNvSpPr/>
          <p:nvPr/>
        </p:nvSpPr>
        <p:spPr>
          <a:xfrm>
            <a:off x="7550468" y="4467447"/>
            <a:ext cx="195977" cy="323850"/>
          </a:xfrm>
          <a:prstGeom prst="rect">
            <a:avLst/>
          </a:prstGeom>
          <a:noFill/>
          <a:ln/>
        </p:spPr>
        <p:txBody>
          <a:bodyPr wrap="none" rtlCol="0" anchor="t"/>
          <a:lstStyle/>
          <a:p>
            <a:pPr marL="0" indent="0" algn="ctr">
              <a:lnSpc>
                <a:spcPts val="2550"/>
              </a:lnSpc>
              <a:buNone/>
            </a:pPr>
            <a:r>
              <a:rPr lang="en-US" sz="2550" b="1" dirty="0">
                <a:solidFill>
                  <a:srgbClr val="60A9FF"/>
                </a:solidFill>
                <a:latin typeface="Barlow" pitchFamily="34" charset="0"/>
                <a:ea typeface="Barlow" pitchFamily="34" charset="-122"/>
                <a:cs typeface="Barlow" pitchFamily="34" charset="-120"/>
              </a:rPr>
              <a:t>4</a:t>
            </a:r>
            <a:endParaRPr lang="en-US" sz="2550" dirty="0"/>
          </a:p>
        </p:txBody>
      </p:sp>
      <p:sp>
        <p:nvSpPr>
          <p:cNvPr id="20" name="Text 17"/>
          <p:cNvSpPr/>
          <p:nvPr/>
        </p:nvSpPr>
        <p:spPr>
          <a:xfrm>
            <a:off x="8084225" y="4398629"/>
            <a:ext cx="2698671" cy="337304"/>
          </a:xfrm>
          <a:prstGeom prst="rect">
            <a:avLst/>
          </a:prstGeom>
          <a:noFill/>
          <a:ln/>
        </p:spPr>
        <p:txBody>
          <a:bodyPr wrap="none" rtlCol="0" anchor="t"/>
          <a:lstStyle/>
          <a:p>
            <a:pPr marL="0" indent="0">
              <a:lnSpc>
                <a:spcPts val="2656"/>
              </a:lnSpc>
              <a:buNone/>
            </a:pPr>
            <a:r>
              <a:rPr lang="en-US" sz="2125" b="1" dirty="0">
                <a:solidFill>
                  <a:srgbClr val="60A9FF"/>
                </a:solidFill>
                <a:latin typeface="Barlow" pitchFamily="34" charset="0"/>
                <a:ea typeface="Barlow" pitchFamily="34" charset="-122"/>
                <a:cs typeface="Barlow" pitchFamily="34" charset="-120"/>
              </a:rPr>
              <a:t>توفير السيولة</a:t>
            </a:r>
            <a:endParaRPr lang="en-US" sz="2125" dirty="0"/>
          </a:p>
        </p:txBody>
      </p:sp>
      <p:sp>
        <p:nvSpPr>
          <p:cNvPr id="21" name="Text 18"/>
          <p:cNvSpPr/>
          <p:nvPr/>
        </p:nvSpPr>
        <p:spPr>
          <a:xfrm>
            <a:off x="8084225" y="4858924"/>
            <a:ext cx="5127784" cy="656273"/>
          </a:xfrm>
          <a:prstGeom prst="rect">
            <a:avLst/>
          </a:prstGeom>
          <a:noFill/>
          <a:ln/>
        </p:spPr>
        <p:txBody>
          <a:bodyPr wrap="square" rtlCol="0" anchor="t"/>
          <a:lstStyle/>
          <a:p>
            <a:pPr marL="0" indent="0">
              <a:lnSpc>
                <a:spcPts val="2584"/>
              </a:lnSpc>
              <a:buNone/>
            </a:pPr>
            <a:r>
              <a:rPr lang="en-US" sz="1615" dirty="0">
                <a:solidFill>
                  <a:srgbClr val="EEEFF5"/>
                </a:solidFill>
                <a:latin typeface="Montserrat" pitchFamily="34" charset="0"/>
                <a:ea typeface="Montserrat" pitchFamily="34" charset="-122"/>
                <a:cs typeface="Montserrat" pitchFamily="34" charset="-120"/>
              </a:rPr>
              <a:t>تُساعد الأسواق المالية في توفير السيولة اللازمة لـ الاقتصاد و تُساهم في تحسين كفاءة الاقتصاد بشكل عام.</a:t>
            </a:r>
            <a:endParaRPr lang="en-US" sz="161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6" name="Text 3"/>
          <p:cNvSpPr/>
          <p:nvPr/>
        </p:nvSpPr>
        <p:spPr>
          <a:xfrm>
            <a:off x="864037" y="2172533"/>
            <a:ext cx="7451050" cy="812125"/>
          </a:xfrm>
          <a:prstGeom prst="rect">
            <a:avLst/>
          </a:prstGeom>
          <a:noFill/>
          <a:ln/>
        </p:spPr>
        <p:txBody>
          <a:bodyPr wrap="none" rtlCol="0" anchor="t"/>
          <a:lstStyle/>
          <a:p>
            <a:pPr marL="0" indent="0">
              <a:lnSpc>
                <a:spcPts val="6395"/>
              </a:lnSpc>
              <a:buNone/>
            </a:pPr>
            <a:r>
              <a:rPr lang="en-US" sz="5116" b="1" dirty="0">
                <a:solidFill>
                  <a:srgbClr val="60A9FF"/>
                </a:solidFill>
                <a:latin typeface="Barlow" pitchFamily="34" charset="0"/>
                <a:ea typeface="Barlow" pitchFamily="34" charset="-122"/>
                <a:cs typeface="Barlow" pitchFamily="34" charset="-120"/>
              </a:rPr>
              <a:t>المشاركون في الأسواق المالية</a:t>
            </a:r>
            <a:endParaRPr lang="en-US" sz="5116" dirty="0"/>
          </a:p>
        </p:txBody>
      </p:sp>
      <p:sp>
        <p:nvSpPr>
          <p:cNvPr id="7" name="Text 4"/>
          <p:cNvSpPr/>
          <p:nvPr/>
        </p:nvSpPr>
        <p:spPr>
          <a:xfrm>
            <a:off x="864037" y="3601760"/>
            <a:ext cx="3248501" cy="406003"/>
          </a:xfrm>
          <a:prstGeom prst="rect">
            <a:avLst/>
          </a:prstGeom>
          <a:noFill/>
          <a:ln/>
        </p:spPr>
        <p:txBody>
          <a:bodyPr wrap="none" rtlCol="0" anchor="t"/>
          <a:lstStyle/>
          <a:p>
            <a:pPr marL="0" indent="0">
              <a:lnSpc>
                <a:spcPts val="3197"/>
              </a:lnSpc>
              <a:buNone/>
            </a:pPr>
            <a:r>
              <a:rPr lang="en-US" sz="2558" b="1" dirty="0">
                <a:solidFill>
                  <a:srgbClr val="60A9FF"/>
                </a:solidFill>
                <a:latin typeface="Barlow" pitchFamily="34" charset="0"/>
                <a:ea typeface="Barlow" pitchFamily="34" charset="-122"/>
                <a:cs typeface="Barlow" pitchFamily="34" charset="-120"/>
              </a:rPr>
              <a:t>المستثمرون</a:t>
            </a:r>
            <a:endParaRPr lang="en-US" sz="2558" dirty="0"/>
          </a:p>
        </p:txBody>
      </p:sp>
      <p:sp>
        <p:nvSpPr>
          <p:cNvPr id="8" name="Text 5"/>
          <p:cNvSpPr/>
          <p:nvPr/>
        </p:nvSpPr>
        <p:spPr>
          <a:xfrm>
            <a:off x="864037" y="4254579"/>
            <a:ext cx="3898821" cy="158019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هم أفراد أو شركات تُشارك في الأسواق المالية من خلال شراء و بيع الأصول المالية. و يُمكن أن يكون هدفهم الحصول على عوائد أو التحوط من المخاطر.</a:t>
            </a:r>
            <a:endParaRPr lang="en-US" sz="1944" dirty="0"/>
          </a:p>
        </p:txBody>
      </p:sp>
      <p:sp>
        <p:nvSpPr>
          <p:cNvPr id="9" name="Text 6"/>
          <p:cNvSpPr/>
          <p:nvPr/>
        </p:nvSpPr>
        <p:spPr>
          <a:xfrm>
            <a:off x="5372695" y="3601760"/>
            <a:ext cx="3248501" cy="406003"/>
          </a:xfrm>
          <a:prstGeom prst="rect">
            <a:avLst/>
          </a:prstGeom>
          <a:noFill/>
          <a:ln/>
        </p:spPr>
        <p:txBody>
          <a:bodyPr wrap="none" rtlCol="0" anchor="t"/>
          <a:lstStyle/>
          <a:p>
            <a:pPr marL="0" indent="0">
              <a:lnSpc>
                <a:spcPts val="3197"/>
              </a:lnSpc>
              <a:buNone/>
            </a:pPr>
            <a:r>
              <a:rPr lang="en-US" sz="2558" b="1" dirty="0">
                <a:solidFill>
                  <a:srgbClr val="60A9FF"/>
                </a:solidFill>
                <a:latin typeface="Barlow" pitchFamily="34" charset="0"/>
                <a:ea typeface="Barlow" pitchFamily="34" charset="-122"/>
                <a:cs typeface="Barlow" pitchFamily="34" charset="-120"/>
              </a:rPr>
              <a:t>الوسطاء</a:t>
            </a:r>
            <a:endParaRPr lang="en-US" sz="2558" dirty="0"/>
          </a:p>
        </p:txBody>
      </p:sp>
      <p:sp>
        <p:nvSpPr>
          <p:cNvPr id="10" name="Text 7"/>
          <p:cNvSpPr/>
          <p:nvPr/>
        </p:nvSpPr>
        <p:spPr>
          <a:xfrm>
            <a:off x="5372695" y="4254579"/>
            <a:ext cx="3898821" cy="158019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هم أفراد أو شركات تُساعد المستثمرين في شراء و بيع الأصول المالية. و يُمكن أن يُقدموا نصائح استثمارية و تُساعد في توفير السيولة لـ الأسواق.</a:t>
            </a:r>
            <a:endParaRPr lang="en-US" sz="1944" dirty="0"/>
          </a:p>
        </p:txBody>
      </p:sp>
      <p:sp>
        <p:nvSpPr>
          <p:cNvPr id="11" name="Text 8"/>
          <p:cNvSpPr/>
          <p:nvPr/>
        </p:nvSpPr>
        <p:spPr>
          <a:xfrm>
            <a:off x="9881354" y="3601760"/>
            <a:ext cx="3248501" cy="406003"/>
          </a:xfrm>
          <a:prstGeom prst="rect">
            <a:avLst/>
          </a:prstGeom>
          <a:noFill/>
          <a:ln/>
        </p:spPr>
        <p:txBody>
          <a:bodyPr wrap="none" rtlCol="0" anchor="t"/>
          <a:lstStyle/>
          <a:p>
            <a:pPr marL="0" indent="0">
              <a:lnSpc>
                <a:spcPts val="3197"/>
              </a:lnSpc>
              <a:buNone/>
            </a:pPr>
            <a:r>
              <a:rPr lang="en-US" sz="2558" b="1" dirty="0">
                <a:solidFill>
                  <a:srgbClr val="60A9FF"/>
                </a:solidFill>
                <a:latin typeface="Barlow" pitchFamily="34" charset="0"/>
                <a:ea typeface="Barlow" pitchFamily="34" charset="-122"/>
                <a:cs typeface="Barlow" pitchFamily="34" charset="-120"/>
              </a:rPr>
              <a:t>المؤسسات المالية</a:t>
            </a:r>
            <a:endParaRPr lang="en-US" sz="2558" dirty="0"/>
          </a:p>
        </p:txBody>
      </p:sp>
      <p:sp>
        <p:nvSpPr>
          <p:cNvPr id="12" name="Text 9"/>
          <p:cNvSpPr/>
          <p:nvPr/>
        </p:nvSpPr>
        <p:spPr>
          <a:xfrm>
            <a:off x="9881354" y="4254579"/>
            <a:ext cx="3898821" cy="158019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هم شركات تُوفر الخدمات المالية مثل التحويل البنكي و إدارة الأصول و إصدار الاستثمارات. و تُلعب دورًا هامًا في توفير السيولة و التمويل للأسواق.</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Shape 1"/>
          <p:cNvSpPr/>
          <p:nvPr/>
        </p:nvSpPr>
        <p:spPr>
          <a:xfrm>
            <a:off x="0" y="3753"/>
            <a:ext cx="14630400" cy="8229600"/>
          </a:xfrm>
          <a:prstGeom prst="rect">
            <a:avLst/>
          </a:prstGeom>
          <a:solidFill>
            <a:srgbClr val="282C32"/>
          </a:solidFill>
          <a:ln/>
        </p:spPr>
      </p:sp>
      <p:sp>
        <p:nvSpPr>
          <p:cNvPr id="5" name="Text 2"/>
          <p:cNvSpPr/>
          <p:nvPr/>
        </p:nvSpPr>
        <p:spPr>
          <a:xfrm>
            <a:off x="3744873" y="1473699"/>
            <a:ext cx="7140654" cy="640199"/>
          </a:xfrm>
          <a:prstGeom prst="rect">
            <a:avLst/>
          </a:prstGeom>
          <a:noFill/>
          <a:ln/>
        </p:spPr>
        <p:txBody>
          <a:bodyPr wrap="none" rtlCol="0" anchor="t"/>
          <a:lstStyle/>
          <a:p>
            <a:pPr marL="0" indent="0">
              <a:lnSpc>
                <a:spcPts val="5041"/>
              </a:lnSpc>
              <a:buNone/>
            </a:pPr>
            <a:r>
              <a:rPr lang="en-US" sz="4033" b="1" dirty="0">
                <a:solidFill>
                  <a:srgbClr val="60A9FF"/>
                </a:solidFill>
                <a:latin typeface="Barlow" pitchFamily="34" charset="0"/>
                <a:ea typeface="Barlow" pitchFamily="34" charset="-122"/>
                <a:cs typeface="Barlow" pitchFamily="34" charset="-120"/>
              </a:rPr>
              <a:t>الأدوات المالية المتداولة في الأسواق</a:t>
            </a:r>
            <a:endParaRPr lang="en-US" sz="4033" dirty="0"/>
          </a:p>
        </p:txBody>
      </p:sp>
      <p:sp>
        <p:nvSpPr>
          <p:cNvPr id="6" name="Text 3"/>
          <p:cNvSpPr/>
          <p:nvPr/>
        </p:nvSpPr>
        <p:spPr>
          <a:xfrm>
            <a:off x="3939421" y="2530021"/>
            <a:ext cx="3497937" cy="311468"/>
          </a:xfrm>
          <a:prstGeom prst="rect">
            <a:avLst/>
          </a:prstGeom>
          <a:noFill/>
          <a:ln/>
        </p:spPr>
        <p:txBody>
          <a:bodyPr wrap="non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الأدوات</a:t>
            </a:r>
            <a:endParaRPr lang="en-US" sz="1532" dirty="0"/>
          </a:p>
        </p:txBody>
      </p:sp>
      <p:sp>
        <p:nvSpPr>
          <p:cNvPr id="7" name="Text 4"/>
          <p:cNvSpPr/>
          <p:nvPr/>
        </p:nvSpPr>
        <p:spPr>
          <a:xfrm>
            <a:off x="7834074" y="2530021"/>
            <a:ext cx="3497937" cy="311468"/>
          </a:xfrm>
          <a:prstGeom prst="rect">
            <a:avLst/>
          </a:prstGeom>
          <a:noFill/>
          <a:ln/>
        </p:spPr>
        <p:txBody>
          <a:bodyPr wrap="non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الوصف</a:t>
            </a:r>
            <a:endParaRPr lang="en-US" sz="1532" dirty="0"/>
          </a:p>
        </p:txBody>
      </p:sp>
      <p:sp>
        <p:nvSpPr>
          <p:cNvPr id="8" name="Shape 5"/>
          <p:cNvSpPr/>
          <p:nvPr/>
        </p:nvSpPr>
        <p:spPr>
          <a:xfrm>
            <a:off x="3744873" y="2965790"/>
            <a:ext cx="7781687" cy="871538"/>
          </a:xfrm>
          <a:prstGeom prst="rect">
            <a:avLst/>
          </a:prstGeom>
          <a:solidFill>
            <a:srgbClr val="60A9FF">
              <a:alpha val="5000"/>
            </a:srgbClr>
          </a:solidFill>
          <a:ln/>
        </p:spPr>
      </p:sp>
      <p:sp>
        <p:nvSpPr>
          <p:cNvPr id="9" name="Text 6"/>
          <p:cNvSpPr/>
          <p:nvPr/>
        </p:nvSpPr>
        <p:spPr>
          <a:xfrm>
            <a:off x="3939421" y="3090091"/>
            <a:ext cx="3497937" cy="311468"/>
          </a:xfrm>
          <a:prstGeom prst="rect">
            <a:avLst/>
          </a:prstGeom>
          <a:noFill/>
          <a:ln/>
        </p:spPr>
        <p:txBody>
          <a:bodyPr wrap="non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الأسهم</a:t>
            </a:r>
            <a:endParaRPr lang="en-US" sz="1532" dirty="0"/>
          </a:p>
        </p:txBody>
      </p:sp>
      <p:sp>
        <p:nvSpPr>
          <p:cNvPr id="10" name="Text 7"/>
          <p:cNvSpPr/>
          <p:nvPr/>
        </p:nvSpPr>
        <p:spPr>
          <a:xfrm>
            <a:off x="7834074" y="3090091"/>
            <a:ext cx="3497937" cy="622935"/>
          </a:xfrm>
          <a:prstGeom prst="rect">
            <a:avLst/>
          </a:prstGeom>
          <a:noFill/>
          <a:ln/>
        </p:spPr>
        <p:txBody>
          <a:bodyPr wrap="squar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تُمثل حصة في الشركة و تُعطي حاملها حقوق الاقتراع في الشركة.</a:t>
            </a:r>
            <a:endParaRPr lang="en-US" sz="1532" dirty="0"/>
          </a:p>
        </p:txBody>
      </p:sp>
      <p:sp>
        <p:nvSpPr>
          <p:cNvPr id="11" name="Text 8"/>
          <p:cNvSpPr/>
          <p:nvPr/>
        </p:nvSpPr>
        <p:spPr>
          <a:xfrm>
            <a:off x="3939421" y="3961629"/>
            <a:ext cx="3497937" cy="311468"/>
          </a:xfrm>
          <a:prstGeom prst="rect">
            <a:avLst/>
          </a:prstGeom>
          <a:noFill/>
          <a:ln/>
        </p:spPr>
        <p:txBody>
          <a:bodyPr wrap="non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السندات</a:t>
            </a:r>
            <a:endParaRPr lang="en-US" sz="1532" dirty="0"/>
          </a:p>
        </p:txBody>
      </p:sp>
      <p:sp>
        <p:nvSpPr>
          <p:cNvPr id="12" name="Text 9"/>
          <p:cNvSpPr/>
          <p:nvPr/>
        </p:nvSpPr>
        <p:spPr>
          <a:xfrm>
            <a:off x="7834074" y="3961629"/>
            <a:ext cx="3497937" cy="622935"/>
          </a:xfrm>
          <a:prstGeom prst="rect">
            <a:avLst/>
          </a:prstGeom>
          <a:noFill/>
          <a:ln/>
        </p:spPr>
        <p:txBody>
          <a:bodyPr wrap="squar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تُمثل واجب على الجهة المُصدرة لـ سداد الفائدة و رأس المال في تاريخ الاستحقاق.</a:t>
            </a:r>
            <a:endParaRPr lang="en-US" sz="1532" dirty="0"/>
          </a:p>
        </p:txBody>
      </p:sp>
      <p:sp>
        <p:nvSpPr>
          <p:cNvPr id="13" name="Shape 10"/>
          <p:cNvSpPr/>
          <p:nvPr/>
        </p:nvSpPr>
        <p:spPr>
          <a:xfrm>
            <a:off x="3744873" y="4708865"/>
            <a:ext cx="7781687" cy="871538"/>
          </a:xfrm>
          <a:prstGeom prst="rect">
            <a:avLst/>
          </a:prstGeom>
          <a:solidFill>
            <a:srgbClr val="60A9FF">
              <a:alpha val="5000"/>
            </a:srgbClr>
          </a:solidFill>
          <a:ln/>
        </p:spPr>
      </p:sp>
      <p:sp>
        <p:nvSpPr>
          <p:cNvPr id="14" name="Text 11"/>
          <p:cNvSpPr/>
          <p:nvPr/>
        </p:nvSpPr>
        <p:spPr>
          <a:xfrm>
            <a:off x="3939421" y="4833166"/>
            <a:ext cx="3497937" cy="311468"/>
          </a:xfrm>
          <a:prstGeom prst="rect">
            <a:avLst/>
          </a:prstGeom>
          <a:noFill/>
          <a:ln/>
        </p:spPr>
        <p:txBody>
          <a:bodyPr wrap="non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المشتقات</a:t>
            </a:r>
            <a:endParaRPr lang="en-US" sz="1532" dirty="0"/>
          </a:p>
        </p:txBody>
      </p:sp>
      <p:sp>
        <p:nvSpPr>
          <p:cNvPr id="15" name="Text 12"/>
          <p:cNvSpPr/>
          <p:nvPr/>
        </p:nvSpPr>
        <p:spPr>
          <a:xfrm>
            <a:off x="7834074" y="4833166"/>
            <a:ext cx="3497937" cy="622935"/>
          </a:xfrm>
          <a:prstGeom prst="rect">
            <a:avLst/>
          </a:prstGeom>
          <a:noFill/>
          <a:ln/>
        </p:spPr>
        <p:txBody>
          <a:bodyPr wrap="squar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تُمثل أصول مالية مُشتقة من أصول أساسية و تُستخدم لـ التحوط من المخاطر و زيادة العوائد.</a:t>
            </a:r>
            <a:endParaRPr lang="en-US" sz="1532" dirty="0"/>
          </a:p>
        </p:txBody>
      </p:sp>
      <p:sp>
        <p:nvSpPr>
          <p:cNvPr id="16" name="Text 13"/>
          <p:cNvSpPr/>
          <p:nvPr/>
        </p:nvSpPr>
        <p:spPr>
          <a:xfrm>
            <a:off x="3939421" y="5704704"/>
            <a:ext cx="3497937" cy="311468"/>
          </a:xfrm>
          <a:prstGeom prst="rect">
            <a:avLst/>
          </a:prstGeom>
          <a:noFill/>
          <a:ln/>
        </p:spPr>
        <p:txBody>
          <a:bodyPr wrap="non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العقارات</a:t>
            </a:r>
            <a:endParaRPr lang="en-US" sz="1532" dirty="0"/>
          </a:p>
        </p:txBody>
      </p:sp>
      <p:sp>
        <p:nvSpPr>
          <p:cNvPr id="17" name="Text 14"/>
          <p:cNvSpPr/>
          <p:nvPr/>
        </p:nvSpPr>
        <p:spPr>
          <a:xfrm>
            <a:off x="7834074" y="5704704"/>
            <a:ext cx="3497937" cy="934403"/>
          </a:xfrm>
          <a:prstGeom prst="rect">
            <a:avLst/>
          </a:prstGeom>
          <a:noFill/>
          <a:ln/>
        </p:spPr>
        <p:txBody>
          <a:bodyPr wrap="square" rtlCol="0" anchor="t"/>
          <a:lstStyle/>
          <a:p>
            <a:pPr marL="0" indent="0">
              <a:lnSpc>
                <a:spcPts val="2452"/>
              </a:lnSpc>
              <a:buNone/>
            </a:pPr>
            <a:r>
              <a:rPr lang="en-US" sz="1532" dirty="0">
                <a:solidFill>
                  <a:srgbClr val="EEEFF5"/>
                </a:solidFill>
                <a:latin typeface="Montserrat" pitchFamily="34" charset="0"/>
                <a:ea typeface="Montserrat" pitchFamily="34" charset="-122"/>
                <a:cs typeface="Montserrat" pitchFamily="34" charset="-120"/>
              </a:rPr>
              <a:t>تُمثل أصول مالية عقارية و تُمكن المستثمرين من الحصول على عوائد من الإيجار أو زيادة القيمة العقارية.</a:t>
            </a:r>
            <a:endParaRPr lang="en-US" sz="153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3736835" y="935831"/>
            <a:ext cx="6263997" cy="568523"/>
          </a:xfrm>
          <a:prstGeom prst="rect">
            <a:avLst/>
          </a:prstGeom>
          <a:noFill/>
          <a:ln/>
        </p:spPr>
        <p:txBody>
          <a:bodyPr wrap="none" rtlCol="0" anchor="t"/>
          <a:lstStyle/>
          <a:p>
            <a:pPr marL="0" indent="0">
              <a:lnSpc>
                <a:spcPts val="4476"/>
              </a:lnSpc>
              <a:buNone/>
            </a:pPr>
            <a:r>
              <a:rPr lang="en-US" sz="3581" b="1" dirty="0">
                <a:solidFill>
                  <a:srgbClr val="60A9FF"/>
                </a:solidFill>
                <a:latin typeface="Barlow" pitchFamily="34" charset="0"/>
                <a:ea typeface="Barlow" pitchFamily="34" charset="-122"/>
                <a:cs typeface="Barlow" pitchFamily="34" charset="-120"/>
              </a:rPr>
              <a:t>المخاطر والفرص في الأسواق المالية</a:t>
            </a:r>
            <a:endParaRPr lang="en-US" sz="3581" dirty="0"/>
          </a:p>
        </p:txBody>
      </p:sp>
      <p:pic>
        <p:nvPicPr>
          <p:cNvPr id="6" name="Image 1" descr="preencoded.png"/>
          <p:cNvPicPr>
            <a:picLocks noChangeAspect="1"/>
          </p:cNvPicPr>
          <p:nvPr/>
        </p:nvPicPr>
        <p:blipFill>
          <a:blip r:embed="rId3"/>
          <a:stretch>
            <a:fillRect/>
          </a:stretch>
        </p:blipFill>
        <p:spPr>
          <a:xfrm>
            <a:off x="3736835" y="1763554"/>
            <a:ext cx="864037" cy="1382554"/>
          </a:xfrm>
          <a:prstGeom prst="rect">
            <a:avLst/>
          </a:prstGeom>
        </p:spPr>
      </p:pic>
      <p:sp>
        <p:nvSpPr>
          <p:cNvPr id="7" name="Text 3"/>
          <p:cNvSpPr/>
          <p:nvPr/>
        </p:nvSpPr>
        <p:spPr>
          <a:xfrm>
            <a:off x="4860071" y="1936313"/>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فرص النمو</a:t>
            </a:r>
            <a:endParaRPr lang="en-US" sz="1791" dirty="0"/>
          </a:p>
        </p:txBody>
      </p:sp>
      <p:sp>
        <p:nvSpPr>
          <p:cNvPr id="8" name="Text 4"/>
          <p:cNvSpPr/>
          <p:nvPr/>
        </p:nvSpPr>
        <p:spPr>
          <a:xfrm>
            <a:off x="4860071" y="2324100"/>
            <a:ext cx="6811089"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تُتيح الأسواق المالية لـ المستثمرين فرصة لـ الحصول على عوائد مُرتفعة من خلال الاستثمار في الأصول المالية ذات النمو المُرتفع.</a:t>
            </a:r>
            <a:endParaRPr lang="en-US" sz="1361" dirty="0"/>
          </a:p>
        </p:txBody>
      </p:sp>
      <p:pic>
        <p:nvPicPr>
          <p:cNvPr id="9" name="Image 2" descr="preencoded.png"/>
          <p:cNvPicPr>
            <a:picLocks noChangeAspect="1"/>
          </p:cNvPicPr>
          <p:nvPr/>
        </p:nvPicPr>
        <p:blipFill>
          <a:blip r:embed="rId4"/>
          <a:stretch>
            <a:fillRect/>
          </a:stretch>
        </p:blipFill>
        <p:spPr>
          <a:xfrm>
            <a:off x="3736835" y="3146108"/>
            <a:ext cx="864037" cy="1382554"/>
          </a:xfrm>
          <a:prstGeom prst="rect">
            <a:avLst/>
          </a:prstGeom>
        </p:spPr>
      </p:pic>
      <p:sp>
        <p:nvSpPr>
          <p:cNvPr id="10" name="Text 5"/>
          <p:cNvSpPr/>
          <p:nvPr/>
        </p:nvSpPr>
        <p:spPr>
          <a:xfrm>
            <a:off x="4860071" y="3318867"/>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مخاطر التقلب</a:t>
            </a:r>
            <a:endParaRPr lang="en-US" sz="1791" dirty="0"/>
          </a:p>
        </p:txBody>
      </p:sp>
      <p:sp>
        <p:nvSpPr>
          <p:cNvPr id="11" name="Text 6"/>
          <p:cNvSpPr/>
          <p:nvPr/>
        </p:nvSpPr>
        <p:spPr>
          <a:xfrm>
            <a:off x="4860071" y="3706654"/>
            <a:ext cx="6811089"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تُعرّف الأسواق المالية بـ التقلب و التغيير. و تُمكن هذه التقلبات من خسارة جزء من استثمار المستثمر في وقت قصير.</a:t>
            </a:r>
            <a:endParaRPr lang="en-US" sz="1361" dirty="0"/>
          </a:p>
        </p:txBody>
      </p:sp>
      <p:pic>
        <p:nvPicPr>
          <p:cNvPr id="12" name="Image 3" descr="preencoded.png"/>
          <p:cNvPicPr>
            <a:picLocks noChangeAspect="1"/>
          </p:cNvPicPr>
          <p:nvPr/>
        </p:nvPicPr>
        <p:blipFill>
          <a:blip r:embed="rId5"/>
          <a:stretch>
            <a:fillRect/>
          </a:stretch>
        </p:blipFill>
        <p:spPr>
          <a:xfrm>
            <a:off x="3736835" y="4528661"/>
            <a:ext cx="864037" cy="1382554"/>
          </a:xfrm>
          <a:prstGeom prst="rect">
            <a:avLst/>
          </a:prstGeom>
        </p:spPr>
      </p:pic>
      <p:sp>
        <p:nvSpPr>
          <p:cNvPr id="13" name="Text 7"/>
          <p:cNvSpPr/>
          <p:nvPr/>
        </p:nvSpPr>
        <p:spPr>
          <a:xfrm>
            <a:off x="4860071" y="4701421"/>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مخاطر السيولة</a:t>
            </a:r>
            <a:endParaRPr lang="en-US" sz="1791" dirty="0"/>
          </a:p>
        </p:txBody>
      </p:sp>
      <p:sp>
        <p:nvSpPr>
          <p:cNvPr id="14" name="Text 8"/>
          <p:cNvSpPr/>
          <p:nvPr/>
        </p:nvSpPr>
        <p:spPr>
          <a:xfrm>
            <a:off x="4860071" y="5089208"/>
            <a:ext cx="6811089" cy="276582"/>
          </a:xfrm>
          <a:prstGeom prst="rect">
            <a:avLst/>
          </a:prstGeom>
          <a:noFill/>
          <a:ln/>
        </p:spPr>
        <p:txBody>
          <a:bodyPr wrap="non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تُمكن صعوبة بيع الأصل المالي في وقت قصير من خسارة جزء من استثمار المستثمر.</a:t>
            </a:r>
            <a:endParaRPr lang="en-US" sz="1361" dirty="0"/>
          </a:p>
        </p:txBody>
      </p:sp>
      <p:pic>
        <p:nvPicPr>
          <p:cNvPr id="15" name="Image 4" descr="preencoded.png"/>
          <p:cNvPicPr>
            <a:picLocks noChangeAspect="1"/>
          </p:cNvPicPr>
          <p:nvPr/>
        </p:nvPicPr>
        <p:blipFill>
          <a:blip r:embed="rId6"/>
          <a:stretch>
            <a:fillRect/>
          </a:stretch>
        </p:blipFill>
        <p:spPr>
          <a:xfrm>
            <a:off x="3736835" y="5911215"/>
            <a:ext cx="864037" cy="1382554"/>
          </a:xfrm>
          <a:prstGeom prst="rect">
            <a:avLst/>
          </a:prstGeom>
        </p:spPr>
      </p:pic>
      <p:sp>
        <p:nvSpPr>
          <p:cNvPr id="16" name="Text 9"/>
          <p:cNvSpPr/>
          <p:nvPr/>
        </p:nvSpPr>
        <p:spPr>
          <a:xfrm>
            <a:off x="4860071" y="6083975"/>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مخاطر الائتمان</a:t>
            </a:r>
            <a:endParaRPr lang="en-US" sz="1791" dirty="0"/>
          </a:p>
        </p:txBody>
      </p:sp>
      <p:sp>
        <p:nvSpPr>
          <p:cNvPr id="17" name="Text 10"/>
          <p:cNvSpPr/>
          <p:nvPr/>
        </p:nvSpPr>
        <p:spPr>
          <a:xfrm>
            <a:off x="4860071" y="6471761"/>
            <a:ext cx="6811089" cy="276582"/>
          </a:xfrm>
          <a:prstGeom prst="rect">
            <a:avLst/>
          </a:prstGeom>
          <a:noFill/>
          <a:ln/>
        </p:spPr>
        <p:txBody>
          <a:bodyPr wrap="non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تُمكن فشل الجهة المُصدرة لـ السند أو الديون من خسارة جزء من استثمار المستثمر.</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409623"/>
          </a:xfrm>
          <a:prstGeom prst="rect">
            <a:avLst/>
          </a:prstGeom>
          <a:solidFill>
            <a:srgbClr val="282C32"/>
          </a:solidFill>
          <a:ln/>
        </p:spPr>
      </p:sp>
      <p:sp>
        <p:nvSpPr>
          <p:cNvPr id="5" name="Text 2"/>
          <p:cNvSpPr/>
          <p:nvPr/>
        </p:nvSpPr>
        <p:spPr>
          <a:xfrm>
            <a:off x="4279371" y="475178"/>
            <a:ext cx="5090398" cy="568523"/>
          </a:xfrm>
          <a:prstGeom prst="rect">
            <a:avLst/>
          </a:prstGeom>
          <a:noFill/>
          <a:ln/>
        </p:spPr>
        <p:txBody>
          <a:bodyPr wrap="none" rtlCol="0" anchor="t"/>
          <a:lstStyle/>
          <a:p>
            <a:pPr marL="0" indent="0">
              <a:lnSpc>
                <a:spcPts val="4476"/>
              </a:lnSpc>
              <a:buNone/>
            </a:pPr>
            <a:r>
              <a:rPr lang="en-US" sz="3581" b="1" dirty="0">
                <a:solidFill>
                  <a:srgbClr val="60A9FF"/>
                </a:solidFill>
                <a:latin typeface="Barlow" pitchFamily="34" charset="0"/>
                <a:ea typeface="Barlow" pitchFamily="34" charset="-122"/>
                <a:cs typeface="Barlow" pitchFamily="34" charset="-120"/>
              </a:rPr>
              <a:t>تنظيم وتنظيم الأسواق المالية</a:t>
            </a:r>
            <a:endParaRPr lang="en-US" sz="3581" dirty="0"/>
          </a:p>
        </p:txBody>
      </p:sp>
      <p:pic>
        <p:nvPicPr>
          <p:cNvPr id="6" name="Image 1" descr="preencoded.png"/>
          <p:cNvPicPr>
            <a:picLocks noChangeAspect="1"/>
          </p:cNvPicPr>
          <p:nvPr/>
        </p:nvPicPr>
        <p:blipFill>
          <a:blip r:embed="rId3"/>
          <a:stretch>
            <a:fillRect/>
          </a:stretch>
        </p:blipFill>
        <p:spPr>
          <a:xfrm>
            <a:off x="4279371" y="1302901"/>
            <a:ext cx="431959" cy="431959"/>
          </a:xfrm>
          <a:prstGeom prst="rect">
            <a:avLst/>
          </a:prstGeom>
        </p:spPr>
      </p:pic>
      <p:sp>
        <p:nvSpPr>
          <p:cNvPr id="7" name="Text 3"/>
          <p:cNvSpPr/>
          <p:nvPr/>
        </p:nvSpPr>
        <p:spPr>
          <a:xfrm>
            <a:off x="4279371" y="1907619"/>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التشريعات و اللوائح</a:t>
            </a:r>
            <a:endParaRPr lang="en-US" sz="1791" dirty="0"/>
          </a:p>
        </p:txBody>
      </p:sp>
      <p:sp>
        <p:nvSpPr>
          <p:cNvPr id="8" name="Text 4"/>
          <p:cNvSpPr/>
          <p:nvPr/>
        </p:nvSpPr>
        <p:spPr>
          <a:xfrm>
            <a:off x="4279371" y="2295406"/>
            <a:ext cx="7934325" cy="276582"/>
          </a:xfrm>
          <a:prstGeom prst="rect">
            <a:avLst/>
          </a:prstGeom>
          <a:noFill/>
          <a:ln/>
        </p:spPr>
        <p:txBody>
          <a:bodyPr wrap="non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تُساهم التشريعات و اللوائح في حماية المستثمرين و ضمان شفافية الأسواق و الحد من المخاطر.</a:t>
            </a:r>
            <a:endParaRPr lang="en-US" sz="1361" dirty="0"/>
          </a:p>
        </p:txBody>
      </p:sp>
      <p:pic>
        <p:nvPicPr>
          <p:cNvPr id="9" name="Image 2" descr="preencoded.png"/>
          <p:cNvPicPr>
            <a:picLocks noChangeAspect="1"/>
          </p:cNvPicPr>
          <p:nvPr/>
        </p:nvPicPr>
        <p:blipFill>
          <a:blip r:embed="rId4"/>
          <a:stretch>
            <a:fillRect/>
          </a:stretch>
        </p:blipFill>
        <p:spPr>
          <a:xfrm>
            <a:off x="4279371" y="3090386"/>
            <a:ext cx="431959" cy="431959"/>
          </a:xfrm>
          <a:prstGeom prst="rect">
            <a:avLst/>
          </a:prstGeom>
        </p:spPr>
      </p:pic>
      <p:sp>
        <p:nvSpPr>
          <p:cNvPr id="10" name="Text 5"/>
          <p:cNvSpPr/>
          <p:nvPr/>
        </p:nvSpPr>
        <p:spPr>
          <a:xfrm>
            <a:off x="4279371" y="3695105"/>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التنظيم و الإشراف</a:t>
            </a:r>
            <a:endParaRPr lang="en-US" sz="1791" dirty="0"/>
          </a:p>
        </p:txBody>
      </p:sp>
      <p:sp>
        <p:nvSpPr>
          <p:cNvPr id="11" name="Text 6"/>
          <p:cNvSpPr/>
          <p:nvPr/>
        </p:nvSpPr>
        <p:spPr>
          <a:xfrm>
            <a:off x="4279371" y="4082891"/>
            <a:ext cx="7934325" cy="276582"/>
          </a:xfrm>
          <a:prstGeom prst="rect">
            <a:avLst/>
          </a:prstGeom>
          <a:noFill/>
          <a:ln/>
        </p:spPr>
        <p:txBody>
          <a:bodyPr wrap="non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تُساعد السلطات الرقابية في ضمان الالتزام بـ القوانين و اللوائح و تُساهم في التحكم في المخاطر و حماية المستثمرين.</a:t>
            </a:r>
            <a:endParaRPr lang="en-US" sz="1361" dirty="0"/>
          </a:p>
        </p:txBody>
      </p:sp>
      <p:pic>
        <p:nvPicPr>
          <p:cNvPr id="12" name="Image 3" descr="preencoded.png"/>
          <p:cNvPicPr>
            <a:picLocks noChangeAspect="1"/>
          </p:cNvPicPr>
          <p:nvPr/>
        </p:nvPicPr>
        <p:blipFill>
          <a:blip r:embed="rId5"/>
          <a:stretch>
            <a:fillRect/>
          </a:stretch>
        </p:blipFill>
        <p:spPr>
          <a:xfrm>
            <a:off x="4279371" y="4877872"/>
            <a:ext cx="431959" cy="431959"/>
          </a:xfrm>
          <a:prstGeom prst="rect">
            <a:avLst/>
          </a:prstGeom>
        </p:spPr>
      </p:pic>
      <p:sp>
        <p:nvSpPr>
          <p:cNvPr id="13" name="Text 7"/>
          <p:cNvSpPr/>
          <p:nvPr/>
        </p:nvSpPr>
        <p:spPr>
          <a:xfrm>
            <a:off x="4279371" y="5482590"/>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العدالة و الشفافية</a:t>
            </a:r>
            <a:endParaRPr lang="en-US" sz="1791" dirty="0"/>
          </a:p>
        </p:txBody>
      </p:sp>
      <p:sp>
        <p:nvSpPr>
          <p:cNvPr id="14" name="Text 8"/>
          <p:cNvSpPr/>
          <p:nvPr/>
        </p:nvSpPr>
        <p:spPr>
          <a:xfrm>
            <a:off x="4279371" y="5870377"/>
            <a:ext cx="7934325" cy="276582"/>
          </a:xfrm>
          <a:prstGeom prst="rect">
            <a:avLst/>
          </a:prstGeom>
          <a:noFill/>
          <a:ln/>
        </p:spPr>
        <p:txBody>
          <a:bodyPr wrap="non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تُساهم اللوائح في ضمان معاملة جميع المشاركين في الأسواق المالية بـ العدالة و الشفافية.</a:t>
            </a:r>
            <a:endParaRPr lang="en-US" sz="1361" dirty="0"/>
          </a:p>
        </p:txBody>
      </p:sp>
      <p:pic>
        <p:nvPicPr>
          <p:cNvPr id="15" name="Image 4" descr="preencoded.png"/>
          <p:cNvPicPr>
            <a:picLocks noChangeAspect="1"/>
          </p:cNvPicPr>
          <p:nvPr/>
        </p:nvPicPr>
        <p:blipFill>
          <a:blip r:embed="rId6"/>
          <a:stretch>
            <a:fillRect/>
          </a:stretch>
        </p:blipFill>
        <p:spPr>
          <a:xfrm>
            <a:off x="4279371" y="6665357"/>
            <a:ext cx="431959" cy="431959"/>
          </a:xfrm>
          <a:prstGeom prst="rect">
            <a:avLst/>
          </a:prstGeom>
        </p:spPr>
      </p:pic>
      <p:sp>
        <p:nvSpPr>
          <p:cNvPr id="16" name="Text 9"/>
          <p:cNvSpPr/>
          <p:nvPr/>
        </p:nvSpPr>
        <p:spPr>
          <a:xfrm>
            <a:off x="4279371" y="7270075"/>
            <a:ext cx="2273856" cy="284202"/>
          </a:xfrm>
          <a:prstGeom prst="rect">
            <a:avLst/>
          </a:prstGeom>
          <a:noFill/>
          <a:ln/>
        </p:spPr>
        <p:txBody>
          <a:bodyPr wrap="none" rtlCol="0" anchor="t"/>
          <a:lstStyle/>
          <a:p>
            <a:pPr marL="0" indent="0" algn="l">
              <a:lnSpc>
                <a:spcPts val="2238"/>
              </a:lnSpc>
              <a:buNone/>
            </a:pPr>
            <a:r>
              <a:rPr lang="en-US" sz="1791" b="1" dirty="0">
                <a:solidFill>
                  <a:srgbClr val="60A9FF"/>
                </a:solidFill>
                <a:latin typeface="Barlow" pitchFamily="34" charset="0"/>
                <a:ea typeface="Barlow" pitchFamily="34" charset="-122"/>
                <a:cs typeface="Barlow" pitchFamily="34" charset="-120"/>
              </a:rPr>
              <a:t>الاستقرار المالي</a:t>
            </a:r>
            <a:endParaRPr lang="en-US" sz="1791" dirty="0"/>
          </a:p>
        </p:txBody>
      </p:sp>
      <p:sp>
        <p:nvSpPr>
          <p:cNvPr id="17" name="Text 10"/>
          <p:cNvSpPr/>
          <p:nvPr/>
        </p:nvSpPr>
        <p:spPr>
          <a:xfrm>
            <a:off x="4279371" y="7657862"/>
            <a:ext cx="7934325" cy="276582"/>
          </a:xfrm>
          <a:prstGeom prst="rect">
            <a:avLst/>
          </a:prstGeom>
          <a:noFill/>
          <a:ln/>
        </p:spPr>
        <p:txBody>
          <a:bodyPr wrap="non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تُساعد التشريعات و اللوائح في الحفاظ على الاستقرار المالي و الحد من المخاطر النظامية.</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3690368" y="919163"/>
            <a:ext cx="6717506" cy="587812"/>
          </a:xfrm>
          <a:prstGeom prst="rect">
            <a:avLst/>
          </a:prstGeom>
          <a:noFill/>
          <a:ln/>
        </p:spPr>
        <p:txBody>
          <a:bodyPr wrap="none" rtlCol="0" anchor="t"/>
          <a:lstStyle/>
          <a:p>
            <a:pPr marL="0" indent="0">
              <a:lnSpc>
                <a:spcPts val="4629"/>
              </a:lnSpc>
              <a:buNone/>
            </a:pPr>
            <a:r>
              <a:rPr lang="en-US" sz="3703" b="1" dirty="0">
                <a:solidFill>
                  <a:srgbClr val="60A9FF"/>
                </a:solidFill>
                <a:latin typeface="Barlow" pitchFamily="34" charset="0"/>
                <a:ea typeface="Barlow" pitchFamily="34" charset="-122"/>
                <a:cs typeface="Barlow" pitchFamily="34" charset="-120"/>
              </a:rPr>
              <a:t>الاتجاهات الحديثة في الأسواق المالية</a:t>
            </a:r>
            <a:endParaRPr lang="en-US" sz="3703" dirty="0"/>
          </a:p>
        </p:txBody>
      </p:sp>
      <p:sp>
        <p:nvSpPr>
          <p:cNvPr id="6" name="Shape 3"/>
          <p:cNvSpPr/>
          <p:nvPr/>
        </p:nvSpPr>
        <p:spPr>
          <a:xfrm>
            <a:off x="3690368" y="1975961"/>
            <a:ext cx="402074" cy="402074"/>
          </a:xfrm>
          <a:prstGeom prst="roundRect">
            <a:avLst>
              <a:gd name="adj" fmla="val 26669"/>
            </a:avLst>
          </a:prstGeom>
          <a:solidFill>
            <a:srgbClr val="282C32"/>
          </a:solidFill>
          <a:ln/>
        </p:spPr>
      </p:sp>
      <p:sp>
        <p:nvSpPr>
          <p:cNvPr id="7" name="Text 4"/>
          <p:cNvSpPr/>
          <p:nvPr/>
        </p:nvSpPr>
        <p:spPr>
          <a:xfrm>
            <a:off x="3841459" y="2035850"/>
            <a:ext cx="99893" cy="282178"/>
          </a:xfrm>
          <a:prstGeom prst="rect">
            <a:avLst/>
          </a:prstGeom>
          <a:noFill/>
          <a:ln/>
        </p:spPr>
        <p:txBody>
          <a:bodyPr wrap="none" rtlCol="0" anchor="t"/>
          <a:lstStyle/>
          <a:p>
            <a:pPr marL="0" indent="0" algn="ctr">
              <a:lnSpc>
                <a:spcPts val="2222"/>
              </a:lnSpc>
              <a:buNone/>
            </a:pPr>
            <a:r>
              <a:rPr lang="en-US" sz="2222" b="1" dirty="0">
                <a:solidFill>
                  <a:srgbClr val="60A9FF"/>
                </a:solidFill>
                <a:latin typeface="Barlow" pitchFamily="34" charset="0"/>
                <a:ea typeface="Barlow" pitchFamily="34" charset="-122"/>
                <a:cs typeface="Barlow" pitchFamily="34" charset="-120"/>
              </a:rPr>
              <a:t>1</a:t>
            </a:r>
            <a:endParaRPr lang="en-US" sz="2222" dirty="0"/>
          </a:p>
        </p:txBody>
      </p:sp>
      <p:sp>
        <p:nvSpPr>
          <p:cNvPr id="8" name="Text 5"/>
          <p:cNvSpPr/>
          <p:nvPr/>
        </p:nvSpPr>
        <p:spPr>
          <a:xfrm>
            <a:off x="4271036" y="1975961"/>
            <a:ext cx="2644616" cy="293846"/>
          </a:xfrm>
          <a:prstGeom prst="rect">
            <a:avLst/>
          </a:prstGeom>
          <a:noFill/>
          <a:ln/>
        </p:spPr>
        <p:txBody>
          <a:bodyPr wrap="none" rtlCol="0" anchor="t"/>
          <a:lstStyle/>
          <a:p>
            <a:pPr marL="0" indent="0">
              <a:lnSpc>
                <a:spcPts val="2314"/>
              </a:lnSpc>
              <a:buNone/>
            </a:pPr>
            <a:r>
              <a:rPr lang="en-US" sz="1852" b="1" dirty="0">
                <a:solidFill>
                  <a:srgbClr val="60A9FF"/>
                </a:solidFill>
                <a:latin typeface="Barlow" pitchFamily="34" charset="0"/>
                <a:ea typeface="Barlow" pitchFamily="34" charset="-122"/>
                <a:cs typeface="Barlow" pitchFamily="34" charset="-120"/>
              </a:rPr>
              <a:t>التكنولوجيا المالية (FinTech)</a:t>
            </a:r>
            <a:endParaRPr lang="en-US" sz="1852" dirty="0"/>
          </a:p>
        </p:txBody>
      </p:sp>
      <p:sp>
        <p:nvSpPr>
          <p:cNvPr id="9" name="Text 6"/>
          <p:cNvSpPr/>
          <p:nvPr/>
        </p:nvSpPr>
        <p:spPr>
          <a:xfrm>
            <a:off x="4271036" y="2376964"/>
            <a:ext cx="7312462" cy="571738"/>
          </a:xfrm>
          <a:prstGeom prst="rect">
            <a:avLst/>
          </a:prstGeom>
          <a:noFill/>
          <a:ln/>
        </p:spPr>
        <p:txBody>
          <a:bodyPr wrap="square" rtlCol="0" anchor="t"/>
          <a:lstStyle/>
          <a:p>
            <a:pPr marL="0" indent="0">
              <a:lnSpc>
                <a:spcPts val="2251"/>
              </a:lnSpc>
              <a:buNone/>
            </a:pPr>
            <a:r>
              <a:rPr lang="en-US" sz="1407" dirty="0">
                <a:solidFill>
                  <a:srgbClr val="EEEFF5"/>
                </a:solidFill>
                <a:latin typeface="Montserrat" pitchFamily="34" charset="0"/>
                <a:ea typeface="Montserrat" pitchFamily="34" charset="-122"/>
                <a:cs typeface="Montserrat" pitchFamily="34" charset="-120"/>
              </a:rPr>
              <a:t>تُغير التكنولوجيا المالية (FinTech) شكل الأسواق المالية بـ سرعة و تُتيح لـ المستثمرين وصول أفضل إلى الأسواق و المعلومات و الخدمات المالية.</a:t>
            </a:r>
            <a:endParaRPr lang="en-US" sz="1407" dirty="0"/>
          </a:p>
        </p:txBody>
      </p:sp>
      <p:sp>
        <p:nvSpPr>
          <p:cNvPr id="10" name="Shape 7"/>
          <p:cNvSpPr/>
          <p:nvPr/>
        </p:nvSpPr>
        <p:spPr>
          <a:xfrm>
            <a:off x="3690368" y="3328273"/>
            <a:ext cx="402074" cy="402074"/>
          </a:xfrm>
          <a:prstGeom prst="roundRect">
            <a:avLst>
              <a:gd name="adj" fmla="val 26669"/>
            </a:avLst>
          </a:prstGeom>
          <a:solidFill>
            <a:srgbClr val="282C32"/>
          </a:solidFill>
          <a:ln/>
        </p:spPr>
      </p:sp>
      <p:sp>
        <p:nvSpPr>
          <p:cNvPr id="11" name="Text 8"/>
          <p:cNvSpPr/>
          <p:nvPr/>
        </p:nvSpPr>
        <p:spPr>
          <a:xfrm>
            <a:off x="3812407" y="3388162"/>
            <a:ext cx="157996" cy="282178"/>
          </a:xfrm>
          <a:prstGeom prst="rect">
            <a:avLst/>
          </a:prstGeom>
          <a:noFill/>
          <a:ln/>
        </p:spPr>
        <p:txBody>
          <a:bodyPr wrap="none" rtlCol="0" anchor="t"/>
          <a:lstStyle/>
          <a:p>
            <a:pPr marL="0" indent="0" algn="ctr">
              <a:lnSpc>
                <a:spcPts val="2222"/>
              </a:lnSpc>
              <a:buNone/>
            </a:pPr>
            <a:r>
              <a:rPr lang="en-US" sz="2222" b="1" dirty="0">
                <a:solidFill>
                  <a:srgbClr val="60A9FF"/>
                </a:solidFill>
                <a:latin typeface="Barlow" pitchFamily="34" charset="0"/>
                <a:ea typeface="Barlow" pitchFamily="34" charset="-122"/>
                <a:cs typeface="Barlow" pitchFamily="34" charset="-120"/>
              </a:rPr>
              <a:t>2</a:t>
            </a:r>
            <a:endParaRPr lang="en-US" sz="2222" dirty="0"/>
          </a:p>
        </p:txBody>
      </p:sp>
      <p:sp>
        <p:nvSpPr>
          <p:cNvPr id="12" name="Text 9"/>
          <p:cNvSpPr/>
          <p:nvPr/>
        </p:nvSpPr>
        <p:spPr>
          <a:xfrm>
            <a:off x="4271036" y="3328273"/>
            <a:ext cx="2351365" cy="293846"/>
          </a:xfrm>
          <a:prstGeom prst="rect">
            <a:avLst/>
          </a:prstGeom>
          <a:noFill/>
          <a:ln/>
        </p:spPr>
        <p:txBody>
          <a:bodyPr wrap="none" rtlCol="0" anchor="t"/>
          <a:lstStyle/>
          <a:p>
            <a:pPr marL="0" indent="0">
              <a:lnSpc>
                <a:spcPts val="2314"/>
              </a:lnSpc>
              <a:buNone/>
            </a:pPr>
            <a:r>
              <a:rPr lang="en-US" sz="1852" b="1" dirty="0">
                <a:solidFill>
                  <a:srgbClr val="60A9FF"/>
                </a:solidFill>
                <a:latin typeface="Barlow" pitchFamily="34" charset="0"/>
                <a:ea typeface="Barlow" pitchFamily="34" charset="-122"/>
                <a:cs typeface="Barlow" pitchFamily="34" charset="-120"/>
              </a:rPr>
              <a:t>الذكاء الاصطناعي (AI)</a:t>
            </a:r>
            <a:endParaRPr lang="en-US" sz="1852" dirty="0"/>
          </a:p>
        </p:txBody>
      </p:sp>
      <p:sp>
        <p:nvSpPr>
          <p:cNvPr id="13" name="Text 10"/>
          <p:cNvSpPr/>
          <p:nvPr/>
        </p:nvSpPr>
        <p:spPr>
          <a:xfrm>
            <a:off x="4271036" y="3729276"/>
            <a:ext cx="7312462" cy="571738"/>
          </a:xfrm>
          <a:prstGeom prst="rect">
            <a:avLst/>
          </a:prstGeom>
          <a:noFill/>
          <a:ln/>
        </p:spPr>
        <p:txBody>
          <a:bodyPr wrap="square" rtlCol="0" anchor="t"/>
          <a:lstStyle/>
          <a:p>
            <a:pPr marL="0" indent="0">
              <a:lnSpc>
                <a:spcPts val="2251"/>
              </a:lnSpc>
              <a:buNone/>
            </a:pPr>
            <a:r>
              <a:rPr lang="en-US" sz="1407" dirty="0">
                <a:solidFill>
                  <a:srgbClr val="EEEFF5"/>
                </a:solidFill>
                <a:latin typeface="Montserrat" pitchFamily="34" charset="0"/>
                <a:ea typeface="Montserrat" pitchFamily="34" charset="-122"/>
                <a:cs typeface="Montserrat" pitchFamily="34" charset="-120"/>
              </a:rPr>
              <a:t>يُساهم الذكاء الاصطناعي (AI) في تحليل البيانات و اتخاذ قرارات الاستثمار و تُساعد في توفير خدمات مالية مُخصصة.</a:t>
            </a:r>
            <a:endParaRPr lang="en-US" sz="1407" dirty="0"/>
          </a:p>
        </p:txBody>
      </p:sp>
      <p:sp>
        <p:nvSpPr>
          <p:cNvPr id="14" name="Shape 11"/>
          <p:cNvSpPr/>
          <p:nvPr/>
        </p:nvSpPr>
        <p:spPr>
          <a:xfrm>
            <a:off x="3690368" y="4680585"/>
            <a:ext cx="402074" cy="402074"/>
          </a:xfrm>
          <a:prstGeom prst="roundRect">
            <a:avLst>
              <a:gd name="adj" fmla="val 26669"/>
            </a:avLst>
          </a:prstGeom>
          <a:solidFill>
            <a:srgbClr val="282C32"/>
          </a:solidFill>
          <a:ln/>
        </p:spPr>
      </p:sp>
      <p:sp>
        <p:nvSpPr>
          <p:cNvPr id="15" name="Text 12"/>
          <p:cNvSpPr/>
          <p:nvPr/>
        </p:nvSpPr>
        <p:spPr>
          <a:xfrm>
            <a:off x="3815146" y="4740473"/>
            <a:ext cx="152400" cy="282178"/>
          </a:xfrm>
          <a:prstGeom prst="rect">
            <a:avLst/>
          </a:prstGeom>
          <a:noFill/>
          <a:ln/>
        </p:spPr>
        <p:txBody>
          <a:bodyPr wrap="none" rtlCol="0" anchor="t"/>
          <a:lstStyle/>
          <a:p>
            <a:pPr marL="0" indent="0" algn="ctr">
              <a:lnSpc>
                <a:spcPts val="2222"/>
              </a:lnSpc>
              <a:buNone/>
            </a:pPr>
            <a:r>
              <a:rPr lang="en-US" sz="2222" b="1" dirty="0">
                <a:solidFill>
                  <a:srgbClr val="60A9FF"/>
                </a:solidFill>
                <a:latin typeface="Barlow" pitchFamily="34" charset="0"/>
                <a:ea typeface="Barlow" pitchFamily="34" charset="-122"/>
                <a:cs typeface="Barlow" pitchFamily="34" charset="-120"/>
              </a:rPr>
              <a:t>3</a:t>
            </a:r>
            <a:endParaRPr lang="en-US" sz="2222" dirty="0"/>
          </a:p>
        </p:txBody>
      </p:sp>
      <p:sp>
        <p:nvSpPr>
          <p:cNvPr id="16" name="Text 13"/>
          <p:cNvSpPr/>
          <p:nvPr/>
        </p:nvSpPr>
        <p:spPr>
          <a:xfrm>
            <a:off x="4271036" y="4680585"/>
            <a:ext cx="2534245" cy="293846"/>
          </a:xfrm>
          <a:prstGeom prst="rect">
            <a:avLst/>
          </a:prstGeom>
          <a:noFill/>
          <a:ln/>
        </p:spPr>
        <p:txBody>
          <a:bodyPr wrap="none" rtlCol="0" anchor="t"/>
          <a:lstStyle/>
          <a:p>
            <a:pPr marL="0" indent="0">
              <a:lnSpc>
                <a:spcPts val="2314"/>
              </a:lnSpc>
              <a:buNone/>
            </a:pPr>
            <a:r>
              <a:rPr lang="en-US" sz="1852" b="1" dirty="0">
                <a:solidFill>
                  <a:srgbClr val="60A9FF"/>
                </a:solidFill>
                <a:latin typeface="Barlow" pitchFamily="34" charset="0"/>
                <a:ea typeface="Barlow" pitchFamily="34" charset="-122"/>
                <a:cs typeface="Barlow" pitchFamily="34" charset="-120"/>
              </a:rPr>
              <a:t>سلسلة الكتل (Blockchain)</a:t>
            </a:r>
            <a:endParaRPr lang="en-US" sz="1852" dirty="0"/>
          </a:p>
        </p:txBody>
      </p:sp>
      <p:sp>
        <p:nvSpPr>
          <p:cNvPr id="17" name="Text 14"/>
          <p:cNvSpPr/>
          <p:nvPr/>
        </p:nvSpPr>
        <p:spPr>
          <a:xfrm>
            <a:off x="4271036" y="5081588"/>
            <a:ext cx="7312462" cy="571738"/>
          </a:xfrm>
          <a:prstGeom prst="rect">
            <a:avLst/>
          </a:prstGeom>
          <a:noFill/>
          <a:ln/>
        </p:spPr>
        <p:txBody>
          <a:bodyPr wrap="square" rtlCol="0" anchor="t"/>
          <a:lstStyle/>
          <a:p>
            <a:pPr marL="0" indent="0">
              <a:lnSpc>
                <a:spcPts val="2251"/>
              </a:lnSpc>
              <a:buNone/>
            </a:pPr>
            <a:r>
              <a:rPr lang="en-US" sz="1407" dirty="0">
                <a:solidFill>
                  <a:srgbClr val="EEEFF5"/>
                </a:solidFill>
                <a:latin typeface="Montserrat" pitchFamily="34" charset="0"/>
                <a:ea typeface="Montserrat" pitchFamily="34" charset="-122"/>
                <a:cs typeface="Montserrat" pitchFamily="34" charset="-120"/>
              </a:rPr>
              <a:t>تُساهم سلسلة الكتل (Blockchain) في تحسين شفافية الأسواق و تُساعد في تحسين كفاءة العمليات المالية.</a:t>
            </a:r>
            <a:endParaRPr lang="en-US" sz="1407" dirty="0"/>
          </a:p>
        </p:txBody>
      </p:sp>
      <p:sp>
        <p:nvSpPr>
          <p:cNvPr id="18" name="Shape 15"/>
          <p:cNvSpPr/>
          <p:nvPr/>
        </p:nvSpPr>
        <p:spPr>
          <a:xfrm>
            <a:off x="3690368" y="6032897"/>
            <a:ext cx="402074" cy="402074"/>
          </a:xfrm>
          <a:prstGeom prst="roundRect">
            <a:avLst>
              <a:gd name="adj" fmla="val 26669"/>
            </a:avLst>
          </a:prstGeom>
          <a:solidFill>
            <a:srgbClr val="282C32"/>
          </a:solidFill>
          <a:ln/>
        </p:spPr>
      </p:sp>
      <p:sp>
        <p:nvSpPr>
          <p:cNvPr id="19" name="Text 16"/>
          <p:cNvSpPr/>
          <p:nvPr/>
        </p:nvSpPr>
        <p:spPr>
          <a:xfrm>
            <a:off x="3805978" y="6092785"/>
            <a:ext cx="170736" cy="282178"/>
          </a:xfrm>
          <a:prstGeom prst="rect">
            <a:avLst/>
          </a:prstGeom>
          <a:noFill/>
          <a:ln/>
        </p:spPr>
        <p:txBody>
          <a:bodyPr wrap="none" rtlCol="0" anchor="t"/>
          <a:lstStyle/>
          <a:p>
            <a:pPr marL="0" indent="0" algn="ctr">
              <a:lnSpc>
                <a:spcPts val="2222"/>
              </a:lnSpc>
              <a:buNone/>
            </a:pPr>
            <a:r>
              <a:rPr lang="en-US" sz="2222" b="1" dirty="0">
                <a:solidFill>
                  <a:srgbClr val="60A9FF"/>
                </a:solidFill>
                <a:latin typeface="Barlow" pitchFamily="34" charset="0"/>
                <a:ea typeface="Barlow" pitchFamily="34" charset="-122"/>
                <a:cs typeface="Barlow" pitchFamily="34" charset="-120"/>
              </a:rPr>
              <a:t>4</a:t>
            </a:r>
            <a:endParaRPr lang="en-US" sz="2222" dirty="0"/>
          </a:p>
        </p:txBody>
      </p:sp>
      <p:sp>
        <p:nvSpPr>
          <p:cNvPr id="20" name="Text 17"/>
          <p:cNvSpPr/>
          <p:nvPr/>
        </p:nvSpPr>
        <p:spPr>
          <a:xfrm>
            <a:off x="4271036" y="6032897"/>
            <a:ext cx="3004185" cy="293846"/>
          </a:xfrm>
          <a:prstGeom prst="rect">
            <a:avLst/>
          </a:prstGeom>
          <a:noFill/>
          <a:ln/>
        </p:spPr>
        <p:txBody>
          <a:bodyPr wrap="none" rtlCol="0" anchor="t"/>
          <a:lstStyle/>
          <a:p>
            <a:pPr marL="0" indent="0">
              <a:lnSpc>
                <a:spcPts val="2314"/>
              </a:lnSpc>
              <a:buNone/>
            </a:pPr>
            <a:r>
              <a:rPr lang="en-US" sz="1852" b="1" dirty="0">
                <a:solidFill>
                  <a:srgbClr val="60A9FF"/>
                </a:solidFill>
                <a:latin typeface="Barlow" pitchFamily="34" charset="0"/>
                <a:ea typeface="Barlow" pitchFamily="34" charset="-122"/>
                <a:cs typeface="Barlow" pitchFamily="34" charset="-120"/>
              </a:rPr>
              <a:t>الاستدامة و المسؤولية الاجتماعية</a:t>
            </a:r>
            <a:endParaRPr lang="en-US" sz="1852" dirty="0"/>
          </a:p>
        </p:txBody>
      </p:sp>
      <p:sp>
        <p:nvSpPr>
          <p:cNvPr id="21" name="Text 18"/>
          <p:cNvSpPr/>
          <p:nvPr/>
        </p:nvSpPr>
        <p:spPr>
          <a:xfrm>
            <a:off x="4271036" y="6433899"/>
            <a:ext cx="7312462" cy="571738"/>
          </a:xfrm>
          <a:prstGeom prst="rect">
            <a:avLst/>
          </a:prstGeom>
          <a:noFill/>
          <a:ln/>
        </p:spPr>
        <p:txBody>
          <a:bodyPr wrap="square" rtlCol="0" anchor="t"/>
          <a:lstStyle/>
          <a:p>
            <a:pPr marL="0" indent="0">
              <a:lnSpc>
                <a:spcPts val="2251"/>
              </a:lnSpc>
              <a:buNone/>
            </a:pPr>
            <a:r>
              <a:rPr lang="en-US" sz="1407" dirty="0">
                <a:solidFill>
                  <a:srgbClr val="EEEFF5"/>
                </a:solidFill>
                <a:latin typeface="Montserrat" pitchFamily="34" charset="0"/>
                <a:ea typeface="Montserrat" pitchFamily="34" charset="-122"/>
                <a:cs typeface="Montserrat" pitchFamily="34" charset="-120"/>
              </a:rPr>
              <a:t>يُركز المستثمرون بشكل متزايد على العوامل الاجتماعية و البيئية في قرارات الاستثمار و تُساهم في تحسين الممارسات الاستثمارية المُستدامة.</a:t>
            </a:r>
            <a:endParaRPr lang="en-US" sz="140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1345</Words>
  <Application>Microsoft Office PowerPoint</Application>
  <PresentationFormat>مخصص</PresentationFormat>
  <Paragraphs>147</Paragraphs>
  <Slides>15</Slides>
  <Notes>15</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15</vt:i4>
      </vt:variant>
    </vt:vector>
  </HeadingPairs>
  <TitlesOfParts>
    <vt:vector size="19" baseType="lpstr">
      <vt:lpstr>Arial</vt:lpstr>
      <vt:lpstr>Barlow</vt:lpstr>
      <vt:lpstr>Montserrat</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3</cp:revision>
  <dcterms:created xsi:type="dcterms:W3CDTF">2024-07-05T12:39:39Z</dcterms:created>
  <dcterms:modified xsi:type="dcterms:W3CDTF">2024-07-05T16:31:26Z</dcterms:modified>
</cp:coreProperties>
</file>