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5" r:id="rId2"/>
    <p:sldId id="279" r:id="rId3"/>
    <p:sldId id="280" r:id="rId4"/>
    <p:sldId id="281" r:id="rId5"/>
    <p:sldId id="282" r:id="rId6"/>
    <p:sldId id="283" r:id="rId7"/>
    <p:sldId id="284" r:id="rId8"/>
    <p:sldId id="278" r:id="rId9"/>
    <p:sldId id="277" r:id="rId10"/>
    <p:sldId id="276" r:id="rId11"/>
    <p:sldId id="256" r:id="rId12"/>
    <p:sldId id="257" r:id="rId13"/>
    <p:sldId id="258" r:id="rId14"/>
    <p:sldId id="263" r:id="rId15"/>
    <p:sldId id="264" r:id="rId16"/>
    <p:sldId id="259" r:id="rId17"/>
    <p:sldId id="265" r:id="rId18"/>
    <p:sldId id="266" r:id="rId19"/>
    <p:sldId id="260" r:id="rId20"/>
    <p:sldId id="267" r:id="rId21"/>
    <p:sldId id="268" r:id="rId22"/>
    <p:sldId id="269" r:id="rId23"/>
    <p:sldId id="261" r:id="rId24"/>
    <p:sldId id="270" r:id="rId25"/>
    <p:sldId id="271" r:id="rId26"/>
    <p:sldId id="262" r:id="rId27"/>
    <p:sldId id="272" r:id="rId28"/>
    <p:sldId id="273" r:id="rId29"/>
    <p:sldId id="274"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38A6-3EB2-4C2D-9C13-5C72EB3B76C8}" type="datetimeFigureOut">
              <a:rPr lang="en-US" smtClean="0"/>
              <a:t>14-Sep-18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BD2C6-6075-4F2A-AE85-F1273268EA9F}" type="slidenum">
              <a:rPr lang="en-US" smtClean="0"/>
              <a:t>‹N°›</a:t>
            </a:fld>
            <a:endParaRPr lang="en-US"/>
          </a:p>
        </p:txBody>
      </p:sp>
    </p:spTree>
    <p:extLst>
      <p:ext uri="{BB962C8B-B14F-4D97-AF65-F5344CB8AC3E}">
        <p14:creationId xmlns:p14="http://schemas.microsoft.com/office/powerpoint/2010/main" val="3358885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D81512A6-700C-490B-9D55-0F3286DC468D}" type="datetimeFigureOut">
              <a:rPr lang="fr-FR" smtClean="0"/>
              <a:t>14/09/2018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126859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81512A6-700C-490B-9D55-0F3286DC468D}" type="datetimeFigureOut">
              <a:rPr lang="fr-FR" smtClean="0"/>
              <a:t>14/09/2018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156609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81512A6-700C-490B-9D55-0F3286DC468D}" type="datetimeFigureOut">
              <a:rPr lang="fr-FR" smtClean="0"/>
              <a:t>14/09/2018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386458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81512A6-700C-490B-9D55-0F3286DC468D}" type="datetimeFigureOut">
              <a:rPr lang="fr-FR" smtClean="0"/>
              <a:t>14/09/2018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385469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512A6-700C-490B-9D55-0F3286DC468D}" type="datetimeFigureOut">
              <a:rPr lang="fr-FR" smtClean="0"/>
              <a:t>14/09/2018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6669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D81512A6-700C-490B-9D55-0F3286DC468D}" type="datetimeFigureOut">
              <a:rPr lang="fr-FR" smtClean="0"/>
              <a:t>14/09/2018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390190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D81512A6-700C-490B-9D55-0F3286DC468D}" type="datetimeFigureOut">
              <a:rPr lang="fr-FR" smtClean="0"/>
              <a:t>14/09/2018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4122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81512A6-700C-490B-9D55-0F3286DC468D}" type="datetimeFigureOut">
              <a:rPr lang="fr-FR" smtClean="0"/>
              <a:t>14/09/2018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408046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512A6-700C-490B-9D55-0F3286DC468D}" type="datetimeFigureOut">
              <a:rPr lang="fr-FR" smtClean="0"/>
              <a:t>14/09/2018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337504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512A6-700C-490B-9D55-0F3286DC468D}" type="datetimeFigureOut">
              <a:rPr lang="fr-FR" smtClean="0"/>
              <a:t>14/09/2018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236010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512A6-700C-490B-9D55-0F3286DC468D}" type="datetimeFigureOut">
              <a:rPr lang="fr-FR" smtClean="0"/>
              <a:t>14/09/2018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A2991F2-853B-485A-BC72-A9A56C3A8EB3}" type="slidenum">
              <a:rPr lang="fr-FR" smtClean="0"/>
              <a:t>‹N°›</a:t>
            </a:fld>
            <a:endParaRPr lang="fr-FR"/>
          </a:p>
        </p:txBody>
      </p:sp>
    </p:spTree>
    <p:extLst>
      <p:ext uri="{BB962C8B-B14F-4D97-AF65-F5344CB8AC3E}">
        <p14:creationId xmlns:p14="http://schemas.microsoft.com/office/powerpoint/2010/main" val="364244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512A6-700C-490B-9D55-0F3286DC468D}" type="datetimeFigureOut">
              <a:rPr lang="fr-FR" smtClean="0"/>
              <a:t>14/09/2018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991F2-853B-485A-BC72-A9A56C3A8EB3}" type="slidenum">
              <a:rPr lang="fr-FR" smtClean="0"/>
              <a:t>‹N°›</a:t>
            </a:fld>
            <a:endParaRPr lang="fr-FR"/>
          </a:p>
        </p:txBody>
      </p:sp>
    </p:spTree>
    <p:extLst>
      <p:ext uri="{BB962C8B-B14F-4D97-AF65-F5344CB8AC3E}">
        <p14:creationId xmlns:p14="http://schemas.microsoft.com/office/powerpoint/2010/main" val="198912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Deep-Learning</a:t>
            </a:r>
            <a:endParaRPr lang="en-US" dirty="0"/>
          </a:p>
        </p:txBody>
      </p:sp>
    </p:spTree>
    <p:extLst>
      <p:ext uri="{BB962C8B-B14F-4D97-AF65-F5344CB8AC3E}">
        <p14:creationId xmlns:p14="http://schemas.microsoft.com/office/powerpoint/2010/main" val="3289664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91900851"/>
              </p:ext>
            </p:extLst>
          </p:nvPr>
        </p:nvGraphicFramePr>
        <p:xfrm>
          <a:off x="239151" y="337625"/>
          <a:ext cx="11802794" cy="5224533"/>
        </p:xfrm>
        <a:graphic>
          <a:graphicData uri="http://schemas.openxmlformats.org/drawingml/2006/table">
            <a:tbl>
              <a:tblPr firstRow="1" firstCol="1" bandRow="1">
                <a:tableStyleId>{C4B1156A-380E-4F78-BDF5-A606A8083BF9}</a:tableStyleId>
              </a:tblPr>
              <a:tblGrid>
                <a:gridCol w="3999283"/>
                <a:gridCol w="7803511"/>
              </a:tblGrid>
              <a:tr h="1586357">
                <a:tc>
                  <a:txBody>
                    <a:bodyPr/>
                    <a:lstStyle/>
                    <a:p>
                      <a:pPr marL="0" marR="0" algn="ctr">
                        <a:lnSpc>
                          <a:spcPct val="107000"/>
                        </a:lnSpc>
                        <a:spcBef>
                          <a:spcPts val="0"/>
                        </a:spcBef>
                        <a:spcAft>
                          <a:spcPts val="0"/>
                        </a:spcAft>
                      </a:pPr>
                      <a:r>
                        <a:rPr lang="en-US" sz="2400" b="1" kern="1200" dirty="0" smtClean="0">
                          <a:solidFill>
                            <a:srgbClr val="7030A0"/>
                          </a:solidFill>
                          <a:effectLst/>
                          <a:latin typeface="+mn-lt"/>
                          <a:ea typeface="+mn-ea"/>
                          <a:cs typeface="+mn-cs"/>
                        </a:rPr>
                        <a:t>Data Cleaning And Data preparation</a:t>
                      </a:r>
                      <a:endParaRPr lang="fr-FR"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kern="1200" dirty="0" smtClean="0">
                          <a:solidFill>
                            <a:schemeClr val="dk1"/>
                          </a:solidFill>
                          <a:effectLst/>
                          <a:latin typeface="+mn-lt"/>
                          <a:ea typeface="+mn-ea"/>
                          <a:cs typeface="+mn-cs"/>
                        </a:rPr>
                        <a:t>An off topic lectures but necessary for dealing with real data, here we will take a look at incomplete datasets, false values, formatting, etc.</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2954">
                <a:tc>
                  <a:txBody>
                    <a:bodyPr/>
                    <a:lstStyle/>
                    <a:p>
                      <a:pPr marL="0" marR="0" algn="ctr">
                        <a:lnSpc>
                          <a:spcPct val="107000"/>
                        </a:lnSpc>
                        <a:spcBef>
                          <a:spcPts val="0"/>
                        </a:spcBef>
                        <a:spcAft>
                          <a:spcPts val="0"/>
                        </a:spcAft>
                      </a:pPr>
                      <a:r>
                        <a:rPr lang="en-US" sz="2400" dirty="0">
                          <a:solidFill>
                            <a:schemeClr val="accent6"/>
                          </a:solidFill>
                          <a:effectLst/>
                        </a:rPr>
                        <a:t>Overfitting Error and Noise</a:t>
                      </a:r>
                      <a:endParaRPr lang="fr-FR" sz="24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Somme concepts on real data issues and their replications.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2954">
                <a:tc>
                  <a:txBody>
                    <a:bodyPr/>
                    <a:lstStyle/>
                    <a:p>
                      <a:pPr marL="0" marR="0" algn="ctr">
                        <a:lnSpc>
                          <a:spcPct val="107000"/>
                        </a:lnSpc>
                        <a:spcBef>
                          <a:spcPts val="0"/>
                        </a:spcBef>
                        <a:spcAft>
                          <a:spcPts val="0"/>
                        </a:spcAft>
                      </a:pPr>
                      <a:r>
                        <a:rPr lang="en-US" sz="2400" dirty="0">
                          <a:solidFill>
                            <a:srgbClr val="FF0000"/>
                          </a:solidFill>
                          <a:effectLst/>
                        </a:rPr>
                        <a:t>Artificial Neural Networks</a:t>
                      </a:r>
                      <a:endParaRPr lang="fr-FR"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The Mathematics of Neural Networks.</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2954">
                <a:tc>
                  <a:txBody>
                    <a:bodyPr/>
                    <a:lstStyle/>
                    <a:p>
                      <a:pPr marL="0" marR="0" algn="ctr">
                        <a:lnSpc>
                          <a:spcPct val="107000"/>
                        </a:lnSpc>
                        <a:spcBef>
                          <a:spcPts val="0"/>
                        </a:spcBef>
                        <a:spcAft>
                          <a:spcPts val="0"/>
                        </a:spcAft>
                      </a:pPr>
                      <a:r>
                        <a:rPr lang="en-US" sz="2400" dirty="0">
                          <a:solidFill>
                            <a:schemeClr val="accent5"/>
                          </a:solidFill>
                          <a:effectLst/>
                        </a:rPr>
                        <a:t>Deep Neural Networks</a:t>
                      </a:r>
                      <a:endParaRPr lang="fr-FR" sz="24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Application of DNN using TensorFlow on serval examples.</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9657">
                <a:tc>
                  <a:txBody>
                    <a:bodyPr/>
                    <a:lstStyle/>
                    <a:p>
                      <a:pPr marL="0" marR="0" algn="ctr">
                        <a:lnSpc>
                          <a:spcPct val="107000"/>
                        </a:lnSpc>
                        <a:spcBef>
                          <a:spcPts val="0"/>
                        </a:spcBef>
                        <a:spcAft>
                          <a:spcPts val="0"/>
                        </a:spcAft>
                      </a:pPr>
                      <a:r>
                        <a:rPr lang="en-US" sz="2400" dirty="0">
                          <a:solidFill>
                            <a:schemeClr val="accent5"/>
                          </a:solidFill>
                          <a:effectLst/>
                        </a:rPr>
                        <a:t>Convolutional Neural Networks</a:t>
                      </a:r>
                      <a:endParaRPr lang="fr-FR" sz="24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Application of CNN using </a:t>
                      </a:r>
                      <a:r>
                        <a:rPr lang="en-US" sz="2400" dirty="0" err="1">
                          <a:effectLst/>
                        </a:rPr>
                        <a:t>TensoFlow</a:t>
                      </a:r>
                      <a:r>
                        <a:rPr lang="en-US" sz="2400" dirty="0">
                          <a:effectLst/>
                        </a:rPr>
                        <a:t> on multiple examples.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9657">
                <a:tc>
                  <a:txBody>
                    <a:bodyPr/>
                    <a:lstStyle/>
                    <a:p>
                      <a:pPr marL="0" marR="0" algn="ctr">
                        <a:lnSpc>
                          <a:spcPct val="107000"/>
                        </a:lnSpc>
                        <a:spcBef>
                          <a:spcPts val="0"/>
                        </a:spcBef>
                        <a:spcAft>
                          <a:spcPts val="0"/>
                        </a:spcAft>
                      </a:pPr>
                      <a:r>
                        <a:rPr lang="en-US" sz="2400" dirty="0">
                          <a:solidFill>
                            <a:schemeClr val="accent5"/>
                          </a:solidFill>
                          <a:effectLst/>
                        </a:rPr>
                        <a:t>Recurrent Neural Networks</a:t>
                      </a:r>
                      <a:endParaRPr lang="fr-FR" sz="24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Application of RNN using </a:t>
                      </a:r>
                      <a:r>
                        <a:rPr lang="en-US" sz="2400" dirty="0" err="1">
                          <a:effectLst/>
                        </a:rPr>
                        <a:t>TensorFlow</a:t>
                      </a:r>
                      <a:r>
                        <a:rPr lang="en-US" sz="2400" dirty="0">
                          <a:effectLst/>
                        </a:rPr>
                        <a:t>, </a:t>
                      </a:r>
                      <a:r>
                        <a:rPr lang="en-US" sz="2400" dirty="0" err="1">
                          <a:effectLst/>
                        </a:rPr>
                        <a:t>Keras</a:t>
                      </a:r>
                      <a:r>
                        <a:rPr lang="en-US" sz="2400" dirty="0">
                          <a:effectLst/>
                        </a:rPr>
                        <a:t> or </a:t>
                      </a:r>
                      <a:r>
                        <a:rPr lang="en-US" sz="2400" dirty="0" err="1">
                          <a:effectLst/>
                        </a:rPr>
                        <a:t>Contrib.Layers</a:t>
                      </a:r>
                      <a:r>
                        <a:rPr lang="en-US" sz="2400" dirty="0">
                          <a:effectLst/>
                        </a:rPr>
                        <a:t> on some examples.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3204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628" y="899886"/>
            <a:ext cx="9144000" cy="1013506"/>
          </a:xfrm>
        </p:spPr>
        <p:txBody>
          <a:bodyPr/>
          <a:lstStyle/>
          <a:p>
            <a:r>
              <a:rPr lang="en-US" b="1" i="1" dirty="0" smtClean="0">
                <a:solidFill>
                  <a:srgbClr val="00B050"/>
                </a:solidFill>
              </a:rPr>
              <a:t>The Learning Problem</a:t>
            </a:r>
            <a:endParaRPr lang="en-US" b="1" i="1" dirty="0">
              <a:solidFill>
                <a:srgbClr val="00B050"/>
              </a:solidFill>
            </a:endParaRPr>
          </a:p>
        </p:txBody>
      </p:sp>
      <p:sp>
        <p:nvSpPr>
          <p:cNvPr id="3" name="Subtitle 2"/>
          <p:cNvSpPr>
            <a:spLocks noGrp="1"/>
          </p:cNvSpPr>
          <p:nvPr>
            <p:ph type="subTitle" idx="1"/>
          </p:nvPr>
        </p:nvSpPr>
        <p:spPr>
          <a:xfrm>
            <a:off x="1524000" y="2496457"/>
            <a:ext cx="9144000" cy="2761343"/>
          </a:xfrm>
        </p:spPr>
        <p:txBody>
          <a:bodyPr>
            <a:normAutofit/>
          </a:bodyPr>
          <a:lstStyle/>
          <a:p>
            <a:pPr marL="457200" indent="-457200" algn="l">
              <a:buAutoNum type="arabicPeriod"/>
            </a:pPr>
            <a:r>
              <a:rPr lang="en-US" dirty="0" smtClean="0"/>
              <a:t>What is machine learning</a:t>
            </a:r>
          </a:p>
          <a:p>
            <a:pPr marL="457200" indent="-457200" algn="l">
              <a:buAutoNum type="arabicPeriod"/>
            </a:pPr>
            <a:r>
              <a:rPr lang="en-US" dirty="0" smtClean="0"/>
              <a:t>Problem solving using machine learning </a:t>
            </a:r>
          </a:p>
          <a:p>
            <a:pPr marL="457200" indent="-457200" algn="l">
              <a:buAutoNum type="arabicPeriod"/>
            </a:pPr>
            <a:r>
              <a:rPr lang="en-US" dirty="0" smtClean="0"/>
              <a:t>The components of Machine learning </a:t>
            </a:r>
          </a:p>
          <a:p>
            <a:pPr marL="457200" indent="-457200" algn="l">
              <a:buAutoNum type="arabicPeriod"/>
            </a:pPr>
            <a:r>
              <a:rPr lang="en-US" dirty="0" smtClean="0"/>
              <a:t>Design Vs Learning </a:t>
            </a:r>
          </a:p>
          <a:p>
            <a:pPr marL="457200" indent="-457200" algn="l">
              <a:buAutoNum type="arabicPeriod"/>
            </a:pPr>
            <a:r>
              <a:rPr lang="en-US" dirty="0" smtClean="0"/>
              <a:t>Types of machine learning</a:t>
            </a:r>
            <a:endParaRPr lang="en-US" dirty="0"/>
          </a:p>
        </p:txBody>
      </p:sp>
    </p:spTree>
    <p:extLst>
      <p:ext uri="{BB962C8B-B14F-4D97-AF65-F5344CB8AC3E}">
        <p14:creationId xmlns:p14="http://schemas.microsoft.com/office/powerpoint/2010/main" val="361130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The essence of Machine Learning</a:t>
            </a:r>
            <a:endParaRPr lang="fr-FR" dirty="0"/>
          </a:p>
        </p:txBody>
      </p:sp>
      <p:sp>
        <p:nvSpPr>
          <p:cNvPr id="3" name="Content Placeholder 2"/>
          <p:cNvSpPr>
            <a:spLocks noGrp="1"/>
          </p:cNvSpPr>
          <p:nvPr>
            <p:ph idx="1"/>
          </p:nvPr>
        </p:nvSpPr>
        <p:spPr/>
        <p:txBody>
          <a:bodyPr/>
          <a:lstStyle/>
          <a:p>
            <a:r>
              <a:rPr lang="en-US" dirty="0"/>
              <a:t>Learning from data is used in situations where we don't have an analytic solution, but we do have data that we can use to construct an empirical solution. </a:t>
            </a:r>
            <a:r>
              <a:rPr lang="en-US" dirty="0" smtClean="0"/>
              <a:t>There </a:t>
            </a:r>
            <a:r>
              <a:rPr lang="en-US" dirty="0"/>
              <a:t>are 3 indispensable things that needs to exist within the problem for it to be a learning problem.</a:t>
            </a:r>
            <a:endParaRPr lang="fr-FR" dirty="0"/>
          </a:p>
          <a:p>
            <a:pPr lvl="0"/>
            <a:r>
              <a:rPr lang="en-US" dirty="0" smtClean="0"/>
              <a:t>1. Existence </a:t>
            </a:r>
            <a:r>
              <a:rPr lang="en-US" dirty="0"/>
              <a:t>of a pattern.</a:t>
            </a:r>
            <a:endParaRPr lang="fr-FR" dirty="0"/>
          </a:p>
          <a:p>
            <a:pPr lvl="0"/>
            <a:r>
              <a:rPr lang="en-US" dirty="0" smtClean="0"/>
              <a:t>2. Cannot </a:t>
            </a:r>
            <a:r>
              <a:rPr lang="en-US" dirty="0"/>
              <a:t>pin it down mathematically i.e. cannot write a formula that explains the underling system.</a:t>
            </a:r>
            <a:endParaRPr lang="fr-FR" dirty="0"/>
          </a:p>
          <a:p>
            <a:pPr lvl="0"/>
            <a:r>
              <a:rPr lang="en-US" dirty="0" smtClean="0"/>
              <a:t>3. </a:t>
            </a:r>
            <a:r>
              <a:rPr lang="en-US" u="sng" dirty="0" smtClean="0"/>
              <a:t>We </a:t>
            </a:r>
            <a:r>
              <a:rPr lang="en-US" u="sng" dirty="0"/>
              <a:t>need GOOD DATA.</a:t>
            </a:r>
            <a:endParaRPr lang="fr-FR" u="sng" dirty="0"/>
          </a:p>
          <a:p>
            <a:endParaRPr lang="fr-FR" dirty="0"/>
          </a:p>
        </p:txBody>
      </p:sp>
    </p:spTree>
    <p:extLst>
      <p:ext uri="{BB962C8B-B14F-4D97-AF65-F5344CB8AC3E}">
        <p14:creationId xmlns:p14="http://schemas.microsoft.com/office/powerpoint/2010/main" val="273268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Recommander System</a:t>
            </a:r>
            <a:endParaRPr lang="fr-FR"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r="515"/>
          <a:stretch/>
        </p:blipFill>
        <p:spPr bwMode="auto">
          <a:xfrm>
            <a:off x="2895553" y="1825625"/>
            <a:ext cx="6400894" cy="4351338"/>
          </a:xfrm>
          <a:prstGeom prst="rect">
            <a:avLst/>
          </a:prstGeom>
          <a:ln>
            <a:noFill/>
          </a:ln>
          <a:effectLst>
            <a:outerShdw sx="1000" sy="1000" algn="tl" rotWithShape="0">
              <a:srgbClr val="000000"/>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5018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Machine Learning approche </a:t>
            </a:r>
            <a:endParaRPr lang="fr-FR" dirty="0"/>
          </a:p>
        </p:txBody>
      </p:sp>
      <p:pic>
        <p:nvPicPr>
          <p:cNvPr id="4" name="Content Placeholder 3" descr="C:\Users\Fatboy\Desktop\COURSES\Drawing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996" y="1825625"/>
            <a:ext cx="7686008" cy="4351338"/>
          </a:xfrm>
          <a:prstGeom prst="rect">
            <a:avLst/>
          </a:prstGeom>
          <a:noFill/>
          <a:ln>
            <a:noFill/>
          </a:ln>
        </p:spPr>
      </p:pic>
    </p:spTree>
    <p:extLst>
      <p:ext uri="{BB962C8B-B14F-4D97-AF65-F5344CB8AC3E}">
        <p14:creationId xmlns:p14="http://schemas.microsoft.com/office/powerpoint/2010/main" val="379329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The power of learning from data is that </a:t>
            </a:r>
            <a:r>
              <a:rPr lang="en-US" dirty="0" smtClean="0"/>
              <a:t>the </a:t>
            </a:r>
            <a:r>
              <a:rPr lang="en-US" dirty="0"/>
              <a:t>process of figuring out the </a:t>
            </a:r>
            <a:r>
              <a:rPr lang="en-US" dirty="0" smtClean="0"/>
              <a:t>decision </a:t>
            </a:r>
            <a:r>
              <a:rPr lang="en-US" dirty="0"/>
              <a:t>can be automated, without any need for analyzing either the client profile or the product attributes.</a:t>
            </a:r>
            <a:endParaRPr lang="fr-FR" dirty="0"/>
          </a:p>
          <a:p>
            <a:endParaRPr lang="fr-FR" dirty="0"/>
          </a:p>
        </p:txBody>
      </p:sp>
    </p:spTree>
    <p:extLst>
      <p:ext uri="{BB962C8B-B14F-4D97-AF65-F5344CB8AC3E}">
        <p14:creationId xmlns:p14="http://schemas.microsoft.com/office/powerpoint/2010/main" val="96364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Mathematical component of the learning process </a:t>
            </a:r>
            <a:endParaRPr lang="fr-FR" b="1" dirty="0"/>
          </a:p>
        </p:txBody>
      </p:sp>
      <p:sp>
        <p:nvSpPr>
          <p:cNvPr id="3" name="Content Placeholder 2"/>
          <p:cNvSpPr>
            <a:spLocks noGrp="1"/>
          </p:cNvSpPr>
          <p:nvPr>
            <p:ph idx="1"/>
          </p:nvPr>
        </p:nvSpPr>
        <p:spPr/>
        <p:txBody>
          <a:bodyPr>
            <a:normAutofit lnSpcReduction="10000"/>
          </a:bodyPr>
          <a:lstStyle/>
          <a:p>
            <a:pPr lvl="0"/>
            <a:r>
              <a:rPr lang="en-US" dirty="0">
                <a:solidFill>
                  <a:schemeClr val="accent6"/>
                </a:solidFill>
              </a:rPr>
              <a:t>Input</a:t>
            </a:r>
            <a:r>
              <a:rPr lang="en-US" dirty="0"/>
              <a:t> : </a:t>
            </a:r>
            <a:r>
              <a:rPr lang="en-US" dirty="0">
                <a:solidFill>
                  <a:srgbClr val="FF0000"/>
                </a:solidFill>
              </a:rPr>
              <a:t>x in X </a:t>
            </a:r>
            <a:r>
              <a:rPr lang="en-US" dirty="0"/>
              <a:t>(example: Clients information)</a:t>
            </a:r>
            <a:endParaRPr lang="fr-FR" dirty="0"/>
          </a:p>
          <a:p>
            <a:pPr lvl="0"/>
            <a:r>
              <a:rPr lang="en-US" dirty="0">
                <a:solidFill>
                  <a:schemeClr val="accent6"/>
                </a:solidFill>
              </a:rPr>
              <a:t>Output</a:t>
            </a:r>
            <a:r>
              <a:rPr lang="en-US" dirty="0"/>
              <a:t>: </a:t>
            </a:r>
            <a:r>
              <a:rPr lang="en-US" dirty="0">
                <a:solidFill>
                  <a:srgbClr val="FF0000"/>
                </a:solidFill>
              </a:rPr>
              <a:t>y in </a:t>
            </a:r>
            <a:r>
              <a:rPr lang="en-US" dirty="0" smtClean="0">
                <a:solidFill>
                  <a:srgbClr val="FF0000"/>
                </a:solidFill>
              </a:rPr>
              <a:t>Y </a:t>
            </a:r>
            <a:r>
              <a:rPr lang="en-US" dirty="0" smtClean="0"/>
              <a:t>(</a:t>
            </a:r>
            <a:r>
              <a:rPr lang="en-US" dirty="0"/>
              <a:t>example: Decisions buy a certain Product or not)</a:t>
            </a:r>
            <a:endParaRPr lang="fr-FR" dirty="0"/>
          </a:p>
          <a:p>
            <a:pPr lvl="0"/>
            <a:r>
              <a:rPr lang="en-US" dirty="0">
                <a:solidFill>
                  <a:schemeClr val="accent6"/>
                </a:solidFill>
              </a:rPr>
              <a:t>Target function </a:t>
            </a:r>
            <a:r>
              <a:rPr lang="en-US" dirty="0">
                <a:solidFill>
                  <a:srgbClr val="FF0000"/>
                </a:solidFill>
              </a:rPr>
              <a:t>f:X</a:t>
            </a:r>
            <a:r>
              <a:rPr lang="en-US" dirty="0">
                <a:solidFill>
                  <a:srgbClr val="FF0000"/>
                </a:solidFill>
                <a:sym typeface="Wingdings" panose="05000000000000000000" pitchFamily="2" charset="2"/>
              </a:rPr>
              <a:t></a:t>
            </a:r>
            <a:r>
              <a:rPr lang="en-US" dirty="0">
                <a:solidFill>
                  <a:srgbClr val="FF0000"/>
                </a:solidFill>
              </a:rPr>
              <a:t>Y</a:t>
            </a:r>
            <a:r>
              <a:rPr lang="en-US" dirty="0"/>
              <a:t> (this function is unknown and represents the taste of the client if it can be pin point mathematically, this is the function that we trying to find)</a:t>
            </a:r>
            <a:endParaRPr lang="fr-FR" dirty="0"/>
          </a:p>
          <a:p>
            <a:pPr lvl="0"/>
            <a:r>
              <a:rPr lang="en-US" dirty="0">
                <a:solidFill>
                  <a:schemeClr val="accent6"/>
                </a:solidFill>
              </a:rPr>
              <a:t>Data</a:t>
            </a:r>
            <a:r>
              <a:rPr lang="en-US" dirty="0"/>
              <a:t>, comes in pairs </a:t>
            </a:r>
            <a:r>
              <a:rPr lang="en-US" dirty="0">
                <a:solidFill>
                  <a:srgbClr val="FF0000"/>
                </a:solidFill>
              </a:rPr>
              <a:t>{(x</a:t>
            </a:r>
            <a:r>
              <a:rPr lang="en-US" baseline="-25000" dirty="0">
                <a:solidFill>
                  <a:srgbClr val="FF0000"/>
                </a:solidFill>
              </a:rPr>
              <a:t>1 </a:t>
            </a:r>
            <a:r>
              <a:rPr lang="en-US" dirty="0">
                <a:solidFill>
                  <a:srgbClr val="FF0000"/>
                </a:solidFill>
              </a:rPr>
              <a:t>,y</a:t>
            </a:r>
            <a:r>
              <a:rPr lang="en-US" baseline="-25000" dirty="0">
                <a:solidFill>
                  <a:srgbClr val="FF0000"/>
                </a:solidFill>
              </a:rPr>
              <a:t>1</a:t>
            </a:r>
            <a:r>
              <a:rPr lang="en-US" dirty="0">
                <a:solidFill>
                  <a:srgbClr val="FF0000"/>
                </a:solidFill>
              </a:rPr>
              <a:t>)…(</a:t>
            </a:r>
            <a:r>
              <a:rPr lang="en-US" dirty="0" err="1">
                <a:solidFill>
                  <a:srgbClr val="FF0000"/>
                </a:solidFill>
              </a:rPr>
              <a:t>x</a:t>
            </a:r>
            <a:r>
              <a:rPr lang="en-US" baseline="-25000" dirty="0" err="1">
                <a:solidFill>
                  <a:srgbClr val="FF0000"/>
                </a:solidFill>
              </a:rPr>
              <a:t>N</a:t>
            </a:r>
            <a:r>
              <a:rPr lang="en-US" dirty="0" err="1">
                <a:solidFill>
                  <a:srgbClr val="FF0000"/>
                </a:solidFill>
              </a:rPr>
              <a:t>,y</a:t>
            </a:r>
            <a:r>
              <a:rPr lang="en-US" baseline="-25000" dirty="0" err="1">
                <a:solidFill>
                  <a:srgbClr val="FF0000"/>
                </a:solidFill>
              </a:rPr>
              <a:t>N</a:t>
            </a:r>
            <a:r>
              <a:rPr lang="en-US" dirty="0">
                <a:solidFill>
                  <a:srgbClr val="FF0000"/>
                </a:solidFill>
              </a:rPr>
              <a:t>)}</a:t>
            </a:r>
            <a:endParaRPr lang="fr-FR" dirty="0">
              <a:solidFill>
                <a:srgbClr val="FF0000"/>
              </a:solidFill>
            </a:endParaRPr>
          </a:p>
          <a:p>
            <a:pPr lvl="0"/>
            <a:r>
              <a:rPr lang="en-US" dirty="0">
                <a:solidFill>
                  <a:schemeClr val="accent6"/>
                </a:solidFill>
              </a:rPr>
              <a:t>The Hypothesis </a:t>
            </a:r>
            <a:r>
              <a:rPr lang="en-US" dirty="0">
                <a:solidFill>
                  <a:srgbClr val="FF0000"/>
                </a:solidFill>
              </a:rPr>
              <a:t>g:X</a:t>
            </a:r>
            <a:r>
              <a:rPr lang="en-US" dirty="0">
                <a:solidFill>
                  <a:srgbClr val="FF0000"/>
                </a:solidFill>
                <a:sym typeface="Wingdings" panose="05000000000000000000" pitchFamily="2" charset="2"/>
              </a:rPr>
              <a:t></a:t>
            </a:r>
            <a:r>
              <a:rPr lang="en-US" dirty="0">
                <a:solidFill>
                  <a:srgbClr val="FF0000"/>
                </a:solidFill>
              </a:rPr>
              <a:t>Y</a:t>
            </a:r>
            <a:r>
              <a:rPr lang="en-US" dirty="0"/>
              <a:t> (g approximate f)</a:t>
            </a:r>
            <a:endParaRPr lang="fr-FR" dirty="0"/>
          </a:p>
          <a:p>
            <a:pPr lvl="0"/>
            <a:r>
              <a:rPr lang="en-US" dirty="0">
                <a:solidFill>
                  <a:schemeClr val="accent6"/>
                </a:solidFill>
              </a:rPr>
              <a:t>The learning algorithm </a:t>
            </a:r>
            <a:r>
              <a:rPr lang="en-US" dirty="0">
                <a:solidFill>
                  <a:srgbClr val="FF0000"/>
                </a:solidFill>
              </a:rPr>
              <a:t>A</a:t>
            </a:r>
            <a:r>
              <a:rPr lang="en-US" dirty="0"/>
              <a:t> that tries to find </a:t>
            </a:r>
            <a:r>
              <a:rPr lang="en-US" dirty="0">
                <a:solidFill>
                  <a:srgbClr val="FF0000"/>
                </a:solidFill>
              </a:rPr>
              <a:t>g</a:t>
            </a:r>
            <a:r>
              <a:rPr lang="en-US" dirty="0"/>
              <a:t> in the </a:t>
            </a:r>
            <a:r>
              <a:rPr lang="en-US" dirty="0">
                <a:solidFill>
                  <a:schemeClr val="accent6"/>
                </a:solidFill>
              </a:rPr>
              <a:t>hypothesis</a:t>
            </a:r>
            <a:r>
              <a:rPr lang="en-US" dirty="0"/>
              <a:t> set </a:t>
            </a:r>
            <a:r>
              <a:rPr lang="en-US" dirty="0">
                <a:solidFill>
                  <a:srgbClr val="FF0000"/>
                </a:solidFill>
              </a:rPr>
              <a:t>H</a:t>
            </a:r>
            <a:r>
              <a:rPr lang="en-US" dirty="0"/>
              <a:t> (example </a:t>
            </a:r>
            <a:r>
              <a:rPr lang="en-US" dirty="0">
                <a:solidFill>
                  <a:srgbClr val="FF0000"/>
                </a:solidFill>
              </a:rPr>
              <a:t>H</a:t>
            </a:r>
            <a:r>
              <a:rPr lang="en-US" dirty="0"/>
              <a:t> could be the set of all </a:t>
            </a:r>
            <a:r>
              <a:rPr lang="en-US" dirty="0">
                <a:solidFill>
                  <a:schemeClr val="accent2"/>
                </a:solidFill>
              </a:rPr>
              <a:t>linear formulas </a:t>
            </a:r>
            <a:r>
              <a:rPr lang="en-US" dirty="0"/>
              <a:t>from which </a:t>
            </a:r>
            <a:r>
              <a:rPr lang="en-US" dirty="0">
                <a:solidFill>
                  <a:schemeClr val="accent6"/>
                </a:solidFill>
              </a:rPr>
              <a:t>the algorithm </a:t>
            </a:r>
            <a:r>
              <a:rPr lang="en-US" dirty="0"/>
              <a:t>would choose the best linear fit (</a:t>
            </a:r>
            <a:r>
              <a:rPr lang="en-US" dirty="0">
                <a:solidFill>
                  <a:srgbClr val="FF0000"/>
                </a:solidFill>
              </a:rPr>
              <a:t>g</a:t>
            </a:r>
            <a:r>
              <a:rPr lang="en-US" dirty="0"/>
              <a:t>) to the </a:t>
            </a:r>
            <a:r>
              <a:rPr lang="en-US" dirty="0">
                <a:solidFill>
                  <a:schemeClr val="accent6"/>
                </a:solidFill>
              </a:rPr>
              <a:t>data</a:t>
            </a:r>
            <a:r>
              <a:rPr lang="en-US" dirty="0"/>
              <a:t>)</a:t>
            </a:r>
            <a:endParaRPr lang="fr-FR" dirty="0"/>
          </a:p>
          <a:p>
            <a:endParaRPr lang="fr-FR" b="1" dirty="0"/>
          </a:p>
        </p:txBody>
      </p:sp>
    </p:spTree>
    <p:extLst>
      <p:ext uri="{BB962C8B-B14F-4D97-AF65-F5344CB8AC3E}">
        <p14:creationId xmlns:p14="http://schemas.microsoft.com/office/powerpoint/2010/main" val="419435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889" y="323557"/>
            <a:ext cx="9762979" cy="5725551"/>
          </a:xfrm>
        </p:spPr>
      </p:pic>
      <p:sp>
        <p:nvSpPr>
          <p:cNvPr id="7" name="Line Callout 2 6"/>
          <p:cNvSpPr/>
          <p:nvPr/>
        </p:nvSpPr>
        <p:spPr>
          <a:xfrm>
            <a:off x="8510954" y="562708"/>
            <a:ext cx="3446585" cy="1097280"/>
          </a:xfrm>
          <a:prstGeom prst="borderCallout2">
            <a:avLst>
              <a:gd name="adj1" fmla="val 18750"/>
              <a:gd name="adj2" fmla="val -8333"/>
              <a:gd name="adj3" fmla="val 18750"/>
              <a:gd name="adj4" fmla="val -16667"/>
              <a:gd name="adj5" fmla="val 31731"/>
              <a:gd name="adj6" fmla="val -4381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ideal formula that captures the interest of a client</a:t>
            </a:r>
            <a:endParaRPr lang="en-US" dirty="0"/>
          </a:p>
        </p:txBody>
      </p:sp>
      <p:sp>
        <p:nvSpPr>
          <p:cNvPr id="8" name="Line Callout 1 7"/>
          <p:cNvSpPr/>
          <p:nvPr/>
        </p:nvSpPr>
        <p:spPr>
          <a:xfrm>
            <a:off x="8510954" y="1899139"/>
            <a:ext cx="3397348" cy="1012874"/>
          </a:xfrm>
          <a:prstGeom prst="borderCallout1">
            <a:avLst>
              <a:gd name="adj1" fmla="val 18750"/>
              <a:gd name="adj2" fmla="val -8333"/>
              <a:gd name="adj3" fmla="val 50001"/>
              <a:gd name="adj4" fmla="val -699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The data </a:t>
            </a:r>
            <a:r>
              <a:rPr lang="en-US" dirty="0" smtClean="0"/>
              <a:t>available like profile information and past purchases </a:t>
            </a:r>
            <a:r>
              <a:rPr lang="fr-FR" dirty="0" smtClean="0"/>
              <a:t> </a:t>
            </a:r>
            <a:endParaRPr lang="fr-FR" dirty="0"/>
          </a:p>
        </p:txBody>
      </p:sp>
      <p:sp>
        <p:nvSpPr>
          <p:cNvPr id="9" name="Line Callout 3 8"/>
          <p:cNvSpPr/>
          <p:nvPr/>
        </p:nvSpPr>
        <p:spPr>
          <a:xfrm>
            <a:off x="1223889" y="3474720"/>
            <a:ext cx="2419643" cy="1055077"/>
          </a:xfrm>
          <a:prstGeom prst="borderCallout3">
            <a:avLst>
              <a:gd name="adj1" fmla="val 18750"/>
              <a:gd name="adj2" fmla="val -8333"/>
              <a:gd name="adj3" fmla="val 18750"/>
              <a:gd name="adj4" fmla="val -16667"/>
              <a:gd name="adj5" fmla="val 100000"/>
              <a:gd name="adj6" fmla="val -16667"/>
              <a:gd name="adj7" fmla="val 160963"/>
              <a:gd name="adj8" fmla="val 486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List of candidate formulas</a:t>
            </a:r>
            <a:endParaRPr lang="en-US" dirty="0"/>
          </a:p>
        </p:txBody>
      </p:sp>
      <p:sp>
        <p:nvSpPr>
          <p:cNvPr id="10" name="Line Callout 2 9"/>
          <p:cNvSpPr/>
          <p:nvPr/>
        </p:nvSpPr>
        <p:spPr>
          <a:xfrm>
            <a:off x="9973994" y="4965895"/>
            <a:ext cx="1589649" cy="1237957"/>
          </a:xfrm>
          <a:prstGeom prst="borderCallout2">
            <a:avLst>
              <a:gd name="adj1" fmla="val 18750"/>
              <a:gd name="adj2" fmla="val -8333"/>
              <a:gd name="adj3" fmla="val 18750"/>
              <a:gd name="adj4" fmla="val -16667"/>
              <a:gd name="adj5" fmla="val -55682"/>
              <a:gd name="adj6" fmla="val -732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final function given by A</a:t>
            </a:r>
            <a:endParaRPr lang="en-US" dirty="0"/>
          </a:p>
        </p:txBody>
      </p:sp>
      <p:sp>
        <p:nvSpPr>
          <p:cNvPr id="11" name="Line Callout 2 10"/>
          <p:cNvSpPr/>
          <p:nvPr/>
        </p:nvSpPr>
        <p:spPr>
          <a:xfrm>
            <a:off x="6583680" y="5303520"/>
            <a:ext cx="2433711" cy="956603"/>
          </a:xfrm>
          <a:prstGeom prst="borderCallout2">
            <a:avLst>
              <a:gd name="adj1" fmla="val 18750"/>
              <a:gd name="adj2" fmla="val -8333"/>
              <a:gd name="adj3" fmla="val 18750"/>
              <a:gd name="adj4" fmla="val -16667"/>
              <a:gd name="adj5" fmla="val -88971"/>
              <a:gd name="adj6" fmla="val -1834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The system </a:t>
            </a:r>
            <a:r>
              <a:rPr lang="en-US" dirty="0" smtClean="0"/>
              <a:t>witch</a:t>
            </a:r>
            <a:r>
              <a:rPr lang="fr-FR" dirty="0" smtClean="0"/>
              <a:t> </a:t>
            </a:r>
            <a:r>
              <a:rPr lang="en-US" dirty="0" smtClean="0"/>
              <a:t>picks</a:t>
            </a:r>
            <a:r>
              <a:rPr lang="fr-FR" dirty="0" smtClean="0"/>
              <a:t> the best formula </a:t>
            </a:r>
            <a:r>
              <a:rPr lang="en-US" dirty="0" smtClean="0"/>
              <a:t>from</a:t>
            </a:r>
            <a:r>
              <a:rPr lang="fr-FR" dirty="0" smtClean="0"/>
              <a:t> H</a:t>
            </a:r>
            <a:endParaRPr lang="fr-FR" dirty="0"/>
          </a:p>
        </p:txBody>
      </p:sp>
    </p:spTree>
    <p:extLst>
      <p:ext uri="{BB962C8B-B14F-4D97-AF65-F5344CB8AC3E}">
        <p14:creationId xmlns:p14="http://schemas.microsoft.com/office/powerpoint/2010/main" val="256540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971"/>
            <a:ext cx="10515600" cy="5697992"/>
          </a:xfrm>
        </p:spPr>
        <p:txBody>
          <a:bodyPr/>
          <a:lstStyle/>
          <a:p>
            <a:pPr marL="0" indent="0" algn="just">
              <a:buNone/>
            </a:pPr>
            <a:r>
              <a:rPr lang="en-US" dirty="0"/>
              <a:t>Given a specific learning problem, the target function and training examples are dictated by the problem. However, the learning algorithm and hypothesis set are not. These are solution tools that we get to choose. The hypothesis set and learning algorithm are referred to informally as </a:t>
            </a:r>
            <a:r>
              <a:rPr lang="en-US" b="1" dirty="0">
                <a:solidFill>
                  <a:schemeClr val="accent6"/>
                </a:solidFill>
              </a:rPr>
              <a:t>the learning model</a:t>
            </a:r>
            <a:r>
              <a:rPr lang="en-US" dirty="0"/>
              <a:t>.  Here two example of a learning model:</a:t>
            </a:r>
            <a:endParaRPr lang="fr-FR" dirty="0"/>
          </a:p>
          <a:p>
            <a:r>
              <a:rPr lang="en-US" dirty="0"/>
              <a:t>1. </a:t>
            </a:r>
            <a:r>
              <a:rPr lang="en-US" dirty="0">
                <a:solidFill>
                  <a:srgbClr val="FF0000"/>
                </a:solidFill>
              </a:rPr>
              <a:t>H</a:t>
            </a:r>
            <a:r>
              <a:rPr lang="en-US" dirty="0"/>
              <a:t>: </a:t>
            </a:r>
            <a:r>
              <a:rPr lang="en-US" dirty="0">
                <a:solidFill>
                  <a:schemeClr val="accent6"/>
                </a:solidFill>
              </a:rPr>
              <a:t>Neural Network</a:t>
            </a:r>
            <a:r>
              <a:rPr lang="en-US" dirty="0"/>
              <a:t>; Learning </a:t>
            </a:r>
            <a:r>
              <a:rPr lang="en-US" dirty="0" smtClean="0"/>
              <a:t>Algorithm </a:t>
            </a:r>
            <a:r>
              <a:rPr lang="en-US" dirty="0" smtClean="0">
                <a:solidFill>
                  <a:srgbClr val="FF0000"/>
                </a:solidFill>
              </a:rPr>
              <a:t>A</a:t>
            </a:r>
            <a:r>
              <a:rPr lang="en-US" dirty="0" smtClean="0"/>
              <a:t>: </a:t>
            </a:r>
            <a:r>
              <a:rPr lang="en-US" dirty="0">
                <a:solidFill>
                  <a:schemeClr val="accent6"/>
                </a:solidFill>
              </a:rPr>
              <a:t>Backpropagation</a:t>
            </a:r>
            <a:r>
              <a:rPr lang="en-US" dirty="0"/>
              <a:t>.</a:t>
            </a:r>
            <a:endParaRPr lang="fr-FR" dirty="0"/>
          </a:p>
          <a:p>
            <a:r>
              <a:rPr lang="en-US" dirty="0"/>
              <a:t>2. </a:t>
            </a:r>
            <a:r>
              <a:rPr lang="en-US" dirty="0">
                <a:solidFill>
                  <a:srgbClr val="FF0000"/>
                </a:solidFill>
              </a:rPr>
              <a:t>H</a:t>
            </a:r>
            <a:r>
              <a:rPr lang="en-US" dirty="0"/>
              <a:t>: </a:t>
            </a:r>
            <a:r>
              <a:rPr lang="en-US" dirty="0">
                <a:solidFill>
                  <a:schemeClr val="accent6"/>
                </a:solidFill>
              </a:rPr>
              <a:t>Support Vector Machine</a:t>
            </a:r>
            <a:r>
              <a:rPr lang="en-US" dirty="0"/>
              <a:t>; Learning </a:t>
            </a:r>
            <a:r>
              <a:rPr lang="en-US" dirty="0" smtClean="0"/>
              <a:t>Algorithm </a:t>
            </a:r>
            <a:r>
              <a:rPr lang="en-US" dirty="0" smtClean="0">
                <a:solidFill>
                  <a:srgbClr val="FF0000"/>
                </a:solidFill>
              </a:rPr>
              <a:t>A</a:t>
            </a:r>
            <a:r>
              <a:rPr lang="en-US" dirty="0" smtClean="0"/>
              <a:t>: </a:t>
            </a:r>
            <a:r>
              <a:rPr lang="en-US" dirty="0">
                <a:solidFill>
                  <a:schemeClr val="accent6"/>
                </a:solidFill>
              </a:rPr>
              <a:t>Quadratic Programing</a:t>
            </a:r>
            <a:r>
              <a:rPr lang="en-US" dirty="0" smtClean="0"/>
              <a:t>.</a:t>
            </a:r>
            <a:endParaRPr lang="fr-FR" dirty="0"/>
          </a:p>
        </p:txBody>
      </p:sp>
    </p:spTree>
    <p:extLst>
      <p:ext uri="{BB962C8B-B14F-4D97-AF65-F5344CB8AC3E}">
        <p14:creationId xmlns:p14="http://schemas.microsoft.com/office/powerpoint/2010/main" val="1715524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of a Machine Learning Algorithme: the perceptron</a:t>
            </a:r>
            <a:endParaRPr lang="fr-FR" dirty="0"/>
          </a:p>
        </p:txBody>
      </p:sp>
      <p:sp>
        <p:nvSpPr>
          <p:cNvPr id="3" name="Content Placeholder 2"/>
          <p:cNvSpPr>
            <a:spLocks noGrp="1"/>
          </p:cNvSpPr>
          <p:nvPr>
            <p:ph idx="1"/>
          </p:nvPr>
        </p:nvSpPr>
        <p:spPr/>
        <p:txBody>
          <a:bodyPr>
            <a:normAutofit lnSpcReduction="10000"/>
          </a:bodyPr>
          <a:lstStyle/>
          <a:p>
            <a:r>
              <a:rPr lang="en-US" dirty="0"/>
              <a:t>useless algorithm </a:t>
            </a:r>
            <a:r>
              <a:rPr lang="en-US" dirty="0" smtClean="0"/>
              <a:t>but simple</a:t>
            </a:r>
          </a:p>
          <a:p>
            <a:pPr marL="0" indent="0" algn="ctr">
              <a:buNone/>
            </a:pPr>
            <a:r>
              <a:rPr lang="en-US" dirty="0"/>
              <a:t>We will start by defining the different components of figure </a:t>
            </a:r>
            <a:r>
              <a:rPr lang="en-US" dirty="0" smtClean="0"/>
              <a:t>above </a:t>
            </a:r>
            <a:r>
              <a:rPr lang="en-US" dirty="0"/>
              <a:t>using the example of the client/product already introduced</a:t>
            </a:r>
            <a:endParaRPr lang="fr-FR" dirty="0"/>
          </a:p>
          <a:p>
            <a:pPr lvl="0"/>
            <a:r>
              <a:rPr lang="en-US" dirty="0"/>
              <a:t>Input </a:t>
            </a:r>
            <a:r>
              <a:rPr lang="en-US" dirty="0">
                <a:solidFill>
                  <a:srgbClr val="FF0000"/>
                </a:solidFill>
              </a:rPr>
              <a:t>x</a:t>
            </a:r>
            <a:r>
              <a:rPr lang="en-US" dirty="0"/>
              <a:t> the </a:t>
            </a:r>
            <a:r>
              <a:rPr lang="en-US" dirty="0">
                <a:solidFill>
                  <a:schemeClr val="accent6"/>
                </a:solidFill>
              </a:rPr>
              <a:t>client attribute </a:t>
            </a:r>
            <a:r>
              <a:rPr lang="en-US" dirty="0"/>
              <a:t>or </a:t>
            </a:r>
            <a:r>
              <a:rPr lang="en-US" dirty="0">
                <a:solidFill>
                  <a:srgbClr val="FF0000"/>
                </a:solidFill>
              </a:rPr>
              <a:t>X =R</a:t>
            </a:r>
            <a:r>
              <a:rPr lang="en-US" baseline="30000" dirty="0">
                <a:solidFill>
                  <a:srgbClr val="FF0000"/>
                </a:solidFill>
              </a:rPr>
              <a:t>d</a:t>
            </a:r>
            <a:endParaRPr lang="fr-FR" dirty="0">
              <a:solidFill>
                <a:srgbClr val="FF0000"/>
              </a:solidFill>
            </a:endParaRPr>
          </a:p>
          <a:p>
            <a:pPr lvl="0"/>
            <a:r>
              <a:rPr lang="en-US" dirty="0"/>
              <a:t>Output </a:t>
            </a:r>
            <a:r>
              <a:rPr lang="en-US" dirty="0">
                <a:solidFill>
                  <a:srgbClr val="FF0000"/>
                </a:solidFill>
              </a:rPr>
              <a:t>y</a:t>
            </a:r>
            <a:r>
              <a:rPr lang="en-US" dirty="0"/>
              <a:t> in </a:t>
            </a:r>
            <a:r>
              <a:rPr lang="en-US" dirty="0">
                <a:solidFill>
                  <a:srgbClr val="FF0000"/>
                </a:solidFill>
              </a:rPr>
              <a:t>Y={-1,1} </a:t>
            </a:r>
            <a:r>
              <a:rPr lang="en-US" dirty="0"/>
              <a:t>as </a:t>
            </a:r>
            <a:r>
              <a:rPr lang="en-US" dirty="0">
                <a:solidFill>
                  <a:srgbClr val="FF0000"/>
                </a:solidFill>
              </a:rPr>
              <a:t>y=-1 </a:t>
            </a:r>
            <a:r>
              <a:rPr lang="en-US" dirty="0"/>
              <a:t>if he </a:t>
            </a:r>
            <a:r>
              <a:rPr lang="en-US" dirty="0">
                <a:solidFill>
                  <a:schemeClr val="accent6"/>
                </a:solidFill>
              </a:rPr>
              <a:t>didn’t buy </a:t>
            </a:r>
            <a:r>
              <a:rPr lang="en-US" dirty="0"/>
              <a:t>the product </a:t>
            </a:r>
            <a:r>
              <a:rPr lang="en-US" dirty="0">
                <a:solidFill>
                  <a:srgbClr val="FF0000"/>
                </a:solidFill>
              </a:rPr>
              <a:t>y=1</a:t>
            </a:r>
            <a:r>
              <a:rPr lang="en-US" dirty="0"/>
              <a:t> if </a:t>
            </a:r>
            <a:r>
              <a:rPr lang="en-US" dirty="0">
                <a:solidFill>
                  <a:schemeClr val="accent6"/>
                </a:solidFill>
              </a:rPr>
              <a:t>he did buy </a:t>
            </a:r>
            <a:r>
              <a:rPr lang="en-US" dirty="0"/>
              <a:t>the product</a:t>
            </a:r>
            <a:endParaRPr lang="fr-FR" dirty="0"/>
          </a:p>
          <a:p>
            <a:pPr lvl="0"/>
            <a:r>
              <a:rPr lang="en-US" dirty="0">
                <a:solidFill>
                  <a:srgbClr val="FF0000"/>
                </a:solidFill>
              </a:rPr>
              <a:t>H</a:t>
            </a:r>
            <a:r>
              <a:rPr lang="en-US" dirty="0"/>
              <a:t> is the space of </a:t>
            </a:r>
            <a:r>
              <a:rPr lang="en-US" dirty="0">
                <a:solidFill>
                  <a:schemeClr val="accent6"/>
                </a:solidFill>
              </a:rPr>
              <a:t>all linear function </a:t>
            </a:r>
            <a:r>
              <a:rPr lang="en-US" dirty="0"/>
              <a:t>from </a:t>
            </a:r>
            <a:r>
              <a:rPr lang="en-US" dirty="0">
                <a:solidFill>
                  <a:srgbClr val="FF0000"/>
                </a:solidFill>
              </a:rPr>
              <a:t>X</a:t>
            </a:r>
            <a:r>
              <a:rPr lang="en-US" dirty="0">
                <a:solidFill>
                  <a:srgbClr val="FF0000"/>
                </a:solidFill>
                <a:sym typeface="Wingdings" panose="05000000000000000000" pitchFamily="2" charset="2"/>
              </a:rPr>
              <a:t></a:t>
            </a:r>
            <a:r>
              <a:rPr lang="en-US" dirty="0">
                <a:solidFill>
                  <a:srgbClr val="FF0000"/>
                </a:solidFill>
              </a:rPr>
              <a:t>Y</a:t>
            </a:r>
            <a:r>
              <a:rPr lang="en-US" dirty="0"/>
              <a:t> so </a:t>
            </a:r>
            <a:r>
              <a:rPr lang="en-US" b="1" dirty="0">
                <a:solidFill>
                  <a:srgbClr val="FF0000"/>
                </a:solidFill>
              </a:rPr>
              <a:t>g</a:t>
            </a:r>
            <a:r>
              <a:rPr lang="en-US" b="1" dirty="0"/>
              <a:t> is </a:t>
            </a:r>
            <a:r>
              <a:rPr lang="en-US" b="1" dirty="0">
                <a:solidFill>
                  <a:schemeClr val="accent6"/>
                </a:solidFill>
              </a:rPr>
              <a:t>a linear separator</a:t>
            </a:r>
            <a:r>
              <a:rPr lang="en-US" dirty="0">
                <a:solidFill>
                  <a:schemeClr val="accent6"/>
                </a:solidFill>
              </a:rPr>
              <a:t> </a:t>
            </a:r>
            <a:r>
              <a:rPr lang="en-US" dirty="0"/>
              <a:t>(and hence its uselessness).  We note </a:t>
            </a:r>
            <a:r>
              <a:rPr lang="en-US" dirty="0">
                <a:solidFill>
                  <a:srgbClr val="FF0000"/>
                </a:solidFill>
              </a:rPr>
              <a:t>H= {h}</a:t>
            </a:r>
            <a:r>
              <a:rPr lang="en-US" dirty="0"/>
              <a:t> or </a:t>
            </a:r>
            <a:r>
              <a:rPr lang="en-US" dirty="0">
                <a:solidFill>
                  <a:srgbClr val="FF0000"/>
                </a:solidFill>
              </a:rPr>
              <a:t>h</a:t>
            </a:r>
            <a:r>
              <a:rPr lang="en-US" dirty="0"/>
              <a:t> linear combination of the input </a:t>
            </a:r>
            <a:r>
              <a:rPr lang="en-US" dirty="0">
                <a:solidFill>
                  <a:srgbClr val="FF0000"/>
                </a:solidFill>
              </a:rPr>
              <a:t>x</a:t>
            </a:r>
            <a:r>
              <a:rPr lang="en-US" dirty="0"/>
              <a:t> and some free parameters that we will define next.</a:t>
            </a:r>
            <a:endParaRPr lang="fr-FR" dirty="0"/>
          </a:p>
          <a:p>
            <a:endParaRPr lang="fr-FR" dirty="0"/>
          </a:p>
        </p:txBody>
      </p:sp>
    </p:spTree>
    <p:extLst>
      <p:ext uri="{BB962C8B-B14F-4D97-AF65-F5344CB8AC3E}">
        <p14:creationId xmlns:p14="http://schemas.microsoft.com/office/powerpoint/2010/main" val="40897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birth</a:t>
            </a:r>
            <a:endParaRPr lang="en-US" dirty="0"/>
          </a:p>
        </p:txBody>
      </p:sp>
      <p:sp>
        <p:nvSpPr>
          <p:cNvPr id="3" name="Content Placeholder 2"/>
          <p:cNvSpPr>
            <a:spLocks noGrp="1"/>
          </p:cNvSpPr>
          <p:nvPr>
            <p:ph idx="1"/>
          </p:nvPr>
        </p:nvSpPr>
        <p:spPr/>
        <p:txBody>
          <a:bodyPr>
            <a:normAutofit/>
          </a:bodyPr>
          <a:lstStyle/>
          <a:p>
            <a:r>
              <a:rPr lang="en-US" b="1" dirty="0"/>
              <a:t>1950</a:t>
            </a:r>
            <a:r>
              <a:rPr lang="en-US" dirty="0"/>
              <a:t> — Alan Turing creates the “Turing Test” to determine whether or not a machine is truly intelligent. In order to pass the test, the machine must be capable of making a human believe that it is another human instead of a computer</a:t>
            </a:r>
            <a:r>
              <a:rPr lang="en-US" dirty="0" smtClean="0"/>
              <a:t>.</a:t>
            </a:r>
          </a:p>
          <a:p>
            <a:r>
              <a:rPr lang="en-US" b="1" dirty="0"/>
              <a:t>1958</a:t>
            </a:r>
            <a:r>
              <a:rPr lang="en-US" dirty="0"/>
              <a:t> — Frank Rosenblatt designs the Perceptron, the first artificial neural network</a:t>
            </a:r>
            <a:r>
              <a:rPr lang="en-US" dirty="0" smtClean="0"/>
              <a:t>.</a:t>
            </a:r>
          </a:p>
          <a:p>
            <a:pPr marL="0" indent="0">
              <a:buNone/>
            </a:pPr>
            <a:endParaRPr lang="en-US" dirty="0"/>
          </a:p>
        </p:txBody>
      </p:sp>
    </p:spTree>
    <p:extLst>
      <p:ext uri="{BB962C8B-B14F-4D97-AF65-F5344CB8AC3E}">
        <p14:creationId xmlns:p14="http://schemas.microsoft.com/office/powerpoint/2010/main" val="1116571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4343"/>
                <a:ext cx="10515600" cy="4812620"/>
              </a:xfrm>
            </p:spPr>
            <p:txBody>
              <a:bodyPr/>
              <a:lstStyle/>
              <a:p>
                <a:r>
                  <a:rPr lang="en-US" dirty="0"/>
                  <a:t>The functional form </a:t>
                </a:r>
                <a:r>
                  <a:rPr lang="en-US" dirty="0">
                    <a:solidFill>
                      <a:srgbClr val="FF0000"/>
                    </a:solidFill>
                  </a:rPr>
                  <a:t>h(x) </a:t>
                </a:r>
                <a:r>
                  <a:rPr lang="en-US" dirty="0"/>
                  <a:t>that we choose here, gives different </a:t>
                </a:r>
                <a:r>
                  <a:rPr lang="en-US" dirty="0">
                    <a:solidFill>
                      <a:srgbClr val="0070C0"/>
                    </a:solidFill>
                  </a:rPr>
                  <a:t>weights</a:t>
                </a:r>
                <a:r>
                  <a:rPr lang="en-US" dirty="0">
                    <a:solidFill>
                      <a:schemeClr val="accent1"/>
                    </a:solidFill>
                  </a:rPr>
                  <a:t> </a:t>
                </a:r>
                <a:r>
                  <a:rPr lang="en-US" dirty="0"/>
                  <a:t>to the different coordinates of </a:t>
                </a:r>
                <a:r>
                  <a:rPr lang="en-US" dirty="0">
                    <a:solidFill>
                      <a:srgbClr val="FF0000"/>
                    </a:solidFill>
                  </a:rPr>
                  <a:t>x</a:t>
                </a:r>
                <a:r>
                  <a:rPr lang="en-US" dirty="0"/>
                  <a:t>, reflecting their </a:t>
                </a:r>
                <a:r>
                  <a:rPr lang="en-US" dirty="0">
                    <a:solidFill>
                      <a:schemeClr val="accent2"/>
                    </a:solidFill>
                  </a:rPr>
                  <a:t>relative importance </a:t>
                </a:r>
                <a:r>
                  <a:rPr lang="en-US" dirty="0"/>
                  <a:t>in the </a:t>
                </a:r>
                <a:r>
                  <a:rPr lang="en-US" dirty="0">
                    <a:solidFill>
                      <a:schemeClr val="accent2"/>
                    </a:solidFill>
                  </a:rPr>
                  <a:t>client decision</a:t>
                </a:r>
                <a:r>
                  <a:rPr lang="en-US" dirty="0"/>
                  <a:t>. So in mathematical form we have </a:t>
                </a:r>
                <a:endParaRPr lang="fr-FR" dirty="0"/>
              </a:p>
              <a:p>
                <a14:m>
                  <m:oMath xmlns:m="http://schemas.openxmlformats.org/officeDocument/2006/math">
                    <m:r>
                      <a:rPr lang="en-US" i="1">
                        <a:latin typeface="Cambria Math" panose="02040503050406030204" pitchFamily="18" charset="0"/>
                      </a:rPr>
                      <m:t>𝑑𝑖𝑑</m:t>
                    </m:r>
                    <m:sSup>
                      <m:sSupPr>
                        <m:ctrlPr>
                          <a:rPr lang="fr-FR"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𝑏𝑢𝑦</m:t>
                    </m:r>
                    <m:r>
                      <a:rPr lang="en-US" i="1">
                        <a:latin typeface="Cambria Math" panose="02040503050406030204" pitchFamily="18" charset="0"/>
                      </a:rPr>
                      <m:t> </m:t>
                    </m:r>
                    <m:r>
                      <a:rPr lang="en-US" i="1">
                        <a:latin typeface="Cambria Math" panose="02040503050406030204" pitchFamily="18" charset="0"/>
                      </a:rPr>
                      <m:t>𝑃𝑟𝑜𝑑𝑢𝑐𝑡</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nary>
                      <m:naryPr>
                        <m:chr m:val="∑"/>
                        <m:limLoc m:val="undOvr"/>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p>
                      <m:e>
                        <m:sSub>
                          <m:sSubPr>
                            <m:ctrlPr>
                              <a:rPr lang="fr-FR"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&lt;</m:t>
                    </m:r>
                    <m:r>
                      <a:rPr lang="en-US" i="1">
                        <a:latin typeface="Cambria Math" panose="02040503050406030204" pitchFamily="18" charset="0"/>
                      </a:rPr>
                      <m:t>𝑡h𝑟𝑒𝑠h𝑜𝑙𝑑</m:t>
                    </m:r>
                  </m:oMath>
                </a14:m>
                <a:endParaRPr lang="fr-FR" dirty="0"/>
              </a:p>
              <a:p>
                <a14:m>
                  <m:oMath xmlns:m="http://schemas.openxmlformats.org/officeDocument/2006/math">
                    <m:r>
                      <a:rPr lang="en-US" i="1">
                        <a:latin typeface="Cambria Math" panose="02040503050406030204" pitchFamily="18" charset="0"/>
                      </a:rPr>
                      <m:t>𝐵𝑜𝑢𝑔h𝑡</m:t>
                    </m:r>
                    <m:r>
                      <a:rPr lang="en-US" i="1">
                        <a:latin typeface="Cambria Math" panose="02040503050406030204" pitchFamily="18" charset="0"/>
                      </a:rPr>
                      <m:t> </m:t>
                    </m:r>
                    <m:r>
                      <a:rPr lang="en-US" i="1">
                        <a:latin typeface="Cambria Math" panose="02040503050406030204" pitchFamily="18" charset="0"/>
                      </a:rPr>
                      <m:t>𝑃𝑟𝑜𝑑𝑢𝑐𝑡</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nary>
                      <m:naryPr>
                        <m:chr m:val="∑"/>
                        <m:limLoc m:val="undOvr"/>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p>
                      <m:e>
                        <m:sSub>
                          <m:sSubPr>
                            <m:ctrlPr>
                              <a:rPr lang="fr-FR"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&gt;</m:t>
                    </m:r>
                    <m:r>
                      <a:rPr lang="en-US" i="1">
                        <a:latin typeface="Cambria Math" panose="02040503050406030204" pitchFamily="18" charset="0"/>
                      </a:rPr>
                      <m:t>𝑡h𝑟𝑒𝑠h𝑜𝑙𝑑</m:t>
                    </m:r>
                  </m:oMath>
                </a14:m>
                <a:endParaRPr lang="fr-FR" dirty="0"/>
              </a:p>
              <a:p>
                <a:r>
                  <a:rPr lang="en-US" dirty="0"/>
                  <a:t>Here we have two parameters to search for the free </a:t>
                </a:r>
                <a:r>
                  <a:rPr lang="en-US" dirty="0">
                    <a:solidFill>
                      <a:schemeClr val="accent5"/>
                    </a:solidFill>
                  </a:rPr>
                  <a:t>weights</a:t>
                </a:r>
                <a:r>
                  <a:rPr lang="en-US" dirty="0"/>
                  <a:t> </a:t>
                </a:r>
                <a:r>
                  <a:rPr lang="en-US" b="1" dirty="0" err="1">
                    <a:solidFill>
                      <a:srgbClr val="FF0000"/>
                    </a:solidFill>
                  </a:rPr>
                  <a:t>w</a:t>
                </a:r>
                <a:r>
                  <a:rPr lang="en-US" b="1" baseline="-25000" dirty="0" err="1">
                    <a:solidFill>
                      <a:srgbClr val="FF0000"/>
                    </a:solidFill>
                  </a:rPr>
                  <a:t>i</a:t>
                </a:r>
                <a:r>
                  <a:rPr lang="en-US" b="1" dirty="0">
                    <a:solidFill>
                      <a:srgbClr val="FF0000"/>
                    </a:solidFill>
                  </a:rPr>
                  <a:t> </a:t>
                </a:r>
                <a:r>
                  <a:rPr lang="en-US" dirty="0"/>
                  <a:t>and the </a:t>
                </a:r>
                <a:r>
                  <a:rPr lang="en-US" dirty="0">
                    <a:solidFill>
                      <a:srgbClr val="FF0000"/>
                    </a:solidFill>
                  </a:rPr>
                  <a:t>threshold</a:t>
                </a:r>
                <a:r>
                  <a:rPr lang="en-US" dirty="0"/>
                  <a:t>.</a:t>
                </a:r>
                <a:endParaRPr lang="fr-FR"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4343"/>
                <a:ext cx="10515600" cy="4812620"/>
              </a:xfrm>
              <a:blipFill rotWithShape="0">
                <a:blip r:embed="rId2"/>
                <a:stretch>
                  <a:fillRect l="-1043" t="-2155"/>
                </a:stretch>
              </a:blipFill>
            </p:spPr>
            <p:txBody>
              <a:bodyPr/>
              <a:lstStyle/>
              <a:p>
                <a:r>
                  <a:rPr lang="en-US">
                    <a:noFill/>
                  </a:rPr>
                  <a:t> </a:t>
                </a:r>
              </a:p>
            </p:txBody>
          </p:sp>
        </mc:Fallback>
      </mc:AlternateContent>
    </p:spTree>
    <p:extLst>
      <p:ext uri="{BB962C8B-B14F-4D97-AF65-F5344CB8AC3E}">
        <p14:creationId xmlns:p14="http://schemas.microsoft.com/office/powerpoint/2010/main" val="131640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12800"/>
                <a:ext cx="10515600" cy="5364163"/>
              </a:xfrm>
            </p:spPr>
            <p:txBody>
              <a:bodyPr>
                <a:normAutofit/>
              </a:bodyPr>
              <a:lstStyle/>
              <a:p>
                <a:r>
                  <a:rPr lang="en-US" dirty="0" smtClean="0"/>
                  <a:t>We can rewrite the expression above in a more compact format:</a:t>
                </a:r>
                <a:endParaRPr lang="fr-FR" dirty="0"/>
              </a:p>
              <a:p>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b="0" i="1" smtClean="0">
                        <a:latin typeface="Cambria Math" panose="02040503050406030204" pitchFamily="18" charset="0"/>
                      </a:rPr>
                      <m:t>=</m:t>
                    </m:r>
                    <m:r>
                      <a:rPr lang="fr-FR" b="0" i="1" smtClean="0">
                        <a:latin typeface="Cambria Math" panose="02040503050406030204" pitchFamily="18" charset="0"/>
                      </a:rPr>
                      <m:t>𝑠𝑖𝑔𝑛</m:t>
                    </m:r>
                    <m:r>
                      <a:rPr lang="fr-FR" b="0" i="1" smtClean="0">
                        <a:latin typeface="Cambria Math" panose="02040503050406030204" pitchFamily="18" charset="0"/>
                      </a:rPr>
                      <m:t>(</m:t>
                    </m:r>
                    <m:nary>
                      <m:naryPr>
                        <m:chr m:val="∑"/>
                        <m:limLoc m:val="undOvr"/>
                        <m:ctrlPr>
                          <a:rPr lang="fr-FR" i="1" smtClean="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p>
                      <m:e>
                        <m:sSub>
                          <m:sSubPr>
                            <m:ctrlPr>
                              <a:rPr lang="fr-FR"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smtClean="0">
                        <a:latin typeface="Cambria Math" panose="02040503050406030204" pitchFamily="18" charset="0"/>
                      </a:rPr>
                      <m:t>−</m:t>
                    </m:r>
                    <m:sSub>
                      <m:sSubPr>
                        <m:ctrlPr>
                          <a:rPr lang="fr-FR"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oMath>
                </a14:m>
                <a:endParaRPr lang="fr-FR" dirty="0"/>
              </a:p>
              <a:p>
                <a:pPr lvl="0"/>
                <a:r>
                  <a:rPr lang="en-US" dirty="0"/>
                  <a:t>the </a:t>
                </a:r>
                <a:r>
                  <a:rPr lang="en-US" i="1" dirty="0">
                    <a:solidFill>
                      <a:srgbClr val="FF0000"/>
                    </a:solidFill>
                  </a:rPr>
                  <a:t>sign</a:t>
                </a:r>
                <a:r>
                  <a:rPr lang="en-US" dirty="0">
                    <a:solidFill>
                      <a:srgbClr val="FF0000"/>
                    </a:solidFill>
                  </a:rPr>
                  <a:t> </a:t>
                </a:r>
                <a:r>
                  <a:rPr lang="en-US" dirty="0"/>
                  <a:t>function return </a:t>
                </a:r>
                <a:r>
                  <a:rPr lang="en-US" dirty="0">
                    <a:solidFill>
                      <a:srgbClr val="FF0000"/>
                    </a:solidFill>
                  </a:rPr>
                  <a:t>-1</a:t>
                </a:r>
                <a:r>
                  <a:rPr lang="en-US" dirty="0"/>
                  <a:t> if it’s input is negative </a:t>
                </a:r>
                <a:r>
                  <a:rPr lang="en-US" dirty="0">
                    <a:solidFill>
                      <a:srgbClr val="FF0000"/>
                    </a:solidFill>
                  </a:rPr>
                  <a:t>+1</a:t>
                </a:r>
                <a:r>
                  <a:rPr lang="en-US" dirty="0"/>
                  <a:t> otherwise.</a:t>
                </a:r>
                <a:endParaRPr lang="fr-FR" dirty="0"/>
              </a:p>
              <a:p>
                <a:pPr lvl="0"/>
                <a:r>
                  <a:rPr lang="en-US" dirty="0">
                    <a:solidFill>
                      <a:srgbClr val="FF0000"/>
                    </a:solidFill>
                  </a:rPr>
                  <a:t>(x</a:t>
                </a:r>
                <a:r>
                  <a:rPr lang="en-US" baseline="-25000" dirty="0">
                    <a:solidFill>
                      <a:srgbClr val="FF0000"/>
                    </a:solidFill>
                  </a:rPr>
                  <a:t>1</a:t>
                </a:r>
                <a:r>
                  <a:rPr lang="en-US" dirty="0">
                    <a:solidFill>
                      <a:srgbClr val="FF0000"/>
                    </a:solidFill>
                  </a:rPr>
                  <a:t>,…</a:t>
                </a:r>
                <a:r>
                  <a:rPr lang="en-US" dirty="0" err="1">
                    <a:solidFill>
                      <a:srgbClr val="FF0000"/>
                    </a:solidFill>
                  </a:rPr>
                  <a:t>x</a:t>
                </a:r>
                <a:r>
                  <a:rPr lang="en-US" baseline="-25000" dirty="0" err="1">
                    <a:solidFill>
                      <a:srgbClr val="FF0000"/>
                    </a:solidFill>
                  </a:rPr>
                  <a:t>d</a:t>
                </a:r>
                <a:r>
                  <a:rPr lang="en-US" dirty="0">
                    <a:solidFill>
                      <a:srgbClr val="FF0000"/>
                    </a:solidFill>
                  </a:rPr>
                  <a:t>) </a:t>
                </a:r>
                <a:r>
                  <a:rPr lang="en-US" dirty="0"/>
                  <a:t>components of </a:t>
                </a:r>
                <a:r>
                  <a:rPr lang="en-US" dirty="0">
                    <a:solidFill>
                      <a:srgbClr val="FF0000"/>
                    </a:solidFill>
                  </a:rPr>
                  <a:t>x</a:t>
                </a:r>
                <a:r>
                  <a:rPr lang="en-US" dirty="0"/>
                  <a:t> and </a:t>
                </a:r>
                <a:r>
                  <a:rPr lang="en-US" dirty="0">
                    <a:solidFill>
                      <a:srgbClr val="FF0000"/>
                    </a:solidFill>
                  </a:rPr>
                  <a:t>w0= threshold </a:t>
                </a:r>
                <a:endParaRPr lang="fr-FR" dirty="0">
                  <a:solidFill>
                    <a:srgbClr val="FF0000"/>
                  </a:solidFill>
                </a:endParaRPr>
              </a:p>
              <a:p>
                <a:r>
                  <a:rPr lang="en-US" dirty="0"/>
                  <a:t>By introducing </a:t>
                </a:r>
                <a:r>
                  <a:rPr lang="en-US" dirty="0">
                    <a:solidFill>
                      <a:srgbClr val="FF0000"/>
                    </a:solidFill>
                  </a:rPr>
                  <a:t>x</a:t>
                </a:r>
                <a:r>
                  <a:rPr lang="en-US" baseline="-25000" dirty="0">
                    <a:solidFill>
                      <a:srgbClr val="FF0000"/>
                    </a:solidFill>
                  </a:rPr>
                  <a:t>0</a:t>
                </a:r>
                <a:r>
                  <a:rPr lang="en-US" dirty="0">
                    <a:solidFill>
                      <a:srgbClr val="FF0000"/>
                    </a:solidFill>
                  </a:rPr>
                  <a:t>=1</a:t>
                </a:r>
                <a:r>
                  <a:rPr lang="en-US" dirty="0"/>
                  <a:t> we can write the previous expression in a more compact way</a:t>
                </a:r>
                <a:endParaRPr lang="fr-FR" dirty="0"/>
              </a:p>
              <a:p>
                <a14:m>
                  <m:oMath xmlns:m="http://schemas.openxmlformats.org/officeDocument/2006/math">
                    <m:r>
                      <a:rPr lang="en-US" i="1">
                        <a:latin typeface="Cambria Math" panose="02040503050406030204" pitchFamily="18" charset="0"/>
                      </a:rPr>
                      <m:t>h</m:t>
                    </m:r>
                    <m:d>
                      <m:dPr>
                        <m:ctrlPr>
                          <a:rPr lang="fr-FR"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𝑠𝑖𝑔𝑛</m:t>
                    </m:r>
                    <m:r>
                      <a:rPr lang="en-US" i="1">
                        <a:latin typeface="Cambria Math" panose="02040503050406030204" pitchFamily="18" charset="0"/>
                      </a:rPr>
                      <m:t>(</m:t>
                    </m:r>
                    <m:nary>
                      <m:naryPr>
                        <m:chr m:val="∑"/>
                        <m:limLoc m:val="undOvr"/>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p>
                      <m:e>
                        <m:sSub>
                          <m:sSubPr>
                            <m:ctrlPr>
                              <a:rPr lang="fr-FR"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𝑠𝑖𝑔𝑛</m:t>
                        </m:r>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panose="02040503050406030204" pitchFamily="18" charset="0"/>
                          </a:rPr>
                          <m:t>𝑥</m:t>
                        </m:r>
                        <m:r>
                          <a:rPr lang="en-US" i="1">
                            <a:latin typeface="Cambria Math" panose="02040503050406030204" pitchFamily="18" charset="0"/>
                          </a:rPr>
                          <m:t>)</m:t>
                        </m:r>
                      </m:e>
                    </m:nary>
                  </m:oMath>
                </a14:m>
                <a:r>
                  <a:rPr lang="en-US" dirty="0"/>
                  <a:t> </a:t>
                </a:r>
                <a:endParaRPr lang="fr-FR" dirty="0"/>
              </a:p>
              <a:p>
                <a:pPr lvl="0"/>
                <a:r>
                  <a:rPr lang="en-US" dirty="0">
                    <a:solidFill>
                      <a:srgbClr val="FF0000"/>
                    </a:solidFill>
                  </a:rPr>
                  <a:t>w=(w</a:t>
                </a:r>
                <a:r>
                  <a:rPr lang="en-US" baseline="-25000" dirty="0">
                    <a:solidFill>
                      <a:srgbClr val="FF0000"/>
                    </a:solidFill>
                  </a:rPr>
                  <a:t>0</a:t>
                </a:r>
                <a:r>
                  <a:rPr lang="en-US" dirty="0">
                    <a:solidFill>
                      <a:srgbClr val="FF0000"/>
                    </a:solidFill>
                  </a:rPr>
                  <a:t>,..w</a:t>
                </a:r>
                <a:r>
                  <a:rPr lang="en-US" baseline="-25000" dirty="0">
                    <a:solidFill>
                      <a:srgbClr val="FF0000"/>
                    </a:solidFill>
                  </a:rPr>
                  <a:t>d</a:t>
                </a:r>
                <a:r>
                  <a:rPr lang="en-US" dirty="0">
                    <a:solidFill>
                      <a:srgbClr val="FF0000"/>
                    </a:solidFill>
                  </a:rPr>
                  <a:t>)</a:t>
                </a:r>
                <a:endParaRPr lang="fr-FR" dirty="0">
                  <a:solidFill>
                    <a:srgbClr val="FF0000"/>
                  </a:solidFill>
                </a:endParaRPr>
              </a:p>
              <a:p>
                <a:pPr lvl="0"/>
                <a:r>
                  <a:rPr lang="en-US" dirty="0">
                    <a:solidFill>
                      <a:srgbClr val="FF0000"/>
                    </a:solidFill>
                  </a:rPr>
                  <a:t>x=(1,x</a:t>
                </a:r>
                <a:r>
                  <a:rPr lang="en-US" baseline="-25000" dirty="0">
                    <a:solidFill>
                      <a:srgbClr val="FF0000"/>
                    </a:solidFill>
                  </a:rPr>
                  <a:t>1</a:t>
                </a:r>
                <a:r>
                  <a:rPr lang="en-US" dirty="0">
                    <a:solidFill>
                      <a:srgbClr val="FF0000"/>
                    </a:solidFill>
                  </a:rPr>
                  <a:t>,…</a:t>
                </a:r>
                <a:r>
                  <a:rPr lang="en-US" dirty="0" err="1">
                    <a:solidFill>
                      <a:srgbClr val="FF0000"/>
                    </a:solidFill>
                  </a:rPr>
                  <a:t>x</a:t>
                </a:r>
                <a:r>
                  <a:rPr lang="en-US" baseline="-25000" dirty="0" err="1">
                    <a:solidFill>
                      <a:srgbClr val="FF0000"/>
                    </a:solidFill>
                  </a:rPr>
                  <a:t>d</a:t>
                </a:r>
                <a:r>
                  <a:rPr lang="en-US" dirty="0">
                    <a:solidFill>
                      <a:srgbClr val="FF0000"/>
                    </a:solidFill>
                  </a:rPr>
                  <a:t>)=(x</a:t>
                </a:r>
                <a:r>
                  <a:rPr lang="en-US" baseline="-25000" dirty="0">
                    <a:solidFill>
                      <a:srgbClr val="FF0000"/>
                    </a:solidFill>
                  </a:rPr>
                  <a:t>0</a:t>
                </a:r>
                <a:r>
                  <a:rPr lang="en-US" dirty="0">
                    <a:solidFill>
                      <a:srgbClr val="FF0000"/>
                    </a:solidFill>
                  </a:rPr>
                  <a:t>,x</a:t>
                </a:r>
                <a:r>
                  <a:rPr lang="en-US" baseline="-25000" dirty="0">
                    <a:solidFill>
                      <a:srgbClr val="FF0000"/>
                    </a:solidFill>
                  </a:rPr>
                  <a:t>1</a:t>
                </a:r>
                <a:r>
                  <a:rPr lang="en-US" dirty="0">
                    <a:solidFill>
                      <a:srgbClr val="FF0000"/>
                    </a:solidFill>
                  </a:rPr>
                  <a:t>,…,</a:t>
                </a:r>
                <a:r>
                  <a:rPr lang="en-US" dirty="0" err="1">
                    <a:solidFill>
                      <a:srgbClr val="FF0000"/>
                    </a:solidFill>
                  </a:rPr>
                  <a:t>x</a:t>
                </a:r>
                <a:r>
                  <a:rPr lang="en-US" baseline="-25000" dirty="0" err="1">
                    <a:solidFill>
                      <a:srgbClr val="FF0000"/>
                    </a:solidFill>
                  </a:rPr>
                  <a:t>d</a:t>
                </a:r>
                <a:r>
                  <a:rPr lang="en-US" dirty="0">
                    <a:solidFill>
                      <a:srgbClr val="FF0000"/>
                    </a:solidFill>
                  </a:rPr>
                  <a:t>)</a:t>
                </a:r>
                <a:endParaRPr lang="fr-FR" dirty="0">
                  <a:solidFill>
                    <a:srgbClr val="FF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12800"/>
                <a:ext cx="10515600" cy="5364163"/>
              </a:xfrm>
              <a:blipFill rotWithShape="0">
                <a:blip r:embed="rId2"/>
                <a:stretch>
                  <a:fillRect l="-1043" t="-1818"/>
                </a:stretch>
              </a:blipFill>
            </p:spPr>
            <p:txBody>
              <a:bodyPr/>
              <a:lstStyle/>
              <a:p>
                <a:r>
                  <a:rPr lang="en-US">
                    <a:noFill/>
                  </a:rPr>
                  <a:t> </a:t>
                </a:r>
              </a:p>
            </p:txBody>
          </p:sp>
        </mc:Fallback>
      </mc:AlternateContent>
    </p:spTree>
    <p:extLst>
      <p:ext uri="{BB962C8B-B14F-4D97-AF65-F5344CB8AC3E}">
        <p14:creationId xmlns:p14="http://schemas.microsoft.com/office/powerpoint/2010/main" val="40521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learning algorithm </a:t>
            </a:r>
            <a:r>
              <a:rPr lang="en-US" dirty="0" smtClean="0"/>
              <a:t>PLA</a:t>
            </a:r>
            <a:endParaRPr lang="en-US" dirty="0"/>
          </a:p>
        </p:txBody>
      </p:sp>
      <p:sp>
        <p:nvSpPr>
          <p:cNvPr id="3" name="Content Placeholder 2"/>
          <p:cNvSpPr>
            <a:spLocks noGrp="1"/>
          </p:cNvSpPr>
          <p:nvPr>
            <p:ph idx="1"/>
          </p:nvPr>
        </p:nvSpPr>
        <p:spPr/>
        <p:txBody>
          <a:bodyPr/>
          <a:lstStyle/>
          <a:p>
            <a:pPr lvl="0"/>
            <a:r>
              <a:rPr lang="en-US" b="1" i="1" dirty="0"/>
              <a:t>As long as there is a misclassification:</a:t>
            </a:r>
            <a:endParaRPr lang="fr-FR" dirty="0"/>
          </a:p>
          <a:p>
            <a:pPr lvl="1"/>
            <a:r>
              <a:rPr lang="en-US" b="1" i="1" dirty="0"/>
              <a:t>Pick a misclassified pair form the data as (x(t),y(t))</a:t>
            </a:r>
            <a:endParaRPr lang="fr-FR" dirty="0"/>
          </a:p>
          <a:p>
            <a:pPr lvl="1"/>
            <a:r>
              <a:rPr lang="en-US" b="1" i="1" dirty="0"/>
              <a:t>Update the weights by:</a:t>
            </a:r>
            <a:endParaRPr lang="fr-FR" dirty="0"/>
          </a:p>
          <a:p>
            <a:pPr lvl="2"/>
            <a:r>
              <a:rPr lang="en-US" b="1" i="1" dirty="0"/>
              <a:t>W(t+1)=w(t)+y(t)x(t)</a:t>
            </a:r>
            <a:endParaRPr lang="fr-FR" dirty="0"/>
          </a:p>
          <a:p>
            <a:r>
              <a:rPr lang="en-US" b="1" i="1" dirty="0"/>
              <a:t>Test the new weight on all the </a:t>
            </a:r>
            <a:r>
              <a:rPr lang="en-US" b="1" i="1" dirty="0" smtClean="0"/>
              <a:t>data</a:t>
            </a:r>
          </a:p>
          <a:p>
            <a:r>
              <a:rPr lang="en-US" b="1" i="1" dirty="0" smtClean="0"/>
              <a:t>repeat</a:t>
            </a:r>
            <a:endParaRPr lang="en-US" dirty="0"/>
          </a:p>
        </p:txBody>
      </p:sp>
    </p:spTree>
    <p:extLst>
      <p:ext uri="{BB962C8B-B14F-4D97-AF65-F5344CB8AC3E}">
        <p14:creationId xmlns:p14="http://schemas.microsoft.com/office/powerpoint/2010/main" val="291721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Design VS Learning</a:t>
            </a:r>
            <a:endParaRPr lang="fr-FR" dirty="0"/>
          </a:p>
        </p:txBody>
      </p:sp>
      <p:sp>
        <p:nvSpPr>
          <p:cNvPr id="3" name="Content Placeholder 2"/>
          <p:cNvSpPr>
            <a:spLocks noGrp="1"/>
          </p:cNvSpPr>
          <p:nvPr>
            <p:ph idx="1"/>
          </p:nvPr>
        </p:nvSpPr>
        <p:spPr/>
        <p:txBody>
          <a:bodyPr/>
          <a:lstStyle/>
          <a:p>
            <a:r>
              <a:rPr lang="en-US" dirty="0"/>
              <a:t>The goal is to distinguish between learning and a related approach that is used for similar problems. While learning is based on data, this other approach does not use data. It is a “design” approach based on specifications (example: the dynamics of systems like Partial Differential Equations, Dynamic Programing and Optimal Control, Modeling by Mathematical Programing, inferential Statistics, descriptive Statistics, …) , and is often discussed alongside the learning approach in pattern recognition literature.</a:t>
            </a:r>
            <a:endParaRPr lang="fr-FR" dirty="0"/>
          </a:p>
          <a:p>
            <a:endParaRPr lang="fr-FR" dirty="0"/>
          </a:p>
        </p:txBody>
      </p:sp>
    </p:spTree>
    <p:extLst>
      <p:ext uri="{BB962C8B-B14F-4D97-AF65-F5344CB8AC3E}">
        <p14:creationId xmlns:p14="http://schemas.microsoft.com/office/powerpoint/2010/main" val="1467199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Learning </a:t>
            </a:r>
            <a:r>
              <a:rPr lang="en-US" b="1" dirty="0" smtClean="0"/>
              <a:t>Approach</a:t>
            </a:r>
            <a:r>
              <a:rPr lang="fr-FR" b="1" dirty="0"/>
              <a:t/>
            </a:r>
            <a:br>
              <a:rPr lang="fr-FR" b="1" dirty="0"/>
            </a:br>
            <a:endParaRPr lang="en-US" dirty="0"/>
          </a:p>
        </p:txBody>
      </p:sp>
      <p:sp>
        <p:nvSpPr>
          <p:cNvPr id="3" name="Content Placeholder 2"/>
          <p:cNvSpPr>
            <a:spLocks noGrp="1"/>
          </p:cNvSpPr>
          <p:nvPr>
            <p:ph idx="1"/>
          </p:nvPr>
        </p:nvSpPr>
        <p:spPr/>
        <p:txBody>
          <a:bodyPr/>
          <a:lstStyle/>
          <a:p>
            <a:pPr marL="0" indent="0" algn="just">
              <a:buNone/>
            </a:pPr>
            <a:r>
              <a:rPr lang="en-US" dirty="0"/>
              <a:t>We are given samples from each </a:t>
            </a:r>
            <a:r>
              <a:rPr lang="en-US" dirty="0">
                <a:solidFill>
                  <a:schemeClr val="accent2"/>
                </a:solidFill>
              </a:rPr>
              <a:t>classes of rocks </a:t>
            </a:r>
            <a:r>
              <a:rPr lang="en-US" dirty="0"/>
              <a:t>and we use them as our </a:t>
            </a:r>
            <a:r>
              <a:rPr lang="en-US" dirty="0">
                <a:solidFill>
                  <a:schemeClr val="accent2"/>
                </a:solidFill>
              </a:rPr>
              <a:t>data set. </a:t>
            </a:r>
            <a:r>
              <a:rPr lang="en-US" dirty="0"/>
              <a:t>We take </a:t>
            </a:r>
            <a:r>
              <a:rPr lang="en-US" dirty="0">
                <a:solidFill>
                  <a:schemeClr val="accent2"/>
                </a:solidFill>
              </a:rPr>
              <a:t>the percentages of chemicals</a:t>
            </a:r>
            <a:r>
              <a:rPr lang="en-US" dirty="0"/>
              <a:t> as our </a:t>
            </a:r>
            <a:r>
              <a:rPr lang="en-US" dirty="0">
                <a:solidFill>
                  <a:schemeClr val="accent6"/>
                </a:solidFill>
              </a:rPr>
              <a:t>input vector</a:t>
            </a:r>
            <a:r>
              <a:rPr lang="en-US" dirty="0"/>
              <a:t> </a:t>
            </a:r>
            <a:r>
              <a:rPr lang="en-US" dirty="0">
                <a:solidFill>
                  <a:srgbClr val="FF0000"/>
                </a:solidFill>
              </a:rPr>
              <a:t>x</a:t>
            </a:r>
            <a:r>
              <a:rPr lang="en-US" dirty="0"/>
              <a:t> and </a:t>
            </a:r>
            <a:r>
              <a:rPr lang="en-US" dirty="0">
                <a:solidFill>
                  <a:schemeClr val="accent6"/>
                </a:solidFill>
              </a:rPr>
              <a:t>the class number </a:t>
            </a:r>
            <a:r>
              <a:rPr lang="en-US" dirty="0"/>
              <a:t>as </a:t>
            </a:r>
            <a:r>
              <a:rPr lang="en-US" dirty="0">
                <a:solidFill>
                  <a:schemeClr val="accent6"/>
                </a:solidFill>
              </a:rPr>
              <a:t>output</a:t>
            </a:r>
            <a:r>
              <a:rPr lang="en-US" dirty="0"/>
              <a:t> </a:t>
            </a:r>
            <a:r>
              <a:rPr lang="en-US" dirty="0">
                <a:solidFill>
                  <a:srgbClr val="FF0000"/>
                </a:solidFill>
              </a:rPr>
              <a:t>y</a:t>
            </a:r>
            <a:r>
              <a:rPr lang="en-US" dirty="0"/>
              <a:t>. there are some variation in the values of the chemical composites, but each samples of a given class tends </a:t>
            </a:r>
            <a:r>
              <a:rPr lang="en-US" dirty="0">
                <a:solidFill>
                  <a:schemeClr val="accent2"/>
                </a:solidFill>
              </a:rPr>
              <a:t>to cluster </a:t>
            </a:r>
            <a:r>
              <a:rPr lang="en-US" dirty="0"/>
              <a:t>around a </a:t>
            </a:r>
            <a:r>
              <a:rPr lang="en-US" dirty="0">
                <a:solidFill>
                  <a:schemeClr val="accent5"/>
                </a:solidFill>
              </a:rPr>
              <a:t>focal point</a:t>
            </a:r>
            <a:r>
              <a:rPr lang="en-US" dirty="0"/>
              <a:t>. Then </a:t>
            </a:r>
            <a:r>
              <a:rPr lang="en-US" dirty="0">
                <a:solidFill>
                  <a:schemeClr val="accent6"/>
                </a:solidFill>
              </a:rPr>
              <a:t>the learning algorithm</a:t>
            </a:r>
            <a:r>
              <a:rPr lang="en-US" dirty="0"/>
              <a:t> define </a:t>
            </a:r>
            <a:r>
              <a:rPr lang="en-US" dirty="0">
                <a:solidFill>
                  <a:schemeClr val="accent6"/>
                </a:solidFill>
              </a:rPr>
              <a:t>the boundaries </a:t>
            </a:r>
            <a:r>
              <a:rPr lang="en-US" dirty="0"/>
              <a:t>of each </a:t>
            </a:r>
            <a:r>
              <a:rPr lang="en-US" dirty="0">
                <a:solidFill>
                  <a:schemeClr val="accent6"/>
                </a:solidFill>
              </a:rPr>
              <a:t>class</a:t>
            </a:r>
            <a:r>
              <a:rPr lang="en-US" dirty="0"/>
              <a:t>.</a:t>
            </a:r>
            <a:endParaRPr lang="fr-FR" dirty="0"/>
          </a:p>
          <a:p>
            <a:endParaRPr lang="en-US" dirty="0"/>
          </a:p>
        </p:txBody>
      </p:sp>
    </p:spTree>
    <p:extLst>
      <p:ext uri="{BB962C8B-B14F-4D97-AF65-F5344CB8AC3E}">
        <p14:creationId xmlns:p14="http://schemas.microsoft.com/office/powerpoint/2010/main" val="1811989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Approach</a:t>
            </a:r>
          </a:p>
        </p:txBody>
      </p:sp>
      <p:sp>
        <p:nvSpPr>
          <p:cNvPr id="3" name="Content Placeholder 2"/>
          <p:cNvSpPr>
            <a:spLocks noGrp="1"/>
          </p:cNvSpPr>
          <p:nvPr>
            <p:ph idx="1"/>
          </p:nvPr>
        </p:nvSpPr>
        <p:spPr>
          <a:xfrm>
            <a:off x="838200" y="1825625"/>
            <a:ext cx="10515600" cy="4476701"/>
          </a:xfrm>
        </p:spPr>
        <p:txBody>
          <a:bodyPr/>
          <a:lstStyle/>
          <a:p>
            <a:pPr marL="0" indent="0" algn="just">
              <a:buNone/>
            </a:pPr>
            <a:r>
              <a:rPr lang="en-US" dirty="0"/>
              <a:t>We call a specialist to give us information about the geothermal dynamics on how chemical component form various crystals, and how different combination of crystals cluster to form rocks. We also ask him about the number of different classes of rocks are in any given geographical place to figure out the relative frequency of each class of rocks. Finally, we make a physical model of the variations of the chemical component due to the geothermal forces and weather conditions based on every geolocation. We put all of this information together and compute the full joint probability distribution of the chemical components. Once we have that joint distribution, we can construct the optimal decision rule to classify the rocks. </a:t>
            </a:r>
            <a:endParaRPr lang="fr-FR" dirty="0"/>
          </a:p>
          <a:p>
            <a:endParaRPr lang="en-US" dirty="0"/>
          </a:p>
        </p:txBody>
      </p:sp>
    </p:spTree>
    <p:extLst>
      <p:ext uri="{BB962C8B-B14F-4D97-AF65-F5344CB8AC3E}">
        <p14:creationId xmlns:p14="http://schemas.microsoft.com/office/powerpoint/2010/main" val="3069500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Types of Learning</a:t>
            </a:r>
            <a:endParaRPr lang="fr-FR" dirty="0"/>
          </a:p>
        </p:txBody>
      </p:sp>
      <p:sp>
        <p:nvSpPr>
          <p:cNvPr id="3" name="Content Placeholder 2"/>
          <p:cNvSpPr>
            <a:spLocks noGrp="1"/>
          </p:cNvSpPr>
          <p:nvPr>
            <p:ph idx="1"/>
          </p:nvPr>
        </p:nvSpPr>
        <p:spPr/>
        <p:txBody>
          <a:bodyPr/>
          <a:lstStyle/>
          <a:p>
            <a:pPr marL="0" indent="0" algn="just">
              <a:buNone/>
            </a:pPr>
            <a:r>
              <a:rPr lang="en-US" dirty="0" smtClean="0"/>
              <a:t>The </a:t>
            </a:r>
            <a:r>
              <a:rPr lang="en-US" dirty="0"/>
              <a:t>basic premise of learning from data is the use of a set of observations to uncover an underlying process. It is a very broad premise, and difficult to fit into a single framework. As a result, different learning paradigms have arisen to deal with different situations and different assumptions. In this section, we introduce some of these paradigms.</a:t>
            </a:r>
            <a:endParaRPr lang="fr-FR" dirty="0"/>
          </a:p>
          <a:p>
            <a:endParaRPr lang="fr-FR" dirty="0"/>
          </a:p>
        </p:txBody>
      </p:sp>
    </p:spTree>
    <p:extLst>
      <p:ext uri="{BB962C8B-B14F-4D97-AF65-F5344CB8AC3E}">
        <p14:creationId xmlns:p14="http://schemas.microsoft.com/office/powerpoint/2010/main" val="937005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Supervised </a:t>
            </a:r>
            <a:r>
              <a:rPr lang="en-US" b="1" dirty="0" smtClean="0"/>
              <a:t>Learning</a:t>
            </a:r>
            <a:endParaRPr lang="en-US" dirty="0"/>
          </a:p>
        </p:txBody>
      </p:sp>
      <p:sp>
        <p:nvSpPr>
          <p:cNvPr id="3" name="Content Placeholder 2"/>
          <p:cNvSpPr>
            <a:spLocks noGrp="1"/>
          </p:cNvSpPr>
          <p:nvPr>
            <p:ph idx="1"/>
          </p:nvPr>
        </p:nvSpPr>
        <p:spPr/>
        <p:txBody>
          <a:bodyPr/>
          <a:lstStyle/>
          <a:p>
            <a:pPr marL="0" indent="0">
              <a:buNone/>
            </a:pPr>
            <a:r>
              <a:rPr lang="en-US" dirty="0"/>
              <a:t>When the training data contains explicit examples of what the correct output should be for a given inputs, then we are within the supervised learning setting. The most notable example is the classification of images using captions. Regression is another notorious example of supervised machine </a:t>
            </a:r>
            <a:r>
              <a:rPr lang="en-US" dirty="0" smtClean="0"/>
              <a:t>learning.</a:t>
            </a:r>
            <a:endParaRPr lang="en-US" dirty="0"/>
          </a:p>
        </p:txBody>
      </p:sp>
    </p:spTree>
    <p:extLst>
      <p:ext uri="{BB962C8B-B14F-4D97-AF65-F5344CB8AC3E}">
        <p14:creationId xmlns:p14="http://schemas.microsoft.com/office/powerpoint/2010/main" val="2714797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lstStyle/>
          <a:p>
            <a:pPr marL="0" indent="0" algn="just">
              <a:buNone/>
            </a:pPr>
            <a:r>
              <a:rPr lang="en-US" dirty="0"/>
              <a:t>The training data does not contain any output information at all. We are just given input example, and the learning algorithm will try to find the correct pattern that flows through the data. The most notable example is K-Nearest-Neighbor often used in classification problems.</a:t>
            </a:r>
            <a:endParaRPr lang="fr-FR" dirty="0"/>
          </a:p>
          <a:p>
            <a:pPr marL="0" indent="0">
              <a:buNone/>
            </a:pPr>
            <a:endParaRPr lang="en-US" dirty="0"/>
          </a:p>
        </p:txBody>
      </p:sp>
    </p:spTree>
    <p:extLst>
      <p:ext uri="{BB962C8B-B14F-4D97-AF65-F5344CB8AC3E}">
        <p14:creationId xmlns:p14="http://schemas.microsoft.com/office/powerpoint/2010/main" val="349828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Reinforced Learning</a:t>
            </a:r>
          </a:p>
        </p:txBody>
      </p:sp>
      <p:sp>
        <p:nvSpPr>
          <p:cNvPr id="3" name="Content Placeholder 2"/>
          <p:cNvSpPr>
            <a:spLocks noGrp="1"/>
          </p:cNvSpPr>
          <p:nvPr>
            <p:ph idx="1"/>
          </p:nvPr>
        </p:nvSpPr>
        <p:spPr/>
        <p:txBody>
          <a:bodyPr/>
          <a:lstStyle/>
          <a:p>
            <a:pPr marL="0" indent="0" algn="just">
              <a:buNone/>
            </a:pPr>
            <a:r>
              <a:rPr lang="en-US" dirty="0"/>
              <a:t>This method of learning is most similar on how humans learn, here we are given the input and some output but not all, and also we grade the output, and the learning algorithm tries to figure a pattern by trial and error, in case of a classification problem a reinforced learning algorithm will get good grade if he classified the input correctly and bad grades if he didn’t this dynamic will push it to better itself after each data treatment. And it’s similar on how humans learn, if we are correct on a subject our brains will reward us with dopamine, and if we are not correct we feel a little bit of unease and discomfort.</a:t>
            </a:r>
            <a:endParaRPr lang="fr-FR" dirty="0"/>
          </a:p>
          <a:p>
            <a:pPr marL="0" indent="0">
              <a:buNone/>
            </a:pPr>
            <a:endParaRPr lang="en-US" dirty="0"/>
          </a:p>
        </p:txBody>
      </p:sp>
    </p:spTree>
    <p:extLst>
      <p:ext uri="{BB962C8B-B14F-4D97-AF65-F5344CB8AC3E}">
        <p14:creationId xmlns:p14="http://schemas.microsoft.com/office/powerpoint/2010/main" val="205044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Winter of AI [1974 – 1980</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smtClean="0"/>
              <a:t>In </a:t>
            </a:r>
            <a:r>
              <a:rPr lang="en-US" dirty="0"/>
              <a:t>the second half of the 1970s, the field suffered its first “winter.” Various agencies that had been financing AI research cut funds after years of high expectations and few actual advances.</a:t>
            </a:r>
          </a:p>
          <a:p>
            <a:r>
              <a:rPr lang="en-US" b="1" dirty="0"/>
              <a:t>1979</a:t>
            </a:r>
            <a:r>
              <a:rPr lang="en-US" dirty="0"/>
              <a:t> — Students at Stanford University invent the “Stanford Cart,” a mobile robot capable of moving autonomously around a room while avoiding obstacles.</a:t>
            </a:r>
          </a:p>
          <a:p>
            <a:r>
              <a:rPr lang="en-US" b="1" dirty="0"/>
              <a:t>1967</a:t>
            </a:r>
            <a:r>
              <a:rPr lang="en-US" dirty="0"/>
              <a:t> — The algorithm “Nearest Neighbor” is written. This milestone is considered the birth of the field of pattern recognition in computers.</a:t>
            </a:r>
          </a:p>
          <a:p>
            <a:endParaRPr lang="en-US" dirty="0"/>
          </a:p>
        </p:txBody>
      </p:sp>
    </p:spTree>
    <p:extLst>
      <p:ext uri="{BB962C8B-B14F-4D97-AF65-F5344CB8AC3E}">
        <p14:creationId xmlns:p14="http://schemas.microsoft.com/office/powerpoint/2010/main" val="373315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Explosion of the 1980s [1980 – 1987</a:t>
            </a:r>
            <a:r>
              <a:rPr lang="en-US" dirty="0" smtClean="0"/>
              <a:t>]</a:t>
            </a:r>
            <a:endParaRPr lang="en-US" dirty="0"/>
          </a:p>
        </p:txBody>
      </p:sp>
      <p:sp>
        <p:nvSpPr>
          <p:cNvPr id="3" name="Content Placeholder 2"/>
          <p:cNvSpPr>
            <a:spLocks noGrp="1"/>
          </p:cNvSpPr>
          <p:nvPr>
            <p:ph idx="1"/>
          </p:nvPr>
        </p:nvSpPr>
        <p:spPr/>
        <p:txBody>
          <a:bodyPr/>
          <a:lstStyle/>
          <a:p>
            <a:r>
              <a:rPr lang="en-US" dirty="0"/>
              <a:t>The 80s are known as the birth of expert systems, based on rules. These were rapidly adopted by the corporate sector, generating new interest in Machine Learning.</a:t>
            </a:r>
          </a:p>
          <a:p>
            <a:r>
              <a:rPr lang="en-US" b="1" dirty="0"/>
              <a:t>1981</a:t>
            </a:r>
            <a:r>
              <a:rPr lang="en-US" dirty="0"/>
              <a:t> — Gerald </a:t>
            </a:r>
            <a:r>
              <a:rPr lang="en-US" dirty="0" err="1"/>
              <a:t>Dejong</a:t>
            </a:r>
            <a:r>
              <a:rPr lang="en-US" dirty="0"/>
              <a:t> introduces the concept of “</a:t>
            </a:r>
            <a:r>
              <a:rPr lang="en-US" u="sng" dirty="0"/>
              <a:t>Explanation Based Learning”</a:t>
            </a:r>
            <a:r>
              <a:rPr lang="en-US" dirty="0"/>
              <a:t> (EBL), in which a computer analyzes the training data and creates general rules allowing the less important data to be discarded.</a:t>
            </a:r>
          </a:p>
          <a:p>
            <a:r>
              <a:rPr lang="en-US" b="1" dirty="0"/>
              <a:t>1985</a:t>
            </a:r>
            <a:r>
              <a:rPr lang="en-US" dirty="0"/>
              <a:t> — Terry </a:t>
            </a:r>
            <a:r>
              <a:rPr lang="en-US" dirty="0" err="1"/>
              <a:t>Sejnowski</a:t>
            </a:r>
            <a:r>
              <a:rPr lang="en-US" dirty="0"/>
              <a:t> invents </a:t>
            </a:r>
            <a:r>
              <a:rPr lang="en-US" dirty="0" err="1"/>
              <a:t>NetTalk</a:t>
            </a:r>
            <a:r>
              <a:rPr lang="en-US" dirty="0"/>
              <a:t>, which </a:t>
            </a:r>
            <a:r>
              <a:rPr lang="en-US" u="sng" dirty="0"/>
              <a:t>learns to pronounce words</a:t>
            </a:r>
            <a:r>
              <a:rPr lang="en-US" dirty="0"/>
              <a:t> in the same way a child would learn to do</a:t>
            </a:r>
            <a:r>
              <a:rPr lang="en-US" dirty="0" smtClean="0"/>
              <a:t>.</a:t>
            </a:r>
            <a:endParaRPr lang="en-US" dirty="0"/>
          </a:p>
        </p:txBody>
      </p:sp>
    </p:spTree>
    <p:extLst>
      <p:ext uri="{BB962C8B-B14F-4D97-AF65-F5344CB8AC3E}">
        <p14:creationId xmlns:p14="http://schemas.microsoft.com/office/powerpoint/2010/main" val="391592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Second AI Winter [1987 – 1993</a:t>
            </a:r>
            <a:r>
              <a:rPr lang="fr-FR" dirty="0" smtClean="0"/>
              <a:t>]</a:t>
            </a:r>
            <a:endParaRPr lang="en-US" dirty="0"/>
          </a:p>
        </p:txBody>
      </p:sp>
      <p:sp>
        <p:nvSpPr>
          <p:cNvPr id="3" name="Content Placeholder 2"/>
          <p:cNvSpPr>
            <a:spLocks noGrp="1"/>
          </p:cNvSpPr>
          <p:nvPr>
            <p:ph idx="1"/>
          </p:nvPr>
        </p:nvSpPr>
        <p:spPr/>
        <p:txBody>
          <a:bodyPr/>
          <a:lstStyle/>
          <a:p>
            <a:r>
              <a:rPr lang="en-US" dirty="0"/>
              <a:t>At the end of the 1980s and the beginning of the 90s, AI experienced a second “winter.” This time, its effects lasted for several years </a:t>
            </a:r>
            <a:r>
              <a:rPr lang="en-US" u="sng" dirty="0"/>
              <a:t>and the reputation of the field did not fully recover until the early 2000s</a:t>
            </a:r>
            <a:r>
              <a:rPr lang="en-US" dirty="0"/>
              <a:t>.</a:t>
            </a:r>
          </a:p>
          <a:p>
            <a:r>
              <a:rPr lang="en-US" b="1" dirty="0"/>
              <a:t>1990s</a:t>
            </a:r>
            <a:r>
              <a:rPr lang="en-US" dirty="0"/>
              <a:t> — Work in Machine Learning moves from </a:t>
            </a:r>
            <a:r>
              <a:rPr lang="en-US" u="sng" dirty="0"/>
              <a:t>a knowledge-driven </a:t>
            </a:r>
            <a:r>
              <a:rPr lang="en-US" dirty="0"/>
              <a:t>focus to a </a:t>
            </a:r>
            <a:r>
              <a:rPr lang="en-US" i="1" u="sng" dirty="0"/>
              <a:t>data-driven one</a:t>
            </a:r>
            <a:r>
              <a:rPr lang="en-US" dirty="0"/>
              <a:t>. Scientists begin to create programs that analyze large quantities of data and extract conclusions from the results.</a:t>
            </a:r>
          </a:p>
          <a:p>
            <a:r>
              <a:rPr lang="en-US" b="1" dirty="0"/>
              <a:t>1997</a:t>
            </a:r>
            <a:r>
              <a:rPr lang="en-US" dirty="0"/>
              <a:t> — The computer </a:t>
            </a:r>
            <a:r>
              <a:rPr lang="en-US" u="sng" dirty="0"/>
              <a:t>Deep Blue</a:t>
            </a:r>
            <a:r>
              <a:rPr lang="en-US" dirty="0"/>
              <a:t>, by IBM, beats world chess champion Gary </a:t>
            </a:r>
            <a:r>
              <a:rPr lang="en-US" dirty="0" err="1"/>
              <a:t>Kaspárov</a:t>
            </a:r>
            <a:r>
              <a:rPr lang="en-US" dirty="0"/>
              <a:t>.</a:t>
            </a:r>
          </a:p>
          <a:p>
            <a:endParaRPr lang="en-US" dirty="0"/>
          </a:p>
        </p:txBody>
      </p:sp>
    </p:spTree>
    <p:extLst>
      <p:ext uri="{BB962C8B-B14F-4D97-AF65-F5344CB8AC3E}">
        <p14:creationId xmlns:p14="http://schemas.microsoft.com/office/powerpoint/2010/main" val="417858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Explosion and Commercial Adoption [2006 – Present Day</a:t>
            </a:r>
            <a:r>
              <a:rPr lang="en-US" dirty="0" smtClean="0"/>
              <a:t>] Part 1</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The growth in the potential for calculation together with the great abundance of available data have relaunched the field of Machine Learning. Many businesses are moving their companies towards data and incorporating Machine Learning into its processes, products and services in order to gain </a:t>
            </a:r>
            <a:r>
              <a:rPr lang="en-US" dirty="0" smtClean="0"/>
              <a:t>an </a:t>
            </a:r>
            <a:r>
              <a:rPr lang="en-US" dirty="0"/>
              <a:t>edge over their competition</a:t>
            </a:r>
            <a:r>
              <a:rPr lang="en-US" dirty="0" smtClean="0"/>
              <a:t>.</a:t>
            </a:r>
          </a:p>
          <a:p>
            <a:r>
              <a:rPr lang="en-US" b="1" dirty="0"/>
              <a:t>2006</a:t>
            </a:r>
            <a:r>
              <a:rPr lang="en-US" dirty="0"/>
              <a:t> — Geoffrey Hinton coined the phrase “Deep Learning” to explain the new architectures of profound neural networks capable of learning much better models.</a:t>
            </a:r>
          </a:p>
          <a:p>
            <a:r>
              <a:rPr lang="en-US" b="1" dirty="0"/>
              <a:t>2011</a:t>
            </a:r>
            <a:r>
              <a:rPr lang="en-US" dirty="0"/>
              <a:t> — The Watson computer by IBM beats it human competitors at Jeopardy, a game show that consists of answering questions in natural language.</a:t>
            </a:r>
          </a:p>
          <a:p>
            <a:r>
              <a:rPr lang="en-US" b="1" dirty="0"/>
              <a:t>2012</a:t>
            </a:r>
            <a:r>
              <a:rPr lang="en-US" dirty="0"/>
              <a:t> — Jeff Dean, at Google, with the assistance of Andrew Ng (Stanford University), leads the project </a:t>
            </a:r>
            <a:r>
              <a:rPr lang="en-US" dirty="0" err="1"/>
              <a:t>GoogleBrain</a:t>
            </a:r>
            <a:r>
              <a:rPr lang="en-US" dirty="0"/>
              <a:t>, which developed a deep neural network using all of the capacity of the Google infrastructure to detect patterns in videos and images.</a:t>
            </a:r>
          </a:p>
          <a:p>
            <a:r>
              <a:rPr lang="en-US" b="1" dirty="0"/>
              <a:t>2012</a:t>
            </a:r>
            <a:r>
              <a:rPr lang="en-US" dirty="0"/>
              <a:t> — Geoffrey Hinton leads the winning team in the Computer Vision contest at </a:t>
            </a:r>
            <a:r>
              <a:rPr lang="en-US" dirty="0" err="1"/>
              <a:t>Imagenet</a:t>
            </a:r>
            <a:r>
              <a:rPr lang="en-US" dirty="0"/>
              <a:t> using a deep neural network (DNN). The team won by a large margin, giving rise to the current explosion of Machine Learning based on DNNs.</a:t>
            </a:r>
          </a:p>
          <a:p>
            <a:pPr marL="0" indent="0" algn="just">
              <a:buNone/>
            </a:pPr>
            <a:endParaRPr lang="en-US" dirty="0"/>
          </a:p>
        </p:txBody>
      </p:sp>
    </p:spTree>
    <p:extLst>
      <p:ext uri="{BB962C8B-B14F-4D97-AF65-F5344CB8AC3E}">
        <p14:creationId xmlns:p14="http://schemas.microsoft.com/office/powerpoint/2010/main" val="426228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Explosion and Commercial Adoption [2006 – Present Day] Part </a:t>
            </a:r>
            <a:r>
              <a:rPr lang="en-US" dirty="0" smtClean="0"/>
              <a:t>2</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2012</a:t>
            </a:r>
            <a:r>
              <a:rPr lang="en-US" dirty="0"/>
              <a:t> — The research laboratory Google X uses </a:t>
            </a:r>
            <a:r>
              <a:rPr lang="en-US" dirty="0" err="1"/>
              <a:t>GoogleBrain</a:t>
            </a:r>
            <a:r>
              <a:rPr lang="en-US" dirty="0"/>
              <a:t> to autonomously analyze </a:t>
            </a:r>
            <a:r>
              <a:rPr lang="en-US" dirty="0" err="1"/>
              <a:t>Youtube</a:t>
            </a:r>
            <a:r>
              <a:rPr lang="en-US" dirty="0"/>
              <a:t> videos and detect those containing cats.</a:t>
            </a:r>
          </a:p>
          <a:p>
            <a:r>
              <a:rPr lang="en-US" b="1" dirty="0"/>
              <a:t>2014</a:t>
            </a:r>
            <a:r>
              <a:rPr lang="en-US" dirty="0"/>
              <a:t> — Facebook develops </a:t>
            </a:r>
            <a:r>
              <a:rPr lang="en-US" dirty="0" err="1"/>
              <a:t>DeepFace</a:t>
            </a:r>
            <a:r>
              <a:rPr lang="en-US" dirty="0"/>
              <a:t>, an algorithm based on DNNs capable of recognizing people with the same precision as a human being.</a:t>
            </a:r>
          </a:p>
          <a:p>
            <a:r>
              <a:rPr lang="en-US" b="1" dirty="0"/>
              <a:t>2014</a:t>
            </a:r>
            <a:r>
              <a:rPr lang="en-US" dirty="0"/>
              <a:t> — Google buys DeepMind, a British deep learning startup that had recently demonstrated DNN capabilities with an algorithm capable of playing Atari games by simply viewing the pixels on the screen, the same way a person would. The algorithm, after hours of training, was capable of beating human experts in the games.</a:t>
            </a:r>
          </a:p>
          <a:p>
            <a:r>
              <a:rPr lang="en-US" b="1" dirty="0"/>
              <a:t>2015</a:t>
            </a:r>
            <a:r>
              <a:rPr lang="en-US" dirty="0"/>
              <a:t> — Amazon launches its own Machine Learning platform.</a:t>
            </a:r>
          </a:p>
          <a:p>
            <a:r>
              <a:rPr lang="en-US" b="1" dirty="0"/>
              <a:t>2015</a:t>
            </a:r>
            <a:r>
              <a:rPr lang="en-US" dirty="0"/>
              <a:t> — Microsoft creates the “Distributed Machine Learning Toolkit”, which allows for the efficient distribution of machine learning problems to multiple computers.</a:t>
            </a:r>
          </a:p>
          <a:p>
            <a:r>
              <a:rPr lang="en-US" b="1" dirty="0"/>
              <a:t>2015</a:t>
            </a:r>
            <a:r>
              <a:rPr lang="en-US" dirty="0"/>
              <a:t> — Elon Musk and Sam Altman, among others, found the non-profit organization </a:t>
            </a:r>
            <a:r>
              <a:rPr lang="en-US" u="sng" dirty="0" err="1" smtClean="0"/>
              <a:t>OpenAI</a:t>
            </a:r>
            <a:r>
              <a:rPr lang="en-US" u="sng" dirty="0"/>
              <a:t>,</a:t>
            </a:r>
            <a:r>
              <a:rPr lang="en-US" dirty="0"/>
              <a:t> providing it with one billion dollars with the objective of ensuring that artificial intelligence has a positive impact on humanity.</a:t>
            </a:r>
          </a:p>
          <a:p>
            <a:r>
              <a:rPr lang="en-US" b="1" dirty="0"/>
              <a:t>2016</a:t>
            </a:r>
            <a:r>
              <a:rPr lang="en-US" dirty="0"/>
              <a:t> – Google DeepMind beats professional Go player Lee </a:t>
            </a:r>
            <a:r>
              <a:rPr lang="en-US" dirty="0" err="1"/>
              <a:t>Sedol</a:t>
            </a:r>
            <a:r>
              <a:rPr lang="en-US" dirty="0"/>
              <a:t> five games to one at what is considered to be one of the most complex board games.  Expert Go players confirmed that the algorithm was capable of making “creative” moves that they had never seen before</a:t>
            </a:r>
            <a:r>
              <a:rPr lang="en-US" dirty="0" smtClean="0"/>
              <a:t>.</a:t>
            </a:r>
          </a:p>
          <a:p>
            <a:r>
              <a:rPr lang="en-US" b="1" dirty="0" smtClean="0"/>
              <a:t>2017</a:t>
            </a:r>
            <a:r>
              <a:rPr lang="en-US" dirty="0"/>
              <a:t> </a:t>
            </a:r>
            <a:r>
              <a:rPr lang="en-US" dirty="0" smtClean="0"/>
              <a:t>–</a:t>
            </a:r>
            <a:r>
              <a:rPr lang="en-US" dirty="0"/>
              <a:t>Elon </a:t>
            </a:r>
            <a:r>
              <a:rPr lang="en-US" dirty="0" smtClean="0"/>
              <a:t>Musk’s </a:t>
            </a:r>
            <a:r>
              <a:rPr lang="en-US" dirty="0" err="1" smtClean="0"/>
              <a:t>OpenAI</a:t>
            </a:r>
            <a:r>
              <a:rPr lang="en-US" dirty="0" smtClean="0"/>
              <a:t>  beats the top 8 player and the current champion 2-0 in DOTA</a:t>
            </a:r>
            <a:endParaRPr lang="en-US" dirty="0"/>
          </a:p>
        </p:txBody>
      </p:sp>
    </p:spTree>
    <p:extLst>
      <p:ext uri="{BB962C8B-B14F-4D97-AF65-F5344CB8AC3E}">
        <p14:creationId xmlns:p14="http://schemas.microsoft.com/office/powerpoint/2010/main" val="322333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4" name="Content Placeholder 3"/>
          <p:cNvSpPr>
            <a:spLocks noGrp="1"/>
          </p:cNvSpPr>
          <p:nvPr>
            <p:ph idx="1"/>
          </p:nvPr>
        </p:nvSpPr>
        <p:spPr/>
        <p:txBody>
          <a:bodyPr>
            <a:normAutofit fontScale="92500" lnSpcReduction="10000"/>
          </a:bodyPr>
          <a:lstStyle/>
          <a:p>
            <a:pPr lvl="0"/>
            <a:r>
              <a:rPr lang="en-US" b="1" i="1" dirty="0">
                <a:solidFill>
                  <a:schemeClr val="accent6"/>
                </a:solidFill>
              </a:rPr>
              <a:t>Green Title: Conceptual, Analysis</a:t>
            </a:r>
            <a:endParaRPr lang="fr-FR" sz="1800" dirty="0">
              <a:solidFill>
                <a:schemeClr val="accent6"/>
              </a:solidFill>
            </a:endParaRPr>
          </a:p>
          <a:p>
            <a:pPr lvl="1"/>
            <a:r>
              <a:rPr lang="en-US" dirty="0"/>
              <a:t>Lectures with green titles will be purely conceptual lectures there we will give definition (without going in details to the math) on key concepts of machine learning, also analyze some of its components. Those lecture are helpful to familiarize the reader with the type of situation that occur in solving a problem also the wright way to deal with them.</a:t>
            </a:r>
            <a:endParaRPr lang="fr-FR" dirty="0"/>
          </a:p>
          <a:p>
            <a:pPr lvl="0"/>
            <a:r>
              <a:rPr lang="en-US" b="1" i="1" dirty="0">
                <a:solidFill>
                  <a:srgbClr val="FF0000"/>
                </a:solidFill>
              </a:rPr>
              <a:t>Red Title : Mathematical , Theoretical</a:t>
            </a:r>
            <a:endParaRPr lang="fr-FR" sz="1800" dirty="0">
              <a:solidFill>
                <a:srgbClr val="FF0000"/>
              </a:solidFill>
            </a:endParaRPr>
          </a:p>
          <a:p>
            <a:pPr lvl="1"/>
            <a:r>
              <a:rPr lang="en-US" dirty="0"/>
              <a:t>These lecture will help transfer the concepts and mechanics of machine learning into equations and mathematical formulas.  And learn how to tailor them to fit any given problem theoretically, and derive the concepts of the different algorithms </a:t>
            </a:r>
            <a:endParaRPr lang="fr-FR" dirty="0"/>
          </a:p>
          <a:p>
            <a:pPr lvl="0"/>
            <a:r>
              <a:rPr lang="en-US" b="1" i="1" dirty="0">
                <a:solidFill>
                  <a:schemeClr val="accent5"/>
                </a:solidFill>
              </a:rPr>
              <a:t>Blue Title: Technique, Practical </a:t>
            </a:r>
            <a:endParaRPr lang="fr-FR" sz="1800" dirty="0">
              <a:solidFill>
                <a:schemeClr val="accent5"/>
              </a:solidFill>
            </a:endParaRPr>
          </a:p>
          <a:p>
            <a:pPr lvl="1"/>
            <a:r>
              <a:rPr lang="en-US" dirty="0"/>
              <a:t>In those lectures we will turn the algorithms established in the in theoretical lectures into real programs with Python, </a:t>
            </a:r>
            <a:r>
              <a:rPr lang="en-US" dirty="0" err="1"/>
              <a:t>TensorFlow</a:t>
            </a:r>
            <a:r>
              <a:rPr lang="en-US" dirty="0"/>
              <a:t>, </a:t>
            </a:r>
            <a:r>
              <a:rPr lang="en-US" dirty="0" err="1"/>
              <a:t>Theano</a:t>
            </a:r>
            <a:r>
              <a:rPr lang="en-US" dirty="0"/>
              <a:t>, </a:t>
            </a:r>
            <a:r>
              <a:rPr lang="en-US" dirty="0" err="1"/>
              <a:t>Scikit</a:t>
            </a:r>
            <a:r>
              <a:rPr lang="en-US" dirty="0"/>
              <a:t>-Learn.</a:t>
            </a:r>
            <a:endParaRPr lang="fr-FR" dirty="0"/>
          </a:p>
          <a:p>
            <a:endParaRPr lang="en-US" dirty="0"/>
          </a:p>
        </p:txBody>
      </p:sp>
    </p:spTree>
    <p:extLst>
      <p:ext uri="{BB962C8B-B14F-4D97-AF65-F5344CB8AC3E}">
        <p14:creationId xmlns:p14="http://schemas.microsoft.com/office/powerpoint/2010/main" val="124571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extLst>
              <p:ext uri="{D42A27DB-BD31-4B8C-83A1-F6EECF244321}">
                <p14:modId xmlns:p14="http://schemas.microsoft.com/office/powerpoint/2010/main" val="450776642"/>
              </p:ext>
            </p:extLst>
          </p:nvPr>
        </p:nvGraphicFramePr>
        <p:xfrm>
          <a:off x="281353" y="323555"/>
          <a:ext cx="11549575" cy="6203853"/>
        </p:xfrm>
        <a:graphic>
          <a:graphicData uri="http://schemas.openxmlformats.org/drawingml/2006/table">
            <a:tbl>
              <a:tblPr firstRow="1" firstCol="1" bandRow="1">
                <a:tableStyleId>{C4B1156A-380E-4F78-BDF5-A606A8083BF9}</a:tableStyleId>
              </a:tblPr>
              <a:tblGrid>
                <a:gridCol w="3913482"/>
                <a:gridCol w="7636093"/>
              </a:tblGrid>
              <a:tr h="603618">
                <a:tc>
                  <a:txBody>
                    <a:bodyPr/>
                    <a:lstStyle/>
                    <a:p>
                      <a:pPr marL="0" marR="0" algn="ctr">
                        <a:lnSpc>
                          <a:spcPct val="107000"/>
                        </a:lnSpc>
                        <a:spcBef>
                          <a:spcPts val="0"/>
                        </a:spcBef>
                        <a:spcAft>
                          <a:spcPts val="0"/>
                        </a:spcAft>
                      </a:pPr>
                      <a:r>
                        <a:rPr lang="en-US" sz="2400" dirty="0">
                          <a:effectLst/>
                        </a:rPr>
                        <a:t>Title Of the lecture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Overview</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66745">
                <a:tc>
                  <a:txBody>
                    <a:bodyPr/>
                    <a:lstStyle/>
                    <a:p>
                      <a:pPr marL="0" marR="0" algn="ctr">
                        <a:lnSpc>
                          <a:spcPct val="107000"/>
                        </a:lnSpc>
                        <a:spcBef>
                          <a:spcPts val="0"/>
                        </a:spcBef>
                        <a:spcAft>
                          <a:spcPts val="0"/>
                        </a:spcAft>
                      </a:pPr>
                      <a:r>
                        <a:rPr lang="en-US" sz="2400" dirty="0">
                          <a:solidFill>
                            <a:schemeClr val="accent6"/>
                          </a:solidFill>
                          <a:effectLst/>
                        </a:rPr>
                        <a:t>The learning Problem</a:t>
                      </a:r>
                      <a:endParaRPr lang="fr-FR" sz="24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Here we will define what’s a learning problem and the criteria of the applications of machine learning to solve a given problem, also the different type of learning in literature.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66745">
                <a:tc>
                  <a:txBody>
                    <a:bodyPr/>
                    <a:lstStyle/>
                    <a:p>
                      <a:pPr marL="0" marR="0" algn="ctr">
                        <a:lnSpc>
                          <a:spcPct val="107000"/>
                        </a:lnSpc>
                        <a:spcBef>
                          <a:spcPts val="0"/>
                        </a:spcBef>
                        <a:spcAft>
                          <a:spcPts val="0"/>
                        </a:spcAft>
                      </a:pPr>
                      <a:r>
                        <a:rPr lang="en-US" sz="2400" dirty="0">
                          <a:solidFill>
                            <a:srgbClr val="FF0000"/>
                          </a:solidFill>
                          <a:effectLst/>
                        </a:rPr>
                        <a:t>Is learning Feasible?</a:t>
                      </a:r>
                      <a:endParaRPr lang="fr-FR"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Can we generalize from data? </a:t>
                      </a:r>
                      <a:endParaRPr lang="fr-FR" sz="2400" dirty="0">
                        <a:effectLst/>
                      </a:endParaRPr>
                    </a:p>
                    <a:p>
                      <a:pPr marL="0" marR="0" algn="just">
                        <a:lnSpc>
                          <a:spcPct val="107000"/>
                        </a:lnSpc>
                        <a:spcBef>
                          <a:spcPts val="0"/>
                        </a:spcBef>
                        <a:spcAft>
                          <a:spcPts val="0"/>
                        </a:spcAft>
                      </a:pPr>
                      <a:r>
                        <a:rPr lang="en-US" sz="2400" dirty="0">
                          <a:effectLst/>
                        </a:rPr>
                        <a:t>What conditions do this data have in order to export the learning model?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66745">
                <a:tc>
                  <a:txBody>
                    <a:bodyPr/>
                    <a:lstStyle/>
                    <a:p>
                      <a:pPr marL="0" marR="0" algn="ctr">
                        <a:lnSpc>
                          <a:spcPct val="107000"/>
                        </a:lnSpc>
                        <a:spcBef>
                          <a:spcPts val="0"/>
                        </a:spcBef>
                        <a:spcAft>
                          <a:spcPts val="0"/>
                        </a:spcAft>
                      </a:pPr>
                      <a:r>
                        <a:rPr lang="en-US" sz="2400" dirty="0">
                          <a:solidFill>
                            <a:schemeClr val="accent5"/>
                          </a:solidFill>
                          <a:effectLst/>
                        </a:rPr>
                        <a:t>Linear Regression</a:t>
                      </a:r>
                      <a:endParaRPr lang="fr-FR" sz="24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This lecture will serve both as a hands on introduction to the simplest learning algorithm, and to the different frameworks </a:t>
                      </a:r>
                      <a:r>
                        <a:rPr lang="en-US" sz="2400" dirty="0" err="1">
                          <a:effectLst/>
                        </a:rPr>
                        <a:t>scikit</a:t>
                      </a:r>
                      <a:r>
                        <a:rPr lang="en-US" sz="2400" dirty="0">
                          <a:effectLst/>
                        </a:rPr>
                        <a:t>-learn, </a:t>
                      </a:r>
                      <a:r>
                        <a:rPr lang="en-US" sz="2400" dirty="0" err="1">
                          <a:effectLst/>
                        </a:rPr>
                        <a:t>theano</a:t>
                      </a:r>
                      <a:r>
                        <a:rPr lang="en-US" sz="2400" dirty="0">
                          <a:effectLst/>
                        </a:rPr>
                        <a:t>, </a:t>
                      </a:r>
                      <a:r>
                        <a:rPr lang="en-US" sz="2400" dirty="0" err="1">
                          <a:effectLst/>
                        </a:rPr>
                        <a:t>TensorFlow</a:t>
                      </a:r>
                      <a:r>
                        <a:rPr lang="en-US" sz="2400" dirty="0">
                          <a:effectLst/>
                        </a:rPr>
                        <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8405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1751</Words>
  <Application>Microsoft Office PowerPoint</Application>
  <PresentationFormat>Grand écran</PresentationFormat>
  <Paragraphs>127</Paragraphs>
  <Slides>29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Arial</vt:lpstr>
      <vt:lpstr>Calibri</vt:lpstr>
      <vt:lpstr>Calibri Light</vt:lpstr>
      <vt:lpstr>Cambria Math</vt:lpstr>
      <vt:lpstr>Times New Roman</vt:lpstr>
      <vt:lpstr>Wingdings</vt:lpstr>
      <vt:lpstr>Office Theme</vt:lpstr>
      <vt:lpstr>Deep-Learning</vt:lpstr>
      <vt:lpstr>The birth</vt:lpstr>
      <vt:lpstr>First Winter of AI [1974 – 1980]</vt:lpstr>
      <vt:lpstr>The Explosion of the 1980s [1980 – 1987]</vt:lpstr>
      <vt:lpstr>Second AI Winter [1987 – 1993]</vt:lpstr>
      <vt:lpstr>Explosion and Commercial Adoption [2006 – Present Day] Part 1</vt:lpstr>
      <vt:lpstr>Explosion and Commercial Adoption [2006 – Present Day] Part 2</vt:lpstr>
      <vt:lpstr>Outline </vt:lpstr>
      <vt:lpstr>Présentation PowerPoint</vt:lpstr>
      <vt:lpstr>Présentation PowerPoint</vt:lpstr>
      <vt:lpstr>The Learning Problem</vt:lpstr>
      <vt:lpstr>The essence of Machine Learning</vt:lpstr>
      <vt:lpstr>Exemple: Recommander System</vt:lpstr>
      <vt:lpstr>Machine Learning approche </vt:lpstr>
      <vt:lpstr>Présentation PowerPoint</vt:lpstr>
      <vt:lpstr>The Mathematical component of the learning process </vt:lpstr>
      <vt:lpstr>Présentation PowerPoint</vt:lpstr>
      <vt:lpstr>Présentation PowerPoint</vt:lpstr>
      <vt:lpstr>Exemple of a Machine Learning Algorithme: the perceptron</vt:lpstr>
      <vt:lpstr>Présentation PowerPoint</vt:lpstr>
      <vt:lpstr>Présentation PowerPoint</vt:lpstr>
      <vt:lpstr>perceptron learning algorithm PLA</vt:lpstr>
      <vt:lpstr>Design VS Learning</vt:lpstr>
      <vt:lpstr>The Learning Approach </vt:lpstr>
      <vt:lpstr>The Design Approach</vt:lpstr>
      <vt:lpstr>Types of Learning</vt:lpstr>
      <vt:lpstr>Supervised Learning</vt:lpstr>
      <vt:lpstr>Unsupervised Learning</vt:lpstr>
      <vt:lpstr>Reinforced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Learning Problem</dc:title>
  <dc:creator>Fatboy</dc:creator>
  <cp:lastModifiedBy>Fatboy</cp:lastModifiedBy>
  <cp:revision>29</cp:revision>
  <dcterms:created xsi:type="dcterms:W3CDTF">2017-11-15T11:04:37Z</dcterms:created>
  <dcterms:modified xsi:type="dcterms:W3CDTF">2018-09-14T18:18:57Z</dcterms:modified>
</cp:coreProperties>
</file>