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38" autoAdjust="0"/>
  </p:normalViewPr>
  <p:slideViewPr>
    <p:cSldViewPr snapToGrid="0">
      <p:cViewPr varScale="1">
        <p:scale>
          <a:sx n="68" d="100"/>
          <a:sy n="68" d="100"/>
        </p:scale>
        <p:origin x="792" y="60"/>
      </p:cViewPr>
      <p:guideLst/>
    </p:cSldViewPr>
  </p:slideViewPr>
  <p:outlineViewPr>
    <p:cViewPr>
      <p:scale>
        <a:sx n="33" d="100"/>
        <a:sy n="33" d="100"/>
      </p:scale>
      <p:origin x="0" y="-13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7A7E9E-5A71-4FFA-9BA7-EC9008275717}" type="datetimeFigureOut">
              <a:rPr lang="en-US" smtClean="0"/>
              <a:t>25-Nov-17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187726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A7E9E-5A71-4FFA-9BA7-EC9008275717}" type="datetimeFigureOut">
              <a:rPr lang="en-US" smtClean="0"/>
              <a:t>25-Nov-17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52962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A7E9E-5A71-4FFA-9BA7-EC9008275717}" type="datetimeFigureOut">
              <a:rPr lang="en-US" smtClean="0"/>
              <a:t>25-Nov-17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509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A7E9E-5A71-4FFA-9BA7-EC9008275717}" type="datetimeFigureOut">
              <a:rPr lang="en-US" smtClean="0"/>
              <a:t>25-Nov-17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414284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7A7E9E-5A71-4FFA-9BA7-EC9008275717}" type="datetimeFigureOut">
              <a:rPr lang="en-US" smtClean="0"/>
              <a:t>25-Nov-17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2717438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7A7E9E-5A71-4FFA-9BA7-EC9008275717}" type="datetimeFigureOut">
              <a:rPr lang="en-US" smtClean="0"/>
              <a:t>25-Nov-17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260182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7A7E9E-5A71-4FFA-9BA7-EC9008275717}" type="datetimeFigureOut">
              <a:rPr lang="en-US" smtClean="0"/>
              <a:t>25-Nov-17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148643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7A7E9E-5A71-4FFA-9BA7-EC9008275717}" type="datetimeFigureOut">
              <a:rPr lang="en-US" smtClean="0"/>
              <a:t>25-Nov-17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31516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A7E9E-5A71-4FFA-9BA7-EC9008275717}" type="datetimeFigureOut">
              <a:rPr lang="en-US" smtClean="0"/>
              <a:t>25-Nov-17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120860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7A7E9E-5A71-4FFA-9BA7-EC9008275717}" type="datetimeFigureOut">
              <a:rPr lang="en-US" smtClean="0"/>
              <a:t>25-Nov-17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380359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7A7E9E-5A71-4FFA-9BA7-EC9008275717}" type="datetimeFigureOut">
              <a:rPr lang="en-US" smtClean="0"/>
              <a:t>25-Nov-17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D6CE6-79DF-4273-870D-CF4D7D7AB34D}" type="slidenum">
              <a:rPr lang="en-US" smtClean="0"/>
              <a:t>‹#›</a:t>
            </a:fld>
            <a:endParaRPr lang="en-US"/>
          </a:p>
        </p:txBody>
      </p:sp>
    </p:spTree>
    <p:extLst>
      <p:ext uri="{BB962C8B-B14F-4D97-AF65-F5344CB8AC3E}">
        <p14:creationId xmlns:p14="http://schemas.microsoft.com/office/powerpoint/2010/main" val="296398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A7E9E-5A71-4FFA-9BA7-EC9008275717}" type="datetimeFigureOut">
              <a:rPr lang="en-US" smtClean="0"/>
              <a:t>25-Nov-17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D6CE6-79DF-4273-870D-CF4D7D7AB34D}" type="slidenum">
              <a:rPr lang="en-US" smtClean="0"/>
              <a:t>‹#›</a:t>
            </a:fld>
            <a:endParaRPr lang="en-US"/>
          </a:p>
        </p:txBody>
      </p:sp>
    </p:spTree>
    <p:extLst>
      <p:ext uri="{BB962C8B-B14F-4D97-AF65-F5344CB8AC3E}">
        <p14:creationId xmlns:p14="http://schemas.microsoft.com/office/powerpoint/2010/main" val="3636588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solidFill>
                  <a:srgbClr val="FF0000"/>
                </a:solidFill>
              </a:rPr>
              <a:t>Is Learning Feasible?</a:t>
            </a:r>
            <a:r>
              <a:rPr lang="fr-FR" dirty="0"/>
              <a:t/>
            </a:r>
            <a:br>
              <a:rPr lang="fr-FR" dirty="0"/>
            </a:br>
            <a:endParaRPr lang="en-US" dirty="0"/>
          </a:p>
        </p:txBody>
      </p:sp>
      <p:sp>
        <p:nvSpPr>
          <p:cNvPr id="3" name="Subtitle 2"/>
          <p:cNvSpPr>
            <a:spLocks noGrp="1"/>
          </p:cNvSpPr>
          <p:nvPr>
            <p:ph type="subTitle" idx="1"/>
          </p:nvPr>
        </p:nvSpPr>
        <p:spPr/>
        <p:txBody>
          <a:bodyPr/>
          <a:lstStyle/>
          <a:p>
            <a:pPr marL="457200" indent="-457200">
              <a:buAutoNum type="arabicPeriod"/>
            </a:pPr>
            <a:r>
              <a:rPr lang="en-US" dirty="0" smtClean="0"/>
              <a:t>Example of learning feasibility</a:t>
            </a:r>
          </a:p>
          <a:p>
            <a:pPr marL="457200" indent="-457200">
              <a:buAutoNum type="arabicPeriod"/>
            </a:pPr>
            <a:r>
              <a:rPr lang="en-US" dirty="0" smtClean="0"/>
              <a:t>Bin example in a probability approach</a:t>
            </a:r>
          </a:p>
          <a:p>
            <a:pPr marL="457200" indent="-457200">
              <a:buAutoNum type="arabicPeriod"/>
            </a:pPr>
            <a:r>
              <a:rPr lang="en-US" dirty="0" smtClean="0"/>
              <a:t>Generalization on the feasibility of learning </a:t>
            </a:r>
            <a:endParaRPr lang="en-US" dirty="0"/>
          </a:p>
        </p:txBody>
      </p:sp>
    </p:spTree>
    <p:extLst>
      <p:ext uri="{BB962C8B-B14F-4D97-AF65-F5344CB8AC3E}">
        <p14:creationId xmlns:p14="http://schemas.microsoft.com/office/powerpoint/2010/main" val="115899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 to the learning </a:t>
            </a:r>
            <a:r>
              <a:rPr lang="en-US" b="1" dirty="0" smtClean="0"/>
              <a:t>problem</a:t>
            </a:r>
            <a:endParaRPr lang="en-US" dirty="0"/>
          </a:p>
        </p:txBody>
      </p:sp>
      <p:sp>
        <p:nvSpPr>
          <p:cNvPr id="3" name="Content Placeholder 2"/>
          <p:cNvSpPr>
            <a:spLocks noGrp="1"/>
          </p:cNvSpPr>
          <p:nvPr>
            <p:ph idx="1"/>
          </p:nvPr>
        </p:nvSpPr>
        <p:spPr/>
        <p:txBody>
          <a:bodyPr/>
          <a:lstStyle/>
          <a:p>
            <a:pPr marL="0" indent="0">
              <a:buNone/>
            </a:pPr>
            <a:r>
              <a:rPr lang="en-US" i="1" dirty="0" smtClean="0"/>
              <a:t>(Keep forgetting the learning Algorithm)</a:t>
            </a:r>
          </a:p>
          <a:p>
            <a:pPr marL="0" indent="0">
              <a:buNone/>
            </a:pPr>
            <a:r>
              <a:rPr lang="en-US" dirty="0"/>
              <a:t>in our example </a:t>
            </a:r>
            <a:r>
              <a:rPr lang="en-US" dirty="0">
                <a:solidFill>
                  <a:srgbClr val="FF0000"/>
                </a:solidFill>
              </a:rPr>
              <a:t>µ</a:t>
            </a:r>
            <a:r>
              <a:rPr lang="en-US" dirty="0"/>
              <a:t> is an unknown constant but our </a:t>
            </a:r>
            <a:r>
              <a:rPr lang="en-US" dirty="0">
                <a:solidFill>
                  <a:srgbClr val="FF0000"/>
                </a:solidFill>
              </a:rPr>
              <a:t>f</a:t>
            </a:r>
            <a:r>
              <a:rPr lang="en-US" dirty="0"/>
              <a:t> is an unknown function, but the two situation can be </a:t>
            </a:r>
            <a:r>
              <a:rPr lang="en-US" dirty="0" smtClean="0"/>
              <a:t>linked </a:t>
            </a:r>
            <a:r>
              <a:rPr lang="en-US" dirty="0"/>
              <a:t>if we illustrate the procedures as follow:</a:t>
            </a:r>
            <a:endParaRPr lang="fr-FR" dirty="0"/>
          </a:p>
          <a:p>
            <a:pPr lvl="0"/>
            <a:r>
              <a:rPr lang="en-US" dirty="0"/>
              <a:t>The </a:t>
            </a:r>
            <a:r>
              <a:rPr lang="en-US" dirty="0">
                <a:solidFill>
                  <a:schemeClr val="accent2"/>
                </a:solidFill>
              </a:rPr>
              <a:t>red</a:t>
            </a:r>
            <a:r>
              <a:rPr lang="en-US" dirty="0"/>
              <a:t> marbles represent the instances (observations) that for </a:t>
            </a:r>
            <a:r>
              <a:rPr lang="en-US" b="1" dirty="0"/>
              <a:t>a given </a:t>
            </a:r>
            <a:r>
              <a:rPr lang="en-US" dirty="0">
                <a:solidFill>
                  <a:srgbClr val="FF0000"/>
                </a:solidFill>
              </a:rPr>
              <a:t>h</a:t>
            </a:r>
            <a:r>
              <a:rPr lang="en-US" dirty="0"/>
              <a:t> in </a:t>
            </a:r>
            <a:r>
              <a:rPr lang="en-US" dirty="0">
                <a:solidFill>
                  <a:srgbClr val="FF0000"/>
                </a:solidFill>
              </a:rPr>
              <a:t>H</a:t>
            </a:r>
            <a:r>
              <a:rPr lang="en-US" dirty="0"/>
              <a:t>, such as </a:t>
            </a:r>
            <a:r>
              <a:rPr lang="en-US" dirty="0">
                <a:solidFill>
                  <a:srgbClr val="FF0000"/>
                </a:solidFill>
              </a:rPr>
              <a:t>h</a:t>
            </a:r>
            <a:r>
              <a:rPr lang="en-US" dirty="0"/>
              <a:t> </a:t>
            </a:r>
            <a:r>
              <a:rPr lang="en-US" b="1" dirty="0"/>
              <a:t>different</a:t>
            </a:r>
            <a:r>
              <a:rPr lang="en-US" dirty="0"/>
              <a:t> of </a:t>
            </a:r>
            <a:r>
              <a:rPr lang="en-US" dirty="0">
                <a:solidFill>
                  <a:srgbClr val="FF0000"/>
                </a:solidFill>
              </a:rPr>
              <a:t>f</a:t>
            </a:r>
            <a:endParaRPr lang="fr-FR" dirty="0">
              <a:solidFill>
                <a:srgbClr val="FF0000"/>
              </a:solidFill>
            </a:endParaRPr>
          </a:p>
          <a:p>
            <a:pPr lvl="0"/>
            <a:r>
              <a:rPr lang="en-US" dirty="0"/>
              <a:t>The </a:t>
            </a:r>
            <a:r>
              <a:rPr lang="en-US" dirty="0">
                <a:solidFill>
                  <a:schemeClr val="accent2"/>
                </a:solidFill>
              </a:rPr>
              <a:t>green</a:t>
            </a:r>
            <a:r>
              <a:rPr lang="en-US" dirty="0"/>
              <a:t> marbles represent the opposite i.e. the instances where </a:t>
            </a:r>
            <a:r>
              <a:rPr lang="en-US" dirty="0">
                <a:solidFill>
                  <a:srgbClr val="FF0000"/>
                </a:solidFill>
              </a:rPr>
              <a:t>f=h</a:t>
            </a:r>
            <a:endParaRPr lang="fr-FR" dirty="0">
              <a:solidFill>
                <a:srgbClr val="FF0000"/>
              </a:solidFill>
            </a:endParaRPr>
          </a:p>
          <a:p>
            <a:endParaRPr lang="en-US" dirty="0"/>
          </a:p>
        </p:txBody>
      </p:sp>
    </p:spTree>
    <p:extLst>
      <p:ext uri="{BB962C8B-B14F-4D97-AF65-F5344CB8AC3E}">
        <p14:creationId xmlns:p14="http://schemas.microsoft.com/office/powerpoint/2010/main" val="322009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0"/>
            <a:ext cx="6223780" cy="4825218"/>
          </a:xfrm>
          <a:prstGeom prst="rect">
            <a:avLst/>
          </a:prstGeom>
        </p:spPr>
      </p:pic>
      <p:sp>
        <p:nvSpPr>
          <p:cNvPr id="6" name="TextBox 5"/>
          <p:cNvSpPr txBox="1"/>
          <p:nvPr/>
        </p:nvSpPr>
        <p:spPr>
          <a:xfrm>
            <a:off x="7582484" y="0"/>
            <a:ext cx="4417255"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in the bin we knew what the </a:t>
            </a:r>
            <a:r>
              <a:rPr lang="en-US" sz="2800" dirty="0" smtClean="0"/>
              <a:t>colors were, </a:t>
            </a:r>
            <a:r>
              <a:rPr lang="en-US" sz="2800" dirty="0"/>
              <a:t>we can see them, here we </a:t>
            </a:r>
            <a:r>
              <a:rPr lang="en-US" sz="2800" dirty="0" smtClean="0"/>
              <a:t>don’t Because </a:t>
            </a:r>
            <a:r>
              <a:rPr lang="en-US" sz="2800" dirty="0"/>
              <a:t>in our </a:t>
            </a:r>
            <a:r>
              <a:rPr lang="en-US" sz="2800" dirty="0">
                <a:solidFill>
                  <a:schemeClr val="accent4"/>
                </a:solidFill>
              </a:rPr>
              <a:t>hypothesis </a:t>
            </a:r>
            <a:r>
              <a:rPr lang="en-US" sz="2800" b="1" dirty="0">
                <a:solidFill>
                  <a:srgbClr val="FF0000"/>
                </a:solidFill>
              </a:rPr>
              <a:t>f</a:t>
            </a:r>
            <a:r>
              <a:rPr lang="en-US" sz="2800" b="1" dirty="0"/>
              <a:t> </a:t>
            </a:r>
            <a:r>
              <a:rPr lang="en-US" sz="2800" dirty="0"/>
              <a:t>is </a:t>
            </a:r>
            <a:r>
              <a:rPr lang="en-US" sz="2800" b="1" dirty="0"/>
              <a:t>unknown</a:t>
            </a:r>
            <a:r>
              <a:rPr lang="en-US" sz="2800" dirty="0" smtClean="0"/>
              <a:t>.</a:t>
            </a:r>
          </a:p>
          <a:p>
            <a:pPr marL="285750" indent="-285750">
              <a:buFont typeface="Arial" panose="020B0604020202020204" pitchFamily="34" charset="0"/>
              <a:buChar char="•"/>
            </a:pPr>
            <a:r>
              <a:rPr lang="en-US" sz="2800" dirty="0"/>
              <a:t>what we know are its values (or its characteristic) at a training </a:t>
            </a:r>
            <a:r>
              <a:rPr lang="en-US" sz="2800" dirty="0" smtClean="0"/>
              <a:t>set.</a:t>
            </a:r>
          </a:p>
          <a:p>
            <a:pPr marL="285750" indent="-285750">
              <a:buFont typeface="Arial" panose="020B0604020202020204" pitchFamily="34" charset="0"/>
              <a:buChar char="•"/>
            </a:pPr>
            <a:r>
              <a:rPr lang="en-US" sz="2800" dirty="0" smtClean="0"/>
              <a:t>So we choose </a:t>
            </a:r>
            <a:r>
              <a:rPr lang="en-US" sz="2800" dirty="0"/>
              <a:t>the entire bin as the space </a:t>
            </a:r>
            <a:r>
              <a:rPr lang="en-US" sz="2800" dirty="0">
                <a:solidFill>
                  <a:srgbClr val="FF0000"/>
                </a:solidFill>
              </a:rPr>
              <a:t>X. </a:t>
            </a:r>
            <a:endParaRPr lang="en-US" sz="2800" dirty="0" smtClean="0">
              <a:solidFill>
                <a:srgbClr val="FF0000"/>
              </a:solidFill>
            </a:endParaRPr>
          </a:p>
          <a:p>
            <a:pPr marL="285750" indent="-285750">
              <a:buFont typeface="Arial" panose="020B0604020202020204" pitchFamily="34" charset="0"/>
              <a:buChar char="•"/>
            </a:pPr>
            <a:endParaRPr lang="en-US" sz="2800" dirty="0"/>
          </a:p>
        </p:txBody>
      </p:sp>
      <p:sp>
        <p:nvSpPr>
          <p:cNvPr id="7" name="TextBox 6"/>
          <p:cNvSpPr txBox="1"/>
          <p:nvPr/>
        </p:nvSpPr>
        <p:spPr>
          <a:xfrm>
            <a:off x="253217" y="4825218"/>
            <a:ext cx="11493305"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if we pick </a:t>
            </a:r>
            <a:r>
              <a:rPr lang="en-US" sz="2800" dirty="0">
                <a:solidFill>
                  <a:srgbClr val="FF0000"/>
                </a:solidFill>
              </a:rPr>
              <a:t>x</a:t>
            </a:r>
            <a:r>
              <a:rPr lang="en-US" sz="2800" dirty="0"/>
              <a:t> at random according to some </a:t>
            </a:r>
            <a:r>
              <a:rPr lang="en-US" sz="2800" dirty="0">
                <a:solidFill>
                  <a:schemeClr val="accent2"/>
                </a:solidFill>
              </a:rPr>
              <a:t>probability distribution </a:t>
            </a:r>
            <a:r>
              <a:rPr lang="en-US" sz="2800" dirty="0">
                <a:solidFill>
                  <a:srgbClr val="FF0000"/>
                </a:solidFill>
              </a:rPr>
              <a:t>P</a:t>
            </a:r>
            <a:r>
              <a:rPr lang="en-US" sz="2800" dirty="0"/>
              <a:t> over the input space </a:t>
            </a:r>
            <a:r>
              <a:rPr lang="en-US" sz="2800" dirty="0">
                <a:solidFill>
                  <a:srgbClr val="FF0000"/>
                </a:solidFill>
              </a:rPr>
              <a:t>X</a:t>
            </a:r>
            <a:r>
              <a:rPr lang="en-US" sz="2800" dirty="0"/>
              <a:t>, we know that </a:t>
            </a:r>
            <a:r>
              <a:rPr lang="en-US" sz="2800" dirty="0">
                <a:solidFill>
                  <a:srgbClr val="FF0000"/>
                </a:solidFill>
              </a:rPr>
              <a:t>x</a:t>
            </a:r>
            <a:r>
              <a:rPr lang="en-US" sz="2800" dirty="0"/>
              <a:t> will be </a:t>
            </a:r>
            <a:r>
              <a:rPr lang="en-US" sz="2800" dirty="0">
                <a:solidFill>
                  <a:schemeClr val="accent2"/>
                </a:solidFill>
              </a:rPr>
              <a:t>red</a:t>
            </a:r>
            <a:r>
              <a:rPr lang="en-US" sz="2800" dirty="0"/>
              <a:t> with some probability, call it </a:t>
            </a:r>
            <a:r>
              <a:rPr lang="en-US" sz="2800" dirty="0">
                <a:solidFill>
                  <a:srgbClr val="FF0000"/>
                </a:solidFill>
              </a:rPr>
              <a:t>µ</a:t>
            </a:r>
            <a:r>
              <a:rPr lang="en-US" sz="2800" dirty="0"/>
              <a:t>, and </a:t>
            </a:r>
            <a:r>
              <a:rPr lang="en-US" sz="2800" dirty="0">
                <a:solidFill>
                  <a:schemeClr val="accent2"/>
                </a:solidFill>
              </a:rPr>
              <a:t>green</a:t>
            </a:r>
            <a:r>
              <a:rPr lang="en-US" sz="2800" dirty="0"/>
              <a:t> with probability </a:t>
            </a:r>
            <a:r>
              <a:rPr lang="en-US" sz="2800" dirty="0">
                <a:solidFill>
                  <a:srgbClr val="FF0000"/>
                </a:solidFill>
              </a:rPr>
              <a:t>1 - µ</a:t>
            </a:r>
            <a:r>
              <a:rPr lang="en-US" sz="2800" dirty="0"/>
              <a:t>. Regardless of the value of </a:t>
            </a:r>
            <a:r>
              <a:rPr lang="en-US" sz="2800" dirty="0">
                <a:solidFill>
                  <a:srgbClr val="FF0000"/>
                </a:solidFill>
              </a:rPr>
              <a:t>µ</a:t>
            </a:r>
            <a:r>
              <a:rPr lang="en-US" sz="2800" dirty="0"/>
              <a:t>, the space </a:t>
            </a:r>
            <a:r>
              <a:rPr lang="en-US" sz="2800" dirty="0">
                <a:solidFill>
                  <a:srgbClr val="FF0000"/>
                </a:solidFill>
              </a:rPr>
              <a:t>X</a:t>
            </a:r>
            <a:r>
              <a:rPr lang="en-US" sz="2800" dirty="0"/>
              <a:t> now behaves like the bin.</a:t>
            </a:r>
          </a:p>
        </p:txBody>
      </p:sp>
    </p:spTree>
    <p:extLst>
      <p:ext uri="{BB962C8B-B14F-4D97-AF65-F5344CB8AC3E}">
        <p14:creationId xmlns:p14="http://schemas.microsoft.com/office/powerpoint/2010/main" val="159363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i="1" dirty="0">
                <a:solidFill>
                  <a:schemeClr val="accent2"/>
                </a:solidFill>
              </a:rPr>
              <a:t>We want to binary classify car images </a:t>
            </a:r>
            <a:r>
              <a:rPr lang="en-US" i="1" dirty="0"/>
              <a:t>i.e. if a picture is car or not, the space </a:t>
            </a:r>
            <a:r>
              <a:rPr lang="en-US" i="1" dirty="0">
                <a:solidFill>
                  <a:srgbClr val="FF0000"/>
                </a:solidFill>
              </a:rPr>
              <a:t>X</a:t>
            </a:r>
            <a:r>
              <a:rPr lang="en-US" i="1" dirty="0"/>
              <a:t> will be the entire car pictures ever taken since the taken of pictures of cars began of any model, type, shape or year. The sample will be our dataset (CIFAR-1000, CIFAR-100, etc.). We pick our </a:t>
            </a:r>
            <a:r>
              <a:rPr lang="en-US" i="1" dirty="0">
                <a:solidFill>
                  <a:schemeClr val="accent6"/>
                </a:solidFill>
              </a:rPr>
              <a:t>learning model</a:t>
            </a:r>
            <a:r>
              <a:rPr lang="en-US" i="1" dirty="0"/>
              <a:t> </a:t>
            </a:r>
            <a:r>
              <a:rPr lang="en-US" i="1" dirty="0" smtClean="0"/>
              <a:t>as  </a:t>
            </a:r>
            <a:r>
              <a:rPr lang="en-US" i="1" u="sng" dirty="0" smtClean="0"/>
              <a:t>The Inception model</a:t>
            </a:r>
            <a:r>
              <a:rPr lang="en-US" i="1" dirty="0" smtClean="0"/>
              <a:t>, </a:t>
            </a:r>
            <a:r>
              <a:rPr lang="en-US" i="1" dirty="0"/>
              <a:t>if we go back to our bin metaphor, we pick a picture </a:t>
            </a:r>
            <a:r>
              <a:rPr lang="en-US" i="1" dirty="0">
                <a:solidFill>
                  <a:srgbClr val="FF0000"/>
                </a:solidFill>
              </a:rPr>
              <a:t>x</a:t>
            </a:r>
            <a:r>
              <a:rPr lang="en-US" i="1" dirty="0"/>
              <a:t>, the </a:t>
            </a:r>
            <a:r>
              <a:rPr lang="en-US" i="1" dirty="0" smtClean="0"/>
              <a:t>model give us a prediction .i.e. </a:t>
            </a:r>
            <a:r>
              <a:rPr lang="en-US" i="1" dirty="0" smtClean="0">
                <a:solidFill>
                  <a:srgbClr val="FF0000"/>
                </a:solidFill>
              </a:rPr>
              <a:t>h(x)</a:t>
            </a:r>
            <a:r>
              <a:rPr lang="en-US" i="1" dirty="0" smtClean="0"/>
              <a:t>, </a:t>
            </a:r>
            <a:r>
              <a:rPr lang="en-US" i="1" dirty="0"/>
              <a:t>if for that particular picture, the target function and the </a:t>
            </a:r>
            <a:r>
              <a:rPr lang="en-US" i="1" dirty="0">
                <a:solidFill>
                  <a:srgbClr val="FF0000"/>
                </a:solidFill>
              </a:rPr>
              <a:t>h</a:t>
            </a:r>
            <a:r>
              <a:rPr lang="en-US" i="1" dirty="0"/>
              <a:t> agree i.e. </a:t>
            </a:r>
            <a:r>
              <a:rPr lang="en-US" i="1" dirty="0">
                <a:solidFill>
                  <a:srgbClr val="FF0000"/>
                </a:solidFill>
              </a:rPr>
              <a:t>f(x)=h(x), </a:t>
            </a:r>
            <a:r>
              <a:rPr lang="en-US" i="1" dirty="0"/>
              <a:t>we </a:t>
            </a:r>
            <a:r>
              <a:rPr lang="en-US" i="1" dirty="0" smtClean="0"/>
              <a:t>color it </a:t>
            </a:r>
            <a:r>
              <a:rPr lang="en-US" i="1" dirty="0">
                <a:solidFill>
                  <a:schemeClr val="accent2"/>
                </a:solidFill>
              </a:rPr>
              <a:t>green</a:t>
            </a:r>
            <a:r>
              <a:rPr lang="en-US" i="1" dirty="0"/>
              <a:t> else we color it </a:t>
            </a:r>
            <a:r>
              <a:rPr lang="en-US" i="1" dirty="0">
                <a:solidFill>
                  <a:schemeClr val="accent2"/>
                </a:solidFill>
              </a:rPr>
              <a:t>red</a:t>
            </a:r>
            <a:r>
              <a:rPr lang="en-US" i="1" dirty="0"/>
              <a:t>.</a:t>
            </a:r>
            <a:endParaRPr lang="en-US" dirty="0"/>
          </a:p>
        </p:txBody>
      </p:sp>
    </p:spTree>
    <p:extLst>
      <p:ext uri="{BB962C8B-B14F-4D97-AF65-F5344CB8AC3E}">
        <p14:creationId xmlns:p14="http://schemas.microsoft.com/office/powerpoint/2010/main" val="75542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final learning problem</a:t>
            </a:r>
            <a:endParaRPr lang="en-US" dirty="0"/>
          </a:p>
        </p:txBody>
      </p:sp>
      <p:sp>
        <p:nvSpPr>
          <p:cNvPr id="6" name="Content Placeholder 5"/>
          <p:cNvSpPr>
            <a:spLocks noGrp="1"/>
          </p:cNvSpPr>
          <p:nvPr>
            <p:ph sz="half" idx="2"/>
          </p:nvPr>
        </p:nvSpPr>
        <p:spPr>
          <a:xfrm>
            <a:off x="6172200" y="1825625"/>
            <a:ext cx="5181600" cy="4351338"/>
          </a:xfrm>
        </p:spPr>
        <p:txBody>
          <a:bodyPr>
            <a:normAutofit fontScale="92500" lnSpcReduction="20000"/>
          </a:bodyPr>
          <a:lstStyle/>
          <a:p>
            <a:r>
              <a:rPr lang="en-US" dirty="0"/>
              <a:t>The learning problem is now reduced to a bin problem, under the assumption that the inputs in </a:t>
            </a:r>
            <a:r>
              <a:rPr lang="en-US" dirty="0">
                <a:solidFill>
                  <a:srgbClr val="FF0000"/>
                </a:solidFill>
              </a:rPr>
              <a:t>D</a:t>
            </a:r>
            <a:r>
              <a:rPr lang="en-US" dirty="0"/>
              <a:t> </a:t>
            </a:r>
            <a:r>
              <a:rPr lang="en-US" b="1" dirty="0"/>
              <a:t>are picked independently according to some distribution </a:t>
            </a:r>
            <a:r>
              <a:rPr lang="en-US" b="1" dirty="0">
                <a:solidFill>
                  <a:srgbClr val="FF0000"/>
                </a:solidFill>
              </a:rPr>
              <a:t>P</a:t>
            </a:r>
            <a:r>
              <a:rPr lang="en-US" dirty="0"/>
              <a:t> on </a:t>
            </a:r>
            <a:r>
              <a:rPr lang="en-US" dirty="0">
                <a:solidFill>
                  <a:srgbClr val="FF0000"/>
                </a:solidFill>
              </a:rPr>
              <a:t>X</a:t>
            </a:r>
            <a:r>
              <a:rPr lang="en-US" dirty="0" smtClean="0">
                <a:solidFill>
                  <a:srgbClr val="FF0000"/>
                </a:solidFill>
              </a:rPr>
              <a:t>.</a:t>
            </a:r>
          </a:p>
          <a:p>
            <a:r>
              <a:rPr lang="en-US" dirty="0" smtClean="0"/>
              <a:t>Any </a:t>
            </a:r>
            <a:r>
              <a:rPr lang="en-US" dirty="0">
                <a:solidFill>
                  <a:srgbClr val="FF0000"/>
                </a:solidFill>
              </a:rPr>
              <a:t>P</a:t>
            </a:r>
            <a:r>
              <a:rPr lang="en-US" dirty="0"/>
              <a:t> will translate to some </a:t>
            </a:r>
            <a:r>
              <a:rPr lang="en-US" dirty="0">
                <a:solidFill>
                  <a:srgbClr val="FF0000"/>
                </a:solidFill>
              </a:rPr>
              <a:t>µ</a:t>
            </a:r>
            <a:r>
              <a:rPr lang="en-US" dirty="0"/>
              <a:t> in the equivalent bin. Since </a:t>
            </a:r>
            <a:r>
              <a:rPr lang="en-US" dirty="0">
                <a:solidFill>
                  <a:srgbClr val="FF0000"/>
                </a:solidFill>
              </a:rPr>
              <a:t>µ</a:t>
            </a:r>
            <a:r>
              <a:rPr lang="en-US" dirty="0"/>
              <a:t> is allowed to be unknown, </a:t>
            </a:r>
            <a:r>
              <a:rPr lang="en-US" dirty="0">
                <a:solidFill>
                  <a:srgbClr val="FF0000"/>
                </a:solidFill>
              </a:rPr>
              <a:t>P</a:t>
            </a:r>
            <a:r>
              <a:rPr lang="en-US" dirty="0"/>
              <a:t> can be unknown to us as</a:t>
            </a:r>
            <a:r>
              <a:rPr lang="en-US" dirty="0" smtClean="0"/>
              <a:t>.</a:t>
            </a:r>
          </a:p>
          <a:p>
            <a:r>
              <a:rPr lang="en-US" dirty="0"/>
              <a:t>Now the by adding this information to the learning problem, it will be </a:t>
            </a:r>
            <a:r>
              <a:rPr lang="en-US" dirty="0" smtClean="0"/>
              <a:t>transform</a:t>
            </a:r>
            <a:endParaRPr lang="en-US" dirty="0"/>
          </a:p>
        </p:txBody>
      </p:sp>
      <p:pic>
        <p:nvPicPr>
          <p:cNvPr id="7" name="Content Placeholder 6"/>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22540"/>
            <a:ext cx="5181600" cy="4157507"/>
          </a:xfrm>
          <a:prstGeom prst="rect">
            <a:avLst/>
          </a:prstGeom>
        </p:spPr>
      </p:pic>
    </p:spTree>
    <p:extLst>
      <p:ext uri="{BB962C8B-B14F-4D97-AF65-F5344CB8AC3E}">
        <p14:creationId xmlns:p14="http://schemas.microsoft.com/office/powerpoint/2010/main" val="18566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Quick Recap</a:t>
            </a:r>
            <a:endParaRPr lang="en-US" dirty="0"/>
          </a:p>
        </p:txBody>
      </p:sp>
      <p:sp>
        <p:nvSpPr>
          <p:cNvPr id="8" name="Content Placeholder 7"/>
          <p:cNvSpPr>
            <a:spLocks noGrp="1"/>
          </p:cNvSpPr>
          <p:nvPr>
            <p:ph idx="1"/>
          </p:nvPr>
        </p:nvSpPr>
        <p:spPr/>
        <p:txBody>
          <a:bodyPr/>
          <a:lstStyle/>
          <a:p>
            <a:r>
              <a:rPr lang="en-US" b="1" dirty="0"/>
              <a:t>Using </a:t>
            </a:r>
            <a:r>
              <a:rPr lang="en-US" b="1" dirty="0">
                <a:solidFill>
                  <a:srgbClr val="FF0000"/>
                </a:solidFill>
              </a:rPr>
              <a:t>v</a:t>
            </a:r>
            <a:r>
              <a:rPr lang="en-US" b="1" dirty="0"/>
              <a:t> to predict </a:t>
            </a:r>
            <a:r>
              <a:rPr lang="en-US" b="1" dirty="0">
                <a:solidFill>
                  <a:srgbClr val="FF0000"/>
                </a:solidFill>
              </a:rPr>
              <a:t>µ</a:t>
            </a:r>
            <a:r>
              <a:rPr lang="en-US" dirty="0"/>
              <a:t> tells us something about </a:t>
            </a:r>
            <a:r>
              <a:rPr lang="en-US" dirty="0">
                <a:solidFill>
                  <a:srgbClr val="FF0000"/>
                </a:solidFill>
              </a:rPr>
              <a:t>f</a:t>
            </a:r>
            <a:r>
              <a:rPr lang="en-US" dirty="0"/>
              <a:t>, although it </a:t>
            </a:r>
            <a:r>
              <a:rPr lang="en-US" b="1" dirty="0"/>
              <a:t>doesn't tell us what </a:t>
            </a:r>
            <a:r>
              <a:rPr lang="en-US" b="1" dirty="0">
                <a:solidFill>
                  <a:srgbClr val="FF0000"/>
                </a:solidFill>
              </a:rPr>
              <a:t>f</a:t>
            </a:r>
            <a:r>
              <a:rPr lang="en-US" b="1" dirty="0"/>
              <a:t> is</a:t>
            </a:r>
            <a:r>
              <a:rPr lang="en-US" dirty="0"/>
              <a:t>. What </a:t>
            </a:r>
            <a:r>
              <a:rPr lang="en-US" dirty="0">
                <a:solidFill>
                  <a:srgbClr val="FF0000"/>
                </a:solidFill>
              </a:rPr>
              <a:t>µ</a:t>
            </a:r>
            <a:r>
              <a:rPr lang="en-US" dirty="0"/>
              <a:t> tells us is </a:t>
            </a:r>
            <a:r>
              <a:rPr lang="en-US" b="1" dirty="0"/>
              <a:t>the error rate </a:t>
            </a:r>
            <a:r>
              <a:rPr lang="en-US" b="1" dirty="0">
                <a:solidFill>
                  <a:srgbClr val="FF0000"/>
                </a:solidFill>
              </a:rPr>
              <a:t>h</a:t>
            </a:r>
            <a:r>
              <a:rPr lang="en-US" b="1" dirty="0"/>
              <a:t> makes in approximating </a:t>
            </a:r>
            <a:r>
              <a:rPr lang="en-US" b="1" dirty="0">
                <a:solidFill>
                  <a:srgbClr val="FF0000"/>
                </a:solidFill>
              </a:rPr>
              <a:t>f</a:t>
            </a:r>
            <a:r>
              <a:rPr lang="en-US" dirty="0"/>
              <a:t>. If v happens to be </a:t>
            </a:r>
            <a:r>
              <a:rPr lang="en-US" b="1" dirty="0"/>
              <a:t>close to zero</a:t>
            </a:r>
            <a:r>
              <a:rPr lang="en-US" dirty="0"/>
              <a:t>, we can predict that </a:t>
            </a:r>
            <a:r>
              <a:rPr lang="en-US" b="1" dirty="0">
                <a:solidFill>
                  <a:srgbClr val="FF0000"/>
                </a:solidFill>
              </a:rPr>
              <a:t>h</a:t>
            </a:r>
            <a:r>
              <a:rPr lang="en-US" b="1" dirty="0"/>
              <a:t> will approximate </a:t>
            </a:r>
            <a:r>
              <a:rPr lang="en-US" b="1" dirty="0">
                <a:solidFill>
                  <a:srgbClr val="FF0000"/>
                </a:solidFill>
              </a:rPr>
              <a:t>f </a:t>
            </a:r>
            <a:r>
              <a:rPr lang="en-US" b="1" dirty="0"/>
              <a:t>well</a:t>
            </a:r>
            <a:r>
              <a:rPr lang="en-US" dirty="0"/>
              <a:t> over the entire input space. If not, we are out of luck.</a:t>
            </a:r>
            <a:endParaRPr lang="fr-FR" dirty="0"/>
          </a:p>
          <a:p>
            <a:r>
              <a:rPr lang="en-US" dirty="0"/>
              <a:t>What we said so far was good for </a:t>
            </a:r>
            <a:r>
              <a:rPr lang="en-US" b="1" dirty="0"/>
              <a:t>“a given </a:t>
            </a:r>
            <a:r>
              <a:rPr lang="en-US" b="1" dirty="0">
                <a:solidFill>
                  <a:srgbClr val="FF0000"/>
                </a:solidFill>
              </a:rPr>
              <a:t>h</a:t>
            </a:r>
            <a:r>
              <a:rPr lang="en-US" b="1" dirty="0"/>
              <a:t>”</a:t>
            </a:r>
            <a:r>
              <a:rPr lang="en-US" dirty="0"/>
              <a:t> a single </a:t>
            </a:r>
            <a:r>
              <a:rPr lang="en-US" dirty="0">
                <a:solidFill>
                  <a:srgbClr val="FF0000"/>
                </a:solidFill>
              </a:rPr>
              <a:t>h</a:t>
            </a:r>
            <a:r>
              <a:rPr lang="en-US" dirty="0"/>
              <a:t> i.e. a single </a:t>
            </a:r>
            <a:r>
              <a:rPr lang="en-US" dirty="0">
                <a:solidFill>
                  <a:schemeClr val="accent2"/>
                </a:solidFill>
              </a:rPr>
              <a:t>bin</a:t>
            </a:r>
            <a:r>
              <a:rPr lang="en-US" dirty="0"/>
              <a:t>, now let us see if we can extend the bin equivalence to the case where we have multiple hypotheses in order to capture real learning.</a:t>
            </a:r>
            <a:endParaRPr lang="fr-FR" dirty="0"/>
          </a:p>
          <a:p>
            <a:endParaRPr lang="en-US" dirty="0"/>
          </a:p>
        </p:txBody>
      </p:sp>
    </p:spTree>
    <p:extLst>
      <p:ext uri="{BB962C8B-B14F-4D97-AF65-F5344CB8AC3E}">
        <p14:creationId xmlns:p14="http://schemas.microsoft.com/office/powerpoint/2010/main" val="192635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formalization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will start introducing </a:t>
                </a:r>
                <a:r>
                  <a:rPr lang="en-US" dirty="0"/>
                  <a:t>more descriptive names for the different </a:t>
                </a:r>
                <a:r>
                  <a:rPr lang="en-US" dirty="0" smtClean="0"/>
                  <a:t>components </a:t>
                </a:r>
                <a:r>
                  <a:rPr lang="en-US" dirty="0"/>
                  <a:t>that we will use</a:t>
                </a:r>
                <a:r>
                  <a:rPr lang="en-US" dirty="0" smtClean="0"/>
                  <a:t>.</a:t>
                </a:r>
              </a:p>
              <a:p>
                <a:r>
                  <a:rPr lang="en-US" dirty="0"/>
                  <a:t>The error rate within the sample, which corresponds to </a:t>
                </a:r>
                <a:r>
                  <a:rPr lang="en-US" dirty="0">
                    <a:solidFill>
                      <a:srgbClr val="FF0000"/>
                    </a:solidFill>
                  </a:rPr>
                  <a:t>v</a:t>
                </a:r>
                <a:r>
                  <a:rPr lang="en-US" dirty="0"/>
                  <a:t> in the bin model, will be called </a:t>
                </a:r>
                <a:r>
                  <a:rPr lang="en-US" b="1" i="1" dirty="0"/>
                  <a:t>the in-sample error</a:t>
                </a:r>
                <a:r>
                  <a:rPr lang="en-US" dirty="0"/>
                  <a:t>.</a:t>
                </a:r>
                <a:endParaRPr lang="fr-FR" dirty="0"/>
              </a:p>
              <a:p>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𝑖𝑛</m:t>
                        </m:r>
                      </m:sub>
                    </m:sSub>
                    <m:d>
                      <m:dPr>
                        <m:ctrlPr>
                          <a:rPr lang="fr-FR" i="1">
                            <a:latin typeface="Cambria Math" panose="02040503050406030204" pitchFamily="18" charset="0"/>
                          </a:rPr>
                        </m:ctrlPr>
                      </m:dPr>
                      <m:e>
                        <m:r>
                          <a:rPr lang="en-US" i="1">
                            <a:latin typeface="Cambria Math" panose="02040503050406030204" pitchFamily="18" charset="0"/>
                          </a:rPr>
                          <m:t>h</m:t>
                        </m:r>
                      </m:e>
                    </m:d>
                    <m:r>
                      <a:rPr lang="en-US" i="1">
                        <a:latin typeface="Cambria Math" panose="02040503050406030204" pitchFamily="18" charset="0"/>
                      </a:rPr>
                      <m:t>=</m:t>
                    </m:r>
                    <m:d>
                      <m:dPr>
                        <m:ctrlPr>
                          <a:rPr lang="fr-FR" i="1">
                            <a:latin typeface="Cambria Math" panose="02040503050406030204" pitchFamily="18" charset="0"/>
                          </a:rPr>
                        </m:ctrlPr>
                      </m:dPr>
                      <m:e>
                        <m:r>
                          <a:rPr lang="en-US" i="1">
                            <a:latin typeface="Cambria Math" panose="02040503050406030204" pitchFamily="18" charset="0"/>
                          </a:rPr>
                          <m:t>𝑓𝑟𝑎𝑐𝑡𝑖𝑜𝑛</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smtClean="0">
                            <a:solidFill>
                              <a:srgbClr val="FF0000"/>
                            </a:solidFill>
                            <a:latin typeface="Cambria Math" panose="02040503050406030204" pitchFamily="18" charset="0"/>
                          </a:rPr>
                          <m:t>𝐷</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smtClean="0">
                            <a:solidFill>
                              <a:srgbClr val="FF0000"/>
                            </a:solidFill>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smtClean="0">
                            <a:solidFill>
                              <a:srgbClr val="FF0000"/>
                            </a:solidFill>
                            <a:latin typeface="Cambria Math" panose="02040503050406030204" pitchFamily="18" charset="0"/>
                          </a:rPr>
                          <m:t>h</m:t>
                        </m:r>
                        <m:r>
                          <a:rPr lang="en-US" i="1">
                            <a:latin typeface="Cambria Math" panose="02040503050406030204" pitchFamily="18" charset="0"/>
                          </a:rPr>
                          <m:t> </m:t>
                        </m:r>
                        <m:r>
                          <a:rPr lang="en-US" i="1">
                            <a:latin typeface="Cambria Math" panose="02040503050406030204" pitchFamily="18" charset="0"/>
                          </a:rPr>
                          <m:t>𝑑𝑖𝑠𝑎𝑔𝑟𝑒𝑒</m:t>
                        </m:r>
                        <m:r>
                          <a:rPr lang="en-US" i="1">
                            <a:latin typeface="Cambria Math" panose="02040503050406030204" pitchFamily="18" charset="0"/>
                          </a:rPr>
                          <m:t> </m:t>
                        </m:r>
                      </m:e>
                    </m:d>
                  </m:oMath>
                </a14:m>
                <a:endParaRPr lang="fr-FR" dirty="0"/>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fr-FR"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𝑁</m:t>
                          </m:r>
                        </m:sup>
                        <m:e>
                          <m:d>
                            <m:dPr>
                              <m:begChr m:val="⟦"/>
                              <m:endChr m:val="⟧"/>
                              <m:ctrlPr>
                                <a:rPr lang="fr-FR" i="1">
                                  <a:latin typeface="Cambria Math" panose="02040503050406030204" pitchFamily="18" charset="0"/>
                                </a:rPr>
                              </m:ctrlPr>
                            </m:dPr>
                            <m:e>
                              <m:r>
                                <a:rPr lang="en-US" i="1">
                                  <a:latin typeface="Cambria Math" panose="02040503050406030204" pitchFamily="18" charset="0"/>
                                </a:rPr>
                                <m:t>h</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e>
                          </m:d>
                        </m:e>
                      </m:nary>
                      <m:r>
                        <a:rPr lang="en-US" i="1">
                          <a:latin typeface="Cambria Math" panose="02040503050406030204" pitchFamily="18" charset="0"/>
                        </a:rPr>
                        <m:t>   </m:t>
                      </m:r>
                    </m:oMath>
                  </m:oMathPara>
                </a14:m>
                <a:endParaRPr lang="fr-FR" dirty="0"/>
              </a:p>
              <a:p>
                <a:pPr marL="0" indent="0">
                  <a:buNone/>
                </a:pPr>
                <a:r>
                  <a:rPr lang="en-US" dirty="0"/>
                  <a:t> </a:t>
                </a:r>
                <a:endParaRPr lang="fr-FR" dirty="0"/>
              </a:p>
              <a:p>
                <a:r>
                  <a:rPr lang="en-US" dirty="0"/>
                  <a:t>Or </a:t>
                </a:r>
                <a14:m>
                  <m:oMath xmlns:m="http://schemas.openxmlformats.org/officeDocument/2006/math">
                    <m:d>
                      <m:dPr>
                        <m:begChr m:val="⟦"/>
                        <m:endChr m:val="⟧"/>
                        <m:ctrlPr>
                          <a:rPr lang="fr-FR"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𝑂𝑟</m:t>
                    </m:r>
                    <m:r>
                      <a:rPr lang="en-US" i="1">
                        <a:latin typeface="Cambria Math" panose="02040503050406030204" pitchFamily="18" charset="0"/>
                      </a:rPr>
                      <m:t> </m:t>
                    </m:r>
                    <m:d>
                      <m:dPr>
                        <m:begChr m:val="⟦"/>
                        <m:endChr m:val="⟧"/>
                        <m:ctrlPr>
                          <a:rPr lang="fr-FR"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=0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𝐹𝑎𝑙𝑠𝑒</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b="-980"/>
                </a:stretch>
              </a:blipFill>
            </p:spPr>
            <p:txBody>
              <a:bodyPr/>
              <a:lstStyle/>
              <a:p>
                <a:r>
                  <a:rPr lang="en-US">
                    <a:noFill/>
                  </a:rPr>
                  <a:t> </a:t>
                </a:r>
              </a:p>
            </p:txBody>
          </p:sp>
        </mc:Fallback>
      </mc:AlternateContent>
    </p:spTree>
    <p:extLst>
      <p:ext uri="{BB962C8B-B14F-4D97-AF65-F5344CB8AC3E}">
        <p14:creationId xmlns:p14="http://schemas.microsoft.com/office/powerpoint/2010/main" val="1829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5760"/>
                <a:ext cx="10515600" cy="5811203"/>
              </a:xfrm>
            </p:spPr>
            <p:txBody>
              <a:bodyPr>
                <a:normAutofit/>
              </a:bodyPr>
              <a:lstStyle/>
              <a:p>
                <a:r>
                  <a:rPr lang="en-US" dirty="0"/>
                  <a:t>we define the </a:t>
                </a:r>
                <a:r>
                  <a:rPr lang="en-US" b="1" i="1" dirty="0"/>
                  <a:t>out-of-sample error. </a:t>
                </a:r>
                <a:endParaRPr lang="fr-FR" dirty="0"/>
              </a:p>
              <a:p>
                <a:pPr lvl="1"/>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𝑜𝑢𝑡</m:t>
                        </m:r>
                      </m:sub>
                    </m:sSub>
                    <m:d>
                      <m:dPr>
                        <m:ctrlPr>
                          <a:rPr lang="fr-FR" i="1">
                            <a:latin typeface="Cambria Math" panose="02040503050406030204" pitchFamily="18" charset="0"/>
                          </a:rPr>
                        </m:ctrlPr>
                      </m:dPr>
                      <m:e>
                        <m:r>
                          <a:rPr lang="en-US" i="1">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𝑓</m:t>
                    </m:r>
                    <m:d>
                      <m:dPr>
                        <m:ctrlPr>
                          <a:rPr lang="fr-FR"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oMath>
                </a14:m>
                <a:endParaRPr lang="fr-FR" dirty="0" smtClean="0"/>
              </a:p>
              <a:p>
                <a:pPr marL="457200" lvl="1" indent="0">
                  <a:buNone/>
                </a:pPr>
                <a:endParaRPr lang="fr-FR" dirty="0"/>
              </a:p>
              <a:p>
                <a:r>
                  <a:rPr lang="en-US" dirty="0"/>
                  <a:t>Which corresponds to </a:t>
                </a:r>
                <a:r>
                  <a:rPr lang="en-US" dirty="0">
                    <a:solidFill>
                      <a:srgbClr val="FF0000"/>
                    </a:solidFill>
                  </a:rPr>
                  <a:t>µ </a:t>
                </a:r>
                <a:r>
                  <a:rPr lang="en-US" dirty="0"/>
                  <a:t>in the bin model. The probability is based on the distribution </a:t>
                </a:r>
                <a:r>
                  <a:rPr lang="en-US" dirty="0">
                    <a:solidFill>
                      <a:srgbClr val="FF0000"/>
                    </a:solidFill>
                  </a:rPr>
                  <a:t>P</a:t>
                </a:r>
                <a:r>
                  <a:rPr lang="en-US" dirty="0"/>
                  <a:t> over </a:t>
                </a:r>
                <a:r>
                  <a:rPr lang="en-US" dirty="0">
                    <a:solidFill>
                      <a:srgbClr val="FF0000"/>
                    </a:solidFill>
                  </a:rPr>
                  <a:t>X</a:t>
                </a:r>
                <a:r>
                  <a:rPr lang="en-US" dirty="0"/>
                  <a:t> which is used to sample the data points </a:t>
                </a:r>
                <a:r>
                  <a:rPr lang="en-US" dirty="0">
                    <a:solidFill>
                      <a:srgbClr val="FF0000"/>
                    </a:solidFill>
                  </a:rPr>
                  <a:t>x</a:t>
                </a:r>
                <a:r>
                  <a:rPr lang="en-US" dirty="0"/>
                  <a:t>.</a:t>
                </a:r>
                <a:endParaRPr lang="fr-FR" dirty="0"/>
              </a:p>
              <a:p>
                <a:r>
                  <a:rPr lang="en-US" dirty="0"/>
                  <a:t>Substituting the new notation </a:t>
                </a:r>
                <a:r>
                  <a:rPr lang="en-US" dirty="0" err="1">
                    <a:solidFill>
                      <a:srgbClr val="FF0000"/>
                    </a:solidFill>
                  </a:rPr>
                  <a:t>E</a:t>
                </a:r>
                <a:r>
                  <a:rPr lang="en-US" baseline="-25000" dirty="0" err="1">
                    <a:solidFill>
                      <a:srgbClr val="FF0000"/>
                    </a:solidFill>
                  </a:rPr>
                  <a:t>in</a:t>
                </a:r>
                <a:r>
                  <a:rPr lang="en-US" dirty="0">
                    <a:solidFill>
                      <a:srgbClr val="FF0000"/>
                    </a:solidFill>
                  </a:rPr>
                  <a:t> </a:t>
                </a:r>
                <a:r>
                  <a:rPr lang="en-US" dirty="0"/>
                  <a:t>for v and </a:t>
                </a:r>
                <a:r>
                  <a:rPr lang="en-US" dirty="0" err="1">
                    <a:solidFill>
                      <a:srgbClr val="FF0000"/>
                    </a:solidFill>
                  </a:rPr>
                  <a:t>E</a:t>
                </a:r>
                <a:r>
                  <a:rPr lang="en-US" baseline="-25000" dirty="0" err="1">
                    <a:solidFill>
                      <a:srgbClr val="FF0000"/>
                    </a:solidFill>
                  </a:rPr>
                  <a:t>out</a:t>
                </a:r>
                <a:r>
                  <a:rPr lang="en-US" dirty="0">
                    <a:solidFill>
                      <a:srgbClr val="FF0000"/>
                    </a:solidFill>
                  </a:rPr>
                  <a:t> </a:t>
                </a:r>
                <a:r>
                  <a:rPr lang="en-US" dirty="0"/>
                  <a:t>for </a:t>
                </a:r>
                <a:r>
                  <a:rPr lang="en-US" dirty="0">
                    <a:solidFill>
                      <a:srgbClr val="FF0000"/>
                    </a:solidFill>
                  </a:rPr>
                  <a:t>µ</a:t>
                </a:r>
                <a:r>
                  <a:rPr lang="en-US" dirty="0"/>
                  <a:t>, the </a:t>
                </a:r>
                <a:r>
                  <a:rPr lang="en-US" dirty="0" err="1"/>
                  <a:t>Hoeffding</a:t>
                </a:r>
                <a:r>
                  <a:rPr lang="en-US" dirty="0"/>
                  <a:t> Inequality </a:t>
                </a:r>
                <a:r>
                  <a:rPr lang="en-US" dirty="0" smtClean="0"/>
                  <a:t> </a:t>
                </a:r>
                <a:r>
                  <a:rPr lang="en-US" dirty="0"/>
                  <a:t>can be rewritten as</a:t>
                </a:r>
                <a:endParaRPr lang="fr-FR" dirty="0"/>
              </a:p>
              <a:p>
                <a:pPr lvl="1"/>
                <a14:m>
                  <m:oMath xmlns:m="http://schemas.openxmlformats.org/officeDocument/2006/math">
                    <m:r>
                      <a:rPr lang="en-US" i="1">
                        <a:latin typeface="Cambria Math" panose="02040503050406030204" pitchFamily="18" charset="0"/>
                      </a:rPr>
                      <m:t>𝑃</m:t>
                    </m:r>
                    <m:d>
                      <m:dPr>
                        <m:begChr m:val="["/>
                        <m:endChr m:val="]"/>
                        <m:ctrlPr>
                          <a:rPr lang="fr-FR" i="1">
                            <a:latin typeface="Cambria Math" panose="02040503050406030204" pitchFamily="18" charset="0"/>
                          </a:rPr>
                        </m:ctrlPr>
                      </m:dPr>
                      <m:e>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𝑖𝑛</m:t>
                                </m:r>
                              </m:sub>
                            </m:sSub>
                            <m:d>
                              <m:dPr>
                                <m:ctrlPr>
                                  <a:rPr lang="fr-FR" i="1">
                                    <a:latin typeface="Cambria Math" panose="02040503050406030204" pitchFamily="18" charset="0"/>
                                  </a:rPr>
                                </m:ctrlPr>
                              </m:dPr>
                              <m:e>
                                <m:r>
                                  <a:rPr lang="en-US" i="1">
                                    <a:latin typeface="Cambria Math" panose="02040503050406030204" pitchFamily="18" charset="0"/>
                                  </a:rPr>
                                  <m:t>h</m:t>
                                </m:r>
                              </m:e>
                            </m:d>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𝑜𝑢𝑡</m:t>
                                </m:r>
                              </m:sub>
                            </m:sSub>
                            <m:d>
                              <m:dPr>
                                <m:ctrlPr>
                                  <a:rPr lang="fr-FR" i="1">
                                    <a:latin typeface="Cambria Math" panose="02040503050406030204" pitchFamily="18" charset="0"/>
                                  </a:rPr>
                                </m:ctrlPr>
                              </m:dPr>
                              <m:e>
                                <m:r>
                                  <a:rPr lang="en-US" i="1">
                                    <a:latin typeface="Cambria Math" panose="02040503050406030204" pitchFamily="18" charset="0"/>
                                  </a:rPr>
                                  <m:t>h</m:t>
                                </m:r>
                              </m:e>
                            </m:d>
                          </m:e>
                        </m:d>
                      </m:e>
                    </m:d>
                    <m:r>
                      <a:rPr lang="en-US" i="1">
                        <a:latin typeface="Cambria Math" panose="02040503050406030204" pitchFamily="18" charset="0"/>
                      </a:rPr>
                      <m:t>≤2</m:t>
                    </m:r>
                    <m:sSup>
                      <m:sSupPr>
                        <m:ctrlPr>
                          <a:rPr lang="fr-F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Sup>
                          <m:sSupPr>
                            <m:ctrlPr>
                              <a:rPr lang="fr-FR" i="1">
                                <a:latin typeface="Cambria Math" panose="02040503050406030204" pitchFamily="18" charset="0"/>
                              </a:rPr>
                            </m:ctrlPr>
                          </m:sSupPr>
                          <m:e>
                            <m:r>
                              <a:rPr lang="en-US" i="1">
                                <a:latin typeface="Cambria Math" panose="02040503050406030204" pitchFamily="18" charset="0"/>
                              </a:rPr>
                              <m:t>𝜖</m:t>
                            </m:r>
                          </m:e>
                          <m:sup>
                            <m:r>
                              <a:rPr lang="en-US" i="1">
                                <a:latin typeface="Cambria Math" panose="02040503050406030204" pitchFamily="18" charset="0"/>
                              </a:rPr>
                              <m:t>2</m:t>
                            </m:r>
                          </m:sup>
                        </m:sSup>
                        <m:r>
                          <a:rPr lang="en-US" i="1">
                            <a:latin typeface="Cambria Math" panose="02040503050406030204" pitchFamily="18" charset="0"/>
                          </a:rPr>
                          <m:t>𝑁</m:t>
                        </m:r>
                      </m:sup>
                    </m:sSup>
                  </m:oMath>
                </a14:m>
                <a:endParaRPr lang="fr-FR" dirty="0"/>
              </a:p>
              <a:p>
                <a:r>
                  <a:rPr lang="en-US" dirty="0"/>
                  <a:t>Where:</a:t>
                </a:r>
                <a:endParaRPr lang="fr-FR" dirty="0"/>
              </a:p>
              <a:p>
                <a:pPr lvl="1"/>
                <a:r>
                  <a:rPr lang="en-US" dirty="0"/>
                  <a:t> </a:t>
                </a:r>
                <a:r>
                  <a:rPr lang="en-US" dirty="0">
                    <a:solidFill>
                      <a:srgbClr val="FF0000"/>
                    </a:solidFill>
                  </a:rPr>
                  <a:t>N</a:t>
                </a:r>
                <a:r>
                  <a:rPr lang="en-US" dirty="0"/>
                  <a:t> is the number of training examples.</a:t>
                </a:r>
                <a:endParaRPr lang="fr-FR" dirty="0"/>
              </a:p>
              <a:p>
                <a:pPr lvl="1"/>
                <a:r>
                  <a:rPr lang="en-US" dirty="0"/>
                  <a:t>The in-sample error </a:t>
                </a:r>
                <a:r>
                  <a:rPr lang="en-US" dirty="0" err="1">
                    <a:solidFill>
                      <a:srgbClr val="FF0000"/>
                    </a:solidFill>
                  </a:rPr>
                  <a:t>E</a:t>
                </a:r>
                <a:r>
                  <a:rPr lang="en-US" baseline="-25000" dirty="0" err="1">
                    <a:solidFill>
                      <a:srgbClr val="FF0000"/>
                    </a:solidFill>
                  </a:rPr>
                  <a:t>in</a:t>
                </a:r>
                <a:r>
                  <a:rPr lang="en-US" dirty="0"/>
                  <a:t>, just like </a:t>
                </a:r>
                <a:r>
                  <a:rPr lang="en-US" dirty="0">
                    <a:solidFill>
                      <a:srgbClr val="FF0000"/>
                    </a:solidFill>
                  </a:rPr>
                  <a:t>v</a:t>
                </a:r>
                <a:r>
                  <a:rPr lang="en-US" dirty="0"/>
                  <a:t>, is a random variable that depends on the sample.</a:t>
                </a:r>
                <a:endParaRPr lang="fr-FR" dirty="0"/>
              </a:p>
              <a:p>
                <a:pPr lvl="1"/>
                <a:r>
                  <a:rPr lang="en-US" dirty="0"/>
                  <a:t>The out-of-sample error </a:t>
                </a:r>
                <a:r>
                  <a:rPr lang="en-US" dirty="0" err="1">
                    <a:solidFill>
                      <a:srgbClr val="FF0000"/>
                    </a:solidFill>
                  </a:rPr>
                  <a:t>E</a:t>
                </a:r>
                <a:r>
                  <a:rPr lang="en-US" baseline="-25000" dirty="0" err="1">
                    <a:solidFill>
                      <a:srgbClr val="FF0000"/>
                    </a:solidFill>
                  </a:rPr>
                  <a:t>out</a:t>
                </a:r>
                <a:r>
                  <a:rPr lang="en-US" dirty="0"/>
                  <a:t>, just like </a:t>
                </a:r>
                <a:r>
                  <a:rPr lang="en-US" dirty="0">
                    <a:solidFill>
                      <a:srgbClr val="FF0000"/>
                    </a:solidFill>
                  </a:rPr>
                  <a:t>µ</a:t>
                </a:r>
                <a:r>
                  <a:rPr lang="en-US" dirty="0"/>
                  <a:t>, is unknown but not random.</a:t>
                </a:r>
                <a:endParaRPr lang="fr-FR"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5760"/>
                <a:ext cx="10515600" cy="5811203"/>
              </a:xfrm>
              <a:blipFill rotWithShape="0">
                <a:blip r:embed="rId2"/>
                <a:stretch>
                  <a:fillRect l="-1043" t="-1679" r="-406"/>
                </a:stretch>
              </a:blipFill>
            </p:spPr>
            <p:txBody>
              <a:bodyPr/>
              <a:lstStyle/>
              <a:p>
                <a:r>
                  <a:rPr lang="en-US">
                    <a:noFill/>
                  </a:rPr>
                  <a:t> </a:t>
                </a:r>
              </a:p>
            </p:txBody>
          </p:sp>
        </mc:Fallback>
      </mc:AlternateContent>
    </p:spTree>
    <p:extLst>
      <p:ext uri="{BB962C8B-B14F-4D97-AF65-F5344CB8AC3E}">
        <p14:creationId xmlns:p14="http://schemas.microsoft.com/office/powerpoint/2010/main" val="99580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one!!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dirty="0" smtClean="0"/>
                  <a:t>Let us consider an entire </a:t>
                </a:r>
                <a:r>
                  <a:rPr lang="en-US" dirty="0" smtClean="0">
                    <a:solidFill>
                      <a:schemeClr val="accent6"/>
                    </a:solidFill>
                  </a:rPr>
                  <a:t>hypothesis set </a:t>
                </a:r>
                <a:r>
                  <a:rPr lang="en-US" dirty="0" smtClean="0">
                    <a:solidFill>
                      <a:srgbClr val="FF0000"/>
                    </a:solidFill>
                  </a:rPr>
                  <a:t>H</a:t>
                </a:r>
                <a:r>
                  <a:rPr lang="en-US" dirty="0" smtClean="0"/>
                  <a:t> instead of just one </a:t>
                </a:r>
                <a:r>
                  <a:rPr lang="en-US" dirty="0" smtClean="0">
                    <a:solidFill>
                      <a:schemeClr val="accent6"/>
                    </a:solidFill>
                  </a:rPr>
                  <a:t>hypothesis</a:t>
                </a:r>
                <a:r>
                  <a:rPr lang="en-US" dirty="0" smtClean="0"/>
                  <a:t> </a:t>
                </a:r>
                <a:r>
                  <a:rPr lang="en-US" dirty="0" smtClean="0">
                    <a:solidFill>
                      <a:srgbClr val="FF0000"/>
                    </a:solidFill>
                  </a:rPr>
                  <a:t>h</a:t>
                </a:r>
                <a:r>
                  <a:rPr lang="en-US" dirty="0" smtClean="0"/>
                  <a:t>.</a:t>
                </a:r>
              </a:p>
              <a:p>
                <a:r>
                  <a:rPr lang="en-US" dirty="0"/>
                  <a:t>and assume for the moment that </a:t>
                </a:r>
                <a:r>
                  <a:rPr lang="en-US" dirty="0">
                    <a:solidFill>
                      <a:srgbClr val="FF0000"/>
                    </a:solidFill>
                  </a:rPr>
                  <a:t>H</a:t>
                </a:r>
                <a:r>
                  <a:rPr lang="en-US" dirty="0"/>
                  <a:t> has a </a:t>
                </a:r>
                <a:r>
                  <a:rPr lang="en-US" u="sng" dirty="0"/>
                  <a:t>finite</a:t>
                </a:r>
                <a:r>
                  <a:rPr lang="en-US" dirty="0"/>
                  <a:t> number of </a:t>
                </a:r>
                <a:r>
                  <a:rPr lang="en-US" dirty="0" smtClean="0">
                    <a:solidFill>
                      <a:schemeClr val="accent6"/>
                    </a:solidFill>
                  </a:rPr>
                  <a:t>hypotheses</a:t>
                </a:r>
                <a:r>
                  <a:rPr lang="en-US" dirty="0" smtClean="0"/>
                  <a:t>.</a:t>
                </a:r>
              </a:p>
              <a:p>
                <a14:m>
                  <m:oMath xmlns:m="http://schemas.openxmlformats.org/officeDocument/2006/math">
                    <m:r>
                      <a:rPr lang="fr-FR" b="0" i="1" smtClean="0">
                        <a:latin typeface="Cambria Math" panose="02040503050406030204" pitchFamily="18" charset="0"/>
                      </a:rPr>
                      <m:t>                                       </m:t>
                    </m:r>
                    <m:r>
                      <a:rPr lang="en-US" i="1"/>
                      <m:t>𝐻</m:t>
                    </m:r>
                    <m:r>
                      <a:rPr lang="en-US" i="1"/>
                      <m:t>={</m:t>
                    </m:r>
                    <m:sSub>
                      <m:sSubPr>
                        <m:ctrlPr>
                          <a:rPr lang="fr-FR" i="1"/>
                        </m:ctrlPr>
                      </m:sSubPr>
                      <m:e>
                        <m:r>
                          <a:rPr lang="en-US" i="1"/>
                          <m:t>h</m:t>
                        </m:r>
                      </m:e>
                      <m:sub>
                        <m:r>
                          <a:rPr lang="en-US" i="1"/>
                          <m:t>1</m:t>
                        </m:r>
                      </m:sub>
                    </m:sSub>
                    <m:r>
                      <a:rPr lang="en-US" i="1"/>
                      <m:t>,</m:t>
                    </m:r>
                    <m:sSub>
                      <m:sSubPr>
                        <m:ctrlPr>
                          <a:rPr lang="fr-FR" i="1"/>
                        </m:ctrlPr>
                      </m:sSubPr>
                      <m:e>
                        <m:r>
                          <a:rPr lang="en-US" i="1"/>
                          <m:t>h</m:t>
                        </m:r>
                      </m:e>
                      <m:sub>
                        <m:r>
                          <a:rPr lang="en-US" i="1"/>
                          <m:t>2</m:t>
                        </m:r>
                      </m:sub>
                    </m:sSub>
                    <m:r>
                      <a:rPr lang="en-US" i="1"/>
                      <m:t>,…,</m:t>
                    </m:r>
                    <m:sSub>
                      <m:sSubPr>
                        <m:ctrlPr>
                          <a:rPr lang="fr-FR" i="1"/>
                        </m:ctrlPr>
                      </m:sSubPr>
                      <m:e>
                        <m:r>
                          <a:rPr lang="en-US" i="1"/>
                          <m:t>h</m:t>
                        </m:r>
                      </m:e>
                      <m:sub>
                        <m:r>
                          <a:rPr lang="en-US" i="1"/>
                          <m:t>𝑀</m:t>
                        </m:r>
                      </m:sub>
                    </m:sSub>
                    <m:r>
                      <a:rPr lang="en-US" i="1"/>
                      <m:t>}</m:t>
                    </m:r>
                  </m:oMath>
                </a14:m>
                <a:endParaRPr lang="fr-FR" dirty="0"/>
              </a:p>
              <a:p>
                <a:r>
                  <a:rPr lang="en-US" dirty="0"/>
                  <a:t> </a:t>
                </a:r>
                <a:r>
                  <a:rPr lang="en-US" dirty="0" err="1"/>
                  <a:t>Hoeffding</a:t>
                </a:r>
                <a:r>
                  <a:rPr lang="en-US" dirty="0"/>
                  <a:t> </a:t>
                </a:r>
                <a:r>
                  <a:rPr lang="en-US" dirty="0" smtClean="0"/>
                  <a:t>Inequality </a:t>
                </a:r>
                <a:r>
                  <a:rPr lang="en-US" dirty="0"/>
                  <a:t>still applies to each </a:t>
                </a:r>
                <a:r>
                  <a:rPr lang="en-US" u="sng" dirty="0"/>
                  <a:t>bin </a:t>
                </a:r>
                <a:r>
                  <a:rPr lang="en-US" u="sng" dirty="0" smtClean="0"/>
                  <a:t>individually</a:t>
                </a:r>
                <a:r>
                  <a:rPr lang="en-US" dirty="0" smtClean="0"/>
                  <a:t>.</a:t>
                </a:r>
                <a:r>
                  <a:rPr lang="en-US" dirty="0"/>
                  <a:t> the situation becomes more complicated when we consider </a:t>
                </a:r>
                <a:r>
                  <a:rPr lang="en-US" u="sng" dirty="0"/>
                  <a:t>all the bins simultaneously</a:t>
                </a:r>
                <a:r>
                  <a:rPr lang="en-US" dirty="0" smtClean="0"/>
                  <a:t>.</a:t>
                </a:r>
              </a:p>
              <a:p>
                <a:r>
                  <a:rPr lang="en-US" dirty="0"/>
                  <a:t>So we need an equivalence that is true </a:t>
                </a:r>
                <a:r>
                  <a:rPr lang="en-US" b="1" dirty="0"/>
                  <a:t>for all </a:t>
                </a:r>
                <a:r>
                  <a:rPr lang="en-US" dirty="0"/>
                  <a:t>bins i.e. </a:t>
                </a:r>
                <a:r>
                  <a:rPr lang="en-US" b="1" dirty="0"/>
                  <a:t>for all</a:t>
                </a:r>
                <a:r>
                  <a:rPr lang="en-US" dirty="0"/>
                  <a:t> </a:t>
                </a:r>
                <a:r>
                  <a:rPr lang="en-US" dirty="0" err="1">
                    <a:solidFill>
                      <a:srgbClr val="FF0000"/>
                    </a:solidFill>
                  </a:rPr>
                  <a:t>h</a:t>
                </a:r>
                <a:r>
                  <a:rPr lang="en-US" baseline="-25000" dirty="0" err="1">
                    <a:solidFill>
                      <a:srgbClr val="FF0000"/>
                    </a:solidFill>
                  </a:rPr>
                  <a:t>m</a:t>
                </a:r>
                <a:r>
                  <a:rPr lang="en-US" baseline="-25000" dirty="0">
                    <a:solidFill>
                      <a:srgbClr val="FF0000"/>
                    </a:solidFill>
                  </a:rPr>
                  <a:t> </a:t>
                </a:r>
                <a:r>
                  <a:rPr lang="en-US" dirty="0">
                    <a:solidFill>
                      <a:srgbClr val="FF0000"/>
                    </a:solidFill>
                  </a:rPr>
                  <a:t>m={1,…,M}, </a:t>
                </a:r>
                <a:r>
                  <a:rPr lang="en-US" dirty="0"/>
                  <a:t>because the hypothesis that we are interested in is </a:t>
                </a:r>
                <a:r>
                  <a:rPr lang="en-US" dirty="0" smtClean="0">
                    <a:solidFill>
                      <a:srgbClr val="FF0000"/>
                    </a:solidFill>
                  </a:rPr>
                  <a:t>g</a:t>
                </a:r>
                <a:r>
                  <a:rPr lang="en-US" dirty="0" smtClean="0"/>
                  <a:t>.</a:t>
                </a:r>
              </a:p>
              <a:p>
                <a:r>
                  <a:rPr lang="en-US" dirty="0" smtClean="0"/>
                  <a:t>And g can be any </a:t>
                </a:r>
                <a:r>
                  <a:rPr lang="en-US" dirty="0" err="1" smtClean="0">
                    <a:solidFill>
                      <a:srgbClr val="FF0000"/>
                    </a:solidFill>
                  </a:rPr>
                  <a:t>h</a:t>
                </a:r>
                <a:r>
                  <a:rPr lang="en-US" baseline="-25000" dirty="0" err="1" smtClean="0">
                    <a:solidFill>
                      <a:srgbClr val="FF0000"/>
                    </a:solidFill>
                  </a:rPr>
                  <a:t>m</a:t>
                </a:r>
                <a:endParaRPr lang="en-US" dirty="0" smtClean="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101" r="-1275"/>
                </a:stretch>
              </a:blipFill>
            </p:spPr>
            <p:txBody>
              <a:bodyPr/>
              <a:lstStyle/>
              <a:p>
                <a:r>
                  <a:rPr lang="en-US">
                    <a:noFill/>
                  </a:rPr>
                  <a:t> </a:t>
                </a:r>
              </a:p>
            </p:txBody>
          </p:sp>
        </mc:Fallback>
      </mc:AlternateContent>
    </p:spTree>
    <p:extLst>
      <p:ext uri="{BB962C8B-B14F-4D97-AF65-F5344CB8AC3E}">
        <p14:creationId xmlns:p14="http://schemas.microsoft.com/office/powerpoint/2010/main" val="2113142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0" y="0"/>
            <a:ext cx="7202658" cy="4304714"/>
          </a:xfrm>
          <a:prstGeom prst="rect">
            <a:avLst/>
          </a:prstGeom>
        </p:spPr>
      </p:pic>
      <p:sp>
        <p:nvSpPr>
          <p:cNvPr id="6" name="Rectangle 5"/>
          <p:cNvSpPr/>
          <p:nvPr/>
        </p:nvSpPr>
        <p:spPr>
          <a:xfrm>
            <a:off x="600261" y="1367527"/>
            <a:ext cx="862737" cy="1569660"/>
          </a:xfrm>
          <a:prstGeom prst="rect">
            <a:avLst/>
          </a:prstGeom>
          <a:noFill/>
        </p:spPr>
        <p:txBody>
          <a:bodyPr wrap="none" lIns="91440" tIns="45720" rIns="91440" bIns="45720">
            <a:spAutoFit/>
          </a:bodyPr>
          <a:lstStyle/>
          <a:p>
            <a:pPr algn="ctr"/>
            <a:r>
              <a:rPr lang="en-US" sz="9600" b="1" cap="none" spc="0" dirty="0" smtClean="0">
                <a:ln w="13462">
                  <a:solidFill>
                    <a:schemeClr val="bg1"/>
                  </a:solidFill>
                  <a:prstDash val="solid"/>
                </a:ln>
                <a:solidFill>
                  <a:srgbClr val="FF0000"/>
                </a:solidFill>
                <a:effectLst>
                  <a:outerShdw dist="38100" dir="2700000" algn="bl" rotWithShape="0">
                    <a:schemeClr val="accent5"/>
                  </a:outerShdw>
                </a:effectLst>
              </a:rPr>
              <a:t>X</a:t>
            </a:r>
            <a:endParaRPr lang="en-US" sz="9600" b="1" cap="none" spc="0" dirty="0">
              <a:ln w="13462">
                <a:solidFill>
                  <a:schemeClr val="bg1"/>
                </a:solidFill>
                <a:prstDash val="solid"/>
              </a:ln>
              <a:solidFill>
                <a:srgbClr val="FF0000"/>
              </a:solidFill>
              <a:effectLst>
                <a:outerShdw dist="38100" dir="2700000" algn="bl" rotWithShape="0">
                  <a:schemeClr val="accent5"/>
                </a:outerShdw>
              </a:effectLst>
            </a:endParaRPr>
          </a:p>
        </p:txBody>
      </p:sp>
      <p:sp>
        <p:nvSpPr>
          <p:cNvPr id="7" name="Rectangle 6"/>
          <p:cNvSpPr/>
          <p:nvPr/>
        </p:nvSpPr>
        <p:spPr>
          <a:xfrm>
            <a:off x="2513468" y="1367527"/>
            <a:ext cx="862737" cy="1569660"/>
          </a:xfrm>
          <a:prstGeom prst="rect">
            <a:avLst/>
          </a:prstGeom>
          <a:noFill/>
        </p:spPr>
        <p:txBody>
          <a:bodyPr wrap="none" lIns="91440" tIns="45720" rIns="91440" bIns="45720">
            <a:spAutoFit/>
          </a:bodyPr>
          <a:lstStyle/>
          <a:p>
            <a:pPr algn="ctr"/>
            <a:r>
              <a:rPr lang="en-US" sz="9600" b="1" cap="none" spc="0" dirty="0" smtClean="0">
                <a:ln w="13462">
                  <a:solidFill>
                    <a:schemeClr val="bg1"/>
                  </a:solidFill>
                  <a:prstDash val="solid"/>
                </a:ln>
                <a:solidFill>
                  <a:srgbClr val="FF0000"/>
                </a:solidFill>
                <a:effectLst>
                  <a:outerShdw dist="38100" dir="2700000" algn="bl" rotWithShape="0">
                    <a:schemeClr val="accent5"/>
                  </a:outerShdw>
                </a:effectLst>
              </a:rPr>
              <a:t>X</a:t>
            </a:r>
            <a:endParaRPr lang="en-US" sz="9600" b="1" cap="none" spc="0" dirty="0">
              <a:ln w="13462">
                <a:solidFill>
                  <a:schemeClr val="bg1"/>
                </a:solidFill>
                <a:prstDash val="solid"/>
              </a:ln>
              <a:solidFill>
                <a:srgbClr val="FF0000"/>
              </a:solidFill>
              <a:effectLst>
                <a:outerShdw dist="38100" dir="2700000" algn="bl" rotWithShape="0">
                  <a:schemeClr val="accent5"/>
                </a:outerShdw>
              </a:effectLst>
            </a:endParaRPr>
          </a:p>
        </p:txBody>
      </p:sp>
      <p:sp>
        <p:nvSpPr>
          <p:cNvPr id="8" name="Rectangle 7"/>
          <p:cNvSpPr/>
          <p:nvPr/>
        </p:nvSpPr>
        <p:spPr>
          <a:xfrm>
            <a:off x="5875646" y="1370488"/>
            <a:ext cx="862737" cy="1569660"/>
          </a:xfrm>
          <a:prstGeom prst="rect">
            <a:avLst/>
          </a:prstGeom>
          <a:noFill/>
        </p:spPr>
        <p:txBody>
          <a:bodyPr wrap="none" lIns="91440" tIns="45720" rIns="91440" bIns="45720">
            <a:spAutoFit/>
          </a:bodyPr>
          <a:lstStyle/>
          <a:p>
            <a:pPr algn="ctr"/>
            <a:r>
              <a:rPr lang="en-US" sz="9600" b="1" cap="none" spc="0" dirty="0" smtClean="0">
                <a:ln w="13462">
                  <a:solidFill>
                    <a:schemeClr val="bg1"/>
                  </a:solidFill>
                  <a:prstDash val="solid"/>
                </a:ln>
                <a:solidFill>
                  <a:srgbClr val="FF0000"/>
                </a:solidFill>
                <a:effectLst>
                  <a:outerShdw dist="38100" dir="2700000" algn="bl" rotWithShape="0">
                    <a:schemeClr val="accent5"/>
                  </a:outerShdw>
                </a:effectLst>
              </a:rPr>
              <a:t>X</a:t>
            </a:r>
            <a:endParaRPr lang="en-US" sz="9600" b="1" cap="none" spc="0" dirty="0">
              <a:ln w="13462">
                <a:solidFill>
                  <a:schemeClr val="bg1"/>
                </a:solidFill>
                <a:prstDash val="solid"/>
              </a:ln>
              <a:solidFill>
                <a:srgbClr val="FF0000"/>
              </a:solidFill>
              <a:effectLst>
                <a:outerShdw dist="38100" dir="2700000" algn="bl" rotWithShape="0">
                  <a:schemeClr val="accent5"/>
                </a:outerShdw>
              </a:effectLst>
            </a:endParaRPr>
          </a:p>
        </p:txBody>
      </p:sp>
      <mc:AlternateContent xmlns:mc="http://schemas.openxmlformats.org/markup-compatibility/2006">
        <mc:Choice xmlns:a14="http://schemas.microsoft.com/office/drawing/2010/main" Requires="a14">
          <p:sp>
            <p:nvSpPr>
              <p:cNvPr id="9" name="TextBox 8"/>
              <p:cNvSpPr txBox="1"/>
              <p:nvPr/>
            </p:nvSpPr>
            <p:spPr>
              <a:xfrm>
                <a:off x="248529" y="4642339"/>
                <a:ext cx="11943471"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final hypothesis </a:t>
                </a:r>
                <a:r>
                  <a:rPr lang="en-US" sz="2800" dirty="0">
                    <a:solidFill>
                      <a:srgbClr val="FF0000"/>
                    </a:solidFill>
                  </a:rPr>
                  <a:t>g</a:t>
                </a:r>
                <a:r>
                  <a:rPr lang="en-US" sz="2800" dirty="0"/>
                  <a:t> based on </a:t>
                </a:r>
                <a:r>
                  <a:rPr lang="en-US" sz="2800" dirty="0">
                    <a:solidFill>
                      <a:srgbClr val="FF0000"/>
                    </a:solidFill>
                  </a:rPr>
                  <a:t>D</a:t>
                </a:r>
                <a:r>
                  <a:rPr lang="en-US" sz="2800" dirty="0"/>
                  <a:t>, i.e. after generating </a:t>
                </a:r>
                <a:r>
                  <a:rPr lang="en-US" sz="2800" dirty="0">
                    <a:solidFill>
                      <a:schemeClr val="accent6"/>
                    </a:solidFill>
                  </a:rPr>
                  <a:t>the data set</a:t>
                </a:r>
                <a:r>
                  <a:rPr lang="en-US" sz="2800" dirty="0"/>
                  <a:t>. The statement we would like to make is </a:t>
                </a:r>
                <a:endParaRPr lang="fr-FR" sz="2800" dirty="0"/>
              </a:p>
              <a:p>
                <a14:m>
                  <m:oMathPara xmlns:m="http://schemas.openxmlformats.org/officeDocument/2006/math">
                    <m:oMathParaPr>
                      <m:jc m:val="centerGroup"/>
                    </m:oMathParaPr>
                    <m:oMath xmlns:m="http://schemas.openxmlformats.org/officeDocument/2006/math">
                      <m:r>
                        <a:rPr lang="en-US" sz="2800" i="1"/>
                        <m:t>𝑃</m:t>
                      </m:r>
                      <m:d>
                        <m:dPr>
                          <m:begChr m:val="["/>
                          <m:endChr m:val="]"/>
                          <m:ctrlPr>
                            <a:rPr lang="fr-FR" sz="2800" i="1"/>
                          </m:ctrlPr>
                        </m:dPr>
                        <m:e>
                          <m:d>
                            <m:dPr>
                              <m:begChr m:val="|"/>
                              <m:endChr m:val="|"/>
                              <m:ctrlPr>
                                <a:rPr lang="fr-FR" sz="2800" i="1"/>
                              </m:ctrlPr>
                            </m:dPr>
                            <m:e>
                              <m:sSub>
                                <m:sSubPr>
                                  <m:ctrlPr>
                                    <a:rPr lang="fr-FR" sz="2800" i="1"/>
                                  </m:ctrlPr>
                                </m:sSubPr>
                                <m:e>
                                  <m:r>
                                    <a:rPr lang="en-US" sz="2800" i="1"/>
                                    <m:t>𝐸</m:t>
                                  </m:r>
                                </m:e>
                                <m:sub>
                                  <m:r>
                                    <a:rPr lang="en-US" sz="2800" i="1"/>
                                    <m:t>𝑖𝑛</m:t>
                                  </m:r>
                                </m:sub>
                              </m:sSub>
                              <m:d>
                                <m:dPr>
                                  <m:ctrlPr>
                                    <a:rPr lang="fr-FR" sz="2800" i="1"/>
                                  </m:ctrlPr>
                                </m:dPr>
                                <m:e>
                                  <m:r>
                                    <a:rPr lang="en-US" sz="2800" i="1"/>
                                    <m:t>𝑔</m:t>
                                  </m:r>
                                </m:e>
                              </m:d>
                              <m:r>
                                <a:rPr lang="en-US" sz="2800" i="1"/>
                                <m:t>−</m:t>
                              </m:r>
                              <m:sSub>
                                <m:sSubPr>
                                  <m:ctrlPr>
                                    <a:rPr lang="fr-FR" sz="2800" i="1"/>
                                  </m:ctrlPr>
                                </m:sSubPr>
                                <m:e>
                                  <m:r>
                                    <a:rPr lang="en-US" sz="2800" i="1"/>
                                    <m:t>𝐸</m:t>
                                  </m:r>
                                </m:e>
                                <m:sub>
                                  <m:r>
                                    <a:rPr lang="en-US" sz="2800" i="1"/>
                                    <m:t>𝑜𝑢𝑡</m:t>
                                  </m:r>
                                </m:sub>
                              </m:sSub>
                              <m:d>
                                <m:dPr>
                                  <m:ctrlPr>
                                    <a:rPr lang="fr-FR" sz="2800" i="1"/>
                                  </m:ctrlPr>
                                </m:dPr>
                                <m:e>
                                  <m:r>
                                    <a:rPr lang="en-US" sz="2800" i="1"/>
                                    <m:t>𝑔</m:t>
                                  </m:r>
                                </m:e>
                              </m:d>
                            </m:e>
                          </m:d>
                        </m:e>
                      </m:d>
                      <m:r>
                        <a:rPr lang="en-US" sz="2800" i="1"/>
                        <m:t> </m:t>
                      </m:r>
                      <m:r>
                        <a:rPr lang="en-US" sz="2800" i="1"/>
                        <m:t>𝑖𝑠</m:t>
                      </m:r>
                      <m:r>
                        <a:rPr lang="en-US" sz="2800" i="1"/>
                        <m:t> </m:t>
                      </m:r>
                      <m:r>
                        <a:rPr lang="en-US" sz="2800" i="1"/>
                        <m:t>𝑠𝑚𝑎𝑙𝑙</m:t>
                      </m:r>
                      <m:r>
                        <a:rPr lang="en-US" sz="2800" i="1"/>
                        <m:t> </m:t>
                      </m:r>
                      <m:r>
                        <a:rPr lang="en-US" sz="2800" i="1"/>
                        <m:t>𝑓𝑜𝑟</m:t>
                      </m:r>
                      <m:r>
                        <a:rPr lang="en-US" sz="2800" i="1"/>
                        <m:t> </m:t>
                      </m:r>
                      <m:r>
                        <a:rPr lang="en-US" sz="2800" i="1"/>
                        <m:t>𝑔</m:t>
                      </m:r>
                      <m:r>
                        <a:rPr lang="en-US" sz="2800" i="1"/>
                        <m:t> </m:t>
                      </m:r>
                      <m:r>
                        <a:rPr lang="en-US" sz="2800" i="1"/>
                        <m:t>𝑐h𝑜𝑠𝑒𝑛</m:t>
                      </m:r>
                      <m:r>
                        <a:rPr lang="en-US" sz="2800" i="1"/>
                        <m:t> </m:t>
                      </m:r>
                      <m:r>
                        <a:rPr lang="en-US" sz="2800" i="1"/>
                        <m:t>𝑏𝑦</m:t>
                      </m:r>
                      <m:r>
                        <a:rPr lang="en-US" sz="2800" i="1"/>
                        <m:t> </m:t>
                      </m:r>
                      <m:r>
                        <a:rPr lang="en-US" sz="2800" i="1"/>
                        <m:t>𝑡h𝑒</m:t>
                      </m:r>
                      <m:r>
                        <a:rPr lang="en-US" sz="2800" i="1"/>
                        <m:t> </m:t>
                      </m:r>
                      <m:r>
                        <a:rPr lang="en-US" sz="2800" i="1"/>
                        <m:t>𝑙𝑒𝑎𝑟𝑛𝑖𝑛𝑔</m:t>
                      </m:r>
                      <m:r>
                        <a:rPr lang="en-US" sz="2800" i="1"/>
                        <m:t> </m:t>
                      </m:r>
                      <m:r>
                        <a:rPr lang="en-US" sz="2800" i="1"/>
                        <m:t>𝑎𝑙𝑔𝑜𝑟𝑖𝑡h𝑚</m:t>
                      </m:r>
                      <m:r>
                        <a:rPr lang="en-US" sz="2800" i="1"/>
                        <m:t> </m:t>
                      </m:r>
                    </m:oMath>
                  </m:oMathPara>
                </a14:m>
                <a:endParaRPr lang="fr-FR" sz="2800" dirty="0"/>
              </a:p>
              <a:p>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48529" y="4642339"/>
                <a:ext cx="11943471" cy="1661993"/>
              </a:xfrm>
              <a:prstGeom prst="rect">
                <a:avLst/>
              </a:prstGeom>
              <a:blipFill rotWithShape="0">
                <a:blip r:embed="rId3"/>
                <a:stretch>
                  <a:fillRect l="-919" t="-3676"/>
                </a:stretch>
              </a:blipFill>
            </p:spPr>
            <p:txBody>
              <a:bodyPr/>
              <a:lstStyle/>
              <a:p>
                <a:r>
                  <a:rPr lang="en-US">
                    <a:noFill/>
                  </a:rPr>
                  <a:t> </a:t>
                </a:r>
              </a:p>
            </p:txBody>
          </p:sp>
        </mc:Fallback>
      </mc:AlternateContent>
      <p:sp>
        <p:nvSpPr>
          <p:cNvPr id="10" name="TextBox 9"/>
          <p:cNvSpPr txBox="1"/>
          <p:nvPr/>
        </p:nvSpPr>
        <p:spPr>
          <a:xfrm>
            <a:off x="7364455" y="196948"/>
            <a:ext cx="4677489"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hypothesis </a:t>
            </a:r>
            <a:r>
              <a:rPr lang="en-US" sz="2800" dirty="0">
                <a:solidFill>
                  <a:srgbClr val="FF0000"/>
                </a:solidFill>
              </a:rPr>
              <a:t>g</a:t>
            </a:r>
            <a:r>
              <a:rPr lang="en-US" sz="2800" dirty="0"/>
              <a:t> is not fixed ahead of time before generating the </a:t>
            </a:r>
            <a:r>
              <a:rPr lang="en-US" sz="2800" dirty="0">
                <a:solidFill>
                  <a:schemeClr val="accent6"/>
                </a:solidFill>
              </a:rPr>
              <a:t>data</a:t>
            </a:r>
            <a:r>
              <a:rPr lang="en-US" sz="2800" dirty="0"/>
              <a:t>, because which </a:t>
            </a:r>
            <a:r>
              <a:rPr lang="en-US" sz="2800" dirty="0">
                <a:solidFill>
                  <a:schemeClr val="accent6"/>
                </a:solidFill>
              </a:rPr>
              <a:t>hypothesis</a:t>
            </a:r>
            <a:r>
              <a:rPr lang="en-US" sz="2800" dirty="0"/>
              <a:t> is selected to be </a:t>
            </a:r>
            <a:r>
              <a:rPr lang="en-US" sz="2800" dirty="0">
                <a:solidFill>
                  <a:srgbClr val="FF0000"/>
                </a:solidFill>
              </a:rPr>
              <a:t>g</a:t>
            </a:r>
            <a:r>
              <a:rPr lang="en-US" sz="2800" dirty="0"/>
              <a:t> depends on the </a:t>
            </a:r>
            <a:r>
              <a:rPr lang="en-US" sz="2800" dirty="0">
                <a:solidFill>
                  <a:schemeClr val="accent6"/>
                </a:solidFill>
              </a:rPr>
              <a:t>data</a:t>
            </a:r>
            <a:r>
              <a:rPr lang="en-US" sz="2800" dirty="0"/>
              <a:t>. So, we cannot just plug in </a:t>
            </a:r>
            <a:r>
              <a:rPr lang="en-US" sz="2800" dirty="0">
                <a:solidFill>
                  <a:srgbClr val="FF0000"/>
                </a:solidFill>
              </a:rPr>
              <a:t>g</a:t>
            </a:r>
            <a:r>
              <a:rPr lang="en-US" sz="2800" dirty="0"/>
              <a:t> for </a:t>
            </a:r>
            <a:r>
              <a:rPr lang="en-US" sz="2800" dirty="0">
                <a:solidFill>
                  <a:srgbClr val="FF0000"/>
                </a:solidFill>
              </a:rPr>
              <a:t>h</a:t>
            </a:r>
            <a:r>
              <a:rPr lang="en-US" sz="2800" dirty="0"/>
              <a:t> in the </a:t>
            </a:r>
            <a:r>
              <a:rPr lang="en-US" sz="2800" dirty="0" err="1"/>
              <a:t>Hoeffding</a:t>
            </a:r>
            <a:r>
              <a:rPr lang="en-US" sz="2800" dirty="0"/>
              <a:t> inequality.</a:t>
            </a:r>
            <a:endParaRPr lang="en-US" sz="2800" dirty="0"/>
          </a:p>
        </p:txBody>
      </p:sp>
    </p:spTree>
    <p:extLst>
      <p:ext uri="{BB962C8B-B14F-4D97-AF65-F5344CB8AC3E}">
        <p14:creationId xmlns:p14="http://schemas.microsoft.com/office/powerpoint/2010/main" val="252307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67286" y="1825625"/>
                <a:ext cx="11563643" cy="4351338"/>
              </a:xfrm>
            </p:spPr>
            <p:txBody>
              <a:bodyPr>
                <a:normAutofit/>
              </a:bodyPr>
              <a:lstStyle/>
              <a:p>
                <a:r>
                  <a:rPr lang="en-US" sz="2400" dirty="0"/>
                  <a:t>But as stated earlier </a:t>
                </a:r>
                <a:r>
                  <a:rPr lang="en-US" sz="2400" u="sng" dirty="0"/>
                  <a:t>g can be </a:t>
                </a:r>
                <a:r>
                  <a:rPr lang="en-US" sz="2400" b="1" u="sng" dirty="0"/>
                  <a:t>any</a:t>
                </a:r>
                <a:r>
                  <a:rPr lang="en-US" sz="2400" u="sng" dirty="0"/>
                  <a:t> h</a:t>
                </a:r>
                <a:r>
                  <a:rPr lang="en-US" sz="2400" u="sng" baseline="-25000" dirty="0"/>
                  <a:t>m. </a:t>
                </a:r>
                <a:r>
                  <a:rPr lang="en-US" sz="2400" dirty="0"/>
                  <a:t>So what we get is:</a:t>
                </a:r>
                <a:endParaRPr lang="fr-FR" sz="2400" dirty="0"/>
              </a:p>
              <a:p>
                <a:r>
                  <a:rPr lang="en-US" sz="2400" dirty="0"/>
                  <a:t>	</a:t>
                </a:r>
                <a14:m>
                  <m:oMath xmlns:m="http://schemas.openxmlformats.org/officeDocument/2006/math">
                    <m:d>
                      <m:dPr>
                        <m:begChr m:val="|"/>
                        <m:endChr m:val="|"/>
                        <m:ctrlPr>
                          <a:rPr lang="fr-FR" sz="2400" i="1"/>
                        </m:ctrlPr>
                      </m:dPr>
                      <m:e>
                        <m:sSub>
                          <m:sSubPr>
                            <m:ctrlPr>
                              <a:rPr lang="fr-FR" sz="2400" i="1"/>
                            </m:ctrlPr>
                          </m:sSubPr>
                          <m:e>
                            <m:r>
                              <a:rPr lang="en-US" sz="2400" i="1"/>
                              <m:t>𝐸</m:t>
                            </m:r>
                          </m:e>
                          <m:sub>
                            <m:r>
                              <a:rPr lang="en-US" sz="2400" i="1"/>
                              <m:t>𝑖𝑛</m:t>
                            </m:r>
                          </m:sub>
                        </m:sSub>
                        <m:d>
                          <m:dPr>
                            <m:ctrlPr>
                              <a:rPr lang="fr-FR" sz="2400" i="1"/>
                            </m:ctrlPr>
                          </m:dPr>
                          <m:e>
                            <m:r>
                              <a:rPr lang="en-US" sz="2400" i="1"/>
                              <m:t>𝑔</m:t>
                            </m:r>
                          </m:e>
                        </m:d>
                        <m:r>
                          <a:rPr lang="en-US" sz="2400" i="1"/>
                          <m:t>−</m:t>
                        </m:r>
                        <m:sSub>
                          <m:sSubPr>
                            <m:ctrlPr>
                              <a:rPr lang="fr-FR" sz="2400" i="1"/>
                            </m:ctrlPr>
                          </m:sSubPr>
                          <m:e>
                            <m:r>
                              <a:rPr lang="en-US" sz="2400" i="1"/>
                              <m:t>𝐸</m:t>
                            </m:r>
                          </m:e>
                          <m:sub>
                            <m:r>
                              <a:rPr lang="en-US" sz="2400" i="1"/>
                              <m:t>𝑜𝑢𝑡</m:t>
                            </m:r>
                          </m:sub>
                        </m:sSub>
                        <m:d>
                          <m:dPr>
                            <m:ctrlPr>
                              <a:rPr lang="fr-FR" sz="2400" i="1"/>
                            </m:ctrlPr>
                          </m:dPr>
                          <m:e>
                            <m:r>
                              <a:rPr lang="en-US" sz="2400" i="1"/>
                              <m:t>𝑔</m:t>
                            </m:r>
                          </m:e>
                        </m:d>
                      </m:e>
                    </m:d>
                    <m:r>
                      <a:rPr lang="en-US" sz="2400" i="1"/>
                      <m:t>&gt;</m:t>
                    </m:r>
                    <m:r>
                      <a:rPr lang="en-US" sz="2400" i="1"/>
                      <m:t>𝜖</m:t>
                    </m:r>
                    <m:r>
                      <a:rPr lang="en-US" sz="2400" i="1"/>
                      <m:t> ⇒</m:t>
                    </m:r>
                    <m:d>
                      <m:dPr>
                        <m:begChr m:val="|"/>
                        <m:endChr m:val="|"/>
                        <m:ctrlPr>
                          <a:rPr lang="fr-FR" sz="2400" i="1"/>
                        </m:ctrlPr>
                      </m:dPr>
                      <m:e>
                        <m:sSub>
                          <m:sSubPr>
                            <m:ctrlPr>
                              <a:rPr lang="fr-FR" sz="2400" i="1"/>
                            </m:ctrlPr>
                          </m:sSubPr>
                          <m:e>
                            <m:r>
                              <a:rPr lang="en-US" sz="2400" i="1"/>
                              <m:t>𝐸</m:t>
                            </m:r>
                          </m:e>
                          <m:sub>
                            <m:r>
                              <a:rPr lang="en-US" sz="2400" i="1"/>
                              <m:t>𝑖𝑛</m:t>
                            </m:r>
                          </m:sub>
                        </m:sSub>
                        <m:d>
                          <m:dPr>
                            <m:ctrlPr>
                              <a:rPr lang="fr-FR" sz="2400" i="1"/>
                            </m:ctrlPr>
                          </m:dPr>
                          <m:e>
                            <m:sSub>
                              <m:sSubPr>
                                <m:ctrlPr>
                                  <a:rPr lang="fr-FR" sz="2400" i="1"/>
                                </m:ctrlPr>
                              </m:sSubPr>
                              <m:e>
                                <m:r>
                                  <a:rPr lang="en-US" sz="2400" i="1"/>
                                  <m:t>h</m:t>
                                </m:r>
                              </m:e>
                              <m:sub>
                                <m:r>
                                  <a:rPr lang="en-US" sz="2400" i="1"/>
                                  <m:t>1</m:t>
                                </m:r>
                              </m:sub>
                            </m:sSub>
                          </m:e>
                        </m:d>
                        <m:r>
                          <a:rPr lang="en-US" sz="2400" i="1"/>
                          <m:t>−</m:t>
                        </m:r>
                        <m:sSub>
                          <m:sSubPr>
                            <m:ctrlPr>
                              <a:rPr lang="fr-FR" sz="2400" i="1"/>
                            </m:ctrlPr>
                          </m:sSubPr>
                          <m:e>
                            <m:r>
                              <a:rPr lang="en-US" sz="2400" i="1"/>
                              <m:t>𝐸</m:t>
                            </m:r>
                          </m:e>
                          <m:sub>
                            <m:r>
                              <a:rPr lang="en-US" sz="2400" i="1"/>
                              <m:t>𝑜𝑢𝑡</m:t>
                            </m:r>
                          </m:sub>
                        </m:sSub>
                        <m:d>
                          <m:dPr>
                            <m:ctrlPr>
                              <a:rPr lang="fr-FR" sz="2400" i="1"/>
                            </m:ctrlPr>
                          </m:dPr>
                          <m:e>
                            <m:sSub>
                              <m:sSubPr>
                                <m:ctrlPr>
                                  <a:rPr lang="fr-FR" sz="2400" i="1"/>
                                </m:ctrlPr>
                              </m:sSubPr>
                              <m:e>
                                <m:r>
                                  <a:rPr lang="en-US" sz="2400" i="1"/>
                                  <m:t>h</m:t>
                                </m:r>
                              </m:e>
                              <m:sub>
                                <m:r>
                                  <a:rPr lang="en-US" sz="2400" i="1"/>
                                  <m:t>1</m:t>
                                </m:r>
                              </m:sub>
                            </m:sSub>
                          </m:e>
                        </m:d>
                      </m:e>
                    </m:d>
                    <m:r>
                      <a:rPr lang="en-US" sz="2400" i="1"/>
                      <m:t>&gt;</m:t>
                    </m:r>
                    <m:r>
                      <a:rPr lang="en-US" sz="2400" i="1"/>
                      <m:t>𝜖</m:t>
                    </m:r>
                    <m:r>
                      <a:rPr lang="en-US" sz="2400" i="1"/>
                      <m:t>𝑂𝑟</m:t>
                    </m:r>
                    <m:r>
                      <a:rPr lang="en-US" sz="2400" i="1"/>
                      <m:t> </m:t>
                    </m:r>
                    <m:d>
                      <m:dPr>
                        <m:begChr m:val="|"/>
                        <m:endChr m:val="|"/>
                        <m:ctrlPr>
                          <a:rPr lang="fr-FR" sz="2400" i="1"/>
                        </m:ctrlPr>
                      </m:dPr>
                      <m:e>
                        <m:sSub>
                          <m:sSubPr>
                            <m:ctrlPr>
                              <a:rPr lang="fr-FR" sz="2400" i="1"/>
                            </m:ctrlPr>
                          </m:sSubPr>
                          <m:e>
                            <m:r>
                              <a:rPr lang="en-US" sz="2400" i="1"/>
                              <m:t>𝐸</m:t>
                            </m:r>
                          </m:e>
                          <m:sub>
                            <m:r>
                              <a:rPr lang="en-US" sz="2400" i="1"/>
                              <m:t>𝑖𝑛</m:t>
                            </m:r>
                          </m:sub>
                        </m:sSub>
                        <m:d>
                          <m:dPr>
                            <m:ctrlPr>
                              <a:rPr lang="fr-FR" sz="2400" i="1"/>
                            </m:ctrlPr>
                          </m:dPr>
                          <m:e>
                            <m:sSub>
                              <m:sSubPr>
                                <m:ctrlPr>
                                  <a:rPr lang="fr-FR" sz="2400" i="1"/>
                                </m:ctrlPr>
                              </m:sSubPr>
                              <m:e>
                                <m:r>
                                  <a:rPr lang="en-US" sz="2400" i="1"/>
                                  <m:t>h</m:t>
                                </m:r>
                              </m:e>
                              <m:sub>
                                <m:r>
                                  <a:rPr lang="en-US" sz="2400" i="1"/>
                                  <m:t>2</m:t>
                                </m:r>
                              </m:sub>
                            </m:sSub>
                          </m:e>
                        </m:d>
                        <m:r>
                          <a:rPr lang="en-US" sz="2400" i="1"/>
                          <m:t>−</m:t>
                        </m:r>
                        <m:sSub>
                          <m:sSubPr>
                            <m:ctrlPr>
                              <a:rPr lang="fr-FR" sz="2400" i="1"/>
                            </m:ctrlPr>
                          </m:sSubPr>
                          <m:e>
                            <m:r>
                              <a:rPr lang="en-US" sz="2400" i="1"/>
                              <m:t>𝐸</m:t>
                            </m:r>
                          </m:e>
                          <m:sub>
                            <m:r>
                              <a:rPr lang="en-US" sz="2400" i="1"/>
                              <m:t>𝑜𝑢𝑡</m:t>
                            </m:r>
                          </m:sub>
                        </m:sSub>
                        <m:d>
                          <m:dPr>
                            <m:ctrlPr>
                              <a:rPr lang="fr-FR" sz="2400" i="1"/>
                            </m:ctrlPr>
                          </m:dPr>
                          <m:e>
                            <m:sSub>
                              <m:sSubPr>
                                <m:ctrlPr>
                                  <a:rPr lang="fr-FR" sz="2400" i="1"/>
                                </m:ctrlPr>
                              </m:sSubPr>
                              <m:e>
                                <m:r>
                                  <a:rPr lang="en-US" sz="2400" i="1"/>
                                  <m:t>h</m:t>
                                </m:r>
                              </m:e>
                              <m:sub>
                                <m:r>
                                  <a:rPr lang="en-US" sz="2400" i="1"/>
                                  <m:t>2</m:t>
                                </m:r>
                              </m:sub>
                            </m:sSub>
                          </m:e>
                        </m:d>
                      </m:e>
                    </m:d>
                    <m:r>
                      <a:rPr lang="en-US" sz="2400" i="1"/>
                      <m:t>&gt;</m:t>
                    </m:r>
                    <m:r>
                      <a:rPr lang="en-US" sz="2400" i="1"/>
                      <m:t>𝜖</m:t>
                    </m:r>
                  </m:oMath>
                </a14:m>
                <a:r>
                  <a:rPr lang="fr-FR" sz="2400" dirty="0"/>
                  <a:t/>
                </a:r>
                <a:br>
                  <a:rPr lang="fr-FR" sz="2400" dirty="0"/>
                </a:br>
                <a14:m>
                  <m:oMath xmlns:m="http://schemas.openxmlformats.org/officeDocument/2006/math">
                    <m:r>
                      <a:rPr lang="en-US" sz="2400" i="1"/>
                      <m:t>𝑂𝑟</m:t>
                    </m:r>
                    <m:r>
                      <a:rPr lang="en-US" sz="2400" i="1"/>
                      <m:t>…</m:t>
                    </m:r>
                  </m:oMath>
                </a14:m>
                <a:r>
                  <a:rPr lang="fr-FR" sz="2400" dirty="0"/>
                  <a:t/>
                </a:r>
                <a:br>
                  <a:rPr lang="fr-FR" sz="2400" dirty="0"/>
                </a:br>
                <a14:m>
                  <m:oMath xmlns:m="http://schemas.openxmlformats.org/officeDocument/2006/math">
                    <m:d>
                      <m:dPr>
                        <m:begChr m:val="|"/>
                        <m:endChr m:val="|"/>
                        <m:ctrlPr>
                          <a:rPr lang="fr-FR" sz="2400" i="1"/>
                        </m:ctrlPr>
                      </m:dPr>
                      <m:e>
                        <m:sSub>
                          <m:sSubPr>
                            <m:ctrlPr>
                              <a:rPr lang="fr-FR" sz="2400" i="1"/>
                            </m:ctrlPr>
                          </m:sSubPr>
                          <m:e>
                            <m:r>
                              <a:rPr lang="en-US" sz="2400" i="1"/>
                              <m:t>𝐸</m:t>
                            </m:r>
                          </m:e>
                          <m:sub>
                            <m:r>
                              <a:rPr lang="en-US" sz="2400" i="1"/>
                              <m:t>𝑖𝑛</m:t>
                            </m:r>
                          </m:sub>
                        </m:sSub>
                        <m:d>
                          <m:dPr>
                            <m:ctrlPr>
                              <a:rPr lang="fr-FR" sz="2400" i="1"/>
                            </m:ctrlPr>
                          </m:dPr>
                          <m:e>
                            <m:sSub>
                              <m:sSubPr>
                                <m:ctrlPr>
                                  <a:rPr lang="fr-FR" sz="2400" i="1"/>
                                </m:ctrlPr>
                              </m:sSubPr>
                              <m:e>
                                <m:r>
                                  <a:rPr lang="en-US" sz="2400" i="1"/>
                                  <m:t>h</m:t>
                                </m:r>
                              </m:e>
                              <m:sub>
                                <m:r>
                                  <a:rPr lang="en-US" sz="2400" i="1"/>
                                  <m:t>𝑀</m:t>
                                </m:r>
                              </m:sub>
                            </m:sSub>
                          </m:e>
                        </m:d>
                        <m:r>
                          <a:rPr lang="en-US" sz="2400" i="1"/>
                          <m:t>−</m:t>
                        </m:r>
                        <m:sSub>
                          <m:sSubPr>
                            <m:ctrlPr>
                              <a:rPr lang="fr-FR" sz="2400" i="1"/>
                            </m:ctrlPr>
                          </m:sSubPr>
                          <m:e>
                            <m:r>
                              <a:rPr lang="en-US" sz="2400" i="1"/>
                              <m:t>𝐸</m:t>
                            </m:r>
                          </m:e>
                          <m:sub>
                            <m:r>
                              <a:rPr lang="en-US" sz="2400" i="1"/>
                              <m:t>𝑜𝑢𝑡</m:t>
                            </m:r>
                          </m:sub>
                        </m:sSub>
                        <m:d>
                          <m:dPr>
                            <m:ctrlPr>
                              <a:rPr lang="fr-FR" sz="2400" i="1"/>
                            </m:ctrlPr>
                          </m:dPr>
                          <m:e>
                            <m:sSub>
                              <m:sSubPr>
                                <m:ctrlPr>
                                  <a:rPr lang="fr-FR" sz="2400" i="1"/>
                                </m:ctrlPr>
                              </m:sSubPr>
                              <m:e>
                                <m:r>
                                  <a:rPr lang="en-US" sz="2400" i="1"/>
                                  <m:t>h</m:t>
                                </m:r>
                              </m:e>
                              <m:sub>
                                <m:r>
                                  <a:rPr lang="en-US" sz="2400" i="1"/>
                                  <m:t>𝑀</m:t>
                                </m:r>
                              </m:sub>
                            </m:sSub>
                          </m:e>
                        </m:d>
                      </m:e>
                    </m:d>
                    <m:r>
                      <a:rPr lang="en-US" sz="2400" i="1"/>
                      <m:t>&gt;</m:t>
                    </m:r>
                    <m:r>
                      <a:rPr lang="en-US" sz="2400" i="1"/>
                      <m:t>𝜖</m:t>
                    </m:r>
                  </m:oMath>
                </a14:m>
                <a:endParaRPr lang="fr-FR" sz="2400" dirty="0"/>
              </a:p>
              <a:p>
                <a:r>
                  <a:rPr lang="en-US" sz="2400" dirty="0"/>
                  <a:t>So probability becomes:</a:t>
                </a:r>
                <a:endParaRPr lang="fr-FR" sz="2400" dirty="0"/>
              </a:p>
              <a:p>
                <a14:m>
                  <m:oMath xmlns:m="http://schemas.openxmlformats.org/officeDocument/2006/math">
                    <m:r>
                      <a:rPr lang="en-US" sz="2400" i="1"/>
                      <m:t>𝑃</m:t>
                    </m:r>
                    <m:d>
                      <m:dPr>
                        <m:begChr m:val="["/>
                        <m:endChr m:val="]"/>
                        <m:ctrlPr>
                          <a:rPr lang="fr-FR" sz="2400" i="1"/>
                        </m:ctrlPr>
                      </m:dPr>
                      <m:e>
                        <m:d>
                          <m:dPr>
                            <m:begChr m:val="|"/>
                            <m:endChr m:val="|"/>
                            <m:ctrlPr>
                              <a:rPr lang="fr-FR" sz="2400" i="1"/>
                            </m:ctrlPr>
                          </m:dPr>
                          <m:e>
                            <m:sSub>
                              <m:sSubPr>
                                <m:ctrlPr>
                                  <a:rPr lang="fr-FR" sz="2400" i="1"/>
                                </m:ctrlPr>
                              </m:sSubPr>
                              <m:e>
                                <m:r>
                                  <a:rPr lang="en-US" sz="2400" i="1"/>
                                  <m:t>𝐸</m:t>
                                </m:r>
                              </m:e>
                              <m:sub>
                                <m:r>
                                  <a:rPr lang="en-US" sz="2400" i="1"/>
                                  <m:t>𝑖𝑛</m:t>
                                </m:r>
                              </m:sub>
                            </m:sSub>
                            <m:d>
                              <m:dPr>
                                <m:ctrlPr>
                                  <a:rPr lang="fr-FR" sz="2400" i="1"/>
                                </m:ctrlPr>
                              </m:dPr>
                              <m:e>
                                <m:r>
                                  <a:rPr lang="en-US" sz="2400" i="1"/>
                                  <m:t>𝑔</m:t>
                                </m:r>
                              </m:e>
                            </m:d>
                            <m:r>
                              <a:rPr lang="en-US" sz="2400" i="1"/>
                              <m:t>−</m:t>
                            </m:r>
                            <m:sSub>
                              <m:sSubPr>
                                <m:ctrlPr>
                                  <a:rPr lang="fr-FR" sz="2400" i="1"/>
                                </m:ctrlPr>
                              </m:sSubPr>
                              <m:e>
                                <m:r>
                                  <a:rPr lang="en-US" sz="2400" i="1"/>
                                  <m:t>𝐸</m:t>
                                </m:r>
                              </m:e>
                              <m:sub>
                                <m:r>
                                  <a:rPr lang="en-US" sz="2400" i="1"/>
                                  <m:t>𝑜𝑢𝑡</m:t>
                                </m:r>
                              </m:sub>
                            </m:sSub>
                            <m:d>
                              <m:dPr>
                                <m:ctrlPr>
                                  <a:rPr lang="fr-FR" sz="2400" i="1"/>
                                </m:ctrlPr>
                              </m:dPr>
                              <m:e>
                                <m:r>
                                  <a:rPr lang="en-US" sz="2400" i="1"/>
                                  <m:t>𝑔</m:t>
                                </m:r>
                              </m:e>
                            </m:d>
                          </m:e>
                        </m:d>
                        <m:r>
                          <a:rPr lang="en-US" sz="2400" i="1"/>
                          <m:t>&gt;</m:t>
                        </m:r>
                        <m:r>
                          <a:rPr lang="en-US" sz="2400" i="1"/>
                          <m:t>𝜖</m:t>
                        </m:r>
                      </m:e>
                    </m:d>
                    <m:r>
                      <a:rPr lang="en-US" sz="2400" i="1"/>
                      <m:t>≤</m:t>
                    </m:r>
                    <m:nary>
                      <m:naryPr>
                        <m:chr m:val="∑"/>
                        <m:ctrlPr>
                          <a:rPr lang="fr-FR" sz="2400" i="1"/>
                        </m:ctrlPr>
                      </m:naryPr>
                      <m:sub>
                        <m:r>
                          <a:rPr lang="en-US" sz="2400" i="1"/>
                          <m:t>𝑚</m:t>
                        </m:r>
                        <m:r>
                          <a:rPr lang="en-US" sz="2400" i="1"/>
                          <m:t>=1</m:t>
                        </m:r>
                      </m:sub>
                      <m:sup>
                        <m:r>
                          <a:rPr lang="en-US" sz="2400" i="1"/>
                          <m:t>𝑚</m:t>
                        </m:r>
                        <m:r>
                          <a:rPr lang="en-US" sz="2400" i="1"/>
                          <m:t>=</m:t>
                        </m:r>
                        <m:r>
                          <a:rPr lang="en-US" sz="2400" i="1"/>
                          <m:t>𝑀</m:t>
                        </m:r>
                      </m:sup>
                      <m:e>
                        <m:r>
                          <a:rPr lang="en-US" sz="2400" i="1"/>
                          <m:t>𝑃</m:t>
                        </m:r>
                        <m:d>
                          <m:dPr>
                            <m:begChr m:val="["/>
                            <m:endChr m:val="]"/>
                            <m:ctrlPr>
                              <a:rPr lang="fr-FR" sz="2400" i="1"/>
                            </m:ctrlPr>
                          </m:dPr>
                          <m:e>
                            <m:d>
                              <m:dPr>
                                <m:begChr m:val="|"/>
                                <m:endChr m:val="|"/>
                                <m:ctrlPr>
                                  <a:rPr lang="fr-FR" sz="2400" i="1"/>
                                </m:ctrlPr>
                              </m:dPr>
                              <m:e>
                                <m:sSub>
                                  <m:sSubPr>
                                    <m:ctrlPr>
                                      <a:rPr lang="fr-FR" sz="2400" i="1"/>
                                    </m:ctrlPr>
                                  </m:sSubPr>
                                  <m:e>
                                    <m:r>
                                      <a:rPr lang="en-US" sz="2400" i="1"/>
                                      <m:t>𝐸</m:t>
                                    </m:r>
                                  </m:e>
                                  <m:sub>
                                    <m:r>
                                      <a:rPr lang="en-US" sz="2400" i="1"/>
                                      <m:t>𝑖𝑛</m:t>
                                    </m:r>
                                  </m:sub>
                                </m:sSub>
                                <m:d>
                                  <m:dPr>
                                    <m:ctrlPr>
                                      <a:rPr lang="fr-FR" sz="2400" i="1"/>
                                    </m:ctrlPr>
                                  </m:dPr>
                                  <m:e>
                                    <m:sSub>
                                      <m:sSubPr>
                                        <m:ctrlPr>
                                          <a:rPr lang="fr-FR" sz="2400" i="1"/>
                                        </m:ctrlPr>
                                      </m:sSubPr>
                                      <m:e>
                                        <m:r>
                                          <a:rPr lang="en-US" sz="2400" i="1"/>
                                          <m:t>h</m:t>
                                        </m:r>
                                      </m:e>
                                      <m:sub>
                                        <m:r>
                                          <a:rPr lang="en-US" sz="2400" i="1"/>
                                          <m:t>𝑚</m:t>
                                        </m:r>
                                      </m:sub>
                                    </m:sSub>
                                  </m:e>
                                </m:d>
                                <m:r>
                                  <a:rPr lang="en-US" sz="2400" i="1"/>
                                  <m:t>−</m:t>
                                </m:r>
                                <m:sSub>
                                  <m:sSubPr>
                                    <m:ctrlPr>
                                      <a:rPr lang="fr-FR" sz="2400" i="1"/>
                                    </m:ctrlPr>
                                  </m:sSubPr>
                                  <m:e>
                                    <m:r>
                                      <a:rPr lang="en-US" sz="2400" i="1"/>
                                      <m:t>𝐸</m:t>
                                    </m:r>
                                  </m:e>
                                  <m:sub>
                                    <m:r>
                                      <a:rPr lang="en-US" sz="2400" i="1"/>
                                      <m:t>𝑜𝑢𝑡</m:t>
                                    </m:r>
                                  </m:sub>
                                </m:sSub>
                                <m:d>
                                  <m:dPr>
                                    <m:ctrlPr>
                                      <a:rPr lang="fr-FR" sz="2400" i="1"/>
                                    </m:ctrlPr>
                                  </m:dPr>
                                  <m:e>
                                    <m:sSub>
                                      <m:sSubPr>
                                        <m:ctrlPr>
                                          <a:rPr lang="fr-FR" sz="2400" i="1"/>
                                        </m:ctrlPr>
                                      </m:sSubPr>
                                      <m:e>
                                        <m:r>
                                          <a:rPr lang="en-US" sz="2400" i="1"/>
                                          <m:t>h</m:t>
                                        </m:r>
                                      </m:e>
                                      <m:sub>
                                        <m:r>
                                          <a:rPr lang="en-US" sz="2400" i="1"/>
                                          <m:t>𝑚</m:t>
                                        </m:r>
                                      </m:sub>
                                    </m:sSub>
                                  </m:e>
                                </m:d>
                              </m:e>
                            </m:d>
                            <m:r>
                              <a:rPr lang="en-US" sz="2400" i="1"/>
                              <m:t>&gt;</m:t>
                            </m:r>
                            <m:r>
                              <a:rPr lang="en-US" sz="2400" i="1"/>
                              <m:t>𝜖</m:t>
                            </m:r>
                          </m:e>
                        </m:d>
                      </m:e>
                    </m:nary>
                    <m:r>
                      <a:rPr lang="en-US" sz="2400" i="1"/>
                      <m:t> ≤2</m:t>
                    </m:r>
                    <m:r>
                      <a:rPr lang="en-US" sz="2400" i="1"/>
                      <m:t>𝑀</m:t>
                    </m:r>
                    <m:sSup>
                      <m:sSupPr>
                        <m:ctrlPr>
                          <a:rPr lang="fr-FR" sz="2400" i="1"/>
                        </m:ctrlPr>
                      </m:sSupPr>
                      <m:e>
                        <m:r>
                          <a:rPr lang="en-US" sz="2400" i="1"/>
                          <m:t>𝑒</m:t>
                        </m:r>
                      </m:e>
                      <m:sup>
                        <m:r>
                          <a:rPr lang="en-US" sz="2400" i="1"/>
                          <m:t>−2 </m:t>
                        </m:r>
                        <m:sSup>
                          <m:sSupPr>
                            <m:ctrlPr>
                              <a:rPr lang="fr-FR" sz="2400" i="1"/>
                            </m:ctrlPr>
                          </m:sSupPr>
                          <m:e>
                            <m:r>
                              <a:rPr lang="en-US" sz="2400" i="1"/>
                              <m:t>𝜖</m:t>
                            </m:r>
                          </m:e>
                          <m:sup>
                            <m:r>
                              <a:rPr lang="en-US" sz="2400" i="1"/>
                              <m:t>2</m:t>
                            </m:r>
                          </m:sup>
                        </m:sSup>
                        <m:r>
                          <a:rPr lang="en-US" sz="2400" i="1"/>
                          <m:t>𝑁</m:t>
                        </m:r>
                      </m:sup>
                    </m:sSup>
                    <m:r>
                      <a:rPr lang="en-US" sz="2400" i="1"/>
                      <m:t> (3)</m:t>
                    </m:r>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67286" y="1825625"/>
                <a:ext cx="11563643" cy="4351338"/>
              </a:xfrm>
              <a:blipFill rotWithShape="0">
                <a:blip r:embed="rId2"/>
                <a:stretch>
                  <a:fillRect l="-738" t="-1961"/>
                </a:stretch>
              </a:blipFill>
            </p:spPr>
            <p:txBody>
              <a:bodyPr/>
              <a:lstStyle/>
              <a:p>
                <a:r>
                  <a:rPr lang="en-US">
                    <a:noFill/>
                  </a:rPr>
                  <a:t> </a:t>
                </a:r>
              </a:p>
            </p:txBody>
          </p:sp>
        </mc:Fallback>
      </mc:AlternateContent>
    </p:spTree>
    <p:extLst>
      <p:ext uri="{BB962C8B-B14F-4D97-AF65-F5344CB8AC3E}">
        <p14:creationId xmlns:p14="http://schemas.microsoft.com/office/powerpoint/2010/main" val="69113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a:t>
            </a:r>
            <a:endParaRPr lang="en-US" dirty="0"/>
          </a:p>
        </p:txBody>
      </p:sp>
      <p:sp>
        <p:nvSpPr>
          <p:cNvPr id="3" name="Content Placeholder 2"/>
          <p:cNvSpPr>
            <a:spLocks noGrp="1"/>
          </p:cNvSpPr>
          <p:nvPr>
            <p:ph idx="1"/>
          </p:nvPr>
        </p:nvSpPr>
        <p:spPr/>
        <p:txBody>
          <a:bodyPr/>
          <a:lstStyle/>
          <a:p>
            <a:pPr marL="0" indent="0" algn="just">
              <a:buNone/>
            </a:pPr>
            <a:r>
              <a:rPr lang="en-US" dirty="0"/>
              <a:t>We saw in the previous chapter how the basic mechanics on machine learning relate to each other, and we also saw that the premise of machine learning is to discover the underlying system (the unknown target function f) using just a finite set of observations. This is a major point, but what does guaranty that we can generalize an infinite real set using a finite training set</a:t>
            </a:r>
            <a:r>
              <a:rPr lang="en-US" dirty="0" smtClean="0"/>
              <a:t>?</a:t>
            </a:r>
          </a:p>
          <a:p>
            <a:pPr marL="0" indent="0" algn="just">
              <a:buNone/>
            </a:pPr>
            <a:r>
              <a:rPr lang="en-US" dirty="0"/>
              <a:t>if I use a dataset on cancer patients from Michigan to do some classification tasks it should give me the same performance if I used a dataset from cancer </a:t>
            </a:r>
            <a:r>
              <a:rPr lang="en-US" dirty="0" smtClean="0"/>
              <a:t>patients in japan).</a:t>
            </a:r>
            <a:endParaRPr lang="fr-FR" dirty="0"/>
          </a:p>
          <a:p>
            <a:pPr marL="0" indent="0">
              <a:buNone/>
            </a:pPr>
            <a:endParaRPr lang="en-US" dirty="0"/>
          </a:p>
        </p:txBody>
      </p:sp>
    </p:spTree>
    <p:extLst>
      <p:ext uri="{BB962C8B-B14F-4D97-AF65-F5344CB8AC3E}">
        <p14:creationId xmlns:p14="http://schemas.microsoft.com/office/powerpoint/2010/main" val="1709011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a:t>This allows </a:t>
                </a:r>
                <a:r>
                  <a:rPr lang="en-US" dirty="0">
                    <a:solidFill>
                      <a:schemeClr val="accent6"/>
                    </a:solidFill>
                  </a:rPr>
                  <a:t>the learning algorithm </a:t>
                </a:r>
                <a:r>
                  <a:rPr lang="en-US" dirty="0"/>
                  <a:t>to choose any </a:t>
                </a:r>
                <a:r>
                  <a:rPr lang="en-US" dirty="0">
                    <a:solidFill>
                      <a:schemeClr val="accent6"/>
                    </a:solidFill>
                  </a:rPr>
                  <a:t>hypothesis</a:t>
                </a:r>
                <a:r>
                  <a:rPr lang="en-US" dirty="0"/>
                  <a:t> based on </a:t>
                </a:r>
                <a:r>
                  <a:rPr lang="en-US" dirty="0" err="1">
                    <a:solidFill>
                      <a:srgbClr val="FF0000"/>
                    </a:solidFill>
                  </a:rPr>
                  <a:t>E</a:t>
                </a:r>
                <a:r>
                  <a:rPr lang="en-US" baseline="-25000" dirty="0" err="1">
                    <a:solidFill>
                      <a:srgbClr val="FF0000"/>
                    </a:solidFill>
                  </a:rPr>
                  <a:t>in</a:t>
                </a:r>
                <a:r>
                  <a:rPr lang="en-US" dirty="0"/>
                  <a:t> and expect that the corresponding </a:t>
                </a:r>
                <a:r>
                  <a:rPr lang="en-US" dirty="0" err="1">
                    <a:solidFill>
                      <a:srgbClr val="FF0000"/>
                    </a:solidFill>
                  </a:rPr>
                  <a:t>E</a:t>
                </a:r>
                <a:r>
                  <a:rPr lang="en-US" baseline="-25000" dirty="0" err="1">
                    <a:solidFill>
                      <a:srgbClr val="FF0000"/>
                    </a:solidFill>
                  </a:rPr>
                  <a:t>out</a:t>
                </a:r>
                <a:r>
                  <a:rPr lang="en-US" dirty="0"/>
                  <a:t> will uniformly follow suit, regardless of which </a:t>
                </a:r>
                <a:r>
                  <a:rPr lang="en-US" dirty="0">
                    <a:solidFill>
                      <a:schemeClr val="accent6"/>
                    </a:solidFill>
                  </a:rPr>
                  <a:t>hypothesis</a:t>
                </a:r>
                <a:r>
                  <a:rPr lang="en-US" dirty="0"/>
                  <a:t> is chosen. The downside for uniform estimates is that the probability bound </a:t>
                </a:r>
                <a14:m>
                  <m:oMath xmlns:m="http://schemas.openxmlformats.org/officeDocument/2006/math">
                    <m:r>
                      <a:rPr lang="en-US" i="1" smtClean="0">
                        <a:solidFill>
                          <a:srgbClr val="FF0000"/>
                        </a:solidFill>
                      </a:rPr>
                      <m:t>2</m:t>
                    </m:r>
                    <m:r>
                      <a:rPr lang="en-US" i="1" smtClean="0">
                        <a:solidFill>
                          <a:srgbClr val="FF0000"/>
                        </a:solidFill>
                      </a:rPr>
                      <m:t>𝑀</m:t>
                    </m:r>
                    <m:sSup>
                      <m:sSupPr>
                        <m:ctrlPr>
                          <a:rPr lang="fr-FR" i="1">
                            <a:solidFill>
                              <a:srgbClr val="FF0000"/>
                            </a:solidFill>
                          </a:rPr>
                        </m:ctrlPr>
                      </m:sSupPr>
                      <m:e>
                        <m:r>
                          <a:rPr lang="en-US" i="1">
                            <a:solidFill>
                              <a:srgbClr val="FF0000"/>
                            </a:solidFill>
                          </a:rPr>
                          <m:t>𝑒</m:t>
                        </m:r>
                      </m:e>
                      <m:sup>
                        <m:r>
                          <a:rPr lang="en-US" i="1">
                            <a:solidFill>
                              <a:srgbClr val="FF0000"/>
                            </a:solidFill>
                          </a:rPr>
                          <m:t>−2 </m:t>
                        </m:r>
                        <m:sSup>
                          <m:sSupPr>
                            <m:ctrlPr>
                              <a:rPr lang="fr-FR" i="1">
                                <a:solidFill>
                                  <a:srgbClr val="FF0000"/>
                                </a:solidFill>
                              </a:rPr>
                            </m:ctrlPr>
                          </m:sSupPr>
                          <m:e>
                            <m:r>
                              <a:rPr lang="en-US" i="1">
                                <a:solidFill>
                                  <a:srgbClr val="FF0000"/>
                                </a:solidFill>
                              </a:rPr>
                              <m:t>𝜖</m:t>
                            </m:r>
                          </m:e>
                          <m:sup>
                            <m:r>
                              <a:rPr lang="en-US" i="1">
                                <a:solidFill>
                                  <a:srgbClr val="FF0000"/>
                                </a:solidFill>
                              </a:rPr>
                              <m:t>2</m:t>
                            </m:r>
                          </m:sup>
                        </m:sSup>
                        <m:r>
                          <a:rPr lang="en-US" i="1">
                            <a:solidFill>
                              <a:srgbClr val="FF0000"/>
                            </a:solidFill>
                          </a:rPr>
                          <m:t>𝑁</m:t>
                        </m:r>
                      </m:sup>
                    </m:sSup>
                  </m:oMath>
                </a14:m>
                <a:r>
                  <a:rPr lang="en-US" dirty="0"/>
                  <a:t> is a factor of </a:t>
                </a:r>
                <a:r>
                  <a:rPr lang="en-US" dirty="0">
                    <a:solidFill>
                      <a:srgbClr val="FF0000"/>
                    </a:solidFill>
                  </a:rPr>
                  <a:t>M</a:t>
                </a:r>
                <a:r>
                  <a:rPr lang="en-US" dirty="0"/>
                  <a:t> </a:t>
                </a:r>
                <a:r>
                  <a:rPr lang="en-US" u="sng" dirty="0"/>
                  <a:t>looser than the bound for a single </a:t>
                </a:r>
                <a:r>
                  <a:rPr lang="en-US" u="sng" dirty="0">
                    <a:solidFill>
                      <a:schemeClr val="accent6"/>
                    </a:solidFill>
                  </a:rPr>
                  <a:t>hypothesis</a:t>
                </a:r>
                <a:r>
                  <a:rPr lang="en-US" dirty="0"/>
                  <a:t>, and will only be meaningful if </a:t>
                </a:r>
                <a:r>
                  <a:rPr lang="en-US" dirty="0">
                    <a:solidFill>
                      <a:srgbClr val="FF0000"/>
                    </a:solidFill>
                  </a:rPr>
                  <a:t>M</a:t>
                </a:r>
                <a:r>
                  <a:rPr lang="en-US" dirty="0"/>
                  <a:t> is </a:t>
                </a:r>
                <a:r>
                  <a:rPr lang="en-US" dirty="0">
                    <a:solidFill>
                      <a:schemeClr val="accent2"/>
                    </a:solidFill>
                  </a:rPr>
                  <a:t>finite</a:t>
                </a:r>
                <a:r>
                  <a:rPr lang="en-US" dirty="0"/>
                  <a:t>. We will improve on that in </a:t>
                </a:r>
                <a:r>
                  <a:rPr lang="en-US" dirty="0">
                    <a:solidFill>
                      <a:schemeClr val="accent2"/>
                    </a:solidFill>
                  </a:rPr>
                  <a:t>generalization theory</a:t>
                </a:r>
                <a:r>
                  <a:rPr lang="en-US" dirty="0" smtClean="0">
                    <a:solidFill>
                      <a:schemeClr val="accent2"/>
                    </a:solidFill>
                  </a:rPr>
                  <a:t>.</a:t>
                </a:r>
              </a:p>
              <a:p>
                <a:r>
                  <a:rPr lang="en-US" dirty="0"/>
                  <a:t>The question of whether </a:t>
                </a:r>
                <a:r>
                  <a:rPr lang="en-US" dirty="0">
                    <a:solidFill>
                      <a:srgbClr val="FF0000"/>
                    </a:solidFill>
                  </a:rPr>
                  <a:t>D</a:t>
                </a:r>
                <a:r>
                  <a:rPr lang="en-US" dirty="0"/>
                  <a:t> tells us anything outside of </a:t>
                </a:r>
                <a:r>
                  <a:rPr lang="en-US" dirty="0">
                    <a:solidFill>
                      <a:srgbClr val="FF0000"/>
                    </a:solidFill>
                  </a:rPr>
                  <a:t>D</a:t>
                </a:r>
                <a:r>
                  <a:rPr lang="en-US" dirty="0"/>
                  <a:t> that we didn't know before has two different </a:t>
                </a:r>
                <a:r>
                  <a:rPr lang="en-US" dirty="0" smtClean="0"/>
                  <a:t>answers.(Deterministic answer Vs probabilistic Answer)</a:t>
                </a:r>
              </a:p>
              <a:p>
                <a:r>
                  <a:rPr lang="en-US" dirty="0"/>
                  <a:t>Until now we just figure out the first part that is generalizing using a sample, what we get from a probabilistic analysis is  </a:t>
                </a:r>
                <a14:m>
                  <m:oMath xmlns:m="http://schemas.openxmlformats.org/officeDocument/2006/math">
                    <m:sSub>
                      <m:sSubPr>
                        <m:ctrlPr>
                          <a:rPr lang="fr-FR" i="1" smtClean="0">
                            <a:solidFill>
                              <a:srgbClr val="FF0000"/>
                            </a:solidFill>
                          </a:rPr>
                        </m:ctrlPr>
                      </m:sSubPr>
                      <m:e>
                        <m:r>
                          <a:rPr lang="en-US" i="1">
                            <a:solidFill>
                              <a:srgbClr val="FF0000"/>
                            </a:solidFill>
                          </a:rPr>
                          <m:t>𝐸</m:t>
                        </m:r>
                      </m:e>
                      <m:sub>
                        <m:r>
                          <a:rPr lang="en-US" i="1">
                            <a:solidFill>
                              <a:srgbClr val="FF0000"/>
                            </a:solidFill>
                          </a:rPr>
                          <m:t>𝑖𝑛</m:t>
                        </m:r>
                      </m:sub>
                    </m:sSub>
                    <m:d>
                      <m:dPr>
                        <m:ctrlPr>
                          <a:rPr lang="fr-FR" i="1">
                            <a:solidFill>
                              <a:srgbClr val="FF0000"/>
                            </a:solidFill>
                          </a:rPr>
                        </m:ctrlPr>
                      </m:dPr>
                      <m:e>
                        <m:r>
                          <a:rPr lang="en-US" i="1">
                            <a:solidFill>
                              <a:srgbClr val="FF0000"/>
                            </a:solidFill>
                          </a:rPr>
                          <m:t>𝑔</m:t>
                        </m:r>
                      </m:e>
                    </m:d>
                    <m:r>
                      <a:rPr lang="en-US" i="1">
                        <a:solidFill>
                          <a:srgbClr val="FF0000"/>
                        </a:solidFill>
                      </a:rPr>
                      <m:t>≈</m:t>
                    </m:r>
                    <m:sSub>
                      <m:sSubPr>
                        <m:ctrlPr>
                          <a:rPr lang="fr-FR" i="1">
                            <a:solidFill>
                              <a:srgbClr val="FF0000"/>
                            </a:solidFill>
                          </a:rPr>
                        </m:ctrlPr>
                      </m:sSubPr>
                      <m:e>
                        <m:r>
                          <a:rPr lang="en-US" i="1">
                            <a:solidFill>
                              <a:srgbClr val="FF0000"/>
                            </a:solidFill>
                          </a:rPr>
                          <m:t>𝐸</m:t>
                        </m:r>
                      </m:e>
                      <m:sub>
                        <m:r>
                          <a:rPr lang="en-US" i="1">
                            <a:solidFill>
                              <a:srgbClr val="FF0000"/>
                            </a:solidFill>
                          </a:rPr>
                          <m:t>𝑜𝑢𝑡</m:t>
                        </m:r>
                      </m:sub>
                    </m:sSub>
                    <m:r>
                      <a:rPr lang="en-US" i="1">
                        <a:solidFill>
                          <a:srgbClr val="FF0000"/>
                        </a:solidFill>
                      </a:rPr>
                      <m:t>(</m:t>
                    </m:r>
                    <m:r>
                      <a:rPr lang="en-US" i="1">
                        <a:solidFill>
                          <a:srgbClr val="FF0000"/>
                        </a:solidFill>
                      </a:rPr>
                      <m:t>𝑔</m:t>
                    </m:r>
                    <m:r>
                      <a:rPr lang="en-US" i="1">
                        <a:solidFill>
                          <a:srgbClr val="FF0000"/>
                        </a:solidFill>
                      </a:rPr>
                      <m:t>)</m:t>
                    </m:r>
                  </m:oMath>
                </a14:m>
                <a:r>
                  <a:rPr lang="en-US" dirty="0" smtClean="0"/>
                  <a:t>,</a:t>
                </a:r>
                <a:r>
                  <a:rPr lang="en-US" dirty="0"/>
                  <a:t> we need  </a:t>
                </a:r>
                <a14:m>
                  <m:oMath xmlns:m="http://schemas.openxmlformats.org/officeDocument/2006/math">
                    <m:sSub>
                      <m:sSubPr>
                        <m:ctrlPr>
                          <a:rPr lang="fr-FR"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𝐸</m:t>
                        </m:r>
                      </m:e>
                      <m:sub>
                        <m:r>
                          <a:rPr lang="en-US" i="1">
                            <a:solidFill>
                              <a:srgbClr val="FF0000"/>
                            </a:solidFill>
                            <a:latin typeface="Cambria Math" panose="02040503050406030204" pitchFamily="18" charset="0"/>
                          </a:rPr>
                          <m:t>𝑖𝑛</m:t>
                        </m:r>
                      </m:sub>
                    </m:sSub>
                    <m:d>
                      <m:dPr>
                        <m:ctrlPr>
                          <a:rPr lang="fr-FR"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𝑔</m:t>
                        </m:r>
                      </m:e>
                    </m:d>
                    <m:r>
                      <a:rPr lang="en-US" i="1">
                        <a:solidFill>
                          <a:srgbClr val="FF0000"/>
                        </a:solidFill>
                        <a:latin typeface="Cambria Math" panose="02040503050406030204" pitchFamily="18" charset="0"/>
                      </a:rPr>
                      <m:t>≈0</m:t>
                    </m:r>
                  </m:oMath>
                </a14:m>
                <a:r>
                  <a:rPr lang="en-US" dirty="0">
                    <a:solidFill>
                      <a:srgbClr val="FF0000"/>
                    </a:solidFill>
                  </a:rPr>
                  <a:t> </a:t>
                </a:r>
                <a:r>
                  <a:rPr lang="en-US" dirty="0"/>
                  <a:t>The </a:t>
                </a:r>
                <a:r>
                  <a:rPr lang="en-US" dirty="0" err="1"/>
                  <a:t>Hoeffding</a:t>
                </a:r>
                <a:r>
                  <a:rPr lang="en-US" dirty="0"/>
                  <a:t> </a:t>
                </a:r>
                <a:r>
                  <a:rPr lang="en-US" dirty="0"/>
                  <a:t>Inequality addresses </a:t>
                </a:r>
                <a:r>
                  <a:rPr lang="en-US" dirty="0"/>
                  <a:t>the first part only.</a:t>
                </a:r>
              </a:p>
              <a:p>
                <a:endParaRPr lang="en-US"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801" r="-1275" b="-560"/>
                </a:stretch>
              </a:blipFill>
            </p:spPr>
            <p:txBody>
              <a:bodyPr/>
              <a:lstStyle/>
              <a:p>
                <a:r>
                  <a:rPr lang="en-US">
                    <a:noFill/>
                  </a:rPr>
                  <a:t> </a:t>
                </a:r>
              </a:p>
            </p:txBody>
          </p:sp>
        </mc:Fallback>
      </mc:AlternateContent>
    </p:spTree>
    <p:extLst>
      <p:ext uri="{BB962C8B-B14F-4D97-AF65-F5344CB8AC3E}">
        <p14:creationId xmlns:p14="http://schemas.microsoft.com/office/powerpoint/2010/main" val="3104088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3896" y="309491"/>
                <a:ext cx="11114649" cy="5950632"/>
              </a:xfrm>
            </p:spPr>
            <p:txBody>
              <a:bodyPr>
                <a:normAutofit/>
              </a:bodyPr>
              <a:lstStyle/>
              <a:p>
                <a:pPr algn="just"/>
                <a:r>
                  <a:rPr lang="en-US" dirty="0"/>
                  <a:t>The second question is answered after we run the learning algorithm on the actual data and see how small we can get </a:t>
                </a:r>
                <a:r>
                  <a:rPr lang="en-US" dirty="0" err="1">
                    <a:solidFill>
                      <a:srgbClr val="FF0000"/>
                    </a:solidFill>
                  </a:rPr>
                  <a:t>E</a:t>
                </a:r>
                <a:r>
                  <a:rPr lang="en-US" baseline="-25000" dirty="0" err="1">
                    <a:solidFill>
                      <a:srgbClr val="FF0000"/>
                    </a:solidFill>
                  </a:rPr>
                  <a:t>in</a:t>
                </a:r>
                <a:r>
                  <a:rPr lang="en-US" dirty="0"/>
                  <a:t> to be. A lot of </a:t>
                </a:r>
                <a:r>
                  <a:rPr lang="en-US" u="sng" dirty="0"/>
                  <a:t>people ignore the first part</a:t>
                </a:r>
                <a:r>
                  <a:rPr lang="en-US" dirty="0"/>
                  <a:t> and dive directly to the second, maybe there algorithm will achieve great performance </a:t>
                </a:r>
                <a:r>
                  <a:rPr lang="en-US" dirty="0" smtClean="0"/>
                  <a:t>(</a:t>
                </a:r>
                <a:r>
                  <a:rPr lang="en-US" dirty="0"/>
                  <a:t>i.e. getting  </a:t>
                </a:r>
                <a14:m>
                  <m:oMath xmlns:m="http://schemas.openxmlformats.org/officeDocument/2006/math">
                    <m:sSub>
                      <m:sSubPr>
                        <m:ctrlPr>
                          <a:rPr lang="fr-FR" i="1" smtClean="0">
                            <a:solidFill>
                              <a:srgbClr val="FF0000"/>
                            </a:solidFill>
                          </a:rPr>
                        </m:ctrlPr>
                      </m:sSubPr>
                      <m:e>
                        <m:r>
                          <a:rPr lang="en-US" i="1">
                            <a:solidFill>
                              <a:srgbClr val="FF0000"/>
                            </a:solidFill>
                          </a:rPr>
                          <m:t>𝐸</m:t>
                        </m:r>
                      </m:e>
                      <m:sub>
                        <m:r>
                          <a:rPr lang="en-US" i="1">
                            <a:solidFill>
                              <a:srgbClr val="FF0000"/>
                            </a:solidFill>
                          </a:rPr>
                          <m:t>𝑖𝑛</m:t>
                        </m:r>
                      </m:sub>
                    </m:sSub>
                    <m:d>
                      <m:dPr>
                        <m:ctrlPr>
                          <a:rPr lang="fr-FR" i="1">
                            <a:solidFill>
                              <a:srgbClr val="FF0000"/>
                            </a:solidFill>
                          </a:rPr>
                        </m:ctrlPr>
                      </m:dPr>
                      <m:e>
                        <m:r>
                          <a:rPr lang="en-US" i="1">
                            <a:solidFill>
                              <a:srgbClr val="FF0000"/>
                            </a:solidFill>
                          </a:rPr>
                          <m:t>𝑔</m:t>
                        </m:r>
                      </m:e>
                    </m:d>
                    <m:r>
                      <a:rPr lang="en-US" i="1" smtClean="0">
                        <a:solidFill>
                          <a:srgbClr val="FF0000"/>
                        </a:solidFill>
                      </a:rPr>
                      <m:t>≈</m:t>
                    </m:r>
                    <m:r>
                      <a:rPr lang="en-US" i="1">
                        <a:solidFill>
                          <a:srgbClr val="FF0000"/>
                        </a:solidFill>
                      </a:rPr>
                      <m:t>0</m:t>
                    </m:r>
                  </m:oMath>
                </a14:m>
                <a:r>
                  <a:rPr lang="en-US" dirty="0"/>
                  <a:t> ) but </a:t>
                </a:r>
                <a:r>
                  <a:rPr lang="en-US" u="sng" dirty="0"/>
                  <a:t>they launch it without any guarantee that it will make the same performance</a:t>
                </a:r>
                <a:r>
                  <a:rPr lang="en-US" dirty="0" smtClean="0"/>
                  <a:t>.(and that’s is what we learned in this lecture)</a:t>
                </a:r>
              </a:p>
              <a:p>
                <a:pPr algn="just"/>
                <a:r>
                  <a:rPr lang="en-US" dirty="0"/>
                  <a:t>On the other hand we can only be sure of </a:t>
                </a:r>
                <a14:m>
                  <m:oMath xmlns:m="http://schemas.openxmlformats.org/officeDocument/2006/math">
                    <m:sSub>
                      <m:sSubPr>
                        <m:ctrlPr>
                          <a:rPr lang="fr-FR" i="1" smtClean="0">
                            <a:solidFill>
                              <a:srgbClr val="FF0000"/>
                            </a:solidFill>
                          </a:rPr>
                        </m:ctrlPr>
                      </m:sSubPr>
                      <m:e>
                        <m:r>
                          <a:rPr lang="en-US" i="1">
                            <a:solidFill>
                              <a:srgbClr val="FF0000"/>
                            </a:solidFill>
                          </a:rPr>
                          <m:t>𝐸</m:t>
                        </m:r>
                      </m:e>
                      <m:sub>
                        <m:r>
                          <a:rPr lang="en-US" i="1">
                            <a:solidFill>
                              <a:srgbClr val="FF0000"/>
                            </a:solidFill>
                          </a:rPr>
                          <m:t>𝑖𝑛</m:t>
                        </m:r>
                      </m:sub>
                    </m:sSub>
                    <m:d>
                      <m:dPr>
                        <m:ctrlPr>
                          <a:rPr lang="fr-FR" i="1">
                            <a:solidFill>
                              <a:srgbClr val="FF0000"/>
                            </a:solidFill>
                          </a:rPr>
                        </m:ctrlPr>
                      </m:dPr>
                      <m:e>
                        <m:r>
                          <a:rPr lang="en-US" i="1">
                            <a:solidFill>
                              <a:srgbClr val="FF0000"/>
                            </a:solidFill>
                          </a:rPr>
                          <m:t>𝑔</m:t>
                        </m:r>
                      </m:e>
                    </m:d>
                    <m:r>
                      <a:rPr lang="en-US" i="1">
                        <a:solidFill>
                          <a:srgbClr val="FF0000"/>
                        </a:solidFill>
                      </a:rPr>
                      <m:t>≈</m:t>
                    </m:r>
                    <m:sSub>
                      <m:sSubPr>
                        <m:ctrlPr>
                          <a:rPr lang="fr-FR" i="1">
                            <a:solidFill>
                              <a:srgbClr val="FF0000"/>
                            </a:solidFill>
                          </a:rPr>
                        </m:ctrlPr>
                      </m:sSubPr>
                      <m:e>
                        <m:r>
                          <a:rPr lang="en-US" i="1">
                            <a:solidFill>
                              <a:srgbClr val="FF0000"/>
                            </a:solidFill>
                          </a:rPr>
                          <m:t>𝐸</m:t>
                        </m:r>
                      </m:e>
                      <m:sub>
                        <m:r>
                          <a:rPr lang="en-US" i="1">
                            <a:solidFill>
                              <a:srgbClr val="FF0000"/>
                            </a:solidFill>
                          </a:rPr>
                          <m:t>𝑜𝑢𝑡</m:t>
                        </m:r>
                      </m:sub>
                    </m:sSub>
                    <m:r>
                      <a:rPr lang="en-US" i="1">
                        <a:solidFill>
                          <a:srgbClr val="FF0000"/>
                        </a:solidFill>
                      </a:rPr>
                      <m:t>(</m:t>
                    </m:r>
                    <m:r>
                      <a:rPr lang="en-US" i="1">
                        <a:solidFill>
                          <a:srgbClr val="FF0000"/>
                        </a:solidFill>
                      </a:rPr>
                      <m:t>𝑔</m:t>
                    </m:r>
                    <m:r>
                      <a:rPr lang="en-US" i="1">
                        <a:solidFill>
                          <a:srgbClr val="FF0000"/>
                        </a:solidFill>
                      </a:rPr>
                      <m:t>)</m:t>
                    </m:r>
                  </m:oMath>
                </a14:m>
                <a:r>
                  <a:rPr lang="en-US" dirty="0">
                    <a:solidFill>
                      <a:srgbClr val="FF0000"/>
                    </a:solidFill>
                  </a:rPr>
                  <a:t> </a:t>
                </a:r>
                <a:r>
                  <a:rPr lang="en-US" dirty="0"/>
                  <a:t>but can never achieve </a:t>
                </a:r>
                <a14:m>
                  <m:oMath xmlns:m="http://schemas.openxmlformats.org/officeDocument/2006/math">
                    <m:sSub>
                      <m:sSubPr>
                        <m:ctrlPr>
                          <a:rPr lang="fr-FR" i="1" smtClean="0">
                            <a:solidFill>
                              <a:srgbClr val="FF0000"/>
                            </a:solidFill>
                          </a:rPr>
                        </m:ctrlPr>
                      </m:sSubPr>
                      <m:e>
                        <m:r>
                          <a:rPr lang="en-US" i="1">
                            <a:solidFill>
                              <a:srgbClr val="FF0000"/>
                            </a:solidFill>
                          </a:rPr>
                          <m:t>𝐸</m:t>
                        </m:r>
                      </m:e>
                      <m:sub>
                        <m:r>
                          <a:rPr lang="en-US" i="1">
                            <a:solidFill>
                              <a:srgbClr val="FF0000"/>
                            </a:solidFill>
                          </a:rPr>
                          <m:t>𝑖𝑛</m:t>
                        </m:r>
                      </m:sub>
                    </m:sSub>
                    <m:d>
                      <m:dPr>
                        <m:ctrlPr>
                          <a:rPr lang="fr-FR" i="1">
                            <a:solidFill>
                              <a:srgbClr val="FF0000"/>
                            </a:solidFill>
                          </a:rPr>
                        </m:ctrlPr>
                      </m:dPr>
                      <m:e>
                        <m:r>
                          <a:rPr lang="en-US" i="1">
                            <a:solidFill>
                              <a:srgbClr val="FF0000"/>
                            </a:solidFill>
                          </a:rPr>
                          <m:t>𝑔</m:t>
                        </m:r>
                      </m:e>
                    </m:d>
                    <m:r>
                      <a:rPr lang="en-US" i="1">
                        <a:solidFill>
                          <a:srgbClr val="FF0000"/>
                        </a:solidFill>
                      </a:rPr>
                      <m:t>≈0</m:t>
                    </m:r>
                  </m:oMath>
                </a14:m>
                <a:r>
                  <a:rPr lang="en-US" dirty="0">
                    <a:solidFill>
                      <a:srgbClr val="FF0000"/>
                    </a:solidFill>
                  </a:rPr>
                  <a:t> </a:t>
                </a:r>
                <a:r>
                  <a:rPr lang="en-US" dirty="0"/>
                  <a:t>this is an acceptable procedure (</a:t>
                </a:r>
                <a:r>
                  <a:rPr lang="en-US" u="sng" dirty="0"/>
                  <a:t>Financial forecasting</a:t>
                </a:r>
                <a:r>
                  <a:rPr lang="en-US" dirty="0"/>
                  <a:t> is an example where market unpredictability makes it impossible to get a forecast that has anywhere near zero error. All we hope for is a forecast that gets </a:t>
                </a:r>
                <a:r>
                  <a:rPr lang="en-US" u="sng" dirty="0"/>
                  <a:t>it right more often than not</a:t>
                </a:r>
                <a:r>
                  <a:rPr lang="en-US" dirty="0"/>
                  <a:t>. If we get that, our bets will win in the long run. This means that a hypothesis that </a:t>
                </a:r>
                <a:r>
                  <a:rPr lang="en-US" dirty="0" smtClean="0"/>
                  <a:t>  has </a:t>
                </a:r>
                <a:r>
                  <a:rPr lang="en-US" dirty="0" err="1">
                    <a:solidFill>
                      <a:srgbClr val="FF0000"/>
                    </a:solidFill>
                  </a:rPr>
                  <a:t>E</a:t>
                </a:r>
                <a:r>
                  <a:rPr lang="en-US" baseline="-25000" dirty="0" err="1">
                    <a:solidFill>
                      <a:srgbClr val="FF0000"/>
                    </a:solidFill>
                  </a:rPr>
                  <a:t>in</a:t>
                </a:r>
                <a:r>
                  <a:rPr lang="en-US" dirty="0"/>
                  <a:t> </a:t>
                </a:r>
                <a:r>
                  <a:rPr lang="en-US" dirty="0">
                    <a:solidFill>
                      <a:srgbClr val="FF0000"/>
                    </a:solidFill>
                  </a:rPr>
                  <a:t>(g)</a:t>
                </a:r>
                <a:r>
                  <a:rPr lang="en-US" dirty="0"/>
                  <a:t> somewhat below </a:t>
                </a:r>
                <a:r>
                  <a:rPr lang="en-US" dirty="0">
                    <a:solidFill>
                      <a:srgbClr val="FF0000"/>
                    </a:solidFill>
                  </a:rPr>
                  <a:t>0.5</a:t>
                </a:r>
                <a:r>
                  <a:rPr lang="en-US" dirty="0"/>
                  <a:t> will work, provided of course that </a:t>
                </a:r>
                <a:r>
                  <a:rPr lang="en-US" dirty="0" err="1">
                    <a:solidFill>
                      <a:srgbClr val="FF0000"/>
                    </a:solidFill>
                  </a:rPr>
                  <a:t>E</a:t>
                </a:r>
                <a:r>
                  <a:rPr lang="en-US" baseline="-25000" dirty="0" err="1">
                    <a:solidFill>
                      <a:srgbClr val="FF0000"/>
                    </a:solidFill>
                  </a:rPr>
                  <a:t>out</a:t>
                </a:r>
                <a:r>
                  <a:rPr lang="en-US" dirty="0">
                    <a:solidFill>
                      <a:srgbClr val="FF0000"/>
                    </a:solidFill>
                  </a:rPr>
                  <a:t>(g)</a:t>
                </a:r>
                <a:r>
                  <a:rPr lang="en-US" dirty="0"/>
                  <a:t> is close enough to </a:t>
                </a:r>
                <a:r>
                  <a:rPr lang="en-US" dirty="0" err="1">
                    <a:solidFill>
                      <a:srgbClr val="FF0000"/>
                    </a:solidFill>
                  </a:rPr>
                  <a:t>E</a:t>
                </a:r>
                <a:r>
                  <a:rPr lang="en-US" baseline="-25000" dirty="0" err="1">
                    <a:solidFill>
                      <a:srgbClr val="FF0000"/>
                    </a:solidFill>
                  </a:rPr>
                  <a:t>in</a:t>
                </a:r>
                <a:r>
                  <a:rPr lang="en-US" dirty="0">
                    <a:solidFill>
                      <a:srgbClr val="FF0000"/>
                    </a:solidFill>
                  </a:rPr>
                  <a:t>(g</a:t>
                </a:r>
                <a:r>
                  <a:rPr lang="en-US" dirty="0" smtClean="0">
                    <a:solidFill>
                      <a:srgbClr val="FF0000"/>
                    </a:solidFill>
                  </a:rPr>
                  <a:t>) </a:t>
                </a:r>
                <a:r>
                  <a:rPr lang="en-US" dirty="0" smtClean="0"/>
                  <a:t>).</a:t>
                </a:r>
                <a:endParaRPr lang="fr-FR" dirty="0"/>
              </a:p>
              <a:p>
                <a:pPr algn="just"/>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93896" y="309491"/>
                <a:ext cx="11114649" cy="5950632"/>
              </a:xfrm>
              <a:blipFill rotWithShape="0">
                <a:blip r:embed="rId2"/>
                <a:stretch>
                  <a:fillRect l="-987" t="-1742" r="-1097"/>
                </a:stretch>
              </a:blipFill>
            </p:spPr>
            <p:txBody>
              <a:bodyPr/>
              <a:lstStyle/>
              <a:p>
                <a:r>
                  <a:rPr lang="en-US">
                    <a:noFill/>
                  </a:rPr>
                  <a:t> </a:t>
                </a:r>
              </a:p>
            </p:txBody>
          </p:sp>
        </mc:Fallback>
      </mc:AlternateContent>
    </p:spTree>
    <p:extLst>
      <p:ext uri="{BB962C8B-B14F-4D97-AF65-F5344CB8AC3E}">
        <p14:creationId xmlns:p14="http://schemas.microsoft.com/office/powerpoint/2010/main" val="326727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Fatboy\Desktop\COURSES\Captur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6602" y="450166"/>
            <a:ext cx="10199077" cy="6035040"/>
          </a:xfrm>
          <a:prstGeom prst="rect">
            <a:avLst/>
          </a:prstGeom>
          <a:noFill/>
          <a:ln>
            <a:noFill/>
          </a:ln>
        </p:spPr>
      </p:pic>
    </p:spTree>
    <p:extLst>
      <p:ext uri="{BB962C8B-B14F-4D97-AF65-F5344CB8AC3E}">
        <p14:creationId xmlns:p14="http://schemas.microsoft.com/office/powerpoint/2010/main" val="400430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and memorizing</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accent6"/>
                </a:solidFill>
              </a:rPr>
              <a:t>The target function </a:t>
            </a:r>
            <a:r>
              <a:rPr lang="en-US" dirty="0">
                <a:solidFill>
                  <a:srgbClr val="FF0000"/>
                </a:solidFill>
              </a:rPr>
              <a:t>f</a:t>
            </a:r>
            <a:r>
              <a:rPr lang="en-US" dirty="0"/>
              <a:t> is the object of learning. The most important assertion about the target function is that it is unknown</a:t>
            </a:r>
            <a:r>
              <a:rPr lang="en-US" dirty="0" smtClean="0"/>
              <a:t>.</a:t>
            </a:r>
          </a:p>
          <a:p>
            <a:r>
              <a:rPr lang="en-US" dirty="0"/>
              <a:t>When we get </a:t>
            </a:r>
            <a:r>
              <a:rPr lang="en-US" dirty="0">
                <a:solidFill>
                  <a:schemeClr val="accent6"/>
                </a:solidFill>
              </a:rPr>
              <a:t>the training data </a:t>
            </a:r>
            <a:r>
              <a:rPr lang="en-US" dirty="0">
                <a:solidFill>
                  <a:srgbClr val="FF0000"/>
                </a:solidFill>
              </a:rPr>
              <a:t>D</a:t>
            </a:r>
            <a:r>
              <a:rPr lang="en-US" dirty="0"/>
              <a:t>, we know the value of </a:t>
            </a:r>
            <a:r>
              <a:rPr lang="en-US" dirty="0">
                <a:solidFill>
                  <a:srgbClr val="FF0000"/>
                </a:solidFill>
              </a:rPr>
              <a:t>f</a:t>
            </a:r>
            <a:r>
              <a:rPr lang="en-US" dirty="0"/>
              <a:t> on all the points in </a:t>
            </a:r>
            <a:r>
              <a:rPr lang="en-US" dirty="0">
                <a:solidFill>
                  <a:srgbClr val="FF0000"/>
                </a:solidFill>
              </a:rPr>
              <a:t>D</a:t>
            </a:r>
            <a:r>
              <a:rPr lang="en-US" dirty="0"/>
              <a:t>. This doesn't mean that we have learned </a:t>
            </a:r>
            <a:r>
              <a:rPr lang="en-US" dirty="0">
                <a:solidFill>
                  <a:srgbClr val="FF0000"/>
                </a:solidFill>
              </a:rPr>
              <a:t>f</a:t>
            </a:r>
            <a:r>
              <a:rPr lang="en-US" dirty="0"/>
              <a:t>, since it doesn't guarantee that </a:t>
            </a:r>
            <a:r>
              <a:rPr lang="en-US" dirty="0" smtClean="0"/>
              <a:t>we </a:t>
            </a:r>
            <a:r>
              <a:rPr lang="en-US" dirty="0"/>
              <a:t>know anything about </a:t>
            </a:r>
            <a:r>
              <a:rPr lang="en-US" dirty="0">
                <a:solidFill>
                  <a:srgbClr val="FF0000"/>
                </a:solidFill>
              </a:rPr>
              <a:t>f</a:t>
            </a:r>
            <a:r>
              <a:rPr lang="en-US" dirty="0"/>
              <a:t> outside of </a:t>
            </a:r>
            <a:r>
              <a:rPr lang="en-US" dirty="0" smtClean="0">
                <a:solidFill>
                  <a:srgbClr val="FF0000"/>
                </a:solidFill>
              </a:rPr>
              <a:t>D. </a:t>
            </a:r>
            <a:r>
              <a:rPr lang="en-US" dirty="0"/>
              <a:t>We know what we have already seen, but that's not learning. That's memorizing</a:t>
            </a:r>
            <a:r>
              <a:rPr lang="en-US" dirty="0" smtClean="0"/>
              <a:t>.</a:t>
            </a:r>
          </a:p>
          <a:p>
            <a:r>
              <a:rPr lang="en-US" dirty="0" smtClean="0"/>
              <a:t>In learning </a:t>
            </a:r>
            <a:r>
              <a:rPr lang="en-US" dirty="0"/>
              <a:t>when we get the </a:t>
            </a:r>
            <a:r>
              <a:rPr lang="en-US" dirty="0">
                <a:solidFill>
                  <a:schemeClr val="accent6"/>
                </a:solidFill>
              </a:rPr>
              <a:t>hypothesis</a:t>
            </a:r>
            <a:r>
              <a:rPr lang="en-US" dirty="0"/>
              <a:t> </a:t>
            </a:r>
            <a:r>
              <a:rPr lang="en-US" dirty="0">
                <a:solidFill>
                  <a:srgbClr val="FF0000"/>
                </a:solidFill>
              </a:rPr>
              <a:t>g</a:t>
            </a:r>
            <a:r>
              <a:rPr lang="en-US" dirty="0"/>
              <a:t>, we disregard the </a:t>
            </a:r>
            <a:r>
              <a:rPr lang="en-US" dirty="0">
                <a:solidFill>
                  <a:schemeClr val="accent6"/>
                </a:solidFill>
              </a:rPr>
              <a:t>data</a:t>
            </a:r>
            <a:r>
              <a:rPr lang="en-US" dirty="0"/>
              <a:t>, why? Because we used it to extract </a:t>
            </a:r>
            <a:r>
              <a:rPr lang="en-US" dirty="0">
                <a:solidFill>
                  <a:schemeClr val="accent2"/>
                </a:solidFill>
              </a:rPr>
              <a:t>the underlying process </a:t>
            </a:r>
            <a:r>
              <a:rPr lang="en-US" dirty="0"/>
              <a:t>that governs its distribution, while in memorizing, the model tends to panic in facing new </a:t>
            </a:r>
            <a:r>
              <a:rPr lang="en-US" dirty="0" smtClean="0"/>
              <a:t>observations.</a:t>
            </a:r>
            <a:endParaRPr lang="en-US" dirty="0"/>
          </a:p>
          <a:p>
            <a:endParaRPr lang="en-US" dirty="0" smtClean="0"/>
          </a:p>
        </p:txBody>
      </p:sp>
    </p:spTree>
    <p:extLst>
      <p:ext uri="{BB962C8B-B14F-4D97-AF65-F5344CB8AC3E}">
        <p14:creationId xmlns:p14="http://schemas.microsoft.com/office/powerpoint/2010/main" val="144716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430237" y="179068"/>
            <a:ext cx="5181600" cy="4071257"/>
          </a:xfrm>
          <a:prstGeom prst="rect">
            <a:avLst/>
          </a:prstGeom>
        </p:spPr>
      </p:pic>
      <p:sp>
        <p:nvSpPr>
          <p:cNvPr id="6" name="Content Placeholder 5"/>
          <p:cNvSpPr>
            <a:spLocks noGrp="1"/>
          </p:cNvSpPr>
          <p:nvPr>
            <p:ph sz="half" idx="2"/>
          </p:nvPr>
        </p:nvSpPr>
        <p:spPr>
          <a:xfrm>
            <a:off x="633046" y="4487592"/>
            <a:ext cx="4853354" cy="2025749"/>
          </a:xfrm>
        </p:spPr>
        <p:txBody>
          <a:bodyPr/>
          <a:lstStyle/>
          <a:p>
            <a:r>
              <a:rPr lang="en-US" dirty="0"/>
              <a:t>Let’s see we want to approximate some function </a:t>
            </a:r>
            <a:r>
              <a:rPr lang="en-US" dirty="0">
                <a:solidFill>
                  <a:srgbClr val="FF0000"/>
                </a:solidFill>
              </a:rPr>
              <a:t>L</a:t>
            </a:r>
            <a:r>
              <a:rPr lang="en-US" dirty="0"/>
              <a:t> but we only know its values on a finite set </a:t>
            </a:r>
            <a:r>
              <a:rPr lang="en-US" dirty="0">
                <a:solidFill>
                  <a:srgbClr val="FF0000"/>
                </a:solidFill>
              </a:rPr>
              <a:t>D</a:t>
            </a:r>
          </a:p>
        </p:txBody>
      </p:sp>
      <p:sp>
        <p:nvSpPr>
          <p:cNvPr id="7" name="Content Placeholder 5"/>
          <p:cNvSpPr txBox="1">
            <a:spLocks/>
          </p:cNvSpPr>
          <p:nvPr/>
        </p:nvSpPr>
        <p:spPr>
          <a:xfrm>
            <a:off x="6443003" y="4487591"/>
            <a:ext cx="4853354" cy="2025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Picture 7"/>
          <p:cNvPicPr/>
          <p:nvPr/>
        </p:nvPicPr>
        <p:blipFill>
          <a:blip r:embed="rId3"/>
          <a:stretch>
            <a:fillRect/>
          </a:stretch>
        </p:blipFill>
        <p:spPr>
          <a:xfrm>
            <a:off x="6371932" y="179068"/>
            <a:ext cx="5641877" cy="4071257"/>
          </a:xfrm>
          <a:prstGeom prst="rect">
            <a:avLst/>
          </a:prstGeom>
        </p:spPr>
      </p:pic>
      <p:sp>
        <p:nvSpPr>
          <p:cNvPr id="9" name="Content Placeholder 5"/>
          <p:cNvSpPr txBox="1">
            <a:spLocks/>
          </p:cNvSpPr>
          <p:nvPr/>
        </p:nvSpPr>
        <p:spPr>
          <a:xfrm>
            <a:off x="6371932" y="4487590"/>
            <a:ext cx="4853354" cy="2025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2" name="Content Placeholder 5"/>
          <p:cNvSpPr txBox="1">
            <a:spLocks/>
          </p:cNvSpPr>
          <p:nvPr/>
        </p:nvSpPr>
        <p:spPr>
          <a:xfrm>
            <a:off x="6443003" y="4487589"/>
            <a:ext cx="4853354" cy="2025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
        <p:nvSpPr>
          <p:cNvPr id="14" name="Content Placeholder 5"/>
          <p:cNvSpPr txBox="1">
            <a:spLocks/>
          </p:cNvSpPr>
          <p:nvPr/>
        </p:nvSpPr>
        <p:spPr>
          <a:xfrm>
            <a:off x="6443003" y="4487589"/>
            <a:ext cx="5570806" cy="2025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an </a:t>
            </a:r>
            <a:r>
              <a:rPr lang="en-US" dirty="0">
                <a:solidFill>
                  <a:schemeClr val="accent2"/>
                </a:solidFill>
              </a:rPr>
              <a:t>infinite amount </a:t>
            </a:r>
            <a:r>
              <a:rPr lang="en-US" dirty="0"/>
              <a:t>of functions that takes the same value as </a:t>
            </a:r>
            <a:r>
              <a:rPr lang="en-US" dirty="0">
                <a:solidFill>
                  <a:srgbClr val="FF0000"/>
                </a:solidFill>
              </a:rPr>
              <a:t>L</a:t>
            </a:r>
            <a:r>
              <a:rPr lang="en-US" dirty="0"/>
              <a:t> in the known </a:t>
            </a:r>
            <a:r>
              <a:rPr lang="en-US" dirty="0">
                <a:solidFill>
                  <a:schemeClr val="accent6"/>
                </a:solidFill>
              </a:rPr>
              <a:t>domain</a:t>
            </a:r>
            <a:r>
              <a:rPr lang="en-US" dirty="0"/>
              <a:t> but takes different values outside of that </a:t>
            </a:r>
            <a:r>
              <a:rPr lang="en-US" dirty="0">
                <a:solidFill>
                  <a:schemeClr val="accent6"/>
                </a:solidFill>
              </a:rPr>
              <a:t>domain</a:t>
            </a:r>
            <a:endParaRPr lang="fr-FR" dirty="0">
              <a:solidFill>
                <a:schemeClr val="accent6"/>
              </a:solidFill>
            </a:endParaRPr>
          </a:p>
        </p:txBody>
      </p:sp>
    </p:spTree>
    <p:extLst>
      <p:ext uri="{BB962C8B-B14F-4D97-AF65-F5344CB8AC3E}">
        <p14:creationId xmlns:p14="http://schemas.microsoft.com/office/powerpoint/2010/main" val="412366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we have a </a:t>
            </a:r>
            <a:r>
              <a:rPr lang="en-US" dirty="0" smtClean="0"/>
              <a:t>dilemma!</a:t>
            </a:r>
            <a:endParaRPr lang="en-US" dirty="0"/>
          </a:p>
        </p:txBody>
      </p:sp>
      <p:sp>
        <p:nvSpPr>
          <p:cNvPr id="8" name="Content Placeholder 7"/>
          <p:cNvSpPr>
            <a:spLocks noGrp="1"/>
          </p:cNvSpPr>
          <p:nvPr>
            <p:ph idx="1"/>
          </p:nvPr>
        </p:nvSpPr>
        <p:spPr/>
        <p:txBody>
          <a:bodyPr/>
          <a:lstStyle/>
          <a:p>
            <a:pPr marL="0" indent="0" algn="just">
              <a:buNone/>
            </a:pPr>
            <a:r>
              <a:rPr lang="en-US" dirty="0"/>
              <a:t>The whole purpose of learning is to be able to predict the value of </a:t>
            </a:r>
            <a:r>
              <a:rPr lang="en-US" dirty="0">
                <a:solidFill>
                  <a:srgbClr val="FF0000"/>
                </a:solidFill>
              </a:rPr>
              <a:t>f</a:t>
            </a:r>
            <a:r>
              <a:rPr lang="en-US" dirty="0"/>
              <a:t> on points that we haven't seen before. The quality of the learning will be determined by how close our prediction is to </a:t>
            </a:r>
            <a:r>
              <a:rPr lang="en-US" u="sng" dirty="0"/>
              <a:t>the true value</a:t>
            </a:r>
            <a:r>
              <a:rPr lang="en-US" dirty="0"/>
              <a:t>. So regardless how </a:t>
            </a:r>
            <a:r>
              <a:rPr lang="en-US" dirty="0">
                <a:solidFill>
                  <a:srgbClr val="FF0000"/>
                </a:solidFill>
              </a:rPr>
              <a:t>g</a:t>
            </a:r>
            <a:r>
              <a:rPr lang="en-US" dirty="0"/>
              <a:t> approach </a:t>
            </a:r>
            <a:r>
              <a:rPr lang="en-US" dirty="0">
                <a:solidFill>
                  <a:srgbClr val="FF0000"/>
                </a:solidFill>
              </a:rPr>
              <a:t>f</a:t>
            </a:r>
            <a:r>
              <a:rPr lang="en-US" dirty="0"/>
              <a:t> it can agree or disagree with </a:t>
            </a:r>
            <a:r>
              <a:rPr lang="en-US" dirty="0">
                <a:solidFill>
                  <a:schemeClr val="accent6"/>
                </a:solidFill>
              </a:rPr>
              <a:t>the target</a:t>
            </a:r>
            <a:r>
              <a:rPr lang="en-US" dirty="0"/>
              <a:t>, depending on which </a:t>
            </a:r>
            <a:r>
              <a:rPr lang="en-US" dirty="0">
                <a:solidFill>
                  <a:srgbClr val="FF0000"/>
                </a:solidFill>
              </a:rPr>
              <a:t>f</a:t>
            </a:r>
            <a:r>
              <a:rPr lang="en-US" dirty="0"/>
              <a:t> in </a:t>
            </a:r>
            <a:r>
              <a:rPr lang="en-US" dirty="0">
                <a:solidFill>
                  <a:schemeClr val="accent6"/>
                </a:solidFill>
              </a:rPr>
              <a:t>the family </a:t>
            </a:r>
            <a:r>
              <a:rPr lang="en-US" dirty="0"/>
              <a:t>of “</a:t>
            </a:r>
            <a:r>
              <a:rPr lang="en-US" dirty="0" err="1">
                <a:solidFill>
                  <a:srgbClr val="FF0000"/>
                </a:solidFill>
              </a:rPr>
              <a:t>fn</a:t>
            </a:r>
            <a:r>
              <a:rPr lang="en-US" dirty="0"/>
              <a:t>” is turns out to be the true target.</a:t>
            </a:r>
            <a:endParaRPr lang="fr-FR" dirty="0"/>
          </a:p>
          <a:p>
            <a:endParaRPr lang="en-US" dirty="0"/>
          </a:p>
        </p:txBody>
      </p:sp>
    </p:spTree>
    <p:extLst>
      <p:ext uri="{BB962C8B-B14F-4D97-AF65-F5344CB8AC3E}">
        <p14:creationId xmlns:p14="http://schemas.microsoft.com/office/powerpoint/2010/main" val="249924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Generalizing using </a:t>
            </a:r>
            <a:r>
              <a:rPr lang="en-US" b="1" dirty="0" smtClean="0"/>
              <a:t>samples (example Bins)</a:t>
            </a:r>
            <a:endParaRPr lang="en-US" dirty="0"/>
          </a:p>
        </p:txBody>
      </p:sp>
      <p:sp>
        <p:nvSpPr>
          <p:cNvPr id="3" name="Content Placeholder 2"/>
          <p:cNvSpPr>
            <a:spLocks noGrp="1"/>
          </p:cNvSpPr>
          <p:nvPr>
            <p:ph idx="1"/>
          </p:nvPr>
        </p:nvSpPr>
        <p:spPr/>
        <p:txBody>
          <a:bodyPr/>
          <a:lstStyle/>
          <a:p>
            <a:r>
              <a:rPr lang="en-US" dirty="0"/>
              <a:t>We will show that we can indeed infer something outside </a:t>
            </a:r>
            <a:r>
              <a:rPr lang="en-US" dirty="0">
                <a:solidFill>
                  <a:srgbClr val="FF0000"/>
                </a:solidFill>
              </a:rPr>
              <a:t>D</a:t>
            </a:r>
            <a:r>
              <a:rPr lang="en-US" dirty="0"/>
              <a:t> using only </a:t>
            </a:r>
            <a:r>
              <a:rPr lang="en-US" dirty="0">
                <a:solidFill>
                  <a:srgbClr val="FF0000"/>
                </a:solidFill>
              </a:rPr>
              <a:t>D</a:t>
            </a:r>
            <a:r>
              <a:rPr lang="en-US" dirty="0"/>
              <a:t>, but in a probabilistic way. </a:t>
            </a:r>
            <a:endParaRPr lang="en-US" dirty="0" smtClean="0"/>
          </a:p>
          <a:p>
            <a:r>
              <a:rPr lang="en-US" dirty="0"/>
              <a:t>What we </a:t>
            </a:r>
            <a:r>
              <a:rPr lang="en-US" dirty="0">
                <a:solidFill>
                  <a:schemeClr val="accent5"/>
                </a:solidFill>
              </a:rPr>
              <a:t>infer</a:t>
            </a:r>
            <a:r>
              <a:rPr lang="en-US" dirty="0"/>
              <a:t> may not be much compared to learning a full </a:t>
            </a:r>
            <a:r>
              <a:rPr lang="en-US" dirty="0">
                <a:solidFill>
                  <a:schemeClr val="accent6"/>
                </a:solidFill>
              </a:rPr>
              <a:t>target function</a:t>
            </a:r>
            <a:r>
              <a:rPr lang="en-US" dirty="0"/>
              <a:t>, but it will establish the principle that we can reach outside </a:t>
            </a:r>
            <a:r>
              <a:rPr lang="en-US" dirty="0">
                <a:solidFill>
                  <a:srgbClr val="FF0000"/>
                </a:solidFill>
              </a:rPr>
              <a:t>D</a:t>
            </a:r>
            <a:r>
              <a:rPr lang="en-US" dirty="0"/>
              <a:t>. </a:t>
            </a:r>
            <a:endParaRPr lang="en-US" dirty="0" smtClean="0"/>
          </a:p>
          <a:p>
            <a:r>
              <a:rPr lang="en-US" dirty="0" smtClean="0"/>
              <a:t>Forget about </a:t>
            </a:r>
            <a:r>
              <a:rPr lang="en-US" dirty="0" smtClean="0">
                <a:solidFill>
                  <a:schemeClr val="accent6"/>
                </a:solidFill>
              </a:rPr>
              <a:t>the learning model</a:t>
            </a:r>
          </a:p>
          <a:p>
            <a:r>
              <a:rPr lang="en-US" dirty="0"/>
              <a:t>we will take it to the general learning problem and pin down what </a:t>
            </a:r>
            <a:r>
              <a:rPr lang="en-US" u="sng" dirty="0"/>
              <a:t>we can and cannot </a:t>
            </a:r>
            <a:r>
              <a:rPr lang="en-US" u="sng" dirty="0" smtClean="0"/>
              <a:t>learn</a:t>
            </a:r>
            <a:r>
              <a:rPr lang="en-US" dirty="0" smtClean="0"/>
              <a:t>.</a:t>
            </a:r>
            <a:endParaRPr lang="en-US" u="sng" dirty="0"/>
          </a:p>
        </p:txBody>
      </p:sp>
    </p:spTree>
    <p:extLst>
      <p:ext uri="{BB962C8B-B14F-4D97-AF65-F5344CB8AC3E}">
        <p14:creationId xmlns:p14="http://schemas.microsoft.com/office/powerpoint/2010/main" val="306558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242625" cy="1325563"/>
          </a:xfrm>
        </p:spPr>
        <p:txBody>
          <a:bodyPr/>
          <a:lstStyle/>
          <a:p>
            <a:r>
              <a:rPr lang="en-US" dirty="0" smtClean="0"/>
              <a:t>The Bin</a:t>
            </a:r>
            <a:endParaRPr lang="en-US" dirty="0"/>
          </a:p>
        </p:txBody>
      </p:sp>
      <p:pic>
        <p:nvPicPr>
          <p:cNvPr id="4" name="Content Placeholder 3" descr="http://work.caltech.edu/images1/onebi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5582" y="1800665"/>
            <a:ext cx="4220307" cy="3924654"/>
          </a:xfrm>
          <a:prstGeom prst="rect">
            <a:avLst/>
          </a:prstGeom>
          <a:noFill/>
          <a:ln>
            <a:noFill/>
          </a:ln>
        </p:spPr>
      </p:pic>
      <p:sp>
        <p:nvSpPr>
          <p:cNvPr id="5" name="TextBox 4"/>
          <p:cNvSpPr txBox="1"/>
          <p:nvPr/>
        </p:nvSpPr>
        <p:spPr>
          <a:xfrm>
            <a:off x="5992838" y="223562"/>
            <a:ext cx="6199162" cy="6555641"/>
          </a:xfrm>
          <a:prstGeom prst="rect">
            <a:avLst/>
          </a:prstGeom>
          <a:noFill/>
        </p:spPr>
        <p:txBody>
          <a:bodyPr wrap="square" rtlCol="0">
            <a:spAutoFit/>
          </a:bodyPr>
          <a:lstStyle/>
          <a:p>
            <a:pPr marL="457200" indent="-457200">
              <a:buFont typeface="Arial" panose="020B0604020202020204" pitchFamily="34" charset="0"/>
              <a:buChar char="•"/>
            </a:pPr>
            <a:r>
              <a:rPr lang="en-US" sz="2800" dirty="0"/>
              <a:t>Consider a bin that contains </a:t>
            </a:r>
            <a:r>
              <a:rPr lang="en-US" sz="2800" dirty="0">
                <a:solidFill>
                  <a:schemeClr val="accent2"/>
                </a:solidFill>
              </a:rPr>
              <a:t>red</a:t>
            </a:r>
            <a:r>
              <a:rPr lang="en-US" sz="2800" dirty="0"/>
              <a:t> and </a:t>
            </a:r>
            <a:r>
              <a:rPr lang="en-US" sz="2800" dirty="0">
                <a:solidFill>
                  <a:schemeClr val="accent2"/>
                </a:solidFill>
              </a:rPr>
              <a:t>green</a:t>
            </a:r>
            <a:r>
              <a:rPr lang="en-US" sz="2800" dirty="0"/>
              <a:t> marbles. The proportion of </a:t>
            </a:r>
            <a:r>
              <a:rPr lang="en-US" sz="2800" dirty="0">
                <a:solidFill>
                  <a:schemeClr val="accent2"/>
                </a:solidFill>
              </a:rPr>
              <a:t>red</a:t>
            </a:r>
            <a:r>
              <a:rPr lang="en-US" sz="2800" dirty="0"/>
              <a:t> and </a:t>
            </a:r>
            <a:r>
              <a:rPr lang="en-US" sz="2800" dirty="0">
                <a:solidFill>
                  <a:schemeClr val="accent2"/>
                </a:solidFill>
              </a:rPr>
              <a:t>green</a:t>
            </a:r>
            <a:r>
              <a:rPr lang="en-US" sz="2800" dirty="0"/>
              <a:t> marbles in the bin is such that if we pick a marble at random, </a:t>
            </a:r>
            <a:r>
              <a:rPr lang="en-US" sz="2800" u="sng" dirty="0"/>
              <a:t>the probability that it will be </a:t>
            </a:r>
            <a:r>
              <a:rPr lang="en-US" sz="2800" u="sng" dirty="0">
                <a:solidFill>
                  <a:schemeClr val="accent2"/>
                </a:solidFill>
              </a:rPr>
              <a:t>red</a:t>
            </a:r>
            <a:r>
              <a:rPr lang="en-US" sz="2800" u="sng" dirty="0"/>
              <a:t> is </a:t>
            </a:r>
            <a:r>
              <a:rPr lang="en-US" sz="2800" u="sng" dirty="0">
                <a:solidFill>
                  <a:srgbClr val="FF0000"/>
                </a:solidFill>
              </a:rPr>
              <a:t>µ</a:t>
            </a:r>
            <a:r>
              <a:rPr lang="en-US" sz="2800" u="sng" dirty="0"/>
              <a:t> </a:t>
            </a:r>
            <a:r>
              <a:rPr lang="en-US" sz="2800" dirty="0"/>
              <a:t>and </a:t>
            </a:r>
            <a:r>
              <a:rPr lang="en-US" sz="2800" u="sng" dirty="0"/>
              <a:t>the probability that it will be </a:t>
            </a:r>
            <a:r>
              <a:rPr lang="en-US" sz="2800" u="sng" dirty="0">
                <a:solidFill>
                  <a:schemeClr val="accent2"/>
                </a:solidFill>
              </a:rPr>
              <a:t>green</a:t>
            </a:r>
            <a:r>
              <a:rPr lang="en-US" sz="2800" u="sng" dirty="0"/>
              <a:t> is </a:t>
            </a:r>
            <a:r>
              <a:rPr lang="en-US" sz="2800" u="sng" dirty="0">
                <a:solidFill>
                  <a:srgbClr val="FF0000"/>
                </a:solidFill>
              </a:rPr>
              <a:t>1 - µ. </a:t>
            </a:r>
            <a:endParaRPr lang="en-US" sz="2800" u="sng" dirty="0" smtClean="0">
              <a:solidFill>
                <a:srgbClr val="FF0000"/>
              </a:solidFill>
            </a:endParaRPr>
          </a:p>
          <a:p>
            <a:pPr marL="457200" indent="-457200">
              <a:buFont typeface="Arial" panose="020B0604020202020204" pitchFamily="34" charset="0"/>
              <a:buChar char="•"/>
            </a:pPr>
            <a:r>
              <a:rPr lang="en-US" sz="2800" dirty="0" smtClean="0"/>
              <a:t>We </a:t>
            </a:r>
            <a:r>
              <a:rPr lang="en-US" sz="2800" dirty="0"/>
              <a:t>assume that the value of </a:t>
            </a:r>
            <a:r>
              <a:rPr lang="en-US" sz="2800" dirty="0">
                <a:solidFill>
                  <a:srgbClr val="FF0000"/>
                </a:solidFill>
              </a:rPr>
              <a:t>µ </a:t>
            </a:r>
            <a:r>
              <a:rPr lang="en-US" sz="2800" dirty="0"/>
              <a:t>is </a:t>
            </a:r>
            <a:r>
              <a:rPr lang="en-US" sz="2800" b="1" dirty="0"/>
              <a:t>unknown</a:t>
            </a:r>
            <a:r>
              <a:rPr lang="en-US" sz="2800" dirty="0"/>
              <a:t> to </a:t>
            </a:r>
            <a:r>
              <a:rPr lang="en-US" sz="2800" dirty="0" smtClean="0"/>
              <a:t>us</a:t>
            </a:r>
          </a:p>
          <a:p>
            <a:pPr marL="457200" indent="-457200">
              <a:buFont typeface="Arial" panose="020B0604020202020204" pitchFamily="34" charset="0"/>
              <a:buChar char="•"/>
            </a:pPr>
            <a:r>
              <a:rPr lang="en-US" sz="2800" dirty="0"/>
              <a:t>If We pick a random sample of </a:t>
            </a:r>
            <a:r>
              <a:rPr lang="en-US" sz="2800" b="1" dirty="0">
                <a:solidFill>
                  <a:srgbClr val="FF0000"/>
                </a:solidFill>
              </a:rPr>
              <a:t>N</a:t>
            </a:r>
            <a:r>
              <a:rPr lang="en-US" sz="2800" dirty="0"/>
              <a:t> independent marbles </a:t>
            </a:r>
            <a:r>
              <a:rPr lang="en-US" sz="2800" i="1" dirty="0">
                <a:solidFill>
                  <a:srgbClr val="660066"/>
                </a:solidFill>
                <a:latin typeface="Berlin Sans FB" panose="020E0602020502020306" pitchFamily="34" charset="0"/>
              </a:rPr>
              <a:t>(with replacement)</a:t>
            </a:r>
            <a:r>
              <a:rPr lang="en-US" sz="2800" dirty="0"/>
              <a:t> from this bin, and observe the fraction </a:t>
            </a:r>
            <a:r>
              <a:rPr lang="en-US" sz="2800" b="1" dirty="0">
                <a:solidFill>
                  <a:srgbClr val="FF0000"/>
                </a:solidFill>
              </a:rPr>
              <a:t>v</a:t>
            </a:r>
            <a:r>
              <a:rPr lang="en-US" sz="2800" dirty="0"/>
              <a:t> of red marbles within the sample. What does the value of </a:t>
            </a:r>
            <a:r>
              <a:rPr lang="en-US" sz="2800" b="1" dirty="0">
                <a:solidFill>
                  <a:srgbClr val="FF0000"/>
                </a:solidFill>
              </a:rPr>
              <a:t>v</a:t>
            </a:r>
            <a:r>
              <a:rPr lang="en-US" sz="2800" dirty="0"/>
              <a:t> tell us about the value of </a:t>
            </a:r>
            <a:r>
              <a:rPr lang="en-US" sz="2800" dirty="0">
                <a:solidFill>
                  <a:srgbClr val="FF0000"/>
                </a:solidFill>
              </a:rPr>
              <a:t>µ</a:t>
            </a:r>
            <a:r>
              <a:rPr lang="en-US" sz="2800" dirty="0"/>
              <a:t>?</a:t>
            </a:r>
          </a:p>
        </p:txBody>
      </p:sp>
    </p:spTree>
    <p:extLst>
      <p:ext uri="{BB962C8B-B14F-4D97-AF65-F5344CB8AC3E}">
        <p14:creationId xmlns:p14="http://schemas.microsoft.com/office/powerpoint/2010/main" val="322391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Hoefding</a:t>
            </a:r>
            <a:r>
              <a:rPr lang="en-US" dirty="0" smtClean="0"/>
              <a:t> Inequality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buNone/>
                </a:pPr>
                <a:r>
                  <a:rPr lang="en-US" dirty="0"/>
                  <a:t>The probability distribution of the random variable </a:t>
                </a:r>
                <a:r>
                  <a:rPr lang="en-US" b="1" dirty="0">
                    <a:solidFill>
                      <a:srgbClr val="FF0000"/>
                    </a:solidFill>
                  </a:rPr>
                  <a:t>v</a:t>
                </a:r>
                <a:r>
                  <a:rPr lang="en-US" dirty="0"/>
                  <a:t> in terms of the parameter </a:t>
                </a:r>
                <a:r>
                  <a:rPr lang="en-US" dirty="0">
                    <a:solidFill>
                      <a:srgbClr val="FF0000"/>
                    </a:solidFill>
                  </a:rPr>
                  <a:t>µ</a:t>
                </a:r>
                <a:r>
                  <a:rPr lang="en-US" dirty="0"/>
                  <a:t> is well understood, and when the sample size is big, </a:t>
                </a:r>
                <a:r>
                  <a:rPr lang="en-US" b="1" dirty="0">
                    <a:solidFill>
                      <a:srgbClr val="FF0000"/>
                    </a:solidFill>
                  </a:rPr>
                  <a:t>v</a:t>
                </a:r>
                <a:r>
                  <a:rPr lang="en-US" dirty="0"/>
                  <a:t> tends to be close to </a:t>
                </a:r>
                <a:r>
                  <a:rPr lang="en-US" dirty="0">
                    <a:solidFill>
                      <a:srgbClr val="FF0000"/>
                    </a:solidFill>
                  </a:rPr>
                  <a:t>µ</a:t>
                </a:r>
                <a:r>
                  <a:rPr lang="en-US" dirty="0"/>
                  <a:t>. To quantify the relationship between </a:t>
                </a:r>
                <a:r>
                  <a:rPr lang="en-US" b="1" dirty="0">
                    <a:solidFill>
                      <a:srgbClr val="FF0000"/>
                    </a:solidFill>
                  </a:rPr>
                  <a:t>v</a:t>
                </a:r>
                <a:r>
                  <a:rPr lang="en-US" dirty="0"/>
                  <a:t> and </a:t>
                </a:r>
                <a:r>
                  <a:rPr lang="en-US" dirty="0">
                    <a:solidFill>
                      <a:srgbClr val="FF0000"/>
                    </a:solidFill>
                  </a:rPr>
                  <a:t>µ</a:t>
                </a:r>
                <a:r>
                  <a:rPr lang="en-US" dirty="0"/>
                  <a:t>, we use a simple bound called the </a:t>
                </a:r>
                <a:r>
                  <a:rPr lang="en-US" b="1" i="1" dirty="0" err="1"/>
                  <a:t>Hoefding</a:t>
                </a:r>
                <a:r>
                  <a:rPr lang="en-US" b="1" i="1" dirty="0"/>
                  <a:t> Inequality</a:t>
                </a:r>
                <a:r>
                  <a:rPr lang="en-US" dirty="0"/>
                  <a:t>. It states that for any sample size </a:t>
                </a:r>
                <a:r>
                  <a:rPr lang="en-US" b="1" dirty="0" smtClean="0">
                    <a:solidFill>
                      <a:srgbClr val="FF0000"/>
                    </a:solidFill>
                  </a:rPr>
                  <a:t>N</a:t>
                </a:r>
                <a:r>
                  <a:rPr lang="en-US" dirty="0" smtClean="0"/>
                  <a:t> we have:</a:t>
                </a:r>
                <a:endParaRPr lang="fr-FR" dirty="0"/>
              </a:p>
              <a:p>
                <a14:m>
                  <m:oMath xmlns:m="http://schemas.openxmlformats.org/officeDocument/2006/math">
                    <m:r>
                      <a:rPr lang="en-US" i="1">
                        <a:latin typeface="Cambria Math" panose="02040503050406030204" pitchFamily="18" charset="0"/>
                      </a:rPr>
                      <m:t>𝑃</m:t>
                    </m:r>
                    <m:d>
                      <m:dPr>
                        <m:begChr m:val="["/>
                        <m:endChr m:val="]"/>
                        <m:ctrlPr>
                          <a:rPr lang="fr-FR" i="1">
                            <a:latin typeface="Cambria Math" panose="02040503050406030204" pitchFamily="18" charset="0"/>
                          </a:rPr>
                        </m:ctrlPr>
                      </m:dPr>
                      <m:e>
                        <m:d>
                          <m:dPr>
                            <m:begChr m:val="|"/>
                            <m:endChr m:val="|"/>
                            <m:ctrlPr>
                              <a:rPr lang="fr-FR" i="1">
                                <a:latin typeface="Cambria Math" panose="02040503050406030204" pitchFamily="18" charset="0"/>
                              </a:rPr>
                            </m:ctrlPr>
                          </m:dPr>
                          <m:e>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𝜇</m:t>
                            </m:r>
                          </m:e>
                        </m:d>
                        <m:r>
                          <a:rPr lang="en-US" i="1">
                            <a:latin typeface="Cambria Math" panose="02040503050406030204" pitchFamily="18" charset="0"/>
                          </a:rPr>
                          <m:t>&gt;</m:t>
                        </m:r>
                        <m:r>
                          <a:rPr lang="en-US" i="1">
                            <a:latin typeface="Cambria Math" panose="02040503050406030204" pitchFamily="18" charset="0"/>
                          </a:rPr>
                          <m:t>𝜖</m:t>
                        </m:r>
                      </m:e>
                    </m:d>
                    <m:r>
                      <a:rPr lang="en-US" i="1">
                        <a:latin typeface="Cambria Math" panose="02040503050406030204" pitchFamily="18" charset="0"/>
                      </a:rPr>
                      <m:t>≤2</m:t>
                    </m:r>
                    <m:sSup>
                      <m:sSupPr>
                        <m:ctrlPr>
                          <a:rPr lang="fr-F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Sup>
                          <m:sSupPr>
                            <m:ctrlPr>
                              <a:rPr lang="fr-FR" i="1">
                                <a:latin typeface="Cambria Math" panose="02040503050406030204" pitchFamily="18" charset="0"/>
                              </a:rPr>
                            </m:ctrlPr>
                          </m:sSupPr>
                          <m:e>
                            <m:r>
                              <a:rPr lang="en-US" i="1">
                                <a:latin typeface="Cambria Math" panose="02040503050406030204" pitchFamily="18" charset="0"/>
                              </a:rPr>
                              <m:t>𝜖</m:t>
                            </m:r>
                          </m:e>
                          <m:sup>
                            <m:r>
                              <a:rPr lang="en-US" i="1">
                                <a:latin typeface="Cambria Math" panose="02040503050406030204" pitchFamily="18" charset="0"/>
                              </a:rPr>
                              <m:t>2</m:t>
                            </m:r>
                          </m:sup>
                        </m:sSup>
                        <m:r>
                          <a:rPr lang="en-US" i="1">
                            <a:latin typeface="Cambria Math" panose="02040503050406030204" pitchFamily="18" charset="0"/>
                          </a:rPr>
                          <m:t>𝑁</m:t>
                        </m:r>
                      </m:sup>
                    </m:sSup>
                    <m:r>
                      <a:rPr lang="en-US" i="1">
                        <a:latin typeface="Cambria Math" panose="02040503050406030204" pitchFamily="18" charset="0"/>
                      </a:rPr>
                      <m:t> </m:t>
                    </m:r>
                    <m:r>
                      <a:rPr lang="en-US" i="1">
                        <a:latin typeface="Cambria Math" panose="02040503050406030204" pitchFamily="18" charset="0"/>
                      </a:rPr>
                      <m:t>𝐹𝑜𝑟</m:t>
                    </m:r>
                    <m:r>
                      <a:rPr lang="en-US" i="1">
                        <a:latin typeface="Cambria Math" panose="02040503050406030204" pitchFamily="18" charset="0"/>
                      </a:rPr>
                      <m:t> </m:t>
                    </m:r>
                    <m:r>
                      <a:rPr lang="en-US" i="1">
                        <a:latin typeface="Cambria Math" panose="02040503050406030204" pitchFamily="18" charset="0"/>
                      </a:rPr>
                      <m:t>𝑎𝑛𝑦</m:t>
                    </m:r>
                    <m:r>
                      <a:rPr lang="en-US" i="1">
                        <a:latin typeface="Cambria Math" panose="02040503050406030204" pitchFamily="18" charset="0"/>
                      </a:rPr>
                      <m:t> </m:t>
                    </m:r>
                    <m:r>
                      <a:rPr lang="en-US" i="1">
                        <a:latin typeface="Cambria Math" panose="02040503050406030204" pitchFamily="18" charset="0"/>
                      </a:rPr>
                      <m:t>𝜖</m:t>
                    </m:r>
                    <m:r>
                      <a:rPr lang="en-US" i="1">
                        <a:latin typeface="Cambria Math" panose="02040503050406030204" pitchFamily="18" charset="0"/>
                      </a:rPr>
                      <m:t>&gt;0  </m:t>
                    </m:r>
                  </m:oMath>
                </a14:m>
                <a:endParaRPr lang="fr-FR" dirty="0"/>
              </a:p>
              <a:p>
                <a:pPr lvl="1"/>
                <a:r>
                  <a:rPr lang="en-US" dirty="0"/>
                  <a:t>N is the size of the training data</a:t>
                </a:r>
                <a:endParaRPr lang="fr-FR" dirty="0"/>
              </a:p>
              <a:p>
                <a:pPr lvl="1"/>
                <a14:m>
                  <m:oMath xmlns:m="http://schemas.openxmlformats.org/officeDocument/2006/math">
                    <m:r>
                      <a:rPr lang="en-US" i="1">
                        <a:latin typeface="Cambria Math" panose="02040503050406030204" pitchFamily="18" charset="0"/>
                      </a:rPr>
                      <m:t>𝜖</m:t>
                    </m:r>
                  </m:oMath>
                </a14:m>
                <a:r>
                  <a:rPr lang="en-US" dirty="0"/>
                  <a:t> is the tolerance or the accuracy wanted </a:t>
                </a:r>
                <a:endParaRPr lang="fr-FR" dirty="0"/>
              </a:p>
              <a:p>
                <a:r>
                  <a:rPr lang="en-US" dirty="0" smtClean="0">
                    <a:solidFill>
                      <a:srgbClr val="FF0000"/>
                    </a:solidFill>
                  </a:rPr>
                  <a:t>µ </a:t>
                </a:r>
                <a:r>
                  <a:rPr lang="en-US" dirty="0"/>
                  <a:t>is a constant so what varies the probability is </a:t>
                </a:r>
                <a:r>
                  <a:rPr lang="en-US" dirty="0" smtClean="0">
                    <a:solidFill>
                      <a:srgbClr val="FF0000"/>
                    </a:solidFill>
                  </a:rPr>
                  <a:t>v.</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120814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1415</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Berlin Sans FB</vt:lpstr>
      <vt:lpstr>Calibri</vt:lpstr>
      <vt:lpstr>Calibri Light</vt:lpstr>
      <vt:lpstr>Cambria Math</vt:lpstr>
      <vt:lpstr>Office Theme</vt:lpstr>
      <vt:lpstr>Is Learning Feasible? </vt:lpstr>
      <vt:lpstr>Recap </vt:lpstr>
      <vt:lpstr>PowerPoint Presentation</vt:lpstr>
      <vt:lpstr>Learning and memorizing</vt:lpstr>
      <vt:lpstr>PowerPoint Presentation</vt:lpstr>
      <vt:lpstr>we have a dilemma!</vt:lpstr>
      <vt:lpstr>Generalizing using samples (example Bins)</vt:lpstr>
      <vt:lpstr>The Bin</vt:lpstr>
      <vt:lpstr>Hoefding Inequality</vt:lpstr>
      <vt:lpstr>Relation to the learning problem</vt:lpstr>
      <vt:lpstr>PowerPoint Presentation</vt:lpstr>
      <vt:lpstr>Example </vt:lpstr>
      <vt:lpstr>The final learning problem</vt:lpstr>
      <vt:lpstr>Quick Recap</vt:lpstr>
      <vt:lpstr>Mathematical formalization </vt:lpstr>
      <vt:lpstr>PowerPoint Presentation</vt:lpstr>
      <vt:lpstr>Another one!!</vt:lpstr>
      <vt:lpstr>PowerPoint Presentation</vt:lpstr>
      <vt:lpstr>The solution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Learning Feasible? </dc:title>
  <dc:creator>Fatboy</dc:creator>
  <cp:lastModifiedBy>Fatboy</cp:lastModifiedBy>
  <cp:revision>30</cp:revision>
  <dcterms:created xsi:type="dcterms:W3CDTF">2017-11-24T20:20:09Z</dcterms:created>
  <dcterms:modified xsi:type="dcterms:W3CDTF">2017-11-25T10:50:22Z</dcterms:modified>
</cp:coreProperties>
</file>