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94" r:id="rId3"/>
    <p:sldId id="292" r:id="rId4"/>
    <p:sldId id="275" r:id="rId5"/>
    <p:sldId id="291" r:id="rId6"/>
    <p:sldId id="281" r:id="rId7"/>
    <p:sldId id="288" r:id="rId8"/>
    <p:sldId id="285" r:id="rId9"/>
    <p:sldId id="289" r:id="rId10"/>
    <p:sldId id="284" r:id="rId11"/>
    <p:sldId id="290" r:id="rId12"/>
    <p:sldId id="283" r:id="rId13"/>
    <p:sldId id="287" r:id="rId14"/>
    <p:sldId id="282" r:id="rId15"/>
    <p:sldId id="268" r:id="rId16"/>
  </p:sldIdLst>
  <p:sldSz cx="18288000" cy="10287000"/>
  <p:notesSz cx="6858000" cy="9144000"/>
  <p:embeddedFontLst>
    <p:embeddedFont>
      <p:font typeface="Abadi" panose="020B0604020104020204" pitchFamily="34" charset="0"/>
      <p:regular r:id="rId18"/>
    </p:embeddedFont>
    <p:embeddedFont>
      <p:font typeface="Maven Pro"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033"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mai\OneDrive\Desktop\NIIT\10%20capstone\Football_file_sprint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mai\OneDrive\Desktop\NIIT\10%20capstone\Football_file_sprint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mai\OneDrive\Desktop\NIIT\10%20capstone\Football_file_sprint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mai\OneDrive\Desktop\NIIT\10%20capstone\Football_file_sprint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mai\OneDrive\Desktop\NIIT\10%20capstone\Football_file_sprint8.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[Football_file_sprint8.xlsx]Sprint 8 c) ii)!PivotTable11</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'Sprint 8 c) ii)'!$B$4</c:f>
              <c:strCache>
                <c:ptCount val="1"/>
                <c:pt idx="0">
                  <c:v>Total</c:v>
                </c:pt>
              </c:strCache>
            </c:strRef>
          </c:tx>
          <c:spPr>
            <a:solidFill>
              <a:schemeClr val="accent2"/>
            </a:solidFill>
            <a:ln>
              <a:noFill/>
            </a:ln>
            <a:effectLst/>
          </c:spPr>
          <c:invertIfNegative val="0"/>
          <c:cat>
            <c:strRef>
              <c:f>'Sprint 8 c) ii)'!$A$5:$A$25</c:f>
              <c:strCache>
                <c:ptCount val="20"/>
                <c:pt idx="0">
                  <c:v>Aron Johannsson</c:v>
                </c:pt>
                <c:pt idx="1">
                  <c:v>Christian Pulisic</c:v>
                </c:pt>
                <c:pt idx="2">
                  <c:v>Fabian Johnson</c:v>
                </c:pt>
                <c:pt idx="3">
                  <c:v>Jozy Altidore</c:v>
                </c:pt>
                <c:pt idx="4">
                  <c:v>Timothy Chandler</c:v>
                </c:pt>
                <c:pt idx="5">
                  <c:v>Clint Dempsey</c:v>
                </c:pt>
                <c:pt idx="6">
                  <c:v>Emmanuel Sabbi</c:v>
                </c:pt>
                <c:pt idx="7">
                  <c:v>Bobby Wood</c:v>
                </c:pt>
                <c:pt idx="8">
                  <c:v>Jermaine Jones</c:v>
                </c:pt>
                <c:pt idx="9">
                  <c:v>Geoff Cameron</c:v>
                </c:pt>
                <c:pt idx="10">
                  <c:v>Alejandro Bedoya</c:v>
                </c:pt>
                <c:pt idx="11">
                  <c:v>Weston McKennie</c:v>
                </c:pt>
                <c:pt idx="12">
                  <c:v>Alfredo Morales</c:v>
                </c:pt>
                <c:pt idx="13">
                  <c:v>Kenny Saief</c:v>
                </c:pt>
                <c:pt idx="14">
                  <c:v>Conor O'Brien</c:v>
                </c:pt>
                <c:pt idx="15">
                  <c:v>Sacha Kljestan</c:v>
                </c:pt>
                <c:pt idx="16">
                  <c:v>Danny Williams</c:v>
                </c:pt>
                <c:pt idx="17">
                  <c:v>John Anthony Brooks</c:v>
                </c:pt>
                <c:pt idx="18">
                  <c:v>Josh Sargent</c:v>
                </c:pt>
                <c:pt idx="19">
                  <c:v>Emerson Hyndman</c:v>
                </c:pt>
              </c:strCache>
            </c:strRef>
          </c:cat>
          <c:val>
            <c:numRef>
              <c:f>'Sprint 8 c) ii)'!$B$5:$B$25</c:f>
              <c:numCache>
                <c:formatCode>General</c:formatCode>
                <c:ptCount val="20"/>
                <c:pt idx="0">
                  <c:v>128</c:v>
                </c:pt>
                <c:pt idx="1">
                  <c:v>85</c:v>
                </c:pt>
                <c:pt idx="2">
                  <c:v>79</c:v>
                </c:pt>
                <c:pt idx="3">
                  <c:v>71</c:v>
                </c:pt>
                <c:pt idx="4">
                  <c:v>55</c:v>
                </c:pt>
                <c:pt idx="5">
                  <c:v>55</c:v>
                </c:pt>
                <c:pt idx="6">
                  <c:v>54</c:v>
                </c:pt>
                <c:pt idx="7">
                  <c:v>52</c:v>
                </c:pt>
                <c:pt idx="8">
                  <c:v>44</c:v>
                </c:pt>
                <c:pt idx="9">
                  <c:v>40</c:v>
                </c:pt>
                <c:pt idx="10">
                  <c:v>39</c:v>
                </c:pt>
                <c:pt idx="11">
                  <c:v>37</c:v>
                </c:pt>
                <c:pt idx="12">
                  <c:v>37</c:v>
                </c:pt>
                <c:pt idx="13">
                  <c:v>36</c:v>
                </c:pt>
                <c:pt idx="14">
                  <c:v>35</c:v>
                </c:pt>
                <c:pt idx="15">
                  <c:v>33</c:v>
                </c:pt>
                <c:pt idx="16">
                  <c:v>33</c:v>
                </c:pt>
                <c:pt idx="17">
                  <c:v>31</c:v>
                </c:pt>
                <c:pt idx="18">
                  <c:v>29</c:v>
                </c:pt>
                <c:pt idx="19">
                  <c:v>24</c:v>
                </c:pt>
              </c:numCache>
            </c:numRef>
          </c:val>
          <c:extLst>
            <c:ext xmlns:c16="http://schemas.microsoft.com/office/drawing/2014/chart" uri="{C3380CC4-5D6E-409C-BE32-E72D297353CC}">
              <c16:uniqueId val="{00000000-6BC4-4ADD-A8BE-9311EE8292A7}"/>
            </c:ext>
          </c:extLst>
        </c:ser>
        <c:dLbls>
          <c:showLegendKey val="0"/>
          <c:showVal val="0"/>
          <c:showCatName val="0"/>
          <c:showSerName val="0"/>
          <c:showPercent val="0"/>
          <c:showBubbleSize val="0"/>
        </c:dLbls>
        <c:gapWidth val="150"/>
        <c:overlap val="100"/>
        <c:axId val="753905407"/>
        <c:axId val="753910207"/>
      </c:barChart>
      <c:catAx>
        <c:axId val="753905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753910207"/>
        <c:crosses val="autoZero"/>
        <c:auto val="1"/>
        <c:lblAlgn val="ctr"/>
        <c:lblOffset val="100"/>
        <c:noMultiLvlLbl val="0"/>
      </c:catAx>
      <c:valAx>
        <c:axId val="753910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753905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[Football_file_sprint8.xlsx]Sprint 8 c) i)!PivotTable10</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s>
    <c:plotArea>
      <c:layout/>
      <c:pieChart>
        <c:varyColors val="1"/>
        <c:ser>
          <c:idx val="0"/>
          <c:order val="0"/>
          <c:tx>
            <c:strRef>
              <c:f>'Sprint 8 c) i)'!$B$3</c:f>
              <c:strCache>
                <c:ptCount val="1"/>
                <c:pt idx="0">
                  <c:v>Count of type_x</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DD-459A-87C0-81299DBE78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CDD-459A-87C0-81299DBE78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DD-459A-87C0-81299DBE781D}"/>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'Sprint 8 c) i)'!$A$4:$A$7</c:f>
              <c:strCache>
                <c:ptCount val="3"/>
                <c:pt idx="0">
                  <c:v>Cards</c:v>
                </c:pt>
                <c:pt idx="1">
                  <c:v>Goals</c:v>
                </c:pt>
                <c:pt idx="2">
                  <c:v>Substitutions</c:v>
                </c:pt>
              </c:strCache>
            </c:strRef>
          </c:cat>
          <c:val>
            <c:numRef>
              <c:f>'Sprint 8 c) i)'!$B$4:$B$7</c:f>
              <c:numCache>
                <c:formatCode>General</c:formatCode>
                <c:ptCount val="3"/>
                <c:pt idx="0">
                  <c:v>194</c:v>
                </c:pt>
                <c:pt idx="1">
                  <c:v>401</c:v>
                </c:pt>
                <c:pt idx="2">
                  <c:v>744</c:v>
                </c:pt>
              </c:numCache>
            </c:numRef>
          </c:val>
          <c:extLst>
            <c:ext xmlns:c16="http://schemas.microsoft.com/office/drawing/2014/chart" uri="{C3380CC4-5D6E-409C-BE32-E72D297353CC}">
              <c16:uniqueId val="{00000006-DCDD-459A-87C0-81299DBE781D}"/>
            </c:ext>
          </c:extLst>
        </c:ser>
        <c:ser>
          <c:idx val="1"/>
          <c:order val="1"/>
          <c:tx>
            <c:strRef>
              <c:f>'Sprint 8 c) i)'!$C$3</c:f>
              <c:strCache>
                <c:ptCount val="1"/>
                <c:pt idx="0">
                  <c:v>Count of type_x2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DCDD-459A-87C0-81299DBE78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A-DCDD-459A-87C0-81299DBE78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DCDD-459A-87C0-81299DBE781D}"/>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'Sprint 8 c) i)'!$A$4:$A$7</c:f>
              <c:strCache>
                <c:ptCount val="3"/>
                <c:pt idx="0">
                  <c:v>Cards</c:v>
                </c:pt>
                <c:pt idx="1">
                  <c:v>Goals</c:v>
                </c:pt>
                <c:pt idx="2">
                  <c:v>Substitutions</c:v>
                </c:pt>
              </c:strCache>
            </c:strRef>
          </c:cat>
          <c:val>
            <c:numRef>
              <c:f>'Sprint 8 c) i)'!$C$4:$C$7</c:f>
              <c:numCache>
                <c:formatCode>0.00%</c:formatCode>
                <c:ptCount val="3"/>
                <c:pt idx="0">
                  <c:v>0.14488424197162061</c:v>
                </c:pt>
                <c:pt idx="1">
                  <c:v>0.29947722180731889</c:v>
                </c:pt>
                <c:pt idx="2">
                  <c:v>0.55563853622106052</c:v>
                </c:pt>
              </c:numCache>
            </c:numRef>
          </c:val>
          <c:extLst>
            <c:ext xmlns:c16="http://schemas.microsoft.com/office/drawing/2014/chart" uri="{C3380CC4-5D6E-409C-BE32-E72D297353CC}">
              <c16:uniqueId val="{0000000D-DCDD-459A-87C0-81299DBE781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[Football_file_sprint8.xlsx]Sprint 8 a) i)!PivotTable1</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'Sprint 8 a) i)'!$B$3</c:f>
              <c:strCache>
                <c:ptCount val="1"/>
                <c:pt idx="0">
                  <c:v>Total</c:v>
                </c:pt>
              </c:strCache>
            </c:strRef>
          </c:tx>
          <c:spPr>
            <a:solidFill>
              <a:schemeClr val="accent1"/>
            </a:solidFill>
            <a:ln>
              <a:noFill/>
            </a:ln>
            <a:effectLst/>
          </c:spPr>
          <c:invertIfNegative val="0"/>
          <c:cat>
            <c:strRef>
              <c:f>'Sprint 8 a) i)'!$A$4:$A$14</c:f>
              <c:strCache>
                <c:ptCount val="10"/>
                <c:pt idx="0">
                  <c:v>Felix Zwayer</c:v>
                </c:pt>
                <c:pt idx="1">
                  <c:v>Marco Fritz</c:v>
                </c:pt>
                <c:pt idx="2">
                  <c:v>Daniel Siebert</c:v>
                </c:pt>
                <c:pt idx="3">
                  <c:v>Dr. Felix Brych</c:v>
                </c:pt>
                <c:pt idx="4">
                  <c:v>Manuel Graofe</c:v>
                </c:pt>
                <c:pt idx="5">
                  <c:v>Michael Tykgaard</c:v>
                </c:pt>
                <c:pt idx="6">
                  <c:v>Tobias Stieler</c:v>
                </c:pt>
                <c:pt idx="7">
                  <c:v>Guido Winkmann</c:v>
                </c:pt>
                <c:pt idx="8">
                  <c:v>Deniz Aytekin</c:v>
                </c:pt>
                <c:pt idx="9">
                  <c:v>Peter Kjaersgaard</c:v>
                </c:pt>
              </c:strCache>
            </c:strRef>
          </c:cat>
          <c:val>
            <c:numRef>
              <c:f>'Sprint 8 a) i)'!$B$4:$B$14</c:f>
              <c:numCache>
                <c:formatCode>General</c:formatCode>
                <c:ptCount val="10"/>
                <c:pt idx="0">
                  <c:v>48</c:v>
                </c:pt>
                <c:pt idx="1">
                  <c:v>37</c:v>
                </c:pt>
                <c:pt idx="2">
                  <c:v>37</c:v>
                </c:pt>
                <c:pt idx="3">
                  <c:v>36</c:v>
                </c:pt>
                <c:pt idx="4">
                  <c:v>33</c:v>
                </c:pt>
                <c:pt idx="5">
                  <c:v>24</c:v>
                </c:pt>
                <c:pt idx="6">
                  <c:v>24</c:v>
                </c:pt>
                <c:pt idx="7">
                  <c:v>24</c:v>
                </c:pt>
                <c:pt idx="8">
                  <c:v>23</c:v>
                </c:pt>
                <c:pt idx="9">
                  <c:v>20</c:v>
                </c:pt>
              </c:numCache>
            </c:numRef>
          </c:val>
          <c:extLst>
            <c:ext xmlns:c16="http://schemas.microsoft.com/office/drawing/2014/chart" uri="{C3380CC4-5D6E-409C-BE32-E72D297353CC}">
              <c16:uniqueId val="{00000000-14A2-4386-9458-59F329264CED}"/>
            </c:ext>
          </c:extLst>
        </c:ser>
        <c:dLbls>
          <c:showLegendKey val="0"/>
          <c:showVal val="0"/>
          <c:showCatName val="0"/>
          <c:showSerName val="0"/>
          <c:showPercent val="0"/>
          <c:showBubbleSize val="0"/>
        </c:dLbls>
        <c:gapWidth val="111"/>
        <c:overlap val="-75"/>
        <c:axId val="222483711"/>
        <c:axId val="222509151"/>
      </c:barChart>
      <c:catAx>
        <c:axId val="222483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22509151"/>
        <c:crosses val="autoZero"/>
        <c:auto val="1"/>
        <c:lblAlgn val="ctr"/>
        <c:lblOffset val="100"/>
        <c:noMultiLvlLbl val="0"/>
      </c:catAx>
      <c:valAx>
        <c:axId val="222509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22483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2"/>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[Football_file_sprint8.xlsx]Sprint 8 a) ii)!PivotTable2</c:name>
    <c:fmtId val="8"/>
  </c:pivotSource>
  <c:chart>
    <c:autoTitleDeleted val="1"/>
    <c:pivotFmts>
      <c:pivotFmt>
        <c:idx val="0"/>
        <c:spPr>
          <a:solidFill>
            <a:srgbClr val="FFC0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C0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C0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'Sprint 8 a) ii)'!$B$4</c:f>
              <c:strCache>
                <c:ptCount val="1"/>
                <c:pt idx="0">
                  <c:v>Sum of yellow_cards</c:v>
                </c:pt>
              </c:strCache>
            </c:strRef>
          </c:tx>
          <c:spPr>
            <a:solidFill>
              <a:srgbClr val="FFC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'Sprint 8 a) ii)'!$A$5:$A$15</c:f>
              <c:strCache>
                <c:ptCount val="10"/>
                <c:pt idx="0">
                  <c:v>Felix Zwayer</c:v>
                </c:pt>
                <c:pt idx="1">
                  <c:v>Jonathan Moss</c:v>
                </c:pt>
                <c:pt idx="2">
                  <c:v>Guido Winkmann</c:v>
                </c:pt>
                <c:pt idx="3">
                  <c:v>Bjorn Kuipers</c:v>
                </c:pt>
                <c:pt idx="4">
                  <c:v>Marco Fritz</c:v>
                </c:pt>
                <c:pt idx="5">
                  <c:v>Manuel Graofe</c:v>
                </c:pt>
                <c:pt idx="6">
                  <c:v>Bas Nijhuis</c:v>
                </c:pt>
                <c:pt idx="7">
                  <c:v>Tobias Stieler</c:v>
                </c:pt>
                <c:pt idx="8">
                  <c:v>Dr. Felix Brych</c:v>
                </c:pt>
                <c:pt idx="9">
                  <c:v>Kenn Hansen</c:v>
                </c:pt>
              </c:strCache>
            </c:strRef>
          </c:cat>
          <c:val>
            <c:numRef>
              <c:f>'Sprint 8 a) ii)'!$B$5:$B$15</c:f>
              <c:numCache>
                <c:formatCode>General</c:formatCode>
                <c:ptCount val="10"/>
                <c:pt idx="0">
                  <c:v>13</c:v>
                </c:pt>
                <c:pt idx="1">
                  <c:v>9</c:v>
                </c:pt>
                <c:pt idx="2">
                  <c:v>9</c:v>
                </c:pt>
                <c:pt idx="3">
                  <c:v>7</c:v>
                </c:pt>
                <c:pt idx="4">
                  <c:v>7</c:v>
                </c:pt>
                <c:pt idx="5">
                  <c:v>7</c:v>
                </c:pt>
                <c:pt idx="6">
                  <c:v>7</c:v>
                </c:pt>
                <c:pt idx="7">
                  <c:v>7</c:v>
                </c:pt>
                <c:pt idx="8">
                  <c:v>6</c:v>
                </c:pt>
                <c:pt idx="9">
                  <c:v>6</c:v>
                </c:pt>
              </c:numCache>
            </c:numRef>
          </c:val>
          <c:extLst>
            <c:ext xmlns:c16="http://schemas.microsoft.com/office/drawing/2014/chart" uri="{C3380CC4-5D6E-409C-BE32-E72D297353CC}">
              <c16:uniqueId val="{00000000-A6A7-4F6E-BC42-10110867A078}"/>
            </c:ext>
          </c:extLst>
        </c:ser>
        <c:ser>
          <c:idx val="1"/>
          <c:order val="1"/>
          <c:tx>
            <c:strRef>
              <c:f>'Sprint 8 a) ii)'!$C$4</c:f>
              <c:strCache>
                <c:ptCount val="1"/>
                <c:pt idx="0">
                  <c:v>Sum of red_cards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'Sprint 8 a) ii)'!$A$5:$A$15</c:f>
              <c:strCache>
                <c:ptCount val="10"/>
                <c:pt idx="0">
                  <c:v>Felix Zwayer</c:v>
                </c:pt>
                <c:pt idx="1">
                  <c:v>Jonathan Moss</c:v>
                </c:pt>
                <c:pt idx="2">
                  <c:v>Guido Winkmann</c:v>
                </c:pt>
                <c:pt idx="3">
                  <c:v>Bjorn Kuipers</c:v>
                </c:pt>
                <c:pt idx="4">
                  <c:v>Marco Fritz</c:v>
                </c:pt>
                <c:pt idx="5">
                  <c:v>Manuel Graofe</c:v>
                </c:pt>
                <c:pt idx="6">
                  <c:v>Bas Nijhuis</c:v>
                </c:pt>
                <c:pt idx="7">
                  <c:v>Tobias Stieler</c:v>
                </c:pt>
                <c:pt idx="8">
                  <c:v>Dr. Felix Brych</c:v>
                </c:pt>
                <c:pt idx="9">
                  <c:v>Kenn Hansen</c:v>
                </c:pt>
              </c:strCache>
            </c:strRef>
          </c:cat>
          <c:val>
            <c:numRef>
              <c:f>'Sprint 8 a) ii)'!$C$5:$C$15</c:f>
              <c:numCache>
                <c:formatCode>General</c:formatCode>
                <c:ptCount val="10"/>
                <c:pt idx="0">
                  <c:v>1</c:v>
                </c:pt>
                <c:pt idx="1">
                  <c:v>0</c:v>
                </c:pt>
                <c:pt idx="2">
                  <c:v>0</c:v>
                </c:pt>
                <c:pt idx="3">
                  <c:v>0</c:v>
                </c:pt>
                <c:pt idx="4">
                  <c:v>0</c:v>
                </c:pt>
                <c:pt idx="5">
                  <c:v>0</c:v>
                </c:pt>
                <c:pt idx="6">
                  <c:v>0</c:v>
                </c:pt>
                <c:pt idx="7">
                  <c:v>1</c:v>
                </c:pt>
                <c:pt idx="8">
                  <c:v>0</c:v>
                </c:pt>
                <c:pt idx="9">
                  <c:v>0</c:v>
                </c:pt>
              </c:numCache>
            </c:numRef>
          </c:val>
          <c:extLst>
            <c:ext xmlns:c16="http://schemas.microsoft.com/office/drawing/2014/chart" uri="{C3380CC4-5D6E-409C-BE32-E72D297353CC}">
              <c16:uniqueId val="{00000001-A6A7-4F6E-BC42-10110867A078}"/>
            </c:ext>
          </c:extLst>
        </c:ser>
        <c:dLbls>
          <c:dLblPos val="outEnd"/>
          <c:showLegendKey val="0"/>
          <c:showVal val="1"/>
          <c:showCatName val="0"/>
          <c:showSerName val="0"/>
          <c:showPercent val="0"/>
          <c:showBubbleSize val="0"/>
        </c:dLbls>
        <c:gapWidth val="219"/>
        <c:overlap val="-27"/>
        <c:axId val="581790047"/>
        <c:axId val="581788607"/>
      </c:barChart>
      <c:catAx>
        <c:axId val="581790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IN"/>
                  <a:t>Referee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81788607"/>
        <c:crosses val="autoZero"/>
        <c:auto val="1"/>
        <c:lblAlgn val="ctr"/>
        <c:lblOffset val="100"/>
        <c:noMultiLvlLbl val="0"/>
      </c:catAx>
      <c:valAx>
        <c:axId val="5817886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IN"/>
                  <a:t>values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81790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[Football_file_sprint8.xlsx]Sprint 8 b) i)!PivotTable7</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s>
    <c:plotArea>
      <c:layout/>
      <c:barChart>
        <c:barDir val="col"/>
        <c:grouping val="clustered"/>
        <c:varyColors val="1"/>
        <c:ser>
          <c:idx val="0"/>
          <c:order val="0"/>
          <c:tx>
            <c:strRef>
              <c:f>'Sprint 8 b) i)'!$B$3</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00C1-4AFE-947D-EDB4B7B34AE5}"/>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00C1-4AFE-947D-EDB4B7B34AE5}"/>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00C1-4AFE-947D-EDB4B7B34AE5}"/>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'Sprint 8 b) i)'!$A$4:$A$7</c:f>
              <c:strCache>
                <c:ptCount val="3"/>
                <c:pt idx="0">
                  <c:v>Cards</c:v>
                </c:pt>
                <c:pt idx="1">
                  <c:v>Goals</c:v>
                </c:pt>
                <c:pt idx="2">
                  <c:v>Substitutions</c:v>
                </c:pt>
              </c:strCache>
            </c:strRef>
          </c:cat>
          <c:val>
            <c:numRef>
              <c:f>'Sprint 8 b) i)'!$B$4:$B$7</c:f>
              <c:numCache>
                <c:formatCode>General</c:formatCode>
                <c:ptCount val="3"/>
                <c:pt idx="0">
                  <c:v>194</c:v>
                </c:pt>
                <c:pt idx="1">
                  <c:v>401</c:v>
                </c:pt>
                <c:pt idx="2">
                  <c:v>744</c:v>
                </c:pt>
              </c:numCache>
            </c:numRef>
          </c:val>
          <c:extLst>
            <c:ext xmlns:c16="http://schemas.microsoft.com/office/drawing/2014/chart" uri="{C3380CC4-5D6E-409C-BE32-E72D297353CC}">
              <c16:uniqueId val="{00000006-00C1-4AFE-947D-EDB4B7B34AE5}"/>
            </c:ext>
          </c:extLst>
        </c:ser>
        <c:dLbls>
          <c:dLblPos val="outEnd"/>
          <c:showLegendKey val="0"/>
          <c:showVal val="1"/>
          <c:showCatName val="0"/>
          <c:showSerName val="0"/>
          <c:showPercent val="0"/>
          <c:showBubbleSize val="0"/>
        </c:dLbls>
        <c:gapWidth val="119"/>
        <c:overlap val="-27"/>
        <c:axId val="103078511"/>
        <c:axId val="103079471"/>
      </c:barChart>
      <c:catAx>
        <c:axId val="10307851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03079471"/>
        <c:crosses val="autoZero"/>
        <c:auto val="1"/>
        <c:lblAlgn val="ctr"/>
        <c:lblOffset val="100"/>
        <c:noMultiLvlLbl val="0"/>
      </c:catAx>
      <c:valAx>
        <c:axId val="103079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030785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2"/>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609F3-90F7-48D3-AED2-08D05550DDEE}"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CF56B-D30C-4FBB-ABD4-782E6268DF2D}" type="slidenum">
              <a:rPr lang="en-IN" smtClean="0"/>
              <a:t>‹#›</a:t>
            </a:fld>
            <a:endParaRPr lang="en-IN"/>
          </a:p>
        </p:txBody>
      </p:sp>
    </p:spTree>
    <p:extLst>
      <p:ext uri="{BB962C8B-B14F-4D97-AF65-F5344CB8AC3E}">
        <p14:creationId xmlns:p14="http://schemas.microsoft.com/office/powerpoint/2010/main" val="568045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CCF56B-D30C-4FBB-ABD4-782E6268DF2D}" type="slidenum">
              <a:rPr lang="en-IN" smtClean="0"/>
              <a:t>8</a:t>
            </a:fld>
            <a:endParaRPr lang="en-IN"/>
          </a:p>
        </p:txBody>
      </p:sp>
    </p:spTree>
    <p:extLst>
      <p:ext uri="{BB962C8B-B14F-4D97-AF65-F5344CB8AC3E}">
        <p14:creationId xmlns:p14="http://schemas.microsoft.com/office/powerpoint/2010/main" val="85516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CCF56B-D30C-4FBB-ABD4-782E6268DF2D}" type="slidenum">
              <a:rPr lang="en-IN" smtClean="0"/>
              <a:t>9</a:t>
            </a:fld>
            <a:endParaRPr lang="en-IN"/>
          </a:p>
        </p:txBody>
      </p:sp>
    </p:spTree>
    <p:extLst>
      <p:ext uri="{BB962C8B-B14F-4D97-AF65-F5344CB8AC3E}">
        <p14:creationId xmlns:p14="http://schemas.microsoft.com/office/powerpoint/2010/main" val="309006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48760" y="3100133"/>
            <a:ext cx="14252381" cy="2863348"/>
          </a:xfrm>
          <a:prstGeom prst="rect">
            <a:avLst/>
          </a:prstGeom>
        </p:spPr>
        <p:txBody>
          <a:bodyPr wrap="square" lIns="0" tIns="0" rIns="0" bIns="0" rtlCol="0" anchor="t">
            <a:spAutoFit/>
          </a:bodyPr>
          <a:lstStyle/>
          <a:p>
            <a:pPr algn="ctr">
              <a:lnSpc>
                <a:spcPts val="11629"/>
              </a:lnSpc>
            </a:pPr>
            <a:r>
              <a:rPr lang="en-US" sz="8000" b="1" dirty="0">
                <a:solidFill>
                  <a:srgbClr val="252930"/>
                </a:solidFill>
                <a:latin typeface="Calibri" panose="020F0502020204030204" pitchFamily="34" charset="0"/>
                <a:ea typeface="Calibri" panose="020F0502020204030204" pitchFamily="34" charset="0"/>
                <a:cs typeface="Calibri" panose="020F0502020204030204" pitchFamily="34" charset="0"/>
                <a:sym typeface="Maven Pro Bold"/>
              </a:rPr>
              <a:t>  Football Data Analysis</a:t>
            </a:r>
          </a:p>
          <a:p>
            <a:pPr algn="ctr">
              <a:lnSpc>
                <a:spcPts val="11629"/>
              </a:lnSpc>
            </a:pPr>
            <a:r>
              <a:rPr lang="en-US" sz="8000" b="1" dirty="0">
                <a:solidFill>
                  <a:srgbClr val="252930"/>
                </a:solidFill>
                <a:latin typeface="Calibri" panose="020F0502020204030204" pitchFamily="34" charset="0"/>
                <a:ea typeface="Calibri" panose="020F0502020204030204" pitchFamily="34" charset="0"/>
                <a:cs typeface="Calibri" panose="020F0502020204030204" pitchFamily="34" charset="0"/>
                <a:sym typeface="Maven Pro Bold"/>
              </a:rPr>
              <a:t>Capstone Project</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749933" y="6294101"/>
            <a:ext cx="10864763" cy="474489"/>
          </a:xfrm>
          <a:prstGeom prst="rect">
            <a:avLst/>
          </a:prstGeom>
        </p:spPr>
        <p:txBody>
          <a:bodyPr lIns="0" tIns="0" rIns="0" bIns="0" rtlCol="0" anchor="t">
            <a:spAutoFit/>
          </a:bodyPr>
          <a:lstStyle/>
          <a:p>
            <a:pPr algn="ctr">
              <a:lnSpc>
                <a:spcPts val="3736"/>
              </a:lnSpc>
            </a:pPr>
            <a:r>
              <a:rPr lang="en-US" sz="3736" dirty="0">
                <a:solidFill>
                  <a:srgbClr val="252930"/>
                </a:solidFill>
                <a:latin typeface="Maven Pro"/>
                <a:ea typeface="Maven Pro"/>
                <a:cs typeface="Maven Pro"/>
                <a:sym typeface="Maven Pro"/>
              </a:rPr>
              <a:t>By Samaita Majumder</a:t>
            </a: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8">
            <a:extLst>
              <a:ext uri="{FF2B5EF4-FFF2-40B4-BE49-F238E27FC236}">
                <a16:creationId xmlns:a16="http://schemas.microsoft.com/office/drawing/2014/main" id="{8584C87A-EF27-3A3A-A9AE-5BA778CCC1F5}"/>
              </a:ext>
            </a:extLst>
          </p:cNvPr>
          <p:cNvSpPr txBox="1"/>
          <p:nvPr/>
        </p:nvSpPr>
        <p:spPr>
          <a:xfrm>
            <a:off x="3711618" y="7173728"/>
            <a:ext cx="10864763" cy="474489"/>
          </a:xfrm>
          <a:prstGeom prst="rect">
            <a:avLst/>
          </a:prstGeom>
        </p:spPr>
        <p:txBody>
          <a:bodyPr lIns="0" tIns="0" rIns="0" bIns="0" rtlCol="0" anchor="t">
            <a:spAutoFit/>
          </a:bodyPr>
          <a:lstStyle/>
          <a:p>
            <a:pPr algn="ctr">
              <a:lnSpc>
                <a:spcPts val="3736"/>
              </a:lnSpc>
            </a:pPr>
            <a:r>
              <a:rPr lang="en-US" sz="3736" dirty="0">
                <a:solidFill>
                  <a:srgbClr val="252930"/>
                </a:solidFill>
                <a:latin typeface="Maven Pro"/>
                <a:ea typeface="Maven Pro"/>
                <a:cs typeface="Maven Pro"/>
                <a:sym typeface="Maven Pro"/>
              </a:rPr>
              <a:t>Mentor – Munna Pandey</a:t>
            </a:r>
          </a:p>
        </p:txBody>
      </p:sp>
      <p:pic>
        <p:nvPicPr>
          <p:cNvPr id="13" name="Graphic 12" descr="Soccer ball with solid fill">
            <a:extLst>
              <a:ext uri="{FF2B5EF4-FFF2-40B4-BE49-F238E27FC236}">
                <a16:creationId xmlns:a16="http://schemas.microsoft.com/office/drawing/2014/main" id="{F37C8015-0C4A-9826-8579-6137E665814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420600" y="4789385"/>
            <a:ext cx="1219200" cy="11651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2996E6C1-ED4D-202F-4B28-7DC00889C1D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DCD7CD9-4A38-4DCA-5E05-5EF9B0B75F1D}"/>
              </a:ext>
            </a:extLst>
          </p:cNvPr>
          <p:cNvSpPr txBox="1"/>
          <p:nvPr/>
        </p:nvSpPr>
        <p:spPr>
          <a:xfrm>
            <a:off x="2362200" y="114300"/>
            <a:ext cx="13563600" cy="769441"/>
          </a:xfrm>
          <a:prstGeom prst="rect">
            <a:avLst/>
          </a:prstGeom>
          <a:noFill/>
        </p:spPr>
        <p:txBody>
          <a:bodyPr wrap="square" rtlCol="0">
            <a:spAutoFit/>
          </a:bodyPr>
          <a:lstStyle/>
          <a:p>
            <a:pPr algn="l"/>
            <a:r>
              <a:rPr lang="en-IN" sz="4400" b="1" dirty="0">
                <a:latin typeface="Calibri" panose="020F0502020204030204" pitchFamily="34" charset="0"/>
              </a:rPr>
              <a:t>SUBSTITUTION PATTERN AND CONTRACT MANAGEMENT</a:t>
            </a:r>
            <a:endParaRPr lang="en-IN" sz="4400" b="1" i="0" dirty="0">
              <a:effectLst/>
              <a:latin typeface="Calibri" panose="020F0502020204030204" pitchFamily="34" charset="0"/>
            </a:endParaRPr>
          </a:p>
        </p:txBody>
      </p:sp>
      <p:sp>
        <p:nvSpPr>
          <p:cNvPr id="3" name="Rectangle 2">
            <a:extLst>
              <a:ext uri="{FF2B5EF4-FFF2-40B4-BE49-F238E27FC236}">
                <a16:creationId xmlns:a16="http://schemas.microsoft.com/office/drawing/2014/main" id="{3EAAA42C-A5E3-1835-1F9D-4051DBFF98BD}"/>
              </a:ext>
            </a:extLst>
          </p:cNvPr>
          <p:cNvSpPr/>
          <p:nvPr/>
        </p:nvSpPr>
        <p:spPr>
          <a:xfrm>
            <a:off x="152400" y="1076632"/>
            <a:ext cx="8792498" cy="9073946"/>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0270AAB5-510D-8548-3054-F23EA4CC62F2}"/>
              </a:ext>
            </a:extLst>
          </p:cNvPr>
          <p:cNvSpPr/>
          <p:nvPr/>
        </p:nvSpPr>
        <p:spPr>
          <a:xfrm>
            <a:off x="9144000" y="1076632"/>
            <a:ext cx="8974394" cy="9073946"/>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B439A052-7750-B013-46D9-ACE76DC6C386}"/>
              </a:ext>
            </a:extLst>
          </p:cNvPr>
          <p:cNvSpPr txBox="1"/>
          <p:nvPr/>
        </p:nvSpPr>
        <p:spPr>
          <a:xfrm>
            <a:off x="381000" y="1333500"/>
            <a:ext cx="8458200" cy="7478970"/>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rPr>
              <a:t>1. </a:t>
            </a:r>
            <a:r>
              <a:rPr lang="en-US" sz="2400" b="1" dirty="0">
                <a:ln w="0"/>
                <a:solidFill>
                  <a:schemeClr val="tx1"/>
                </a:solidFill>
                <a:effectLst>
                  <a:outerShdw blurRad="38100" dist="19050" dir="2700000" algn="tl" rotWithShape="0">
                    <a:schemeClr val="dk1">
                      <a:alpha val="40000"/>
                    </a:schemeClr>
                  </a:outerShdw>
                </a:effectLst>
              </a:rPr>
              <a:t> What is the Total Number of Substitutions Across All Games?</a:t>
            </a:r>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p>
          <a:p>
            <a:r>
              <a:rPr lang="en-US" sz="2400" dirty="0"/>
              <a:t>Substitutions are a key strategy, with </a:t>
            </a:r>
            <a:r>
              <a:rPr lang="en-US" sz="2400" b="1" dirty="0"/>
              <a:t>744</a:t>
            </a:r>
            <a:r>
              <a:rPr lang="en-US" sz="2400" dirty="0"/>
              <a:t> substitutions recorded across all games, reflecting active player management during matches.</a:t>
            </a:r>
          </a:p>
          <a:p>
            <a:endParaRPr lang="en-US" sz="2400" dirty="0">
              <a:ln w="0"/>
              <a:solidFill>
                <a:schemeClr val="tx1"/>
              </a:solidFill>
              <a:effectLst>
                <a:outerShdw blurRad="38100" dist="19050" dir="2700000" algn="tl" rotWithShape="0">
                  <a:schemeClr val="dk1">
                    <a:alpha val="40000"/>
                  </a:schemeClr>
                </a:outerShdw>
              </a:effectLst>
            </a:endParaRPr>
          </a:p>
          <a:p>
            <a:r>
              <a:rPr lang="en-US" sz="2400" b="1" dirty="0">
                <a:ln w="0"/>
                <a:solidFill>
                  <a:schemeClr val="tx1"/>
                </a:solidFill>
                <a:effectLst>
                  <a:outerShdw blurRad="38100" dist="19050" dir="2700000" algn="tl" rotWithShape="0">
                    <a:schemeClr val="dk1">
                      <a:alpha val="40000"/>
                    </a:schemeClr>
                  </a:outerShdw>
                </a:effectLst>
              </a:rPr>
              <a:t>2.  Which Players Have the Most Substitutions?</a:t>
            </a:r>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r>
              <a:rPr lang="en-US" sz="2400" dirty="0"/>
              <a:t>Players like Aron Johannsson and Fabian Johnson frequently appear in substitution statistics</a:t>
            </a:r>
            <a:endParaRPr lang="en-IN" dirty="0"/>
          </a:p>
        </p:txBody>
      </p:sp>
      <p:sp>
        <p:nvSpPr>
          <p:cNvPr id="6" name="TextBox 5">
            <a:extLst>
              <a:ext uri="{FF2B5EF4-FFF2-40B4-BE49-F238E27FC236}">
                <a16:creationId xmlns:a16="http://schemas.microsoft.com/office/drawing/2014/main" id="{124944AB-F366-E92B-5954-F175F96C4001}"/>
              </a:ext>
            </a:extLst>
          </p:cNvPr>
          <p:cNvSpPr txBox="1"/>
          <p:nvPr/>
        </p:nvSpPr>
        <p:spPr>
          <a:xfrm>
            <a:off x="9448800" y="1308735"/>
            <a:ext cx="8458200" cy="8125301"/>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rPr>
              <a:t>3. </a:t>
            </a:r>
            <a:r>
              <a:rPr lang="en-US" sz="2400" b="1" dirty="0">
                <a:solidFill>
                  <a:srgbClr val="000000"/>
                </a:solidFill>
                <a:effectLst/>
                <a:latin typeface="Abadi" panose="020B0604020104020204" pitchFamily="34" charset="0"/>
              </a:rPr>
              <a:t>What is the trend of contract expirations over the years?</a:t>
            </a:r>
            <a:endParaRPr lang="en-US" sz="2400" b="1"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r>
              <a:rPr lang="en-US" sz="2400" dirty="0">
                <a:solidFill>
                  <a:srgbClr val="000000"/>
                </a:solidFill>
                <a:effectLst/>
                <a:latin typeface="Abadi" panose="020B0604020104020204" pitchFamily="34" charset="0"/>
              </a:rPr>
              <a:t>The line chart shows trends in contract expirations, helping to identify whether expirations are concentrated in specific years. It is seen that in 2024 the number of expiration contracts are the highest following which there is a downward trend.  There are a lot of unknowns.</a:t>
            </a:r>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IN" dirty="0"/>
          </a:p>
        </p:txBody>
      </p:sp>
      <p:graphicFrame>
        <p:nvGraphicFramePr>
          <p:cNvPr id="8" name="Table 7">
            <a:extLst>
              <a:ext uri="{FF2B5EF4-FFF2-40B4-BE49-F238E27FC236}">
                <a16:creationId xmlns:a16="http://schemas.microsoft.com/office/drawing/2014/main" id="{2305C425-081D-87C5-B06B-63B84D0B0BF9}"/>
              </a:ext>
            </a:extLst>
          </p:cNvPr>
          <p:cNvGraphicFramePr>
            <a:graphicFrameLocks noGrp="1"/>
          </p:cNvGraphicFramePr>
          <p:nvPr>
            <p:extLst>
              <p:ext uri="{D42A27DB-BD31-4B8C-83A1-F6EECF244321}">
                <p14:modId xmlns:p14="http://schemas.microsoft.com/office/powerpoint/2010/main" val="1463669488"/>
              </p:ext>
            </p:extLst>
          </p:nvPr>
        </p:nvGraphicFramePr>
        <p:xfrm>
          <a:off x="814850" y="6134101"/>
          <a:ext cx="7467599" cy="1524000"/>
        </p:xfrm>
        <a:graphic>
          <a:graphicData uri="http://schemas.openxmlformats.org/drawingml/2006/table">
            <a:tbl>
              <a:tblPr>
                <a:tableStyleId>{5C22544A-7EE6-4342-B048-85BDC9FD1C3A}</a:tableStyleId>
              </a:tblPr>
              <a:tblGrid>
                <a:gridCol w="4153327">
                  <a:extLst>
                    <a:ext uri="{9D8B030D-6E8A-4147-A177-3AD203B41FA5}">
                      <a16:colId xmlns:a16="http://schemas.microsoft.com/office/drawing/2014/main" val="94712559"/>
                    </a:ext>
                  </a:extLst>
                </a:gridCol>
                <a:gridCol w="3314272">
                  <a:extLst>
                    <a:ext uri="{9D8B030D-6E8A-4147-A177-3AD203B41FA5}">
                      <a16:colId xmlns:a16="http://schemas.microsoft.com/office/drawing/2014/main" val="2435714251"/>
                    </a:ext>
                  </a:extLst>
                </a:gridCol>
              </a:tblGrid>
              <a:tr h="25400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Count of type_x</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9495474"/>
                  </a:ext>
                </a:extLst>
              </a:tr>
              <a:tr h="254000">
                <a:tc>
                  <a:txBody>
                    <a:bodyPr/>
                    <a:lstStyle/>
                    <a:p>
                      <a:pPr algn="l" fontAlgn="b"/>
                      <a:r>
                        <a:rPr lang="en-IN" sz="1100" u="none" strike="noStrike">
                          <a:effectLst/>
                        </a:rPr>
                        <a:t>Aron Johannsson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3210086"/>
                  </a:ext>
                </a:extLst>
              </a:tr>
              <a:tr h="254000">
                <a:tc>
                  <a:txBody>
                    <a:bodyPr/>
                    <a:lstStyle/>
                    <a:p>
                      <a:pPr algn="l" fontAlgn="b"/>
                      <a:r>
                        <a:rPr lang="en-IN" sz="1100" u="none" strike="noStrike" dirty="0">
                          <a:effectLst/>
                        </a:rPr>
                        <a:t>Fabian Johnson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183878"/>
                  </a:ext>
                </a:extLst>
              </a:tr>
              <a:tr h="254000">
                <a:tc>
                  <a:txBody>
                    <a:bodyPr/>
                    <a:lstStyle/>
                    <a:p>
                      <a:pPr algn="l" fontAlgn="b"/>
                      <a:r>
                        <a:rPr lang="en-IN" sz="1100" u="none" strike="noStrike">
                          <a:effectLst/>
                        </a:rPr>
                        <a:t>Christian Pulisic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9886635"/>
                  </a:ext>
                </a:extLst>
              </a:tr>
              <a:tr h="254000">
                <a:tc>
                  <a:txBody>
                    <a:bodyPr/>
                    <a:lstStyle/>
                    <a:p>
                      <a:pPr algn="l" fontAlgn="b"/>
                      <a:r>
                        <a:rPr lang="en-IN" sz="1100" u="none" strike="noStrike">
                          <a:effectLst/>
                        </a:rPr>
                        <a:t>Emmanuel Sabbi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4789704"/>
                  </a:ext>
                </a:extLst>
              </a:tr>
              <a:tr h="254000">
                <a:tc>
                  <a:txBody>
                    <a:bodyPr/>
                    <a:lstStyle/>
                    <a:p>
                      <a:pPr algn="l" fontAlgn="b"/>
                      <a:r>
                        <a:rPr lang="en-IN" sz="1100" u="none" strike="noStrike">
                          <a:effectLst/>
                        </a:rPr>
                        <a:t>Bobby Wood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8204017"/>
                  </a:ext>
                </a:extLst>
              </a:tr>
            </a:tbl>
          </a:graphicData>
        </a:graphic>
      </p:graphicFrame>
      <p:pic>
        <p:nvPicPr>
          <p:cNvPr id="11" name="Picture 10">
            <a:extLst>
              <a:ext uri="{FF2B5EF4-FFF2-40B4-BE49-F238E27FC236}">
                <a16:creationId xmlns:a16="http://schemas.microsoft.com/office/drawing/2014/main" id="{211EAD2B-F30B-1EF7-0503-B79E1265FD4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21197" y="2291017"/>
            <a:ext cx="7620000" cy="3994273"/>
          </a:xfrm>
          <a:prstGeom prst="rect">
            <a:avLst/>
          </a:prstGeom>
        </p:spPr>
      </p:pic>
      <p:sp>
        <p:nvSpPr>
          <p:cNvPr id="9" name="TextBox 8">
            <a:extLst>
              <a:ext uri="{FF2B5EF4-FFF2-40B4-BE49-F238E27FC236}">
                <a16:creationId xmlns:a16="http://schemas.microsoft.com/office/drawing/2014/main" id="{A4547C3C-748F-8371-07E0-5D2FDB93D40D}"/>
              </a:ext>
            </a:extLst>
          </p:cNvPr>
          <p:cNvSpPr txBox="1"/>
          <p:nvPr/>
        </p:nvSpPr>
        <p:spPr>
          <a:xfrm>
            <a:off x="17344103" y="114299"/>
            <a:ext cx="914400" cy="769441"/>
          </a:xfrm>
          <a:prstGeom prst="rect">
            <a:avLst/>
          </a:prstGeom>
          <a:noFill/>
        </p:spPr>
        <p:txBody>
          <a:bodyPr wrap="square" rtlCol="0">
            <a:spAutoFit/>
          </a:bodyPr>
          <a:lstStyle/>
          <a:p>
            <a:r>
              <a:rPr lang="en-IN" sz="4400" b="1" dirty="0"/>
              <a:t>9</a:t>
            </a:r>
          </a:p>
        </p:txBody>
      </p:sp>
      <p:graphicFrame>
        <p:nvGraphicFramePr>
          <p:cNvPr id="10" name="Chart 9">
            <a:extLst>
              <a:ext uri="{FF2B5EF4-FFF2-40B4-BE49-F238E27FC236}">
                <a16:creationId xmlns:a16="http://schemas.microsoft.com/office/drawing/2014/main" id="{A63810E5-C72E-7C23-ACC5-CFFED5D32BD6}"/>
              </a:ext>
            </a:extLst>
          </p:cNvPr>
          <p:cNvGraphicFramePr>
            <a:graphicFrameLocks/>
          </p:cNvGraphicFramePr>
          <p:nvPr>
            <p:extLst>
              <p:ext uri="{D42A27DB-BD31-4B8C-83A1-F6EECF244321}">
                <p14:modId xmlns:p14="http://schemas.microsoft.com/office/powerpoint/2010/main" val="1584740361"/>
              </p:ext>
            </p:extLst>
          </p:nvPr>
        </p:nvGraphicFramePr>
        <p:xfrm>
          <a:off x="1143000" y="1866900"/>
          <a:ext cx="6477000" cy="2057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0277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CC5F85BD-A6A6-EC8E-22BE-CD87BD5DFD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067381-5958-5876-B0FB-20F1FD6656B4}"/>
              </a:ext>
            </a:extLst>
          </p:cNvPr>
          <p:cNvSpPr txBox="1"/>
          <p:nvPr/>
        </p:nvSpPr>
        <p:spPr>
          <a:xfrm>
            <a:off x="6248400" y="106859"/>
            <a:ext cx="5791200" cy="769441"/>
          </a:xfrm>
          <a:prstGeom prst="rect">
            <a:avLst/>
          </a:prstGeom>
          <a:noFill/>
        </p:spPr>
        <p:txBody>
          <a:bodyPr wrap="square" rtlCol="0">
            <a:spAutoFit/>
          </a:bodyPr>
          <a:lstStyle/>
          <a:p>
            <a:pPr algn="l"/>
            <a:r>
              <a:rPr lang="en-IN" sz="4400" b="1" dirty="0">
                <a:latin typeface="Calibri" panose="020F0502020204030204" pitchFamily="34" charset="0"/>
              </a:rPr>
              <a:t>COMPETITIVE ANALYSIS</a:t>
            </a:r>
            <a:endParaRPr lang="en-IN" sz="4400" b="1" i="0" dirty="0">
              <a:effectLst/>
              <a:latin typeface="Calibri" panose="020F0502020204030204" pitchFamily="34" charset="0"/>
            </a:endParaRPr>
          </a:p>
        </p:txBody>
      </p:sp>
      <p:sp>
        <p:nvSpPr>
          <p:cNvPr id="6" name="Rectangle 5">
            <a:extLst>
              <a:ext uri="{FF2B5EF4-FFF2-40B4-BE49-F238E27FC236}">
                <a16:creationId xmlns:a16="http://schemas.microsoft.com/office/drawing/2014/main" id="{4D7E56CF-7CEA-40B5-7809-9ABABC908FC5}"/>
              </a:ext>
            </a:extLst>
          </p:cNvPr>
          <p:cNvSpPr/>
          <p:nvPr/>
        </p:nvSpPr>
        <p:spPr>
          <a:xfrm>
            <a:off x="9333272" y="1117256"/>
            <a:ext cx="8792498" cy="9073946"/>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375457DA-2381-1346-2AEE-BF0E5C42B1E5}"/>
              </a:ext>
            </a:extLst>
          </p:cNvPr>
          <p:cNvSpPr/>
          <p:nvPr/>
        </p:nvSpPr>
        <p:spPr>
          <a:xfrm>
            <a:off x="199102" y="1100050"/>
            <a:ext cx="8792498" cy="9073946"/>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7D8037D3-BC2B-44D3-8E7F-6637E1AF2F12}"/>
              </a:ext>
            </a:extLst>
          </p:cNvPr>
          <p:cNvSpPr txBox="1"/>
          <p:nvPr/>
        </p:nvSpPr>
        <p:spPr>
          <a:xfrm>
            <a:off x="443735" y="1309840"/>
            <a:ext cx="8458200" cy="8494633"/>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rPr>
              <a:t>1. What is the Total Number of Matches Played in Each Competition?</a:t>
            </a:r>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r>
              <a:rPr lang="en-US" sz="2400" dirty="0"/>
              <a:t>Competitions like [insert competition] have the highest number of matches played, showing their extensive formats or participation.</a:t>
            </a:r>
          </a:p>
          <a:p>
            <a:endParaRPr lang="en-US" sz="2400" dirty="0">
              <a:ln w="0"/>
              <a:solidFill>
                <a:schemeClr val="tx1"/>
              </a:solidFill>
              <a:effectLst>
                <a:outerShdw blurRad="38100" dist="19050" dir="2700000" algn="tl" rotWithShape="0">
                  <a:schemeClr val="dk1">
                    <a:alpha val="40000"/>
                  </a:schemeClr>
                </a:outerShdw>
              </a:effectLst>
            </a:endParaRPr>
          </a:p>
          <a:p>
            <a:r>
              <a:rPr lang="en-US" sz="2400" b="1" dirty="0">
                <a:ln w="0"/>
                <a:solidFill>
                  <a:schemeClr val="tx1"/>
                </a:solidFill>
                <a:effectLst>
                  <a:outerShdw blurRad="38100" dist="19050" dir="2700000" algn="tl" rotWithShape="0">
                    <a:schemeClr val="dk1">
                      <a:alpha val="40000"/>
                    </a:schemeClr>
                  </a:outerShdw>
                </a:effectLst>
              </a:rPr>
              <a:t>2. What Is the Average Attendance Per Competition?</a:t>
            </a:r>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r>
              <a:rPr lang="en-US" sz="2400" dirty="0"/>
              <a:t>The highest average attendance is observed in competitions like international cup and others, indicating their popularity among people.</a:t>
            </a:r>
          </a:p>
          <a:p>
            <a:endParaRPr lang="en-US" sz="2400" dirty="0"/>
          </a:p>
          <a:p>
            <a:endParaRPr lang="en-IN" dirty="0"/>
          </a:p>
        </p:txBody>
      </p:sp>
      <p:sp>
        <p:nvSpPr>
          <p:cNvPr id="9" name="TextBox 8">
            <a:extLst>
              <a:ext uri="{FF2B5EF4-FFF2-40B4-BE49-F238E27FC236}">
                <a16:creationId xmlns:a16="http://schemas.microsoft.com/office/drawing/2014/main" id="{5FC6A55F-FF03-51C8-AB88-8565F045F7BA}"/>
              </a:ext>
            </a:extLst>
          </p:cNvPr>
          <p:cNvSpPr txBox="1"/>
          <p:nvPr/>
        </p:nvSpPr>
        <p:spPr>
          <a:xfrm>
            <a:off x="9500421" y="1303695"/>
            <a:ext cx="8458200" cy="8217634"/>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rPr>
              <a:t> 3. What Is the Total Number of Goals Scored in Each Competition?</a:t>
            </a:r>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r>
              <a:rPr lang="en-US" sz="2400" dirty="0"/>
              <a:t>Competitions like domestic league showcase the highest number of total goals followed by the domestic cup. </a:t>
            </a:r>
          </a:p>
          <a:p>
            <a:endParaRPr lang="en-US" sz="2400" dirty="0">
              <a:ln w="0"/>
              <a:solidFill>
                <a:schemeClr val="tx1"/>
              </a:solidFill>
              <a:effectLst>
                <a:outerShdw blurRad="38100" dist="19050" dir="2700000" algn="tl" rotWithShape="0">
                  <a:schemeClr val="dk1">
                    <a:alpha val="40000"/>
                  </a:schemeClr>
                </a:outerShdw>
              </a:effectLst>
            </a:endParaRPr>
          </a:p>
          <a:p>
            <a:r>
              <a:rPr lang="en-US" sz="2400" b="1" dirty="0">
                <a:ln w="0"/>
                <a:solidFill>
                  <a:schemeClr val="tx1"/>
                </a:solidFill>
                <a:effectLst>
                  <a:outerShdw blurRad="38100" dist="19050" dir="2700000" algn="tl" rotWithShape="0">
                    <a:schemeClr val="dk1">
                      <a:alpha val="40000"/>
                    </a:schemeClr>
                  </a:outerShdw>
                </a:effectLst>
              </a:rPr>
              <a:t>4. Which Competition Has the Most Competitive Matches (Small Goal Differences)?</a:t>
            </a:r>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r>
              <a:rPr lang="en-US" sz="2400" dirty="0"/>
              <a:t>Competitions like the domestic league exhibit the narrowest goal differences. This can indicate that there was a balanced strength for the participating teams.</a:t>
            </a:r>
            <a:endParaRPr lang="en-IN" dirty="0"/>
          </a:p>
        </p:txBody>
      </p:sp>
      <p:pic>
        <p:nvPicPr>
          <p:cNvPr id="11" name="Picture 10">
            <a:extLst>
              <a:ext uri="{FF2B5EF4-FFF2-40B4-BE49-F238E27FC236}">
                <a16:creationId xmlns:a16="http://schemas.microsoft.com/office/drawing/2014/main" id="{A225A056-7BAB-7B49-059D-2EC151548F6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850389" y="2296925"/>
            <a:ext cx="5044305" cy="1534460"/>
          </a:xfrm>
          <a:prstGeom prst="rect">
            <a:avLst/>
          </a:prstGeom>
        </p:spPr>
      </p:pic>
      <p:pic>
        <p:nvPicPr>
          <p:cNvPr id="13" name="Picture 12">
            <a:extLst>
              <a:ext uri="{FF2B5EF4-FFF2-40B4-BE49-F238E27FC236}">
                <a16:creationId xmlns:a16="http://schemas.microsoft.com/office/drawing/2014/main" id="{564EACAB-5E6E-595E-212C-4B3B6FC308D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92535" y="5934195"/>
            <a:ext cx="5160011" cy="1781105"/>
          </a:xfrm>
          <a:prstGeom prst="rect">
            <a:avLst/>
          </a:prstGeom>
        </p:spPr>
      </p:pic>
      <p:pic>
        <p:nvPicPr>
          <p:cNvPr id="15" name="Picture 14">
            <a:extLst>
              <a:ext uri="{FF2B5EF4-FFF2-40B4-BE49-F238E27FC236}">
                <a16:creationId xmlns:a16="http://schemas.microsoft.com/office/drawing/2014/main" id="{6E7FCE2A-FAC7-9FA5-C864-3DB4727C598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0986321" y="2234108"/>
            <a:ext cx="5486400" cy="1746345"/>
          </a:xfrm>
          <a:prstGeom prst="rect">
            <a:avLst/>
          </a:prstGeom>
        </p:spPr>
      </p:pic>
      <p:pic>
        <p:nvPicPr>
          <p:cNvPr id="17" name="Picture 16">
            <a:extLst>
              <a:ext uri="{FF2B5EF4-FFF2-40B4-BE49-F238E27FC236}">
                <a16:creationId xmlns:a16="http://schemas.microsoft.com/office/drawing/2014/main" id="{FD0F3745-A002-6159-B0AF-930BEB111FCA}"/>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1009064" y="6210298"/>
            <a:ext cx="5486400" cy="1842594"/>
          </a:xfrm>
          <a:prstGeom prst="rect">
            <a:avLst/>
          </a:prstGeom>
        </p:spPr>
      </p:pic>
      <p:sp>
        <p:nvSpPr>
          <p:cNvPr id="3" name="TextBox 2">
            <a:extLst>
              <a:ext uri="{FF2B5EF4-FFF2-40B4-BE49-F238E27FC236}">
                <a16:creationId xmlns:a16="http://schemas.microsoft.com/office/drawing/2014/main" id="{2313EB7A-5742-C9BC-0151-9F4336EEE937}"/>
              </a:ext>
            </a:extLst>
          </p:cNvPr>
          <p:cNvSpPr txBox="1"/>
          <p:nvPr/>
        </p:nvSpPr>
        <p:spPr>
          <a:xfrm>
            <a:off x="17344103" y="114299"/>
            <a:ext cx="914400" cy="769441"/>
          </a:xfrm>
          <a:prstGeom prst="rect">
            <a:avLst/>
          </a:prstGeom>
          <a:noFill/>
        </p:spPr>
        <p:txBody>
          <a:bodyPr wrap="square" rtlCol="0">
            <a:spAutoFit/>
          </a:bodyPr>
          <a:lstStyle/>
          <a:p>
            <a:r>
              <a:rPr lang="en-IN" sz="4400" b="1" dirty="0"/>
              <a:t>10</a:t>
            </a:r>
          </a:p>
        </p:txBody>
      </p:sp>
    </p:spTree>
    <p:extLst>
      <p:ext uri="{BB962C8B-B14F-4D97-AF65-F5344CB8AC3E}">
        <p14:creationId xmlns:p14="http://schemas.microsoft.com/office/powerpoint/2010/main" val="141506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9CD0869F-257C-1530-C794-9E9BCDA014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9422860-76CE-73BE-A5D7-E12FD9AC1862}"/>
              </a:ext>
            </a:extLst>
          </p:cNvPr>
          <p:cNvSpPr txBox="1"/>
          <p:nvPr/>
        </p:nvSpPr>
        <p:spPr>
          <a:xfrm>
            <a:off x="4114800" y="38100"/>
            <a:ext cx="10439400" cy="769441"/>
          </a:xfrm>
          <a:prstGeom prst="rect">
            <a:avLst/>
          </a:prstGeom>
          <a:noFill/>
        </p:spPr>
        <p:txBody>
          <a:bodyPr wrap="square" rtlCol="0">
            <a:spAutoFit/>
          </a:bodyPr>
          <a:lstStyle/>
          <a:p>
            <a:pPr algn="l"/>
            <a:r>
              <a:rPr lang="en-IN" sz="4400" b="1" dirty="0">
                <a:latin typeface="Calibri" panose="020F0502020204030204" pitchFamily="34" charset="0"/>
              </a:rPr>
              <a:t>PLAYER ATTRIBUTES AND DEMOGRAPHICS</a:t>
            </a:r>
            <a:endParaRPr lang="en-IN" sz="4400" b="1" i="0" dirty="0">
              <a:effectLst/>
              <a:latin typeface="Calibri" panose="020F0502020204030204" pitchFamily="34" charset="0"/>
            </a:endParaRPr>
          </a:p>
        </p:txBody>
      </p:sp>
      <p:sp>
        <p:nvSpPr>
          <p:cNvPr id="5" name="Rectangle: Rounded Corners 4">
            <a:extLst>
              <a:ext uri="{FF2B5EF4-FFF2-40B4-BE49-F238E27FC236}">
                <a16:creationId xmlns:a16="http://schemas.microsoft.com/office/drawing/2014/main" id="{A6D4143F-EF3C-DD26-6005-68CCFA74FCB3}"/>
              </a:ext>
            </a:extLst>
          </p:cNvPr>
          <p:cNvSpPr/>
          <p:nvPr/>
        </p:nvSpPr>
        <p:spPr>
          <a:xfrm>
            <a:off x="152400" y="807541"/>
            <a:ext cx="17830800" cy="5649981"/>
          </a:xfrm>
          <a:prstGeom prst="roundRect">
            <a:avLst>
              <a:gd name="adj" fmla="val 2951"/>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EB3A88CD-3F27-BBE9-C5C3-3DB333E40EBC}"/>
              </a:ext>
            </a:extLst>
          </p:cNvPr>
          <p:cNvSpPr/>
          <p:nvPr/>
        </p:nvSpPr>
        <p:spPr>
          <a:xfrm>
            <a:off x="152400" y="6591300"/>
            <a:ext cx="17907000" cy="3505200"/>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63D38BC2-D0D7-0ADB-3C5B-5012118FDD9C}"/>
              </a:ext>
            </a:extLst>
          </p:cNvPr>
          <p:cNvSpPr txBox="1"/>
          <p:nvPr/>
        </p:nvSpPr>
        <p:spPr>
          <a:xfrm>
            <a:off x="190500" y="6786937"/>
            <a:ext cx="17907000" cy="3323987"/>
          </a:xfrm>
          <a:prstGeom prst="rect">
            <a:avLst/>
          </a:prstGeom>
          <a:noFill/>
        </p:spPr>
        <p:txBody>
          <a:bodyPr wrap="square" rtlCol="0">
            <a:spAutoFit/>
          </a:bodyPr>
          <a:lstStyle/>
          <a:p>
            <a:r>
              <a:rPr lang="en-IN" sz="2400" b="1" dirty="0"/>
              <a:t>K Mean Clustering Analysis: </a:t>
            </a:r>
          </a:p>
          <a:p>
            <a:r>
              <a:rPr lang="en-IN" sz="2400" b="1" dirty="0"/>
              <a:t>Optimal Clusters (Using Elbow Method): 3</a:t>
            </a:r>
          </a:p>
          <a:p>
            <a:pPr marL="342900" indent="-342900">
              <a:buFont typeface="Arial" panose="020B0604020202020204" pitchFamily="34" charset="0"/>
              <a:buChar char="•"/>
            </a:pPr>
            <a:r>
              <a:rPr lang="en-US" sz="2400" b="1" i="0" dirty="0">
                <a:effectLst/>
                <a:latin typeface="Calibri" panose="020F0502020204030204" pitchFamily="34" charset="0"/>
              </a:rPr>
              <a:t>Clusters represent</a:t>
            </a:r>
            <a:r>
              <a:rPr lang="en-US" sz="2400" b="0" i="0" dirty="0">
                <a:effectLst/>
                <a:latin typeface="Calibri" panose="020F0502020204030204" pitchFamily="34" charset="0"/>
              </a:rPr>
              <a:t>:</a:t>
            </a:r>
            <a:br>
              <a:rPr lang="en-US" sz="2400" dirty="0"/>
            </a:br>
            <a:r>
              <a:rPr lang="en-US" sz="2400" b="0" i="0" dirty="0">
                <a:effectLst/>
                <a:latin typeface="Calibri" panose="020F0502020204030204" pitchFamily="34" charset="0"/>
              </a:rPr>
              <a:t>High-value average height players.</a:t>
            </a:r>
            <a:br>
              <a:rPr lang="en-US" sz="2400" dirty="0"/>
            </a:br>
            <a:r>
              <a:rPr lang="en-US" sz="2400" dirty="0">
                <a:latin typeface="Calibri" panose="020F0502020204030204" pitchFamily="34" charset="0"/>
              </a:rPr>
              <a:t>S</a:t>
            </a:r>
            <a:r>
              <a:rPr lang="en-US" sz="2400" b="0" i="0" dirty="0">
                <a:effectLst/>
                <a:latin typeface="Calibri" panose="020F0502020204030204" pitchFamily="34" charset="0"/>
              </a:rPr>
              <a:t>hort players with moderate market value.</a:t>
            </a:r>
            <a:br>
              <a:rPr lang="en-US" sz="2400" dirty="0"/>
            </a:br>
            <a:r>
              <a:rPr lang="en-US" sz="2400" b="0" i="0" dirty="0">
                <a:effectLst/>
                <a:latin typeface="Calibri" panose="020F0502020204030204" pitchFamily="34" charset="0"/>
              </a:rPr>
              <a:t>Low-value taller players.</a:t>
            </a:r>
            <a:endParaRPr lang="en-IN" sz="2400" b="1" dirty="0"/>
          </a:p>
          <a:p>
            <a:endParaRPr lang="en-IN" sz="2400" b="1" dirty="0"/>
          </a:p>
          <a:p>
            <a:endParaRPr lang="en-IN" sz="2400" b="1" dirty="0"/>
          </a:p>
          <a:p>
            <a:endParaRPr lang="en-IN" dirty="0"/>
          </a:p>
        </p:txBody>
      </p:sp>
      <p:pic>
        <p:nvPicPr>
          <p:cNvPr id="8" name="Picture 7">
            <a:extLst>
              <a:ext uri="{FF2B5EF4-FFF2-40B4-BE49-F238E27FC236}">
                <a16:creationId xmlns:a16="http://schemas.microsoft.com/office/drawing/2014/main" id="{018FAD5D-352C-B535-287D-297555B882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077200" y="6617517"/>
            <a:ext cx="9753600" cy="3445805"/>
          </a:xfrm>
          <a:prstGeom prst="rect">
            <a:avLst/>
          </a:prstGeom>
        </p:spPr>
      </p:pic>
      <p:sp>
        <p:nvSpPr>
          <p:cNvPr id="3" name="TextBox 2">
            <a:extLst>
              <a:ext uri="{FF2B5EF4-FFF2-40B4-BE49-F238E27FC236}">
                <a16:creationId xmlns:a16="http://schemas.microsoft.com/office/drawing/2014/main" id="{8FA92E5A-A4D1-C18F-8D07-BB527C8491BB}"/>
              </a:ext>
            </a:extLst>
          </p:cNvPr>
          <p:cNvSpPr txBox="1"/>
          <p:nvPr/>
        </p:nvSpPr>
        <p:spPr>
          <a:xfrm>
            <a:off x="11353800" y="952500"/>
            <a:ext cx="6629400" cy="5632311"/>
          </a:xfrm>
          <a:prstGeom prst="rect">
            <a:avLst/>
          </a:prstGeom>
          <a:noFill/>
        </p:spPr>
        <p:txBody>
          <a:bodyPr wrap="square" rtlCol="0">
            <a:spAutoFit/>
          </a:bodyPr>
          <a:lstStyle/>
          <a:p>
            <a:r>
              <a:rPr lang="en-IN" sz="2400" dirty="0"/>
              <a:t>Visual 1 - </a:t>
            </a:r>
            <a:r>
              <a:rPr lang="en-US" sz="2400" dirty="0">
                <a:solidFill>
                  <a:srgbClr val="000000"/>
                </a:solidFill>
                <a:effectLst/>
                <a:latin typeface="Abadi" panose="020B0604020104020204" pitchFamily="34" charset="0"/>
              </a:rPr>
              <a:t>The pie chart will show the proportion of players using their left foot vs. right foot. It provides insights into the dominance of playing styles.</a:t>
            </a:r>
          </a:p>
          <a:p>
            <a:r>
              <a:rPr lang="en-US" sz="2400" dirty="0">
                <a:solidFill>
                  <a:srgbClr val="000000"/>
                </a:solidFill>
                <a:latin typeface="Abadi" panose="020B0604020104020204" pitchFamily="34" charset="0"/>
              </a:rPr>
              <a:t>Visual 2 - </a:t>
            </a:r>
            <a:r>
              <a:rPr lang="en-US" sz="2400" dirty="0">
                <a:solidFill>
                  <a:srgbClr val="000000"/>
                </a:solidFill>
                <a:effectLst/>
                <a:latin typeface="Abadi" panose="020B0604020104020204" pitchFamily="34" charset="0"/>
              </a:rPr>
              <a:t>The box plot visualizes the spread of market values for players in each position. It highlights the median, interquartile range, and outliers.</a:t>
            </a:r>
          </a:p>
          <a:p>
            <a:r>
              <a:rPr lang="en-US" sz="2400" dirty="0">
                <a:solidFill>
                  <a:srgbClr val="000000"/>
                </a:solidFill>
                <a:latin typeface="Abadi" panose="020B0604020104020204" pitchFamily="34" charset="0"/>
              </a:rPr>
              <a:t>Visual 3 - </a:t>
            </a:r>
            <a:r>
              <a:rPr lang="en-US" sz="2400" dirty="0">
                <a:solidFill>
                  <a:srgbClr val="000000"/>
                </a:solidFill>
                <a:effectLst/>
                <a:latin typeface="Abadi" panose="020B0604020104020204" pitchFamily="34" charset="0"/>
              </a:rPr>
              <a:t>The world map shows the geographical distribution of players' birthplaces, highlighting countries with the most football talent</a:t>
            </a:r>
            <a:r>
              <a:rPr lang="en-US" sz="2400" dirty="0">
                <a:solidFill>
                  <a:srgbClr val="000000"/>
                </a:solidFill>
                <a:latin typeface="Abadi" panose="020B0604020104020204" pitchFamily="34" charset="0"/>
              </a:rPr>
              <a:t> (like United States).</a:t>
            </a:r>
          </a:p>
          <a:p>
            <a:r>
              <a:rPr lang="en-US" sz="2400" dirty="0">
                <a:solidFill>
                  <a:srgbClr val="000000"/>
                </a:solidFill>
                <a:latin typeface="Abadi" panose="020B0604020104020204" pitchFamily="34" charset="0"/>
              </a:rPr>
              <a:t>Visual 4 - </a:t>
            </a:r>
            <a:r>
              <a:rPr lang="en-US" sz="2400" dirty="0">
                <a:solidFill>
                  <a:srgbClr val="000000"/>
                </a:solidFill>
                <a:effectLst/>
                <a:latin typeface="Abadi" panose="020B0604020104020204" pitchFamily="34" charset="0"/>
              </a:rPr>
              <a:t>The histogram shows the frequency of players by age. Most of the players are between </a:t>
            </a:r>
            <a:r>
              <a:rPr lang="en-US" sz="2400" dirty="0">
                <a:solidFill>
                  <a:srgbClr val="000000"/>
                </a:solidFill>
                <a:latin typeface="Abadi" panose="020B0604020104020204" pitchFamily="34" charset="0"/>
              </a:rPr>
              <a:t>2</a:t>
            </a:r>
            <a:r>
              <a:rPr lang="en-US" sz="2400" dirty="0">
                <a:solidFill>
                  <a:srgbClr val="000000"/>
                </a:solidFill>
                <a:effectLst/>
                <a:latin typeface="Abadi" panose="020B0604020104020204" pitchFamily="34" charset="0"/>
              </a:rPr>
              <a:t>0-26 during the time of the games.</a:t>
            </a:r>
            <a:endParaRPr lang="en-IN" sz="2400" dirty="0"/>
          </a:p>
        </p:txBody>
      </p:sp>
      <p:pic>
        <p:nvPicPr>
          <p:cNvPr id="10" name="Picture 9">
            <a:extLst>
              <a:ext uri="{FF2B5EF4-FFF2-40B4-BE49-F238E27FC236}">
                <a16:creationId xmlns:a16="http://schemas.microsoft.com/office/drawing/2014/main" id="{052066A4-2A59-3284-02D7-AA81C4F2E3C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833758"/>
            <a:ext cx="10896600" cy="5649981"/>
          </a:xfrm>
          <a:prstGeom prst="rect">
            <a:avLst/>
          </a:prstGeom>
        </p:spPr>
      </p:pic>
      <p:sp>
        <p:nvSpPr>
          <p:cNvPr id="11" name="TextBox 10">
            <a:extLst>
              <a:ext uri="{FF2B5EF4-FFF2-40B4-BE49-F238E27FC236}">
                <a16:creationId xmlns:a16="http://schemas.microsoft.com/office/drawing/2014/main" id="{9BCF792F-B1B6-DB25-ABB1-F63D9B3B71F7}"/>
              </a:ext>
            </a:extLst>
          </p:cNvPr>
          <p:cNvSpPr txBox="1"/>
          <p:nvPr/>
        </p:nvSpPr>
        <p:spPr>
          <a:xfrm>
            <a:off x="17344103" y="114299"/>
            <a:ext cx="914400" cy="769441"/>
          </a:xfrm>
          <a:prstGeom prst="rect">
            <a:avLst/>
          </a:prstGeom>
          <a:noFill/>
        </p:spPr>
        <p:txBody>
          <a:bodyPr wrap="square" rtlCol="0">
            <a:spAutoFit/>
          </a:bodyPr>
          <a:lstStyle/>
          <a:p>
            <a:r>
              <a:rPr lang="en-IN" sz="4400" b="1" dirty="0"/>
              <a:t>11</a:t>
            </a:r>
          </a:p>
        </p:txBody>
      </p:sp>
    </p:spTree>
    <p:extLst>
      <p:ext uri="{BB962C8B-B14F-4D97-AF65-F5344CB8AC3E}">
        <p14:creationId xmlns:p14="http://schemas.microsoft.com/office/powerpoint/2010/main" val="2966189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13ACD21B-1A59-F01E-6F64-C59DE169A8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34C7CF-9572-F1C0-68C1-C7FA76A7DE85}"/>
              </a:ext>
            </a:extLst>
          </p:cNvPr>
          <p:cNvSpPr txBox="1"/>
          <p:nvPr/>
        </p:nvSpPr>
        <p:spPr>
          <a:xfrm>
            <a:off x="7391400" y="114300"/>
            <a:ext cx="3505200" cy="769441"/>
          </a:xfrm>
          <a:prstGeom prst="rect">
            <a:avLst/>
          </a:prstGeom>
          <a:noFill/>
        </p:spPr>
        <p:txBody>
          <a:bodyPr wrap="square" rtlCol="0">
            <a:spAutoFit/>
          </a:bodyPr>
          <a:lstStyle/>
          <a:p>
            <a:pPr algn="l"/>
            <a:r>
              <a:rPr lang="en-IN" sz="4400" b="1" i="0" dirty="0">
                <a:effectLst/>
                <a:latin typeface="Calibri" panose="020F0502020204030204" pitchFamily="34" charset="0"/>
              </a:rPr>
              <a:t>CONCLUSION</a:t>
            </a:r>
          </a:p>
        </p:txBody>
      </p:sp>
      <p:sp>
        <p:nvSpPr>
          <p:cNvPr id="4" name="Content Placeholder 3">
            <a:extLst>
              <a:ext uri="{FF2B5EF4-FFF2-40B4-BE49-F238E27FC236}">
                <a16:creationId xmlns:a16="http://schemas.microsoft.com/office/drawing/2014/main" id="{B3839B9D-E24D-70FE-98D0-D1574FB7DD57}"/>
              </a:ext>
            </a:extLst>
          </p:cNvPr>
          <p:cNvSpPr>
            <a:spLocks noGrp="1"/>
          </p:cNvSpPr>
          <p:nvPr>
            <p:ph idx="1"/>
          </p:nvPr>
        </p:nvSpPr>
        <p:spPr>
          <a:xfrm>
            <a:off x="152400" y="883741"/>
            <a:ext cx="17907000" cy="9288959"/>
          </a:xfrm>
        </p:spPr>
        <p:txBody>
          <a:bodyPr/>
          <a:lstStyle/>
          <a:p>
            <a:r>
              <a:rPr lang="en-US" b="1" dirty="0"/>
              <a:t>Performance Analysis:</a:t>
            </a:r>
            <a:br>
              <a:rPr lang="en-US" dirty="0"/>
            </a:br>
            <a:r>
              <a:rPr lang="en-US" dirty="0"/>
              <a:t>Through performance analysis, top players were identified based on their goals and assists, providing a clear understanding of the key contributors to team success. It was also observed that home teams tend to have a significant scoring advantage over away teams, confirmed through hypothesis testing.</a:t>
            </a:r>
          </a:p>
          <a:p>
            <a:r>
              <a:rPr lang="en-US" b="1" dirty="0"/>
              <a:t>Player Profile and Market Value:</a:t>
            </a:r>
            <a:br>
              <a:rPr lang="en-US" dirty="0"/>
            </a:br>
            <a:r>
              <a:rPr lang="en-US" dirty="0"/>
              <a:t>Players’ market values were analyzed across positions and countries of birth, revealing trends that can inform recruitment strategies. A strong correlation was identified between a player's highest recorded market value and their current valuation, with age having a moderate influence.</a:t>
            </a:r>
          </a:p>
          <a:p>
            <a:r>
              <a:rPr lang="en-US" b="1" dirty="0"/>
              <a:t>Team Comparison:</a:t>
            </a:r>
            <a:br>
              <a:rPr lang="en-US" dirty="0"/>
            </a:br>
            <a:r>
              <a:rPr lang="en-US" dirty="0"/>
              <a:t>Analysis revealed teams with the most goals scored and the highest average attendance at home matches. Additionally, hypothesis testing confirmed that home teams significantly outscore away teams.</a:t>
            </a:r>
          </a:p>
          <a:p>
            <a:r>
              <a:rPr lang="en-US" b="1" dirty="0"/>
              <a:t>Attendance and Stadium Analysis:</a:t>
            </a:r>
            <a:br>
              <a:rPr lang="en-US" dirty="0"/>
            </a:br>
            <a:r>
              <a:rPr lang="en-US" dirty="0"/>
              <a:t>Teams with high average attendance were highlighted. Using KNN classification, stadiums were accurately classified as "Large" or "Small" with 98.5% accuracy</a:t>
            </a:r>
          </a:p>
          <a:p>
            <a:r>
              <a:rPr lang="en-US" b="1" dirty="0"/>
              <a:t>Referee Analysis:</a:t>
            </a:r>
            <a:br>
              <a:rPr lang="en-US" dirty="0"/>
            </a:br>
            <a:r>
              <a:rPr lang="en-US" dirty="0"/>
              <a:t>Referees’ roles were analyzed based on their officiated matches and card distribution patterns. </a:t>
            </a:r>
            <a:r>
              <a:rPr lang="en-IN" sz="3200" dirty="0">
                <a:ln w="0"/>
              </a:rPr>
              <a:t>Felix </a:t>
            </a:r>
            <a:r>
              <a:rPr lang="en-IN" sz="3200" dirty="0" err="1">
                <a:ln w="0"/>
              </a:rPr>
              <a:t>Zwayer</a:t>
            </a:r>
            <a:r>
              <a:rPr lang="en-IN" sz="3200" dirty="0">
                <a:ln w="0"/>
              </a:rPr>
              <a:t> was seen leading in both the charts.</a:t>
            </a:r>
            <a:endParaRPr lang="en-IN" dirty="0"/>
          </a:p>
        </p:txBody>
      </p:sp>
      <p:sp>
        <p:nvSpPr>
          <p:cNvPr id="3" name="TextBox 2">
            <a:extLst>
              <a:ext uri="{FF2B5EF4-FFF2-40B4-BE49-F238E27FC236}">
                <a16:creationId xmlns:a16="http://schemas.microsoft.com/office/drawing/2014/main" id="{BA60870F-8E90-A6CB-B999-4058026EF092}"/>
              </a:ext>
            </a:extLst>
          </p:cNvPr>
          <p:cNvSpPr txBox="1"/>
          <p:nvPr/>
        </p:nvSpPr>
        <p:spPr>
          <a:xfrm>
            <a:off x="17344103" y="114299"/>
            <a:ext cx="914400" cy="769441"/>
          </a:xfrm>
          <a:prstGeom prst="rect">
            <a:avLst/>
          </a:prstGeom>
          <a:noFill/>
        </p:spPr>
        <p:txBody>
          <a:bodyPr wrap="square" rtlCol="0">
            <a:spAutoFit/>
          </a:bodyPr>
          <a:lstStyle/>
          <a:p>
            <a:r>
              <a:rPr lang="en-IN" sz="4400" b="1" dirty="0"/>
              <a:t>12</a:t>
            </a:r>
          </a:p>
        </p:txBody>
      </p:sp>
    </p:spTree>
    <p:extLst>
      <p:ext uri="{BB962C8B-B14F-4D97-AF65-F5344CB8AC3E}">
        <p14:creationId xmlns:p14="http://schemas.microsoft.com/office/powerpoint/2010/main" val="150266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C5A2D120-7C77-48FB-9E73-23161DF6DDF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1FC4E0-AB24-83C6-E207-1ECEEB53C265}"/>
              </a:ext>
            </a:extLst>
          </p:cNvPr>
          <p:cNvSpPr txBox="1"/>
          <p:nvPr/>
        </p:nvSpPr>
        <p:spPr>
          <a:xfrm>
            <a:off x="6477000" y="154858"/>
            <a:ext cx="5257800" cy="769441"/>
          </a:xfrm>
          <a:prstGeom prst="rect">
            <a:avLst/>
          </a:prstGeom>
          <a:noFill/>
        </p:spPr>
        <p:txBody>
          <a:bodyPr wrap="square" rtlCol="0">
            <a:spAutoFit/>
          </a:bodyPr>
          <a:lstStyle/>
          <a:p>
            <a:pPr algn="l"/>
            <a:r>
              <a:rPr lang="en-IN" sz="4400" b="1" i="0" dirty="0">
                <a:effectLst/>
                <a:latin typeface="Calibri" panose="020F0502020204030204" pitchFamily="34" charset="0"/>
              </a:rPr>
              <a:t>CONCLUSION (</a:t>
            </a:r>
            <a:r>
              <a:rPr lang="en-IN" sz="4400" b="1" i="0" dirty="0" err="1">
                <a:effectLst/>
                <a:latin typeface="Calibri" panose="020F0502020204030204" pitchFamily="34" charset="0"/>
              </a:rPr>
              <a:t>cont</a:t>
            </a:r>
            <a:r>
              <a:rPr lang="en-IN" sz="4400" b="1" i="0" dirty="0">
                <a:effectLst/>
                <a:latin typeface="Calibri" panose="020F0502020204030204" pitchFamily="34" charset="0"/>
              </a:rPr>
              <a:t>…)</a:t>
            </a:r>
          </a:p>
        </p:txBody>
      </p:sp>
      <p:sp>
        <p:nvSpPr>
          <p:cNvPr id="4" name="Content Placeholder 3">
            <a:extLst>
              <a:ext uri="{FF2B5EF4-FFF2-40B4-BE49-F238E27FC236}">
                <a16:creationId xmlns:a16="http://schemas.microsoft.com/office/drawing/2014/main" id="{1D1AFCE9-A860-7D2D-0788-1856CEABEB96}"/>
              </a:ext>
            </a:extLst>
          </p:cNvPr>
          <p:cNvSpPr>
            <a:spLocks noGrp="1"/>
          </p:cNvSpPr>
          <p:nvPr>
            <p:ph idx="1"/>
          </p:nvPr>
        </p:nvSpPr>
        <p:spPr>
          <a:xfrm>
            <a:off x="228600" y="1181100"/>
            <a:ext cx="17754600" cy="8991600"/>
          </a:xfrm>
        </p:spPr>
        <p:txBody>
          <a:bodyPr/>
          <a:lstStyle/>
          <a:p>
            <a:r>
              <a:rPr lang="en-US" b="1" dirty="0"/>
              <a:t>Event Analysis:</a:t>
            </a:r>
            <a:br>
              <a:rPr lang="en-US" dirty="0"/>
            </a:br>
            <a:r>
              <a:rPr lang="en-US" dirty="0"/>
              <a:t>Players frequently involved in game events were identified, highlighting their impact on match outcomes.</a:t>
            </a:r>
          </a:p>
          <a:p>
            <a:r>
              <a:rPr lang="en-US" b="1" dirty="0"/>
              <a:t>Substitution Patterns:</a:t>
            </a:r>
            <a:br>
              <a:rPr lang="en-US" dirty="0"/>
            </a:br>
            <a:r>
              <a:rPr lang="en-US" dirty="0"/>
              <a:t>Substitution data revealed tactical insights, including the total number of substitutions and the players most frequently substituted. </a:t>
            </a:r>
          </a:p>
          <a:p>
            <a:r>
              <a:rPr lang="en-US" b="1" dirty="0"/>
              <a:t>Contract Management:</a:t>
            </a:r>
            <a:br>
              <a:rPr lang="en-US" dirty="0"/>
            </a:br>
            <a:r>
              <a:rPr lang="en-US" dirty="0"/>
              <a:t>Contract expiration trends over the years were analyzed, enabling clubs to anticipate and prepare for future negotiations and renewals. 2024 was the year with the most expiration dates.</a:t>
            </a:r>
          </a:p>
          <a:p>
            <a:r>
              <a:rPr lang="en-US" b="1" dirty="0"/>
              <a:t>Competition Analysis:</a:t>
            </a:r>
            <a:br>
              <a:rPr lang="en-US" dirty="0"/>
            </a:br>
            <a:r>
              <a:rPr lang="en-US" dirty="0"/>
              <a:t>The analysis explored the total matches played, average attendance, and goals scored across competitions. Additionally, the most competitive matches, characterized by small goal differences, were identified.</a:t>
            </a:r>
          </a:p>
          <a:p>
            <a:r>
              <a:rPr lang="en-US" b="1" dirty="0"/>
              <a:t>Player Attributes and Demographics:</a:t>
            </a:r>
            <a:br>
              <a:rPr lang="en-US" dirty="0"/>
            </a:br>
            <a:r>
              <a:rPr lang="en-US" dirty="0"/>
              <a:t>The distribution of players’ dominant foot, average market values by position, and countries with the highest player representation were analyzed. K-means clustering grouped players based on performance metrics like height and market value, offering insights into player segmentation.</a:t>
            </a:r>
          </a:p>
        </p:txBody>
      </p:sp>
      <p:sp>
        <p:nvSpPr>
          <p:cNvPr id="3" name="TextBox 2">
            <a:extLst>
              <a:ext uri="{FF2B5EF4-FFF2-40B4-BE49-F238E27FC236}">
                <a16:creationId xmlns:a16="http://schemas.microsoft.com/office/drawing/2014/main" id="{826950DD-7F8D-8E5F-0C38-929B186EAA34}"/>
              </a:ext>
            </a:extLst>
          </p:cNvPr>
          <p:cNvSpPr txBox="1"/>
          <p:nvPr/>
        </p:nvSpPr>
        <p:spPr>
          <a:xfrm>
            <a:off x="17344103" y="114299"/>
            <a:ext cx="914400" cy="769441"/>
          </a:xfrm>
          <a:prstGeom prst="rect">
            <a:avLst/>
          </a:prstGeom>
          <a:noFill/>
        </p:spPr>
        <p:txBody>
          <a:bodyPr wrap="square" rtlCol="0">
            <a:spAutoFit/>
          </a:bodyPr>
          <a:lstStyle/>
          <a:p>
            <a:r>
              <a:rPr lang="en-IN" sz="4400" b="1" dirty="0"/>
              <a:t>13</a:t>
            </a:r>
          </a:p>
        </p:txBody>
      </p:sp>
    </p:spTree>
    <p:extLst>
      <p:ext uri="{BB962C8B-B14F-4D97-AF65-F5344CB8AC3E}">
        <p14:creationId xmlns:p14="http://schemas.microsoft.com/office/powerpoint/2010/main" val="1939298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4457700"/>
            <a:ext cx="12779699" cy="1718932"/>
          </a:xfrm>
          <a:prstGeom prst="rect">
            <a:avLst/>
          </a:prstGeom>
        </p:spPr>
        <p:txBody>
          <a:bodyPr lIns="0" tIns="0" rIns="0" bIns="0" rtlCol="0" anchor="t">
            <a:spAutoFit/>
          </a:bodyPr>
          <a:lstStyle/>
          <a:p>
            <a:pPr algn="ctr">
              <a:lnSpc>
                <a:spcPts val="12435"/>
              </a:lnSpc>
            </a:pPr>
            <a:r>
              <a:rPr lang="en-US" sz="15544" b="1" dirty="0">
                <a:solidFill>
                  <a:srgbClr val="252D37"/>
                </a:solidFill>
                <a:latin typeface="Calibri" panose="020F0502020204030204" pitchFamily="34" charset="0"/>
                <a:ea typeface="Calibri" panose="020F0502020204030204" pitchFamily="34" charset="0"/>
                <a:cs typeface="Calibri" panose="020F0502020204030204" pitchFamily="34" charset="0"/>
                <a:sym typeface="Maven Pro Bold"/>
              </a:rPr>
              <a:t>Thank You</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1041DE3A-3B53-C20C-ADDE-BC17E2FB8E3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BCDC6B9-6616-8164-4348-C657DEB22A71}"/>
              </a:ext>
            </a:extLst>
          </p:cNvPr>
          <p:cNvSpPr txBox="1"/>
          <p:nvPr/>
        </p:nvSpPr>
        <p:spPr>
          <a:xfrm>
            <a:off x="7239000" y="114300"/>
            <a:ext cx="4114800" cy="769441"/>
          </a:xfrm>
          <a:prstGeom prst="rect">
            <a:avLst/>
          </a:prstGeom>
          <a:noFill/>
        </p:spPr>
        <p:txBody>
          <a:bodyPr wrap="square" rtlCol="0">
            <a:spAutoFit/>
          </a:bodyPr>
          <a:lstStyle/>
          <a:p>
            <a:r>
              <a:rPr lang="en-IN" sz="4400" b="1" dirty="0"/>
              <a:t>INTRODUCTION</a:t>
            </a:r>
          </a:p>
        </p:txBody>
      </p:sp>
      <p:sp>
        <p:nvSpPr>
          <p:cNvPr id="4" name="Content Placeholder 3">
            <a:extLst>
              <a:ext uri="{FF2B5EF4-FFF2-40B4-BE49-F238E27FC236}">
                <a16:creationId xmlns:a16="http://schemas.microsoft.com/office/drawing/2014/main" id="{8E6DAD65-4812-97F6-6762-FEA4F66446DA}"/>
              </a:ext>
            </a:extLst>
          </p:cNvPr>
          <p:cNvSpPr>
            <a:spLocks noGrp="1"/>
          </p:cNvSpPr>
          <p:nvPr>
            <p:ph idx="1"/>
          </p:nvPr>
        </p:nvSpPr>
        <p:spPr>
          <a:xfrm>
            <a:off x="228600" y="883742"/>
            <a:ext cx="17830800" cy="9288958"/>
          </a:xfrm>
        </p:spPr>
        <p:txBody>
          <a:bodyPr/>
          <a:lstStyle/>
          <a:p>
            <a:r>
              <a:rPr lang="en-US" b="1" dirty="0"/>
              <a:t>Objective:</a:t>
            </a:r>
            <a:br>
              <a:rPr lang="en-US" dirty="0"/>
            </a:br>
            <a:r>
              <a:rPr lang="en-US" dirty="0"/>
              <a:t>This project aims to uncover actionable insights from extensive football datasets, spanning player performance, team strategies, market trends, and player attributes.</a:t>
            </a:r>
          </a:p>
          <a:p>
            <a:r>
              <a:rPr lang="en-US" b="1" dirty="0"/>
              <a:t>Methodology:</a:t>
            </a:r>
            <a:br>
              <a:rPr lang="en-US" dirty="0"/>
            </a:br>
            <a:r>
              <a:rPr lang="en-US" dirty="0"/>
              <a:t>A combination of descriptive statistics, hypothesis testing, machine learning (KNN and clustering), and visual dashboards in Tableau and Python was employed to extract meaningful patterns and insights.</a:t>
            </a:r>
          </a:p>
          <a:p>
            <a:pPr marL="0" indent="0">
              <a:buNone/>
            </a:pPr>
            <a:r>
              <a:rPr lang="en-US" b="1" dirty="0"/>
              <a:t>The focus areas:</a:t>
            </a:r>
          </a:p>
          <a:p>
            <a:r>
              <a:rPr lang="en-US" dirty="0"/>
              <a:t>Player Profiles and Market Value: Evaluating performance and valuation trends.</a:t>
            </a:r>
          </a:p>
          <a:p>
            <a:pPr>
              <a:buFont typeface="Arial" panose="020B0604020202020204" pitchFamily="34" charset="0"/>
              <a:buChar char="•"/>
            </a:pPr>
            <a:r>
              <a:rPr lang="en-US" dirty="0"/>
              <a:t>Team Comparisons: Understanding team dynamics and competitive edge.</a:t>
            </a:r>
          </a:p>
          <a:p>
            <a:pPr>
              <a:buFont typeface="Arial" panose="020B0604020202020204" pitchFamily="34" charset="0"/>
              <a:buChar char="•"/>
            </a:pPr>
            <a:r>
              <a:rPr lang="en-US" dirty="0"/>
              <a:t>Attendance and Stadium Analysis: Assessing fan engagement and stadium utilization.</a:t>
            </a:r>
          </a:p>
          <a:p>
            <a:pPr>
              <a:buFont typeface="Arial" panose="020B0604020202020204" pitchFamily="34" charset="0"/>
              <a:buChar char="•"/>
            </a:pPr>
            <a:r>
              <a:rPr lang="en-US" dirty="0"/>
              <a:t>Event and Referee Analysis: Highlighting key influencers in match outcomes.</a:t>
            </a:r>
          </a:p>
          <a:p>
            <a:pPr>
              <a:buFont typeface="Arial" panose="020B0604020202020204" pitchFamily="34" charset="0"/>
              <a:buChar char="•"/>
            </a:pPr>
            <a:r>
              <a:rPr lang="en-US" dirty="0"/>
              <a:t>Contract Management and Substitution Patterns: Informing tactical and operational decisions.</a:t>
            </a:r>
          </a:p>
          <a:p>
            <a:pPr>
              <a:buFont typeface="Arial" panose="020B0604020202020204" pitchFamily="34" charset="0"/>
              <a:buChar char="•"/>
            </a:pPr>
            <a:r>
              <a:rPr lang="en-US" dirty="0"/>
              <a:t>Competition Analysis: Examining trends across competition types.</a:t>
            </a:r>
          </a:p>
          <a:p>
            <a:endParaRPr lang="en-IN" dirty="0"/>
          </a:p>
        </p:txBody>
      </p:sp>
      <p:sp>
        <p:nvSpPr>
          <p:cNvPr id="3" name="TextBox 2">
            <a:extLst>
              <a:ext uri="{FF2B5EF4-FFF2-40B4-BE49-F238E27FC236}">
                <a16:creationId xmlns:a16="http://schemas.microsoft.com/office/drawing/2014/main" id="{0FA5EB16-1A79-6F05-64C3-FB05F437FA8D}"/>
              </a:ext>
            </a:extLst>
          </p:cNvPr>
          <p:cNvSpPr txBox="1"/>
          <p:nvPr/>
        </p:nvSpPr>
        <p:spPr>
          <a:xfrm>
            <a:off x="17344103" y="114299"/>
            <a:ext cx="914400" cy="769441"/>
          </a:xfrm>
          <a:prstGeom prst="rect">
            <a:avLst/>
          </a:prstGeom>
          <a:noFill/>
        </p:spPr>
        <p:txBody>
          <a:bodyPr wrap="square" rtlCol="0">
            <a:spAutoFit/>
          </a:bodyPr>
          <a:lstStyle/>
          <a:p>
            <a:r>
              <a:rPr lang="en-IN" sz="4400" b="1" dirty="0"/>
              <a:t>1</a:t>
            </a:r>
          </a:p>
        </p:txBody>
      </p:sp>
    </p:spTree>
    <p:extLst>
      <p:ext uri="{BB962C8B-B14F-4D97-AF65-F5344CB8AC3E}">
        <p14:creationId xmlns:p14="http://schemas.microsoft.com/office/powerpoint/2010/main" val="246287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0B90B308-8F21-2C77-F831-6DEC17E5EA2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B3E0DC-C938-6923-0BD8-45308044D3DF}"/>
              </a:ext>
            </a:extLst>
          </p:cNvPr>
          <p:cNvSpPr txBox="1"/>
          <p:nvPr/>
        </p:nvSpPr>
        <p:spPr>
          <a:xfrm>
            <a:off x="5715000" y="190500"/>
            <a:ext cx="6248400" cy="769441"/>
          </a:xfrm>
          <a:prstGeom prst="rect">
            <a:avLst/>
          </a:prstGeom>
          <a:noFill/>
        </p:spPr>
        <p:txBody>
          <a:bodyPr wrap="square" rtlCol="0">
            <a:spAutoFit/>
          </a:bodyPr>
          <a:lstStyle/>
          <a:p>
            <a:r>
              <a:rPr lang="en-IN" sz="4400" b="1" dirty="0"/>
              <a:t>PERFORMANCE ANALYSIS</a:t>
            </a:r>
          </a:p>
        </p:txBody>
      </p:sp>
      <p:sp>
        <p:nvSpPr>
          <p:cNvPr id="4" name="Content Placeholder 3">
            <a:extLst>
              <a:ext uri="{FF2B5EF4-FFF2-40B4-BE49-F238E27FC236}">
                <a16:creationId xmlns:a16="http://schemas.microsoft.com/office/drawing/2014/main" id="{6F3F479F-837E-4999-32AA-95A6B5AB5D57}"/>
              </a:ext>
            </a:extLst>
          </p:cNvPr>
          <p:cNvSpPr>
            <a:spLocks noGrp="1"/>
          </p:cNvSpPr>
          <p:nvPr>
            <p:ph sz="half" idx="2"/>
          </p:nvPr>
        </p:nvSpPr>
        <p:spPr>
          <a:xfrm>
            <a:off x="457200" y="2480965"/>
            <a:ext cx="8686800" cy="7234533"/>
          </a:xfrm>
        </p:spPr>
        <p:txBody>
          <a:bodyPr>
            <a:normAutofit/>
          </a:bodyPr>
          <a:lstStyle/>
          <a:p>
            <a:r>
              <a:rPr lang="en-US" b="1" i="0" dirty="0">
                <a:effectLst/>
              </a:rPr>
              <a:t>1. Who were the top players with the most assists during the season?</a:t>
            </a:r>
          </a:p>
        </p:txBody>
      </p:sp>
      <p:sp>
        <p:nvSpPr>
          <p:cNvPr id="15" name="Content Placeholder 14">
            <a:extLst>
              <a:ext uri="{FF2B5EF4-FFF2-40B4-BE49-F238E27FC236}">
                <a16:creationId xmlns:a16="http://schemas.microsoft.com/office/drawing/2014/main" id="{FAEB1F50-DC6F-279A-AF6B-BB6DA24DB8DB}"/>
              </a:ext>
            </a:extLst>
          </p:cNvPr>
          <p:cNvSpPr>
            <a:spLocks noGrp="1"/>
          </p:cNvSpPr>
          <p:nvPr>
            <p:ph sz="quarter" idx="4"/>
          </p:nvPr>
        </p:nvSpPr>
        <p:spPr>
          <a:xfrm>
            <a:off x="9601200" y="2480965"/>
            <a:ext cx="8229600" cy="7234534"/>
          </a:xfrm>
        </p:spPr>
        <p:txBody>
          <a:bodyPr>
            <a:normAutofit/>
          </a:bodyPr>
          <a:lstStyle/>
          <a:p>
            <a:r>
              <a:rPr lang="en-US" b="1" i="0" dirty="0">
                <a:effectLst/>
                <a:latin typeface="Calibri" panose="020F0502020204030204" pitchFamily="34" charset="0"/>
              </a:rPr>
              <a:t>2. What is the average number of goals scored per player across all matches?</a:t>
            </a:r>
          </a:p>
          <a:p>
            <a:pPr marL="0" indent="0" algn="r">
              <a:buNone/>
            </a:pPr>
            <a:endParaRPr lang="en-US" dirty="0">
              <a:effectLst/>
              <a:latin typeface="Calibri" panose="020F0502020204030204" pitchFamily="34" charset="0"/>
            </a:endParaRPr>
          </a:p>
          <a:p>
            <a:pPr marL="0" indent="0">
              <a:buNone/>
            </a:pPr>
            <a:br>
              <a:rPr lang="en-US" b="0" i="0" dirty="0">
                <a:effectLst/>
                <a:latin typeface="Calibri" panose="020F0502020204030204" pitchFamily="34" charset="0"/>
              </a:rPr>
            </a:br>
            <a:endParaRPr lang="en-IN" dirty="0"/>
          </a:p>
        </p:txBody>
      </p:sp>
      <p:sp>
        <p:nvSpPr>
          <p:cNvPr id="16" name="TextBox 15">
            <a:extLst>
              <a:ext uri="{FF2B5EF4-FFF2-40B4-BE49-F238E27FC236}">
                <a16:creationId xmlns:a16="http://schemas.microsoft.com/office/drawing/2014/main" id="{567A201A-D9FF-B713-5DCC-FFBE1CE9771E}"/>
              </a:ext>
            </a:extLst>
          </p:cNvPr>
          <p:cNvSpPr txBox="1"/>
          <p:nvPr/>
        </p:nvSpPr>
        <p:spPr>
          <a:xfrm>
            <a:off x="723900" y="1104900"/>
            <a:ext cx="16230600" cy="1231106"/>
          </a:xfrm>
          <a:prstGeom prst="rect">
            <a:avLst/>
          </a:prstGeom>
          <a:noFill/>
        </p:spPr>
        <p:txBody>
          <a:bodyPr wrap="square" rtlCol="0">
            <a:spAutoFit/>
          </a:bodyPr>
          <a:lstStyle/>
          <a:p>
            <a:pPr marL="457200" indent="-457200">
              <a:buFont typeface="Arial" panose="020B0604020202020204" pitchFamily="34" charset="0"/>
              <a:buChar char="•"/>
            </a:pPr>
            <a:r>
              <a:rPr lang="en-US" sz="2800" dirty="0"/>
              <a:t>This slide focuses  on analyzing player and match performance using descriptive analysis and visualizations. Insights include the top players with the most assists and the average scores per player.</a:t>
            </a:r>
            <a:endParaRPr lang="en-IN" sz="2800" dirty="0"/>
          </a:p>
          <a:p>
            <a:endParaRPr lang="en-IN" dirty="0"/>
          </a:p>
        </p:txBody>
      </p:sp>
      <p:pic>
        <p:nvPicPr>
          <p:cNvPr id="1028" name="Picture 4">
            <a:extLst>
              <a:ext uri="{FF2B5EF4-FFF2-40B4-BE49-F238E27FC236}">
                <a16:creationId xmlns:a16="http://schemas.microsoft.com/office/drawing/2014/main" id="{6EB28A0A-E687-A6E7-9F08-3ACDF65DC91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95400" y="3520109"/>
            <a:ext cx="7010400" cy="38331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5DFB077-82F7-A159-0061-AB7B3E2B798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982200" y="3520108"/>
            <a:ext cx="7239000" cy="383319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BBD70CB-232B-58F5-AB60-5533AE1EDB4B}"/>
              </a:ext>
            </a:extLst>
          </p:cNvPr>
          <p:cNvSpPr txBox="1"/>
          <p:nvPr/>
        </p:nvSpPr>
        <p:spPr>
          <a:xfrm>
            <a:off x="1371600" y="7962900"/>
            <a:ext cx="69342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t>The top player with the highest number of assists was ‘Christian Pulisic’ during the season, significantly outpacing others.</a:t>
            </a:r>
            <a:endParaRPr lang="en-IN" sz="2400" dirty="0"/>
          </a:p>
        </p:txBody>
      </p:sp>
      <p:sp>
        <p:nvSpPr>
          <p:cNvPr id="23" name="TextBox 22">
            <a:extLst>
              <a:ext uri="{FF2B5EF4-FFF2-40B4-BE49-F238E27FC236}">
                <a16:creationId xmlns:a16="http://schemas.microsoft.com/office/drawing/2014/main" id="{C52F3802-38C1-1A87-CF34-5643EC51E83A}"/>
              </a:ext>
            </a:extLst>
          </p:cNvPr>
          <p:cNvSpPr txBox="1"/>
          <p:nvPr/>
        </p:nvSpPr>
        <p:spPr>
          <a:xfrm>
            <a:off x="10134600" y="7962900"/>
            <a:ext cx="6934200" cy="830997"/>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a:t>The highest average number of goals is scored by ‘Jozy Altidore’. The top 10 players are listed above.</a:t>
            </a:r>
            <a:endParaRPr lang="en-IN" sz="2400" dirty="0"/>
          </a:p>
        </p:txBody>
      </p:sp>
      <p:sp>
        <p:nvSpPr>
          <p:cNvPr id="3" name="TextBox 2">
            <a:extLst>
              <a:ext uri="{FF2B5EF4-FFF2-40B4-BE49-F238E27FC236}">
                <a16:creationId xmlns:a16="http://schemas.microsoft.com/office/drawing/2014/main" id="{622D4343-8436-2424-E740-7306DAEB33DB}"/>
              </a:ext>
            </a:extLst>
          </p:cNvPr>
          <p:cNvSpPr txBox="1"/>
          <p:nvPr/>
        </p:nvSpPr>
        <p:spPr>
          <a:xfrm>
            <a:off x="17344103" y="114299"/>
            <a:ext cx="914400" cy="769441"/>
          </a:xfrm>
          <a:prstGeom prst="rect">
            <a:avLst/>
          </a:prstGeom>
          <a:noFill/>
        </p:spPr>
        <p:txBody>
          <a:bodyPr wrap="square" rtlCol="0">
            <a:spAutoFit/>
          </a:bodyPr>
          <a:lstStyle/>
          <a:p>
            <a:r>
              <a:rPr lang="en-IN" sz="4400" b="1" dirty="0"/>
              <a:t>2</a:t>
            </a:r>
          </a:p>
        </p:txBody>
      </p:sp>
    </p:spTree>
    <p:extLst>
      <p:ext uri="{BB962C8B-B14F-4D97-AF65-F5344CB8AC3E}">
        <p14:creationId xmlns:p14="http://schemas.microsoft.com/office/powerpoint/2010/main" val="293241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16658E01-C114-70E4-B0C8-2057751F799C}"/>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F44E366-E23E-E939-4BCD-3ED2293B552C}"/>
              </a:ext>
            </a:extLst>
          </p:cNvPr>
          <p:cNvSpPr>
            <a:spLocks noGrp="1"/>
          </p:cNvSpPr>
          <p:nvPr>
            <p:ph sz="half" idx="1"/>
          </p:nvPr>
        </p:nvSpPr>
        <p:spPr>
          <a:xfrm>
            <a:off x="228600" y="1257300"/>
            <a:ext cx="8763000" cy="8839200"/>
          </a:xfrm>
          <a:noFill/>
        </p:spPr>
        <p:style>
          <a:lnRef idx="2">
            <a:schemeClr val="dk1"/>
          </a:lnRef>
          <a:fillRef idx="1001">
            <a:schemeClr val="lt2"/>
          </a:fillRef>
          <a:effectRef idx="0">
            <a:schemeClr val="dk1"/>
          </a:effectRef>
          <a:fontRef idx="minor">
            <a:schemeClr val="dk1"/>
          </a:fontRef>
        </p:style>
        <p:txBody>
          <a:bodyPr/>
          <a:lstStyle/>
          <a:p>
            <a:pPr marL="0" indent="0">
              <a:buNone/>
            </a:pPr>
            <a:r>
              <a:rPr lang="en-US" b="1" i="0" dirty="0">
                <a:effectLst/>
                <a:latin typeface="Calibri" panose="020F0502020204030204" pitchFamily="34" charset="0"/>
              </a:rPr>
              <a:t>3 ) What is the probability that a player who scored a goal in a season also received at-least one yellow card?</a:t>
            </a:r>
          </a:p>
          <a:p>
            <a:pPr marL="228600" lvl="1" indent="-228600">
              <a:lnSpc>
                <a:spcPct val="100000"/>
              </a:lnSpc>
              <a:spcBef>
                <a:spcPct val="0"/>
              </a:spcBef>
              <a:spcAft>
                <a:spcPct val="20000"/>
              </a:spcAft>
              <a:buChar char="•"/>
            </a:pPr>
            <a:r>
              <a:rPr lang="en-IN" sz="2800" b="1" dirty="0">
                <a:solidFill>
                  <a:schemeClr val="tx1"/>
                </a:solidFill>
              </a:rPr>
              <a:t>Conditional Probability – </a:t>
            </a:r>
            <a:r>
              <a:rPr lang="en-IN" sz="2800" dirty="0">
                <a:solidFill>
                  <a:schemeClr val="tx1"/>
                </a:solidFill>
              </a:rPr>
              <a:t>Measure the likelihood of one event given the occurrence of another.</a:t>
            </a:r>
          </a:p>
          <a:p>
            <a:pPr marL="228600" lvl="1" indent="-228600">
              <a:lnSpc>
                <a:spcPct val="100000"/>
              </a:lnSpc>
              <a:spcBef>
                <a:spcPct val="0"/>
              </a:spcBef>
              <a:spcAft>
                <a:spcPct val="20000"/>
              </a:spcAft>
              <a:buChar char="•"/>
            </a:pPr>
            <a:r>
              <a:rPr lang="en-US" sz="2800" b="0" i="0" dirty="0">
                <a:effectLst/>
                <a:latin typeface="Calibri" panose="020F0502020204030204" pitchFamily="34" charset="0"/>
              </a:rPr>
              <a:t>Calculated the likelihood of an event happening given a condition, like how likely a player who scored a goal also received at-least one yellow card. The answer is </a:t>
            </a:r>
            <a:r>
              <a:rPr lang="en-US" sz="2800" b="1" i="0" dirty="0">
                <a:effectLst/>
                <a:latin typeface="Calibri" panose="020F0502020204030204" pitchFamily="34" charset="0"/>
              </a:rPr>
              <a:t>0.14</a:t>
            </a:r>
            <a:r>
              <a:rPr lang="en-US" sz="2800" b="0" i="0" dirty="0">
                <a:effectLst/>
                <a:latin typeface="Calibri" panose="020F0502020204030204" pitchFamily="34" charset="0"/>
              </a:rPr>
              <a:t>. which is very less.</a:t>
            </a:r>
          </a:p>
          <a:p>
            <a:pPr marL="0" lvl="1" indent="0">
              <a:lnSpc>
                <a:spcPct val="100000"/>
              </a:lnSpc>
              <a:spcBef>
                <a:spcPct val="0"/>
              </a:spcBef>
              <a:spcAft>
                <a:spcPct val="20000"/>
              </a:spcAft>
              <a:buNone/>
            </a:pPr>
            <a:endParaRPr lang="en-US" sz="2800" dirty="0">
              <a:solidFill>
                <a:schemeClr val="tx1"/>
              </a:solidFill>
              <a:latin typeface="Calibri" panose="020F0502020204030204" pitchFamily="34" charset="0"/>
            </a:endParaRPr>
          </a:p>
          <a:p>
            <a:pPr marL="0" indent="0" algn="l">
              <a:buNone/>
            </a:pPr>
            <a:r>
              <a:rPr lang="en-US" b="1" dirty="0">
                <a:latin typeface="Calibri" panose="020F0502020204030204" pitchFamily="34" charset="0"/>
              </a:rPr>
              <a:t>4 </a:t>
            </a:r>
            <a:r>
              <a:rPr lang="en-US" b="1" i="0" dirty="0">
                <a:effectLst/>
                <a:latin typeface="Calibri" panose="020F0502020204030204" pitchFamily="34" charset="0"/>
              </a:rPr>
              <a:t>)  What is the probability that a match with a high attendance (more than 30,000) also had a player who scored at-least one goal?</a:t>
            </a:r>
          </a:p>
          <a:p>
            <a:r>
              <a:rPr lang="en-US" sz="2800" b="1" dirty="0">
                <a:solidFill>
                  <a:schemeClr val="tx1"/>
                </a:solidFill>
              </a:rPr>
              <a:t>Joint Probability: </a:t>
            </a:r>
            <a:r>
              <a:rPr lang="en-US" sz="2800" b="0" dirty="0">
                <a:solidFill>
                  <a:schemeClr val="tx1"/>
                </a:solidFill>
              </a:rPr>
              <a:t>Measures the likelihood of two events occurring simultaneously.</a:t>
            </a:r>
          </a:p>
          <a:p>
            <a:r>
              <a:rPr lang="en-US" b="0" i="0" dirty="0">
                <a:effectLst/>
                <a:latin typeface="Calibri" panose="020F0502020204030204" pitchFamily="34" charset="0"/>
              </a:rPr>
              <a:t>Calculated the likelihood of two events happening together, like the probability of a high-attendance match also having a player who scored at-least one goal. The answer is </a:t>
            </a:r>
            <a:r>
              <a:rPr lang="en-US" b="1" i="0" dirty="0">
                <a:effectLst/>
                <a:latin typeface="Calibri" panose="020F0502020204030204" pitchFamily="34" charset="0"/>
              </a:rPr>
              <a:t>0.275</a:t>
            </a:r>
            <a:r>
              <a:rPr lang="en-US" b="0" i="0" dirty="0">
                <a:effectLst/>
                <a:latin typeface="Calibri" panose="020F0502020204030204" pitchFamily="34" charset="0"/>
              </a:rPr>
              <a:t> which is again very low.</a:t>
            </a:r>
            <a:endParaRPr lang="en-US" i="0" dirty="0">
              <a:effectLst/>
              <a:latin typeface="Calibri" panose="020F0502020204030204" pitchFamily="34" charset="0"/>
            </a:endParaRPr>
          </a:p>
          <a:p>
            <a:pPr marL="0" lvl="1" indent="0">
              <a:lnSpc>
                <a:spcPct val="100000"/>
              </a:lnSpc>
              <a:spcBef>
                <a:spcPct val="0"/>
              </a:spcBef>
              <a:spcAft>
                <a:spcPct val="20000"/>
              </a:spcAft>
              <a:buNone/>
            </a:pPr>
            <a:endParaRPr lang="en-IN" sz="2800" dirty="0">
              <a:solidFill>
                <a:schemeClr val="tx1"/>
              </a:solidFill>
            </a:endParaRPr>
          </a:p>
          <a:p>
            <a:pPr marL="0" indent="0">
              <a:buNone/>
            </a:pPr>
            <a:endParaRPr lang="en-IN" dirty="0"/>
          </a:p>
        </p:txBody>
      </p:sp>
      <p:sp>
        <p:nvSpPr>
          <p:cNvPr id="9" name="Content Placeholder 8">
            <a:extLst>
              <a:ext uri="{FF2B5EF4-FFF2-40B4-BE49-F238E27FC236}">
                <a16:creationId xmlns:a16="http://schemas.microsoft.com/office/drawing/2014/main" id="{5444FA13-EB92-D7B0-BF53-B37D8D10DC75}"/>
              </a:ext>
            </a:extLst>
          </p:cNvPr>
          <p:cNvSpPr>
            <a:spLocks noGrp="1"/>
          </p:cNvSpPr>
          <p:nvPr>
            <p:ph sz="half" idx="2"/>
          </p:nvPr>
        </p:nvSpPr>
        <p:spPr>
          <a:xfrm>
            <a:off x="9296400" y="1257300"/>
            <a:ext cx="8763000" cy="8839200"/>
          </a:xfrm>
          <a:noFill/>
          <a:ln/>
        </p:spPr>
        <p:style>
          <a:lnRef idx="2">
            <a:schemeClr val="dk1"/>
          </a:lnRef>
          <a:fillRef idx="1">
            <a:schemeClr val="lt1"/>
          </a:fillRef>
          <a:effectRef idx="0">
            <a:schemeClr val="dk1"/>
          </a:effectRef>
          <a:fontRef idx="minor">
            <a:schemeClr val="dk1"/>
          </a:fontRef>
        </p:style>
        <p:txBody>
          <a:bodyPr/>
          <a:lstStyle/>
          <a:p>
            <a:pPr marL="0" indent="0">
              <a:buNone/>
            </a:pPr>
            <a:r>
              <a:rPr lang="en-US" b="1" dirty="0">
                <a:latin typeface="Calibri" panose="020F0502020204030204" pitchFamily="34" charset="0"/>
              </a:rPr>
              <a:t>5</a:t>
            </a:r>
            <a:r>
              <a:rPr lang="en-US" b="1" i="0" dirty="0">
                <a:effectLst/>
                <a:latin typeface="Calibri" panose="020F0502020204030204" pitchFamily="34" charset="0"/>
              </a:rPr>
              <a:t>) Can we predict the outcome of a match based on the positions of the home and away teams?</a:t>
            </a:r>
          </a:p>
          <a:p>
            <a:pPr marL="0" indent="0">
              <a:buNone/>
            </a:pPr>
            <a:r>
              <a:rPr lang="en-US" b="1" i="0" dirty="0">
                <a:effectLst/>
                <a:latin typeface="Calibri" panose="020F0502020204030204" pitchFamily="34" charset="0"/>
              </a:rPr>
              <a:t>Features Used</a:t>
            </a:r>
            <a:r>
              <a:rPr lang="en-US" b="0" i="0" dirty="0">
                <a:effectLst/>
                <a:latin typeface="Calibri" panose="020F0502020204030204" pitchFamily="34" charset="0"/>
              </a:rPr>
              <a:t>: </a:t>
            </a:r>
            <a:r>
              <a:rPr lang="en-US" b="0" i="0" dirty="0" err="1">
                <a:effectLst/>
                <a:latin typeface="Calibri" panose="020F0502020204030204" pitchFamily="34" charset="0"/>
              </a:rPr>
              <a:t>home_club_position</a:t>
            </a:r>
            <a:r>
              <a:rPr lang="en-US" b="0" i="0" dirty="0">
                <a:effectLst/>
                <a:latin typeface="Calibri" panose="020F0502020204030204" pitchFamily="34" charset="0"/>
              </a:rPr>
              <a:t> and </a:t>
            </a:r>
            <a:r>
              <a:rPr lang="en-US" b="0" i="0" dirty="0" err="1">
                <a:effectLst/>
                <a:latin typeface="Calibri" panose="020F0502020204030204" pitchFamily="34" charset="0"/>
              </a:rPr>
              <a:t>away_club_position</a:t>
            </a:r>
            <a:endParaRPr lang="en-US" b="0" i="0" dirty="0">
              <a:effectLst/>
              <a:latin typeface="Calibri" panose="020F0502020204030204" pitchFamily="34" charset="0"/>
            </a:endParaRPr>
          </a:p>
          <a:p>
            <a:pPr marL="0" indent="0">
              <a:buNone/>
            </a:pPr>
            <a:r>
              <a:rPr lang="en-US" b="1" i="0" dirty="0">
                <a:effectLst/>
                <a:latin typeface="Calibri" panose="020F0502020204030204" pitchFamily="34" charset="0"/>
              </a:rPr>
              <a:t>Target Variable</a:t>
            </a:r>
            <a:r>
              <a:rPr lang="en-US" b="0" i="0" dirty="0">
                <a:effectLst/>
                <a:latin typeface="Calibri" panose="020F0502020204030204" pitchFamily="34" charset="0"/>
              </a:rPr>
              <a:t>: </a:t>
            </a:r>
            <a:r>
              <a:rPr lang="en-US" b="0" i="0" dirty="0" err="1">
                <a:effectLst/>
                <a:latin typeface="Calibri" panose="020F0502020204030204" pitchFamily="34" charset="0"/>
              </a:rPr>
              <a:t>home_win</a:t>
            </a:r>
            <a:br>
              <a:rPr lang="en-US" b="0" i="0" dirty="0">
                <a:effectLst/>
                <a:latin typeface="Calibri" panose="020F0502020204030204" pitchFamily="34" charset="0"/>
              </a:rPr>
            </a:br>
            <a:endParaRPr lang="en-US" sz="2800" b="1" dirty="0">
              <a:solidFill>
                <a:schemeClr val="tx1"/>
              </a:solidFill>
            </a:endParaRPr>
          </a:p>
        </p:txBody>
      </p:sp>
      <p:sp>
        <p:nvSpPr>
          <p:cNvPr id="10" name="TextBox 9">
            <a:extLst>
              <a:ext uri="{FF2B5EF4-FFF2-40B4-BE49-F238E27FC236}">
                <a16:creationId xmlns:a16="http://schemas.microsoft.com/office/drawing/2014/main" id="{9CD6A561-89E4-3FF1-8E14-AE23462368EE}"/>
              </a:ext>
            </a:extLst>
          </p:cNvPr>
          <p:cNvSpPr txBox="1"/>
          <p:nvPr/>
        </p:nvSpPr>
        <p:spPr>
          <a:xfrm>
            <a:off x="5029200" y="190500"/>
            <a:ext cx="9144000" cy="769441"/>
          </a:xfrm>
          <a:prstGeom prst="rect">
            <a:avLst/>
          </a:prstGeom>
          <a:noFill/>
        </p:spPr>
        <p:txBody>
          <a:bodyPr wrap="square" rtlCol="0">
            <a:spAutoFit/>
          </a:bodyPr>
          <a:lstStyle/>
          <a:p>
            <a:r>
              <a:rPr lang="en-IN" sz="4400" b="1" dirty="0"/>
              <a:t>PERFORMANCE ANALYSIS (cont..)</a:t>
            </a:r>
          </a:p>
        </p:txBody>
      </p:sp>
      <p:sp>
        <p:nvSpPr>
          <p:cNvPr id="11" name="TextBox 5">
            <a:extLst>
              <a:ext uri="{FF2B5EF4-FFF2-40B4-BE49-F238E27FC236}">
                <a16:creationId xmlns:a16="http://schemas.microsoft.com/office/drawing/2014/main" id="{1C89AFC0-4040-4999-EDA3-94AB47321D53}"/>
              </a:ext>
            </a:extLst>
          </p:cNvPr>
          <p:cNvSpPr txBox="1"/>
          <p:nvPr/>
        </p:nvSpPr>
        <p:spPr>
          <a:xfrm>
            <a:off x="9944100" y="4076700"/>
            <a:ext cx="74676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pPr>
            <a:r>
              <a:rPr kumimoji="0" lang="en-US" altLang="en-US" sz="2400" b="1" i="0" u="sng" strike="noStrike" cap="none" normalizeH="0" baseline="0" dirty="0">
                <a:ln>
                  <a:noFill/>
                </a:ln>
                <a:solidFill>
                  <a:schemeClr val="tx1"/>
                </a:solidFill>
                <a:effectLst/>
                <a:latin typeface="Arial" panose="020B0604020202020204" pitchFamily="34" charset="0"/>
              </a:rPr>
              <a:t>Logistic Regression Metrics</a:t>
            </a:r>
            <a:r>
              <a:rPr kumimoji="0" lang="en-US" altLang="en-US" sz="24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Accuracy</a:t>
            </a:r>
            <a:r>
              <a:rPr lang="en-US" altLang="en-US" sz="2000" dirty="0">
                <a:solidFill>
                  <a:schemeClr val="tx1"/>
                </a:solidFill>
                <a:latin typeface="Arial" panose="020B0604020202020204" pitchFamily="34" charset="0"/>
              </a:rPr>
              <a:t> – 0.65</a:t>
            </a:r>
            <a:endParaRPr lang="en-IN" sz="2000" b="0" i="0" dirty="0">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Precision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Class 0: 0.64 (Non-Home Win)</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Class 1: 0.66( Home Win)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Recall</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Class 0 (Non-Home Win): 0.76</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Class 1 (Home Win): 0.52</a:t>
            </a:r>
          </a:p>
          <a:p>
            <a:pPr marL="457200" marR="0" lvl="1"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Confusion Matrix</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pPr>
            <a:r>
              <a:rPr lang="en-US" sz="2000" b="0" i="0" dirty="0">
                <a:effectLst/>
                <a:latin typeface="Calibri" panose="020F0502020204030204" pitchFamily="34" charset="0"/>
              </a:rPr>
              <a:t>True Positives (TP) = 94 (Home win predicted correctly as home win)</a:t>
            </a:r>
            <a:br>
              <a:rPr lang="en-US" sz="2000" dirty="0"/>
            </a:br>
            <a:r>
              <a:rPr lang="en-US" sz="2000" b="0" i="0" dirty="0">
                <a:effectLst/>
                <a:latin typeface="Calibri" panose="020F0502020204030204" pitchFamily="34" charset="0"/>
              </a:rPr>
              <a:t>False Positives (FP) = 53 (Non-home win predicted as home win)</a:t>
            </a:r>
            <a:br>
              <a:rPr lang="en-US" sz="2000" dirty="0"/>
            </a:br>
            <a:r>
              <a:rPr lang="en-US" sz="2000" b="0" i="0" dirty="0">
                <a:effectLst/>
                <a:latin typeface="Calibri" panose="020F0502020204030204" pitchFamily="34" charset="0"/>
              </a:rPr>
              <a:t>True Negatives (TN) = 169 (Non-home win predicted correctly as non-home win)</a:t>
            </a:r>
            <a:br>
              <a:rPr lang="en-US" sz="2000" dirty="0"/>
            </a:br>
            <a:r>
              <a:rPr lang="en-US" sz="2000" b="0" i="0" dirty="0">
                <a:effectLst/>
                <a:latin typeface="Calibri" panose="020F0502020204030204" pitchFamily="34" charset="0"/>
              </a:rPr>
              <a:t>False Negatives (FN) = 86 (Home win predicted as non-home win</a:t>
            </a:r>
          </a:p>
          <a:p>
            <a:pPr marL="0" marR="0" lvl="0" indent="0" algn="l" defTabSz="914400" rtl="0" eaLnBrk="0" fontAlgn="base" latinLnBrk="0" hangingPunct="0">
              <a:lnSpc>
                <a:spcPct val="100000"/>
              </a:lnSpc>
              <a:spcBef>
                <a:spcPct val="0"/>
              </a:spcBef>
              <a:spcAft>
                <a:spcPct val="0"/>
              </a:spcAft>
              <a:buClrTx/>
              <a:buSzTx/>
            </a:pPr>
            <a:r>
              <a:rPr kumimoji="0" lang="en-US" altLang="en-US" sz="2000" u="none" strike="noStrike" cap="none" normalizeH="0" baseline="0" dirty="0">
                <a:ln>
                  <a:noFill/>
                </a:ln>
                <a:solidFill>
                  <a:schemeClr val="tx1"/>
                </a:solidFill>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CB68AFE7-CB68-C41D-DD22-2401A6F90909}"/>
              </a:ext>
            </a:extLst>
          </p:cNvPr>
          <p:cNvSpPr txBox="1"/>
          <p:nvPr/>
        </p:nvSpPr>
        <p:spPr>
          <a:xfrm>
            <a:off x="17344103" y="114299"/>
            <a:ext cx="914400" cy="769441"/>
          </a:xfrm>
          <a:prstGeom prst="rect">
            <a:avLst/>
          </a:prstGeom>
          <a:noFill/>
        </p:spPr>
        <p:txBody>
          <a:bodyPr wrap="square" rtlCol="0">
            <a:spAutoFit/>
          </a:bodyPr>
          <a:lstStyle/>
          <a:p>
            <a:r>
              <a:rPr lang="en-IN" sz="4400" b="1" dirty="0"/>
              <a:t>3</a:t>
            </a:r>
          </a:p>
        </p:txBody>
      </p:sp>
    </p:spTree>
    <p:extLst>
      <p:ext uri="{BB962C8B-B14F-4D97-AF65-F5344CB8AC3E}">
        <p14:creationId xmlns:p14="http://schemas.microsoft.com/office/powerpoint/2010/main" val="175273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B1E08FCB-C873-3D72-D255-470A8DBDF9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78B64-8362-99EE-C0B5-A98D69EB8A72}"/>
              </a:ext>
            </a:extLst>
          </p:cNvPr>
          <p:cNvSpPr>
            <a:spLocks noGrp="1"/>
          </p:cNvSpPr>
          <p:nvPr>
            <p:ph sz="half" idx="1"/>
          </p:nvPr>
        </p:nvSpPr>
        <p:spPr>
          <a:xfrm>
            <a:off x="307258" y="1181100"/>
            <a:ext cx="8686800" cy="8831262"/>
          </a:xfrm>
        </p:spPr>
        <p:txBody>
          <a:bodyPr/>
          <a:lstStyle/>
          <a:p>
            <a:pPr marL="514350" indent="-514350">
              <a:buAutoNum type="arabicParenR"/>
            </a:pPr>
            <a:r>
              <a:rPr lang="en-US" b="1" i="0" dirty="0">
                <a:effectLst/>
                <a:latin typeface="Calibri" panose="020F0502020204030204" pitchFamily="34" charset="0"/>
              </a:rPr>
              <a:t>What is the average market value of players by position?</a:t>
            </a:r>
          </a:p>
          <a:p>
            <a:pPr marL="0" indent="0">
              <a:buNone/>
            </a:pPr>
            <a:endParaRPr lang="en-US" b="1" i="0" dirty="0">
              <a:effectLst/>
              <a:latin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A547C3A6-B6C9-6BFB-1FC9-604B9A095A00}"/>
              </a:ext>
            </a:extLst>
          </p:cNvPr>
          <p:cNvSpPr>
            <a:spLocks noGrp="1"/>
          </p:cNvSpPr>
          <p:nvPr>
            <p:ph sz="half" idx="2"/>
          </p:nvPr>
        </p:nvSpPr>
        <p:spPr>
          <a:xfrm>
            <a:off x="9372602" y="1181100"/>
            <a:ext cx="8610598" cy="8831262"/>
          </a:xfrm>
        </p:spPr>
        <p:txBody>
          <a:bodyPr/>
          <a:lstStyle/>
          <a:p>
            <a:pPr marL="0" indent="0">
              <a:buNone/>
            </a:pPr>
            <a:r>
              <a:rPr lang="en-US" b="1" i="0" dirty="0">
                <a:effectLst/>
                <a:latin typeface="Calibri" panose="020F0502020204030204" pitchFamily="34" charset="0"/>
              </a:rPr>
              <a:t>2) What is the average market value of players based on their birth country?</a:t>
            </a:r>
          </a:p>
          <a:p>
            <a:pPr marL="0" indent="0">
              <a:buNone/>
            </a:pPr>
            <a:br>
              <a:rPr lang="en-US" b="0" i="0" dirty="0">
                <a:effectLst/>
                <a:latin typeface="Calibri" panose="020F0502020204030204" pitchFamily="34" charset="0"/>
              </a:rPr>
            </a:br>
            <a:endParaRPr lang="en-IN" dirty="0"/>
          </a:p>
        </p:txBody>
      </p:sp>
      <p:pic>
        <p:nvPicPr>
          <p:cNvPr id="2050" name="Picture 2" descr="AFEJDBydPCIAAAAASUVORK5CYII= (1001×611)">
            <a:extLst>
              <a:ext uri="{FF2B5EF4-FFF2-40B4-BE49-F238E27FC236}">
                <a16:creationId xmlns:a16="http://schemas.microsoft.com/office/drawing/2014/main" id="{E713B382-4901-A0F2-6D91-96D2F509A13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0600" y="2552700"/>
            <a:ext cx="69342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4CC19C2-FB70-2D35-879B-82062327C6EA}"/>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906000" y="2552700"/>
            <a:ext cx="7391400"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51E4F7-8272-D0D3-5708-0FF07B487072}"/>
              </a:ext>
            </a:extLst>
          </p:cNvPr>
          <p:cNvSpPr txBox="1"/>
          <p:nvPr/>
        </p:nvSpPr>
        <p:spPr>
          <a:xfrm>
            <a:off x="4800602" y="109485"/>
            <a:ext cx="9144000" cy="769441"/>
          </a:xfrm>
          <a:prstGeom prst="rect">
            <a:avLst/>
          </a:prstGeom>
          <a:noFill/>
        </p:spPr>
        <p:txBody>
          <a:bodyPr wrap="square" rtlCol="0">
            <a:spAutoFit/>
          </a:bodyPr>
          <a:lstStyle/>
          <a:p>
            <a:r>
              <a:rPr lang="en-IN" sz="4400" b="1" dirty="0"/>
              <a:t>PLAYER PROFILE AND MARKET VALUE</a:t>
            </a:r>
          </a:p>
        </p:txBody>
      </p:sp>
      <p:sp>
        <p:nvSpPr>
          <p:cNvPr id="6" name="TextBox 5">
            <a:extLst>
              <a:ext uri="{FF2B5EF4-FFF2-40B4-BE49-F238E27FC236}">
                <a16:creationId xmlns:a16="http://schemas.microsoft.com/office/drawing/2014/main" id="{8BE2FFA4-8C24-B1C7-1E75-CA8D8E5CFE3D}"/>
              </a:ext>
            </a:extLst>
          </p:cNvPr>
          <p:cNvSpPr txBox="1"/>
          <p:nvPr/>
        </p:nvSpPr>
        <p:spPr>
          <a:xfrm>
            <a:off x="990600" y="7042993"/>
            <a:ext cx="6934200" cy="255454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en-US" sz="2000" dirty="0">
                <a:effectLst/>
                <a:latin typeface="Calibri" panose="020F0502020204030204" pitchFamily="34" charset="0"/>
              </a:rPr>
              <a:t>Midfielders tend to have market values concentrated around 0.1- 0.5 EUR, with some high-value players skewing the distribution upwards.</a:t>
            </a:r>
            <a:br>
              <a:rPr lang="en-US" sz="2000" dirty="0">
                <a:effectLst/>
                <a:latin typeface="Calibri" panose="020F0502020204030204" pitchFamily="34" charset="0"/>
              </a:rPr>
            </a:br>
            <a:r>
              <a:rPr lang="en-US" sz="2000" dirty="0">
                <a:effectLst/>
                <a:latin typeface="Calibri" panose="020F0502020204030204" pitchFamily="34" charset="0"/>
              </a:rPr>
              <a:t>Defenders generally have lower market values compared to midfielders.</a:t>
            </a:r>
            <a:br>
              <a:rPr lang="en-US" sz="2000" dirty="0">
                <a:effectLst/>
                <a:latin typeface="Calibri" panose="020F0502020204030204" pitchFamily="34" charset="0"/>
              </a:rPr>
            </a:br>
            <a:r>
              <a:rPr lang="en-US" sz="2000" dirty="0">
                <a:effectLst/>
                <a:latin typeface="Calibri" panose="020F0502020204030204" pitchFamily="34" charset="0"/>
              </a:rPr>
              <a:t>Attackers have moderately high market values. Goalkeepers have the lowest and most consistent market values among all positions.</a:t>
            </a:r>
            <a:endParaRPr lang="en-IN" sz="2000" dirty="0"/>
          </a:p>
        </p:txBody>
      </p:sp>
      <p:sp>
        <p:nvSpPr>
          <p:cNvPr id="7" name="TextBox 6">
            <a:extLst>
              <a:ext uri="{FF2B5EF4-FFF2-40B4-BE49-F238E27FC236}">
                <a16:creationId xmlns:a16="http://schemas.microsoft.com/office/drawing/2014/main" id="{14AE37C8-C364-0190-CDDC-736730966D0F}"/>
              </a:ext>
            </a:extLst>
          </p:cNvPr>
          <p:cNvSpPr txBox="1"/>
          <p:nvPr/>
        </p:nvSpPr>
        <p:spPr>
          <a:xfrm>
            <a:off x="10210801" y="7505700"/>
            <a:ext cx="6934200" cy="1569660"/>
          </a:xfrm>
          <a:prstGeom prst="rect">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en-US" sz="2400" dirty="0">
                <a:effectLst/>
                <a:latin typeface="Calibri" panose="020F0502020204030204" pitchFamily="34" charset="0"/>
              </a:rPr>
              <a:t>This analysis will help us understand how players' market values vary based on their country of birth. England is leading in average market value for the players in the country.</a:t>
            </a:r>
          </a:p>
        </p:txBody>
      </p:sp>
      <p:sp>
        <p:nvSpPr>
          <p:cNvPr id="2" name="TextBox 1">
            <a:extLst>
              <a:ext uri="{FF2B5EF4-FFF2-40B4-BE49-F238E27FC236}">
                <a16:creationId xmlns:a16="http://schemas.microsoft.com/office/drawing/2014/main" id="{35E86768-62EF-E49D-8FC3-B37517A2CF36}"/>
              </a:ext>
            </a:extLst>
          </p:cNvPr>
          <p:cNvSpPr txBox="1"/>
          <p:nvPr/>
        </p:nvSpPr>
        <p:spPr>
          <a:xfrm>
            <a:off x="17344103" y="114299"/>
            <a:ext cx="914400" cy="769441"/>
          </a:xfrm>
          <a:prstGeom prst="rect">
            <a:avLst/>
          </a:prstGeom>
          <a:noFill/>
        </p:spPr>
        <p:txBody>
          <a:bodyPr wrap="square" rtlCol="0">
            <a:spAutoFit/>
          </a:bodyPr>
          <a:lstStyle/>
          <a:p>
            <a:r>
              <a:rPr lang="en-IN" sz="4400" b="1" dirty="0"/>
              <a:t>4</a:t>
            </a:r>
          </a:p>
        </p:txBody>
      </p:sp>
    </p:spTree>
    <p:extLst>
      <p:ext uri="{BB962C8B-B14F-4D97-AF65-F5344CB8AC3E}">
        <p14:creationId xmlns:p14="http://schemas.microsoft.com/office/powerpoint/2010/main" val="117182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EA239525-5E2F-18BF-9090-09DB5BD274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A8B64-34EA-33BE-03A5-0E605F55D369}"/>
              </a:ext>
            </a:extLst>
          </p:cNvPr>
          <p:cNvSpPr>
            <a:spLocks noGrp="1"/>
          </p:cNvSpPr>
          <p:nvPr>
            <p:ph sz="half" idx="1"/>
          </p:nvPr>
        </p:nvSpPr>
        <p:spPr>
          <a:xfrm>
            <a:off x="228600" y="1333500"/>
            <a:ext cx="8763000" cy="8686800"/>
          </a:xfrm>
          <a:noFill/>
        </p:spPr>
        <p:style>
          <a:lnRef idx="2">
            <a:schemeClr val="dk1"/>
          </a:lnRef>
          <a:fillRef idx="1">
            <a:schemeClr val="lt1"/>
          </a:fillRef>
          <a:effectRef idx="0">
            <a:schemeClr val="dk1"/>
          </a:effectRef>
          <a:fontRef idx="minor">
            <a:schemeClr val="dk1"/>
          </a:fontRef>
        </p:style>
        <p:txBody>
          <a:bodyPr/>
          <a:lstStyle/>
          <a:p>
            <a:r>
              <a:rPr lang="en-US" dirty="0"/>
              <a:t>3) How does the highest market value of a player impact their current market value?</a:t>
            </a:r>
            <a:endParaRPr lang="en-IN" dirty="0"/>
          </a:p>
        </p:txBody>
      </p:sp>
      <p:sp>
        <p:nvSpPr>
          <p:cNvPr id="4" name="Content Placeholder 3">
            <a:extLst>
              <a:ext uri="{FF2B5EF4-FFF2-40B4-BE49-F238E27FC236}">
                <a16:creationId xmlns:a16="http://schemas.microsoft.com/office/drawing/2014/main" id="{27C2C8C7-D787-97AB-CB4B-F944F8524D62}"/>
              </a:ext>
            </a:extLst>
          </p:cNvPr>
          <p:cNvSpPr>
            <a:spLocks noGrp="1"/>
          </p:cNvSpPr>
          <p:nvPr>
            <p:ph sz="half" idx="2"/>
          </p:nvPr>
        </p:nvSpPr>
        <p:spPr>
          <a:xfrm>
            <a:off x="9296400" y="1333500"/>
            <a:ext cx="8763000" cy="8686800"/>
          </a:xfrm>
          <a:noFill/>
        </p:spPr>
        <p:style>
          <a:lnRef idx="2">
            <a:schemeClr val="dk1"/>
          </a:lnRef>
          <a:fillRef idx="1">
            <a:schemeClr val="lt1"/>
          </a:fillRef>
          <a:effectRef idx="0">
            <a:schemeClr val="dk1"/>
          </a:effectRef>
          <a:fontRef idx="minor">
            <a:schemeClr val="dk1"/>
          </a:fontRef>
        </p:style>
        <p:txBody>
          <a:bodyPr/>
          <a:lstStyle/>
          <a:p>
            <a:r>
              <a:rPr lang="en-US" dirty="0"/>
              <a:t>4) How do a player's highest market value and age influence their current market value?</a:t>
            </a:r>
            <a:endParaRPr lang="en-IN" dirty="0"/>
          </a:p>
        </p:txBody>
      </p:sp>
      <p:sp>
        <p:nvSpPr>
          <p:cNvPr id="5" name="TextBox 4">
            <a:extLst>
              <a:ext uri="{FF2B5EF4-FFF2-40B4-BE49-F238E27FC236}">
                <a16:creationId xmlns:a16="http://schemas.microsoft.com/office/drawing/2014/main" id="{BE09A24C-358F-42FD-42FB-88EF760EC374}"/>
              </a:ext>
            </a:extLst>
          </p:cNvPr>
          <p:cNvSpPr txBox="1"/>
          <p:nvPr/>
        </p:nvSpPr>
        <p:spPr>
          <a:xfrm>
            <a:off x="3962400" y="114300"/>
            <a:ext cx="11810998" cy="769441"/>
          </a:xfrm>
          <a:prstGeom prst="rect">
            <a:avLst/>
          </a:prstGeom>
          <a:noFill/>
        </p:spPr>
        <p:txBody>
          <a:bodyPr wrap="square" rtlCol="0">
            <a:spAutoFit/>
          </a:bodyPr>
          <a:lstStyle/>
          <a:p>
            <a:r>
              <a:rPr lang="en-IN" sz="4400" b="1" dirty="0"/>
              <a:t>PLAYER PROFILE AND MARKET VALUE (</a:t>
            </a:r>
            <a:r>
              <a:rPr lang="en-IN" sz="4400" b="1" dirty="0" err="1"/>
              <a:t>cont</a:t>
            </a:r>
            <a:r>
              <a:rPr lang="en-IN" sz="4400" b="1" dirty="0"/>
              <a:t>…)</a:t>
            </a:r>
          </a:p>
        </p:txBody>
      </p:sp>
      <p:sp>
        <p:nvSpPr>
          <p:cNvPr id="6" name="TextBox 3">
            <a:extLst>
              <a:ext uri="{FF2B5EF4-FFF2-40B4-BE49-F238E27FC236}">
                <a16:creationId xmlns:a16="http://schemas.microsoft.com/office/drawing/2014/main" id="{C117BD99-77F5-F04A-AF8C-9D1AB8CA2642}"/>
              </a:ext>
            </a:extLst>
          </p:cNvPr>
          <p:cNvSpPr txBox="1"/>
          <p:nvPr/>
        </p:nvSpPr>
        <p:spPr>
          <a:xfrm>
            <a:off x="9685864" y="2705100"/>
            <a:ext cx="8085944" cy="15696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pPr>
            <a:r>
              <a:rPr kumimoji="0" lang="en-US" altLang="en-US" sz="2400" b="1" i="0" u="sng" strike="noStrike" cap="none" normalizeH="0" baseline="0" dirty="0">
                <a:ln>
                  <a:noFill/>
                </a:ln>
                <a:solidFill>
                  <a:schemeClr val="bg2"/>
                </a:solidFill>
                <a:effectLst/>
                <a:latin typeface="Arial" panose="020B0604020202020204" pitchFamily="34" charset="0"/>
              </a:rPr>
              <a:t>Model Overview</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bg2"/>
                </a:solidFill>
                <a:effectLst/>
                <a:latin typeface="Arial" panose="020B0604020202020204" pitchFamily="34" charset="0"/>
              </a:rPr>
              <a:t>Model Used</a:t>
            </a:r>
            <a:r>
              <a:rPr kumimoji="0" lang="en-US" altLang="en-US" sz="2400" b="0" i="0" u="none" strike="noStrike" cap="none" normalizeH="0" baseline="0" dirty="0">
                <a:ln>
                  <a:noFill/>
                </a:ln>
                <a:solidFill>
                  <a:schemeClr val="bg2"/>
                </a:solidFill>
                <a:effectLst/>
                <a:latin typeface="Arial" panose="020B0604020202020204" pitchFamily="34" charset="0"/>
              </a:rPr>
              <a:t>: Multiple Linear Regression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bg2"/>
                </a:solidFill>
                <a:effectLst/>
                <a:latin typeface="Arial" panose="020B0604020202020204" pitchFamily="34" charset="0"/>
              </a:rPr>
              <a:t>Features Used</a:t>
            </a:r>
            <a:r>
              <a:rPr kumimoji="0" lang="en-US" altLang="en-US" sz="2400" b="0" i="0" u="none" strike="noStrike" cap="none" normalizeH="0" baseline="0" dirty="0">
                <a:ln>
                  <a:noFill/>
                </a:ln>
                <a:solidFill>
                  <a:schemeClr val="bg2"/>
                </a:solidFill>
                <a:effectLst/>
                <a:latin typeface="Arial" panose="020B0604020202020204" pitchFamily="34" charset="0"/>
              </a:rPr>
              <a:t>: </a:t>
            </a:r>
            <a:r>
              <a:rPr kumimoji="0" lang="en-US" altLang="en-US" sz="2400" b="0" i="0" u="none" strike="noStrike" cap="none" normalizeH="0" baseline="0" dirty="0" err="1">
                <a:ln>
                  <a:noFill/>
                </a:ln>
                <a:solidFill>
                  <a:schemeClr val="bg2"/>
                </a:solidFill>
                <a:effectLst/>
                <a:latin typeface="Arial" panose="020B0604020202020204" pitchFamily="34" charset="0"/>
              </a:rPr>
              <a:t>highest_market_value_in_eur</a:t>
            </a:r>
            <a:r>
              <a:rPr kumimoji="0" lang="en-US" altLang="en-US" sz="2400" b="0" i="0" u="none" strike="noStrike" cap="none" normalizeH="0" baseline="0" dirty="0">
                <a:ln>
                  <a:noFill/>
                </a:ln>
                <a:solidFill>
                  <a:schemeClr val="bg2"/>
                </a:solidFill>
                <a:effectLst/>
                <a:latin typeface="Arial" panose="020B0604020202020204" pitchFamily="34" charset="0"/>
              </a:rPr>
              <a:t>’ and 'age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bg2"/>
                </a:solidFill>
                <a:effectLst/>
                <a:latin typeface="Arial" panose="020B0604020202020204" pitchFamily="34" charset="0"/>
              </a:rPr>
              <a:t>Target Variable</a:t>
            </a:r>
            <a:r>
              <a:rPr kumimoji="0" lang="en-US" altLang="en-US" sz="2400" b="0" i="0" u="none" strike="noStrike" cap="none" normalizeH="0" baseline="0" dirty="0">
                <a:ln>
                  <a:noFill/>
                </a:ln>
                <a:solidFill>
                  <a:schemeClr val="bg2"/>
                </a:solidFill>
                <a:effectLst/>
                <a:latin typeface="Arial" panose="020B0604020202020204" pitchFamily="34" charset="0"/>
              </a:rPr>
              <a:t>: </a:t>
            </a:r>
            <a:r>
              <a:rPr kumimoji="0" lang="en-US" altLang="en-US" sz="2400" b="0" i="0" u="none" strike="noStrike" cap="none" normalizeH="0" baseline="0" dirty="0" err="1">
                <a:ln>
                  <a:noFill/>
                </a:ln>
                <a:solidFill>
                  <a:schemeClr val="bg2"/>
                </a:solidFill>
                <a:effectLst/>
                <a:latin typeface="Arial" panose="020B0604020202020204" pitchFamily="34" charset="0"/>
              </a:rPr>
              <a:t>market_value_in_eur</a:t>
            </a:r>
            <a:endParaRPr kumimoji="0" lang="en-US" altLang="en-US" sz="2400" b="0" i="0" u="none" strike="noStrike" cap="none" normalizeH="0" baseline="0" dirty="0">
              <a:ln>
                <a:noFill/>
              </a:ln>
              <a:solidFill>
                <a:schemeClr val="bg2"/>
              </a:solidFill>
              <a:effectLst/>
              <a:latin typeface="Arial" panose="020B0604020202020204" pitchFamily="34" charset="0"/>
            </a:endParaRPr>
          </a:p>
        </p:txBody>
      </p:sp>
      <p:sp>
        <p:nvSpPr>
          <p:cNvPr id="7" name="TextBox 3">
            <a:extLst>
              <a:ext uri="{FF2B5EF4-FFF2-40B4-BE49-F238E27FC236}">
                <a16:creationId xmlns:a16="http://schemas.microsoft.com/office/drawing/2014/main" id="{13AE0645-D69E-3499-3B2E-D41817CC57B2}"/>
              </a:ext>
            </a:extLst>
          </p:cNvPr>
          <p:cNvSpPr txBox="1"/>
          <p:nvPr/>
        </p:nvSpPr>
        <p:spPr>
          <a:xfrm>
            <a:off x="567128" y="2705100"/>
            <a:ext cx="8085944" cy="15696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pPr>
            <a:r>
              <a:rPr kumimoji="0" lang="en-US" altLang="en-US" sz="2400" b="1" i="0" u="sng" strike="noStrike" cap="none" normalizeH="0" baseline="0" dirty="0">
                <a:ln>
                  <a:noFill/>
                </a:ln>
                <a:solidFill>
                  <a:schemeClr val="bg2"/>
                </a:solidFill>
                <a:effectLst/>
                <a:latin typeface="Arial" panose="020B0604020202020204" pitchFamily="34" charset="0"/>
              </a:rPr>
              <a:t>Model Overview</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bg2"/>
                </a:solidFill>
                <a:effectLst/>
                <a:latin typeface="Arial" panose="020B0604020202020204" pitchFamily="34" charset="0"/>
              </a:rPr>
              <a:t>Model Used</a:t>
            </a:r>
            <a:r>
              <a:rPr kumimoji="0" lang="en-US" altLang="en-US" sz="2400" b="0" i="0" u="none" strike="noStrike" cap="none" normalizeH="0" baseline="0" dirty="0">
                <a:ln>
                  <a:noFill/>
                </a:ln>
                <a:solidFill>
                  <a:schemeClr val="bg2"/>
                </a:solidFill>
                <a:effectLst/>
                <a:latin typeface="Arial" panose="020B0604020202020204" pitchFamily="34" charset="0"/>
              </a:rPr>
              <a:t>: Simple Linear Regression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bg2"/>
                </a:solidFill>
                <a:effectLst/>
                <a:latin typeface="Arial" panose="020B0604020202020204" pitchFamily="34" charset="0"/>
              </a:rPr>
              <a:t>Features Used</a:t>
            </a:r>
            <a:r>
              <a:rPr kumimoji="0" lang="en-US" altLang="en-US" sz="2400" b="0" i="0" u="none" strike="noStrike" cap="none" normalizeH="0" baseline="0" dirty="0">
                <a:ln>
                  <a:noFill/>
                </a:ln>
                <a:solidFill>
                  <a:schemeClr val="bg2"/>
                </a:solidFill>
                <a:effectLst/>
                <a:latin typeface="Arial" panose="020B0604020202020204" pitchFamily="34" charset="0"/>
              </a:rPr>
              <a:t>: </a:t>
            </a:r>
            <a:r>
              <a:rPr kumimoji="0" lang="en-US" altLang="en-US" sz="2400" b="0" i="0" u="none" strike="noStrike" cap="none" normalizeH="0" baseline="0" dirty="0" err="1">
                <a:ln>
                  <a:noFill/>
                </a:ln>
                <a:solidFill>
                  <a:schemeClr val="bg2"/>
                </a:solidFill>
                <a:effectLst/>
                <a:latin typeface="Arial" panose="020B0604020202020204" pitchFamily="34" charset="0"/>
              </a:rPr>
              <a:t>highest_market_value_in_eur</a:t>
            </a:r>
            <a:endParaRPr kumimoji="0" lang="en-US" altLang="en-US" sz="24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bg2"/>
                </a:solidFill>
                <a:effectLst/>
                <a:latin typeface="Arial" panose="020B0604020202020204" pitchFamily="34" charset="0"/>
              </a:rPr>
              <a:t>Target Variable</a:t>
            </a:r>
            <a:r>
              <a:rPr kumimoji="0" lang="en-US" altLang="en-US" sz="2400" b="0" i="0" u="none" strike="noStrike" cap="none" normalizeH="0" baseline="0" dirty="0">
                <a:ln>
                  <a:noFill/>
                </a:ln>
                <a:solidFill>
                  <a:schemeClr val="bg2"/>
                </a:solidFill>
                <a:effectLst/>
                <a:latin typeface="Arial" panose="020B0604020202020204" pitchFamily="34" charset="0"/>
              </a:rPr>
              <a:t>: </a:t>
            </a:r>
            <a:r>
              <a:rPr kumimoji="0" lang="en-US" altLang="en-US" sz="2400" b="0" i="0" u="none" strike="noStrike" cap="none" normalizeH="0" baseline="0" dirty="0" err="1">
                <a:ln>
                  <a:noFill/>
                </a:ln>
                <a:solidFill>
                  <a:schemeClr val="bg2"/>
                </a:solidFill>
                <a:effectLst/>
                <a:latin typeface="Arial" panose="020B0604020202020204" pitchFamily="34" charset="0"/>
              </a:rPr>
              <a:t>market_value_in_eur</a:t>
            </a:r>
            <a:endParaRPr kumimoji="0" lang="en-US" altLang="en-US" sz="2400" b="0" i="0" u="none" strike="noStrike" cap="none" normalizeH="0" baseline="0" dirty="0">
              <a:ln>
                <a:noFill/>
              </a:ln>
              <a:solidFill>
                <a:schemeClr val="bg2"/>
              </a:solidFill>
              <a:effectLst/>
              <a:latin typeface="Arial" panose="020B0604020202020204" pitchFamily="34" charset="0"/>
            </a:endParaRPr>
          </a:p>
        </p:txBody>
      </p:sp>
      <p:sp>
        <p:nvSpPr>
          <p:cNvPr id="8" name="TextBox 4">
            <a:extLst>
              <a:ext uri="{FF2B5EF4-FFF2-40B4-BE49-F238E27FC236}">
                <a16:creationId xmlns:a16="http://schemas.microsoft.com/office/drawing/2014/main" id="{63544B35-4E87-2E03-79B8-3F6447F8B67F}"/>
              </a:ext>
            </a:extLst>
          </p:cNvPr>
          <p:cNvSpPr txBox="1"/>
          <p:nvPr/>
        </p:nvSpPr>
        <p:spPr>
          <a:xfrm>
            <a:off x="825364" y="4862356"/>
            <a:ext cx="7467600"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2800" u="sng" dirty="0"/>
              <a:t>Evaluation results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Mean Squared Error (MSE): </a:t>
            </a:r>
            <a:r>
              <a:rPr lang="en-US" altLang="en-US" sz="2400" dirty="0">
                <a:solidFill>
                  <a:schemeClr val="tx1"/>
                </a:solidFill>
                <a:latin typeface="Calibri" panose="020F0502020204030204" pitchFamily="34" charset="0"/>
              </a:rPr>
              <a:t>0.2009</a:t>
            </a:r>
            <a:r>
              <a:rPr kumimoji="0" lang="en-US" altLang="en-US" sz="2400" b="0" i="0" u="none" strike="noStrike" cap="none" normalizeH="0" baseline="0" dirty="0">
                <a:ln>
                  <a:noFill/>
                </a:ln>
                <a:solidFill>
                  <a:schemeClr val="tx1"/>
                </a:solidFill>
                <a:effectLst/>
                <a:latin typeface="Calibri" panose="020F0502020204030204" pitchFamily="34" charset="0"/>
              </a:rPr>
              <a:t> </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R-squared (R2) Score: </a:t>
            </a:r>
            <a:r>
              <a:rPr lang="en-US" altLang="en-US" sz="2400" dirty="0">
                <a:solidFill>
                  <a:schemeClr val="tx1"/>
                </a:solidFill>
                <a:latin typeface="Arial" panose="020B0604020202020204" pitchFamily="34" charset="0"/>
              </a:rPr>
              <a:t>0.7793</a:t>
            </a:r>
            <a:r>
              <a:rPr kumimoji="0" lang="en-US" altLang="en-US" sz="24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pPr>
            <a:r>
              <a:rPr lang="en-US" sz="2400" b="0" i="0" dirty="0">
                <a:effectLst/>
                <a:latin typeface="Calibri" panose="020F0502020204030204" pitchFamily="34" charset="0"/>
              </a:rPr>
              <a:t>The low MSE indicates that the model predictions are relatively accurate. The highest market value of a player is a strong predictor of their current market value. This suggests that a player's market value tends to remain relatively consistent over time, and their peak value is a good benchmark for estimating their current worth.</a:t>
            </a:r>
            <a:endParaRPr kumimoji="0" lang="en-US" altLang="en-US" sz="2400" i="0" u="none" strike="noStrike" cap="none" normalizeH="0" baseline="0" dirty="0">
              <a:ln>
                <a:noFill/>
              </a:ln>
              <a:solidFill>
                <a:schemeClr val="tx1"/>
              </a:solidFill>
              <a:effectLst/>
              <a:latin typeface="Arial" panose="020B0604020202020204" pitchFamily="34" charset="0"/>
            </a:endParaRPr>
          </a:p>
        </p:txBody>
      </p:sp>
      <p:sp>
        <p:nvSpPr>
          <p:cNvPr id="9" name="TextBox 4">
            <a:extLst>
              <a:ext uri="{FF2B5EF4-FFF2-40B4-BE49-F238E27FC236}">
                <a16:creationId xmlns:a16="http://schemas.microsoft.com/office/drawing/2014/main" id="{90B38224-63AE-F847-724B-FAC37E5B99BD}"/>
              </a:ext>
            </a:extLst>
          </p:cNvPr>
          <p:cNvSpPr txBox="1"/>
          <p:nvPr/>
        </p:nvSpPr>
        <p:spPr>
          <a:xfrm>
            <a:off x="9995036" y="4862356"/>
            <a:ext cx="7467600"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2800" u="sng" dirty="0"/>
              <a:t>Evaluation results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Mean Squared Error (MSE): </a:t>
            </a:r>
            <a:r>
              <a:rPr lang="en-US" altLang="en-US" sz="2400" dirty="0">
                <a:solidFill>
                  <a:schemeClr val="tx1"/>
                </a:solidFill>
                <a:latin typeface="Arial" panose="020B0604020202020204" pitchFamily="34" charset="0"/>
              </a:rPr>
              <a:t>0.1972</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R-squared (R2) Score: 0.7834</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Coefficients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highest_market_value_in_eur</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age): [0.8723 -0.0120]</a:t>
            </a:r>
          </a:p>
          <a:p>
            <a:pPr marL="0" marR="0" lvl="0" indent="0" algn="l" defTabSz="914400" rtl="0" eaLnBrk="0" fontAlgn="base" latinLnBrk="0" hangingPunct="0">
              <a:lnSpc>
                <a:spcPct val="100000"/>
              </a:lnSpc>
              <a:spcBef>
                <a:spcPct val="0"/>
              </a:spcBef>
              <a:spcAft>
                <a:spcPct val="0"/>
              </a:spcAft>
              <a:buClrTx/>
              <a:buSzTx/>
            </a:pPr>
            <a:r>
              <a:rPr lang="en-US" sz="2400" b="0" i="0" dirty="0">
                <a:effectLst/>
                <a:latin typeface="Calibri" panose="020F0502020204030204" pitchFamily="34" charset="0"/>
              </a:rPr>
              <a:t>Highest Market Value: This is likely the most significant predictor given from the coefficient.</a:t>
            </a:r>
            <a:br>
              <a:rPr lang="en-US" sz="2400" dirty="0"/>
            </a:br>
            <a:r>
              <a:rPr lang="en-US" sz="2400" b="0" i="0" dirty="0">
                <a:effectLst/>
                <a:latin typeface="Calibri" panose="020F0502020204030204" pitchFamily="34" charset="0"/>
              </a:rPr>
              <a:t>Age: The relationship with age is slightly negative, as older players generally see a decline in market value.</a:t>
            </a:r>
            <a:endParaRPr kumimoji="0" lang="en-US" altLang="en-US" sz="240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E2A0F041-4F7D-035A-7A34-718E26BD0DBA}"/>
              </a:ext>
            </a:extLst>
          </p:cNvPr>
          <p:cNvSpPr txBox="1"/>
          <p:nvPr/>
        </p:nvSpPr>
        <p:spPr>
          <a:xfrm>
            <a:off x="17344103" y="114299"/>
            <a:ext cx="914400" cy="769441"/>
          </a:xfrm>
          <a:prstGeom prst="rect">
            <a:avLst/>
          </a:prstGeom>
          <a:noFill/>
        </p:spPr>
        <p:txBody>
          <a:bodyPr wrap="square" rtlCol="0">
            <a:spAutoFit/>
          </a:bodyPr>
          <a:lstStyle/>
          <a:p>
            <a:r>
              <a:rPr lang="en-IN" sz="4400" b="1" dirty="0"/>
              <a:t>5</a:t>
            </a:r>
          </a:p>
        </p:txBody>
      </p:sp>
    </p:spTree>
    <p:extLst>
      <p:ext uri="{BB962C8B-B14F-4D97-AF65-F5344CB8AC3E}">
        <p14:creationId xmlns:p14="http://schemas.microsoft.com/office/powerpoint/2010/main" val="414086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7B7CF65E-98BD-38CD-0171-CCAF7A14C01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DB3C759-DA39-BCBA-F675-36221D5192C1}"/>
              </a:ext>
            </a:extLst>
          </p:cNvPr>
          <p:cNvSpPr txBox="1"/>
          <p:nvPr/>
        </p:nvSpPr>
        <p:spPr>
          <a:xfrm>
            <a:off x="6705600" y="114300"/>
            <a:ext cx="5105398" cy="769441"/>
          </a:xfrm>
          <a:prstGeom prst="rect">
            <a:avLst/>
          </a:prstGeom>
          <a:noFill/>
        </p:spPr>
        <p:txBody>
          <a:bodyPr wrap="square" rtlCol="0">
            <a:spAutoFit/>
          </a:bodyPr>
          <a:lstStyle/>
          <a:p>
            <a:r>
              <a:rPr lang="en-IN" sz="4400" b="1" dirty="0"/>
              <a:t>TEAM COMPARISON</a:t>
            </a:r>
          </a:p>
        </p:txBody>
      </p:sp>
      <p:sp>
        <p:nvSpPr>
          <p:cNvPr id="4" name="Content Placeholder 3">
            <a:extLst>
              <a:ext uri="{FF2B5EF4-FFF2-40B4-BE49-F238E27FC236}">
                <a16:creationId xmlns:a16="http://schemas.microsoft.com/office/drawing/2014/main" id="{21D9C735-FE48-2844-0DC0-B19825C9A02E}"/>
              </a:ext>
            </a:extLst>
          </p:cNvPr>
          <p:cNvSpPr>
            <a:spLocks noGrp="1"/>
          </p:cNvSpPr>
          <p:nvPr>
            <p:ph sz="half" idx="1"/>
          </p:nvPr>
        </p:nvSpPr>
        <p:spPr>
          <a:xfrm>
            <a:off x="228601" y="1181100"/>
            <a:ext cx="8762999" cy="8991600"/>
          </a:xfrm>
          <a:noFill/>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b="1" dirty="0">
                <a:latin typeface="Calibri" panose="020F0502020204030204" pitchFamily="34" charset="0"/>
              </a:rPr>
              <a:t>1</a:t>
            </a:r>
            <a:r>
              <a:rPr lang="en-US" b="1" i="0" dirty="0">
                <a:effectLst/>
                <a:latin typeface="Calibri" panose="020F0502020204030204" pitchFamily="34" charset="0"/>
              </a:rPr>
              <a:t>) Which team has scored the highest number of total goals?</a:t>
            </a:r>
          </a:p>
          <a:p>
            <a:endParaRPr lang="en-US" b="1" dirty="0">
              <a:latin typeface="Calibri" panose="020F0502020204030204" pitchFamily="34" charset="0"/>
            </a:endParaRPr>
          </a:p>
          <a:p>
            <a:endParaRPr lang="en-US" b="1" i="0" dirty="0">
              <a:effectLst/>
              <a:latin typeface="Calibri" panose="020F0502020204030204" pitchFamily="34" charset="0"/>
            </a:endParaRPr>
          </a:p>
          <a:p>
            <a:pPr marL="0" indent="0">
              <a:buNone/>
            </a:pPr>
            <a:endParaRPr lang="en-US" b="1" i="0" dirty="0">
              <a:effectLst/>
              <a:latin typeface="Calibri" panose="020F0502020204030204" pitchFamily="34" charset="0"/>
            </a:endParaRPr>
          </a:p>
          <a:p>
            <a:r>
              <a:rPr lang="en-US" dirty="0">
                <a:latin typeface="Calibri" panose="020F0502020204030204" pitchFamily="34" charset="0"/>
              </a:rPr>
              <a:t>The top 5 teams are given here with highest total goals.</a:t>
            </a:r>
            <a:endParaRPr lang="en-US" i="0" dirty="0">
              <a:effectLst/>
              <a:latin typeface="Calibri" panose="020F0502020204030204" pitchFamily="34" charset="0"/>
            </a:endParaRPr>
          </a:p>
          <a:p>
            <a:endParaRPr lang="en-IN" dirty="0"/>
          </a:p>
          <a:p>
            <a:pPr marL="0" indent="0">
              <a:buNone/>
            </a:pPr>
            <a:endParaRPr lang="en-IN" dirty="0"/>
          </a:p>
          <a:p>
            <a:pPr marL="0" indent="0">
              <a:buNone/>
            </a:pPr>
            <a:r>
              <a:rPr lang="en-IN" b="1" dirty="0"/>
              <a:t>2) </a:t>
            </a:r>
            <a:r>
              <a:rPr lang="en-US" b="1" i="0" dirty="0">
                <a:effectLst/>
                <a:latin typeface="Calibri" panose="020F0502020204030204" pitchFamily="34" charset="0"/>
              </a:rPr>
              <a:t>Which teams have the highest average attendance at their home matches?</a:t>
            </a:r>
          </a:p>
          <a:p>
            <a:endParaRPr lang="en-IN" dirty="0"/>
          </a:p>
          <a:p>
            <a:endParaRPr lang="en-IN" dirty="0"/>
          </a:p>
          <a:p>
            <a:endParaRPr lang="en-IN" dirty="0"/>
          </a:p>
          <a:p>
            <a:endParaRPr lang="en-IN" dirty="0"/>
          </a:p>
          <a:p>
            <a:r>
              <a:rPr lang="en-US" b="0" i="0" dirty="0">
                <a:effectLst/>
                <a:latin typeface="Calibri" panose="020F0502020204030204" pitchFamily="34" charset="0"/>
              </a:rPr>
              <a:t>Here the top 5 home teams with highest average attendance is presented.</a:t>
            </a:r>
            <a:endParaRPr lang="en-IN" dirty="0"/>
          </a:p>
        </p:txBody>
      </p:sp>
      <p:pic>
        <p:nvPicPr>
          <p:cNvPr id="19" name="Content Placeholder 18">
            <a:extLst>
              <a:ext uri="{FF2B5EF4-FFF2-40B4-BE49-F238E27FC236}">
                <a16:creationId xmlns:a16="http://schemas.microsoft.com/office/drawing/2014/main" id="{DEF0DE3B-BAFF-08E1-10D5-5916F12A8026}"/>
              </a:ext>
            </a:extLst>
          </p:cNvPr>
          <p:cNvPicPr>
            <a:picLocks noGrp="1" noChangeAspect="1"/>
          </p:cNvPicPr>
          <p:nvPr>
            <p:ph sz="half" idx="2"/>
          </p:nvPr>
        </p:nvPicPr>
        <p:blipFill>
          <a:blip r:embed="rId3">
            <a:extLst>
              <a:ext uri="{28A0092B-C50C-407E-A947-70E740481C1C}">
                <a14:useLocalDpi xmlns:a14="http://schemas.microsoft.com/office/drawing/2010/main"/>
              </a:ext>
            </a:extLst>
          </a:blip>
          <a:stretch>
            <a:fillRect/>
          </a:stretch>
        </p:blipFill>
        <p:spPr>
          <a:xfrm>
            <a:off x="1066800" y="2247900"/>
            <a:ext cx="7086600" cy="1295400"/>
          </a:xfrm>
        </p:spPr>
      </p:pic>
      <p:pic>
        <p:nvPicPr>
          <p:cNvPr id="21" name="Picture 20">
            <a:extLst>
              <a:ext uri="{FF2B5EF4-FFF2-40B4-BE49-F238E27FC236}">
                <a16:creationId xmlns:a16="http://schemas.microsoft.com/office/drawing/2014/main" id="{40426DBF-70A1-9B55-9B66-5E082B8E03D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29928" y="6243552"/>
            <a:ext cx="7123471" cy="1719348"/>
          </a:xfrm>
          <a:prstGeom prst="rect">
            <a:avLst/>
          </a:prstGeom>
        </p:spPr>
      </p:pic>
      <p:sp>
        <p:nvSpPr>
          <p:cNvPr id="23" name="Content Placeholder 3">
            <a:extLst>
              <a:ext uri="{FF2B5EF4-FFF2-40B4-BE49-F238E27FC236}">
                <a16:creationId xmlns:a16="http://schemas.microsoft.com/office/drawing/2014/main" id="{C37DCFE4-A139-9831-1655-61900479D351}"/>
              </a:ext>
            </a:extLst>
          </p:cNvPr>
          <p:cNvSpPr txBox="1">
            <a:spLocks/>
          </p:cNvSpPr>
          <p:nvPr/>
        </p:nvSpPr>
        <p:spPr>
          <a:xfrm>
            <a:off x="9296402" y="1181100"/>
            <a:ext cx="8762997" cy="8991600"/>
          </a:xfrm>
          <a:prstGeom prst="rect">
            <a:avLst/>
          </a:prstGeom>
          <a:noFill/>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rPr>
              <a:t>3</a:t>
            </a:r>
            <a:r>
              <a:rPr lang="en-US" b="1" i="0" dirty="0">
                <a:effectLst/>
                <a:latin typeface="Calibri" panose="020F0502020204030204" pitchFamily="34" charset="0"/>
              </a:rPr>
              <a:t>) Does the home team have a significantly higher number of goals scored than the away team?</a:t>
            </a:r>
          </a:p>
          <a:p>
            <a:pPr marL="0" indent="0">
              <a:buNone/>
            </a:pPr>
            <a:r>
              <a:rPr lang="en-US" sz="2400" b="0" i="0" dirty="0">
                <a:effectLst/>
                <a:latin typeface="+mj-lt"/>
              </a:rPr>
              <a:t>Null hypothesis (H0): The number of goals scored by the home team is equal to the number of goals scored by the away team.</a:t>
            </a:r>
            <a:br>
              <a:rPr lang="en-US" sz="2400" dirty="0">
                <a:latin typeface="+mj-lt"/>
              </a:rPr>
            </a:br>
            <a:r>
              <a:rPr lang="en-US" sz="2400" b="0" i="0" dirty="0">
                <a:effectLst/>
                <a:latin typeface="+mj-lt"/>
              </a:rPr>
              <a:t>Alternative hypothesis (H1): The number of goals scored by the home team is significantly higher than the away team</a:t>
            </a:r>
            <a:endParaRPr lang="en-IN" sz="24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mj-lt"/>
              </a:rPr>
              <a:t>T-statistic:</a:t>
            </a:r>
            <a:r>
              <a:rPr kumimoji="0" lang="en-US" altLang="en-US" sz="2400" b="0" i="0" u="none" strike="noStrike" cap="none" normalizeH="0" baseline="0" dirty="0">
                <a:ln>
                  <a:noFill/>
                </a:ln>
                <a:solidFill>
                  <a:schemeClr val="tx1"/>
                </a:solidFill>
                <a:effectLst/>
                <a:latin typeface="+mj-lt"/>
              </a:rPr>
              <a:t> 3.44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mj-lt"/>
              </a:rPr>
              <a:t>Critical T-value:</a:t>
            </a:r>
            <a:r>
              <a:rPr kumimoji="0" lang="en-US" altLang="en-US" sz="2400" b="0" i="0" u="none" strike="noStrike" cap="none" normalizeH="0" baseline="0" dirty="0">
                <a:ln>
                  <a:noFill/>
                </a:ln>
                <a:solidFill>
                  <a:schemeClr val="tx1"/>
                </a:solidFill>
                <a:effectLst/>
                <a:latin typeface="+mj-lt"/>
              </a:rPr>
              <a:t> 1.71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mj-lt"/>
              </a:rPr>
              <a:t>P-value:</a:t>
            </a:r>
            <a:r>
              <a:rPr kumimoji="0" lang="en-US" altLang="en-US" sz="2400" b="0" i="0" u="none" strike="noStrike" cap="none" normalizeH="0" baseline="0" dirty="0">
                <a:ln>
                  <a:noFill/>
                </a:ln>
                <a:solidFill>
                  <a:schemeClr val="tx1"/>
                </a:solidFill>
                <a:effectLst/>
                <a:latin typeface="+mj-lt"/>
              </a:rPr>
              <a:t> 0.002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Reject Null Hypothesis: </a:t>
            </a:r>
            <a:r>
              <a:rPr kumimoji="0" lang="en-US" altLang="en-US" sz="2400" b="0" i="0" u="none" strike="noStrike" cap="none" normalizeH="0" baseline="0" dirty="0">
                <a:ln>
                  <a:noFill/>
                </a:ln>
                <a:solidFill>
                  <a:schemeClr val="tx1"/>
                </a:solidFill>
                <a:effectLst/>
                <a:latin typeface="+mj-lt"/>
              </a:rPr>
              <a:t>"The home team scores significantly more goals than the away team." </a:t>
            </a:r>
            <a:endParaRPr lang="en-IN" sz="2400" dirty="0">
              <a:latin typeface="+mj-lt"/>
            </a:endParaRPr>
          </a:p>
          <a:p>
            <a:pPr marL="0" indent="0">
              <a:buNone/>
            </a:pPr>
            <a:r>
              <a:rPr lang="en-IN" b="1" dirty="0">
                <a:latin typeface="+mj-lt"/>
              </a:rPr>
              <a:t>4) </a:t>
            </a:r>
            <a:r>
              <a:rPr lang="en-US" b="1" i="0" dirty="0">
                <a:effectLst/>
                <a:latin typeface="+mj-lt"/>
              </a:rPr>
              <a:t>Does the average </a:t>
            </a:r>
            <a:r>
              <a:rPr lang="en-US" b="1" i="0" dirty="0">
                <a:effectLst/>
                <a:latin typeface="Calibri" panose="020F0502020204030204" pitchFamily="34" charset="0"/>
              </a:rPr>
              <a:t>number of goals scored by home teams differ significantly from the population mean?</a:t>
            </a:r>
          </a:p>
          <a:p>
            <a:pPr marL="0" indent="0">
              <a:buNone/>
            </a:pPr>
            <a:r>
              <a:rPr lang="en-US" sz="2400" b="0" i="0" dirty="0">
                <a:effectLst/>
                <a:latin typeface="Calibri" panose="020F0502020204030204" pitchFamily="34" charset="0"/>
              </a:rPr>
              <a:t>Null Hypothesis (H0): The average number of goals scored by home teams is equal to the population mean (μ).</a:t>
            </a:r>
            <a:br>
              <a:rPr lang="en-US" sz="2400" dirty="0"/>
            </a:br>
            <a:r>
              <a:rPr lang="en-US" sz="2400" b="0" i="0" dirty="0">
                <a:effectLst/>
                <a:latin typeface="Calibri" panose="020F0502020204030204" pitchFamily="34" charset="0"/>
              </a:rPr>
              <a:t>Alternative Hypothesis (H1): The average number of goals scored by home teams is not equal to the population mean (μ).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T-statistic:</a:t>
            </a:r>
            <a:r>
              <a:rPr kumimoji="0" lang="en-US" altLang="en-US" sz="2400" b="0" i="0" u="none" strike="noStrike" cap="none" normalizeH="0" baseline="0" dirty="0">
                <a:ln>
                  <a:noFill/>
                </a:ln>
                <a:solidFill>
                  <a:schemeClr val="tx1"/>
                </a:solidFill>
                <a:effectLst/>
                <a:latin typeface="Arial" panose="020B0604020202020204" pitchFamily="34" charset="0"/>
              </a:rPr>
              <a:t> 2.07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Critical T-value:</a:t>
            </a:r>
            <a:r>
              <a:rPr kumimoji="0" lang="en-US" altLang="en-US" sz="2400" b="0" i="0" u="none" strike="noStrike" cap="none" normalizeH="0" baseline="0" dirty="0">
                <a:ln>
                  <a:noFill/>
                </a:ln>
                <a:solidFill>
                  <a:schemeClr val="tx1"/>
                </a:solidFill>
                <a:effectLst/>
                <a:latin typeface="Arial" panose="020B0604020202020204" pitchFamily="34" charset="0"/>
              </a:rPr>
              <a:t> 2.06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P-value:</a:t>
            </a:r>
            <a:r>
              <a:rPr kumimoji="0" lang="en-US" altLang="en-US" sz="2400" b="0" i="0" u="none" strike="noStrike" cap="none" normalizeH="0" baseline="0" dirty="0">
                <a:ln>
                  <a:noFill/>
                </a:ln>
                <a:solidFill>
                  <a:schemeClr val="tx1"/>
                </a:solidFill>
                <a:effectLst/>
                <a:latin typeface="Arial" panose="020B0604020202020204" pitchFamily="34" charset="0"/>
              </a:rPr>
              <a:t> 0.049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Reject Null:</a:t>
            </a:r>
            <a:r>
              <a:rPr kumimoji="0" lang="en-US" altLang="en-US" sz="2400" b="0" i="0" u="none" strike="noStrike" cap="none" normalizeH="0" baseline="0" dirty="0">
                <a:ln>
                  <a:noFill/>
                </a:ln>
                <a:solidFill>
                  <a:schemeClr val="tx1"/>
                </a:solidFill>
                <a:effectLst/>
                <a:latin typeface="Arial" panose="020B0604020202020204" pitchFamily="34" charset="0"/>
              </a:rPr>
              <a:t> "There is some significant difference between the average goals scored by home teams and the population mean." </a:t>
            </a:r>
          </a:p>
          <a:p>
            <a:pPr marL="0" indent="0">
              <a:buNone/>
            </a:pPr>
            <a:endParaRPr lang="en-US" sz="2400" b="0" i="0" dirty="0">
              <a:effectLst/>
              <a:latin typeface="Calibri" panose="020F0502020204030204" pitchFamily="34" charset="0"/>
            </a:endParaRPr>
          </a:p>
          <a:p>
            <a:pPr marL="0" indent="0">
              <a:buNone/>
            </a:pPr>
            <a:endParaRPr lang="en-US" sz="2400" b="1" i="0" dirty="0">
              <a:effectLst/>
              <a:latin typeface="Calibri" panose="020F0502020204030204" pitchFamily="34" charset="0"/>
            </a:endParaRPr>
          </a:p>
          <a:p>
            <a:endParaRPr lang="en-US" b="1" dirty="0">
              <a:latin typeface="Calibri" panose="020F0502020204030204" pitchFamily="34" charset="0"/>
            </a:endParaRPr>
          </a:p>
          <a:p>
            <a:endParaRPr lang="en-IN" dirty="0"/>
          </a:p>
        </p:txBody>
      </p:sp>
      <p:sp>
        <p:nvSpPr>
          <p:cNvPr id="3" name="TextBox 2">
            <a:extLst>
              <a:ext uri="{FF2B5EF4-FFF2-40B4-BE49-F238E27FC236}">
                <a16:creationId xmlns:a16="http://schemas.microsoft.com/office/drawing/2014/main" id="{EBBD6684-D854-77A2-AC91-A7FE6947D6C6}"/>
              </a:ext>
            </a:extLst>
          </p:cNvPr>
          <p:cNvSpPr txBox="1"/>
          <p:nvPr/>
        </p:nvSpPr>
        <p:spPr>
          <a:xfrm>
            <a:off x="17344103" y="114299"/>
            <a:ext cx="914400" cy="769441"/>
          </a:xfrm>
          <a:prstGeom prst="rect">
            <a:avLst/>
          </a:prstGeom>
          <a:noFill/>
        </p:spPr>
        <p:txBody>
          <a:bodyPr wrap="square" rtlCol="0">
            <a:spAutoFit/>
          </a:bodyPr>
          <a:lstStyle/>
          <a:p>
            <a:r>
              <a:rPr lang="en-IN" sz="4400" b="1" dirty="0"/>
              <a:t>6</a:t>
            </a:r>
          </a:p>
        </p:txBody>
      </p:sp>
    </p:spTree>
    <p:extLst>
      <p:ext uri="{BB962C8B-B14F-4D97-AF65-F5344CB8AC3E}">
        <p14:creationId xmlns:p14="http://schemas.microsoft.com/office/powerpoint/2010/main" val="347614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D711925F-1F66-8CEA-5286-00ECDFFA26B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8A93810-DF99-FFED-DBD0-70DE18A66BD0}"/>
              </a:ext>
            </a:extLst>
          </p:cNvPr>
          <p:cNvSpPr txBox="1"/>
          <p:nvPr/>
        </p:nvSpPr>
        <p:spPr>
          <a:xfrm>
            <a:off x="4800600" y="114300"/>
            <a:ext cx="9715499" cy="769441"/>
          </a:xfrm>
          <a:prstGeom prst="rect">
            <a:avLst/>
          </a:prstGeom>
          <a:noFill/>
        </p:spPr>
        <p:txBody>
          <a:bodyPr wrap="square" rtlCol="0">
            <a:spAutoFit/>
          </a:bodyPr>
          <a:lstStyle/>
          <a:p>
            <a:pPr algn="l"/>
            <a:r>
              <a:rPr lang="en-IN" sz="4400" b="1" dirty="0">
                <a:latin typeface="Calibri" panose="020F0502020204030204" pitchFamily="34" charset="0"/>
              </a:rPr>
              <a:t>A</a:t>
            </a:r>
            <a:r>
              <a:rPr lang="en-IN" sz="4400" b="1" i="0" dirty="0">
                <a:effectLst/>
                <a:latin typeface="Calibri" panose="020F0502020204030204" pitchFamily="34" charset="0"/>
              </a:rPr>
              <a:t>TTENDANCE AND STADIUM ANALYSIS</a:t>
            </a:r>
          </a:p>
        </p:txBody>
      </p:sp>
      <p:pic>
        <p:nvPicPr>
          <p:cNvPr id="4" name="Picture 3">
            <a:extLst>
              <a:ext uri="{FF2B5EF4-FFF2-40B4-BE49-F238E27FC236}">
                <a16:creationId xmlns:a16="http://schemas.microsoft.com/office/drawing/2014/main" id="{B99BDCD6-571A-5205-57A8-A2D85C92FFE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8600" y="1181100"/>
            <a:ext cx="10820400" cy="5867400"/>
          </a:xfrm>
          <a:prstGeom prst="rect">
            <a:avLst/>
          </a:prstGeom>
        </p:spPr>
      </p:pic>
      <p:sp>
        <p:nvSpPr>
          <p:cNvPr id="5" name="TextBox 4">
            <a:extLst>
              <a:ext uri="{FF2B5EF4-FFF2-40B4-BE49-F238E27FC236}">
                <a16:creationId xmlns:a16="http://schemas.microsoft.com/office/drawing/2014/main" id="{779D55AD-EA5C-76D0-A5D4-FE867FAF7D46}"/>
              </a:ext>
            </a:extLst>
          </p:cNvPr>
          <p:cNvSpPr txBox="1"/>
          <p:nvPr/>
        </p:nvSpPr>
        <p:spPr>
          <a:xfrm>
            <a:off x="218768" y="7581900"/>
            <a:ext cx="17678400" cy="224676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800" dirty="0"/>
              <a:t>KNN Classification - </a:t>
            </a:r>
            <a:r>
              <a:rPr lang="en-US" sz="2800" b="1" i="0" dirty="0">
                <a:effectLst/>
                <a:latin typeface="Calibri" panose="020F0502020204030204" pitchFamily="34" charset="0"/>
              </a:rPr>
              <a:t>Can we classify the type of stadium based on the attendance?</a:t>
            </a:r>
          </a:p>
          <a:p>
            <a:r>
              <a:rPr lang="en-US" sz="2800" b="1" dirty="0">
                <a:latin typeface="Calibri" panose="020F0502020204030204" pitchFamily="34" charset="0"/>
              </a:rPr>
              <a:t>Accuracy – 0.9851</a:t>
            </a:r>
            <a:endParaRPr lang="en-US" sz="2800" b="1" i="0" dirty="0">
              <a:effectLst/>
              <a:latin typeface="Calibri" panose="020F0502020204030204" pitchFamily="34" charset="0"/>
            </a:endParaRPr>
          </a:p>
          <a:p>
            <a:pPr algn="l"/>
            <a:r>
              <a:rPr lang="en-US" sz="2800" dirty="0">
                <a:effectLst/>
                <a:latin typeface="Calibri" panose="020F0502020204030204" pitchFamily="34" charset="0"/>
              </a:rPr>
              <a:t>The model is highly accurate at classifying stadiums as "Large" or "Small" based on attendance.</a:t>
            </a:r>
            <a:br>
              <a:rPr lang="en-US" sz="2800" dirty="0">
                <a:effectLst/>
                <a:latin typeface="Calibri" panose="020F0502020204030204" pitchFamily="34" charset="0"/>
              </a:rPr>
            </a:br>
            <a:r>
              <a:rPr lang="en-US" sz="2800" dirty="0">
                <a:effectLst/>
                <a:latin typeface="Calibri" panose="020F0502020204030204" pitchFamily="34" charset="0"/>
              </a:rPr>
              <a:t>A high accuracy of 98.5% suggests that attendance is an excellent predictor of stadium type. This makes sense since the stadium's classification ("Large" or "Small") is inherently tied to the attendance capacity.</a:t>
            </a:r>
            <a:endParaRPr lang="en-US" sz="2800" b="1" i="0" dirty="0">
              <a:effectLst/>
              <a:latin typeface="Calibri" panose="020F0502020204030204" pitchFamily="34" charset="0"/>
            </a:endParaRPr>
          </a:p>
        </p:txBody>
      </p:sp>
      <p:sp>
        <p:nvSpPr>
          <p:cNvPr id="6" name="TextBox 5">
            <a:extLst>
              <a:ext uri="{FF2B5EF4-FFF2-40B4-BE49-F238E27FC236}">
                <a16:creationId xmlns:a16="http://schemas.microsoft.com/office/drawing/2014/main" id="{2582F7C6-4EC8-5501-9209-F91711D32943}"/>
              </a:ext>
            </a:extLst>
          </p:cNvPr>
          <p:cNvSpPr txBox="1"/>
          <p:nvPr/>
        </p:nvSpPr>
        <p:spPr>
          <a:xfrm>
            <a:off x="11049000" y="1181100"/>
            <a:ext cx="6848168" cy="5262979"/>
          </a:xfrm>
          <a:prstGeom prst="rect">
            <a:avLst/>
          </a:prstGeom>
          <a:solidFill>
            <a:schemeClr val="accent1">
              <a:lumMod val="40000"/>
              <a:lumOff val="60000"/>
            </a:schemeClr>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b="1" dirty="0"/>
              <a:t>Descriptive Analysis :-</a:t>
            </a:r>
          </a:p>
          <a:p>
            <a:r>
              <a:rPr lang="en-IN" sz="2400" dirty="0"/>
              <a:t>Visual 1: </a:t>
            </a:r>
            <a:r>
              <a:rPr lang="en-US" sz="2400" dirty="0">
                <a:effectLst/>
                <a:latin typeface="Abadi" panose="020B0604020104020204" pitchFamily="34" charset="0"/>
              </a:rPr>
              <a:t>The scatter plot shows the relationship between home goals scored and attendance. A strong positive correlation suggests that games with more goals scored attract more fans.</a:t>
            </a:r>
          </a:p>
          <a:p>
            <a:r>
              <a:rPr lang="en-US" sz="2400" dirty="0">
                <a:latin typeface="Abadi" panose="020B0604020104020204" pitchFamily="34" charset="0"/>
              </a:rPr>
              <a:t>Visual 2: </a:t>
            </a:r>
            <a:r>
              <a:rPr lang="en-US" sz="2400" dirty="0">
                <a:effectLst/>
                <a:latin typeface="Abadi" panose="020B0604020104020204" pitchFamily="34" charset="0"/>
              </a:rPr>
              <a:t>The bar chart will show the home teams with the highest average attendance at their home matches. This indicates which teams have the strongest fan engagement at home.</a:t>
            </a:r>
            <a:endParaRPr lang="en-US" sz="2400" dirty="0">
              <a:effectLst/>
            </a:endParaRPr>
          </a:p>
          <a:p>
            <a:r>
              <a:rPr lang="en-US" sz="2400" dirty="0">
                <a:latin typeface="Calibri" panose="020F0502020204030204" pitchFamily="34" charset="0"/>
              </a:rPr>
              <a:t>Visual 2: Shows the games for each stadium. ‘AFAS Stadium’ has the highest games conducted.</a:t>
            </a:r>
          </a:p>
          <a:p>
            <a:r>
              <a:rPr lang="en-US" sz="2400" dirty="0">
                <a:latin typeface="Calibri" panose="020F0502020204030204" pitchFamily="34" charset="0"/>
              </a:rPr>
              <a:t>Visual 3: </a:t>
            </a:r>
            <a:r>
              <a:rPr lang="en-US" sz="2400" dirty="0">
                <a:effectLst/>
                <a:latin typeface="Abadi" panose="020B0604020104020204" pitchFamily="34" charset="0"/>
              </a:rPr>
              <a:t>The box plot helps visualize the spread and variation of attendance for each competition type</a:t>
            </a:r>
            <a:endParaRPr lang="en-IN" sz="2400" dirty="0"/>
          </a:p>
        </p:txBody>
      </p:sp>
      <p:sp>
        <p:nvSpPr>
          <p:cNvPr id="3" name="TextBox 2">
            <a:extLst>
              <a:ext uri="{FF2B5EF4-FFF2-40B4-BE49-F238E27FC236}">
                <a16:creationId xmlns:a16="http://schemas.microsoft.com/office/drawing/2014/main" id="{AFE9B218-7A47-6FC5-C039-A95A189779FA}"/>
              </a:ext>
            </a:extLst>
          </p:cNvPr>
          <p:cNvSpPr txBox="1"/>
          <p:nvPr/>
        </p:nvSpPr>
        <p:spPr>
          <a:xfrm>
            <a:off x="17344103" y="114299"/>
            <a:ext cx="914400" cy="769441"/>
          </a:xfrm>
          <a:prstGeom prst="rect">
            <a:avLst/>
          </a:prstGeom>
          <a:noFill/>
        </p:spPr>
        <p:txBody>
          <a:bodyPr wrap="square" rtlCol="0">
            <a:spAutoFit/>
          </a:bodyPr>
          <a:lstStyle/>
          <a:p>
            <a:r>
              <a:rPr lang="en-IN" sz="4400" b="1" dirty="0"/>
              <a:t>7</a:t>
            </a:r>
          </a:p>
        </p:txBody>
      </p:sp>
    </p:spTree>
    <p:extLst>
      <p:ext uri="{BB962C8B-B14F-4D97-AF65-F5344CB8AC3E}">
        <p14:creationId xmlns:p14="http://schemas.microsoft.com/office/powerpoint/2010/main" val="76126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64D2535D-4DCC-EA3F-1DFF-BA3471BA99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FEDD9D2-130A-34BE-728E-52C4BE5B9F36}"/>
              </a:ext>
            </a:extLst>
          </p:cNvPr>
          <p:cNvSpPr txBox="1"/>
          <p:nvPr/>
        </p:nvSpPr>
        <p:spPr>
          <a:xfrm>
            <a:off x="5486400" y="190500"/>
            <a:ext cx="7315200" cy="769441"/>
          </a:xfrm>
          <a:prstGeom prst="rect">
            <a:avLst/>
          </a:prstGeom>
          <a:noFill/>
        </p:spPr>
        <p:txBody>
          <a:bodyPr wrap="square" rtlCol="0">
            <a:spAutoFit/>
          </a:bodyPr>
          <a:lstStyle/>
          <a:p>
            <a:pPr algn="l"/>
            <a:r>
              <a:rPr lang="en-IN" sz="4400" b="1" dirty="0">
                <a:latin typeface="Calibri" panose="020F0502020204030204" pitchFamily="34" charset="0"/>
              </a:rPr>
              <a:t>EVENT AND REFEREE </a:t>
            </a:r>
            <a:r>
              <a:rPr lang="en-IN" sz="4400" b="1" i="0" dirty="0">
                <a:effectLst/>
                <a:latin typeface="Calibri" panose="020F0502020204030204" pitchFamily="34" charset="0"/>
              </a:rPr>
              <a:t>ANALYSIS</a:t>
            </a:r>
          </a:p>
        </p:txBody>
      </p:sp>
      <p:sp>
        <p:nvSpPr>
          <p:cNvPr id="3" name="Rectangle 2">
            <a:extLst>
              <a:ext uri="{FF2B5EF4-FFF2-40B4-BE49-F238E27FC236}">
                <a16:creationId xmlns:a16="http://schemas.microsoft.com/office/drawing/2014/main" id="{9DBFD527-D53D-57D7-625B-A7D5D8EB3A16}"/>
              </a:ext>
            </a:extLst>
          </p:cNvPr>
          <p:cNvSpPr/>
          <p:nvPr/>
        </p:nvSpPr>
        <p:spPr>
          <a:xfrm>
            <a:off x="139700" y="1076632"/>
            <a:ext cx="9017000" cy="9073946"/>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1A6F92F1-E8E2-E60E-7A95-A15EB85E7752}"/>
              </a:ext>
            </a:extLst>
          </p:cNvPr>
          <p:cNvSpPr/>
          <p:nvPr/>
        </p:nvSpPr>
        <p:spPr>
          <a:xfrm>
            <a:off x="9321800" y="1076632"/>
            <a:ext cx="8737600" cy="9045678"/>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7D1DC64-B3DD-4692-9A7C-7834B5FD6786}"/>
              </a:ext>
            </a:extLst>
          </p:cNvPr>
          <p:cNvSpPr txBox="1"/>
          <p:nvPr/>
        </p:nvSpPr>
        <p:spPr>
          <a:xfrm>
            <a:off x="381000" y="1333500"/>
            <a:ext cx="8458200" cy="8863965"/>
          </a:xfrm>
          <a:prstGeom prst="rect">
            <a:avLst/>
          </a:prstGeom>
          <a:noFill/>
        </p:spPr>
        <p:txBody>
          <a:bodyPr wrap="square" rtlCol="0">
            <a:spAutoFit/>
          </a:bodyPr>
          <a:lstStyle/>
          <a:p>
            <a:pPr marL="457200" indent="-457200">
              <a:buAutoNum type="arabicPeriod"/>
            </a:pPr>
            <a:r>
              <a:rPr lang="en-US" sz="2400" b="1" dirty="0">
                <a:ln w="0"/>
                <a:solidFill>
                  <a:schemeClr val="tx1"/>
                </a:solidFill>
                <a:effectLst>
                  <a:outerShdw blurRad="38100" dist="19050" dir="2700000" algn="tl" rotWithShape="0">
                    <a:schemeClr val="dk1">
                      <a:alpha val="40000"/>
                    </a:schemeClr>
                  </a:outerShdw>
                </a:effectLst>
              </a:rPr>
              <a:t>How Many Games Were Officiated by Each Referee?</a:t>
            </a: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This shows the top 5 referee officiating games. Felix </a:t>
            </a:r>
            <a:r>
              <a:rPr lang="en-US" sz="2400" dirty="0" err="1">
                <a:ln w="0"/>
                <a:effectLst>
                  <a:outerShdw blurRad="38100" dist="19050" dir="2700000" algn="tl" rotWithShape="0">
                    <a:schemeClr val="dk1">
                      <a:alpha val="40000"/>
                    </a:schemeClr>
                  </a:outerShdw>
                </a:effectLst>
              </a:rPr>
              <a:t>Zwayer</a:t>
            </a:r>
            <a:r>
              <a:rPr lang="en-US" sz="2400" dirty="0">
                <a:ln w="0"/>
                <a:effectLst>
                  <a:outerShdw blurRad="38100" dist="19050" dir="2700000" algn="tl" rotWithShape="0">
                    <a:schemeClr val="dk1">
                      <a:alpha val="40000"/>
                    </a:schemeClr>
                  </a:outerShdw>
                </a:effectLst>
              </a:rPr>
              <a:t> officiated the highest number of games. This can indicate his experience and demand.</a:t>
            </a:r>
          </a:p>
          <a:p>
            <a:endParaRPr lang="en-US" sz="2400" dirty="0">
              <a:ln w="0"/>
              <a:solidFill>
                <a:schemeClr val="tx1"/>
              </a:solidFill>
              <a:effectLst>
                <a:outerShdw blurRad="38100" dist="19050" dir="2700000" algn="tl" rotWithShape="0">
                  <a:schemeClr val="dk1">
                    <a:alpha val="40000"/>
                  </a:schemeClr>
                </a:outerShdw>
              </a:effectLst>
            </a:endParaRPr>
          </a:p>
          <a:p>
            <a:r>
              <a:rPr lang="en-US" sz="2400" b="1" dirty="0">
                <a:ln w="0"/>
                <a:solidFill>
                  <a:schemeClr val="tx1"/>
                </a:solidFill>
                <a:effectLst>
                  <a:outerShdw blurRad="38100" dist="19050" dir="2700000" algn="tl" rotWithShape="0">
                    <a:schemeClr val="dk1">
                      <a:alpha val="40000"/>
                    </a:schemeClr>
                  </a:outerShdw>
                </a:effectLst>
              </a:rPr>
              <a:t>2. What is the Distribution of Yellow and Red Cards per Referee?</a:t>
            </a: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r>
              <a:rPr lang="en-US" sz="2400" dirty="0"/>
              <a:t>Referees differ in their strictness, with some issuing more yellow or red cards, suggesting variability in officiating styles. </a:t>
            </a:r>
            <a:r>
              <a:rPr lang="en-IN" sz="2400" dirty="0">
                <a:ln w="0"/>
                <a:effectLst>
                  <a:outerShdw blurRad="38100" dist="19050" dir="2700000" algn="tl" rotWithShape="0">
                    <a:schemeClr val="dk1">
                      <a:alpha val="40000"/>
                    </a:schemeClr>
                  </a:outerShdw>
                </a:effectLst>
              </a:rPr>
              <a:t>Felix </a:t>
            </a:r>
            <a:r>
              <a:rPr lang="en-IN" sz="2400" dirty="0" err="1">
                <a:ln w="0"/>
                <a:effectLst>
                  <a:outerShdw blurRad="38100" dist="19050" dir="2700000" algn="tl" rotWithShape="0">
                    <a:schemeClr val="dk1">
                      <a:alpha val="40000"/>
                    </a:schemeClr>
                  </a:outerShdw>
                </a:effectLst>
              </a:rPr>
              <a:t>Zwayer</a:t>
            </a:r>
            <a:r>
              <a:rPr lang="en-IN" sz="2400" dirty="0">
                <a:ln w="0"/>
                <a:effectLst>
                  <a:outerShdw blurRad="38100" dist="19050" dir="2700000" algn="tl" rotWithShape="0">
                    <a:schemeClr val="dk1">
                      <a:alpha val="40000"/>
                    </a:schemeClr>
                  </a:outerShdw>
                </a:effectLst>
              </a:rPr>
              <a:t> is the one who has given out the maximum yellow cards.</a:t>
            </a:r>
            <a:endParaRPr lang="en-IN" sz="2400" dirty="0">
              <a:ln w="0"/>
              <a:solidFill>
                <a:schemeClr val="tx1"/>
              </a:solidFill>
              <a:effectLst>
                <a:outerShdw blurRad="38100" dist="19050" dir="2700000" algn="tl" rotWithShape="0">
                  <a:schemeClr val="dk1">
                    <a:alpha val="40000"/>
                  </a:schemeClr>
                </a:outerShdw>
              </a:effectLst>
            </a:endParaRPr>
          </a:p>
          <a:p>
            <a:endParaRPr lang="en-IN" dirty="0"/>
          </a:p>
        </p:txBody>
      </p:sp>
      <p:sp>
        <p:nvSpPr>
          <p:cNvPr id="10" name="TextBox 9">
            <a:extLst>
              <a:ext uri="{FF2B5EF4-FFF2-40B4-BE49-F238E27FC236}">
                <a16:creationId xmlns:a16="http://schemas.microsoft.com/office/drawing/2014/main" id="{5324A32A-F7DC-35A6-2BC1-F87EC9BA12E5}"/>
              </a:ext>
            </a:extLst>
          </p:cNvPr>
          <p:cNvSpPr txBox="1"/>
          <p:nvPr/>
        </p:nvSpPr>
        <p:spPr>
          <a:xfrm>
            <a:off x="9829800" y="1333500"/>
            <a:ext cx="7912100" cy="8494633"/>
          </a:xfrm>
          <a:prstGeom prst="rect">
            <a:avLst/>
          </a:prstGeom>
          <a:noFill/>
        </p:spPr>
        <p:txBody>
          <a:bodyPr wrap="square" rtlCol="0">
            <a:spAutoFit/>
          </a:bodyPr>
          <a:lstStyle/>
          <a:p>
            <a:r>
              <a:rPr lang="en-US" sz="2400" b="1" dirty="0">
                <a:ln w="0"/>
                <a:solidFill>
                  <a:schemeClr val="tx1"/>
                </a:solidFill>
                <a:effectLst>
                  <a:outerShdw blurRad="38100" dist="19050" dir="2700000" algn="tl" rotWithShape="0">
                    <a:schemeClr val="dk1">
                      <a:alpha val="40000"/>
                    </a:schemeClr>
                  </a:outerShdw>
                </a:effectLst>
              </a:rPr>
              <a:t>3) What is the Total Number of Events by Type?</a:t>
            </a:r>
            <a:endParaRPr lang="en-US" sz="2400" b="1" dirty="0">
              <a:ln w="0"/>
              <a:effectLst>
                <a:outerShdw blurRad="38100" dist="19050" dir="2700000" algn="tl" rotWithShape="0">
                  <a:schemeClr val="dk1">
                    <a:alpha val="40000"/>
                  </a:schemeClr>
                </a:outerShdw>
              </a:effectLst>
            </a:endParaRPr>
          </a:p>
          <a:p>
            <a:endParaRPr lang="en-US" sz="2400" b="1" dirty="0">
              <a:ln w="0"/>
              <a:solidFill>
                <a:schemeClr val="tx1"/>
              </a:solidFill>
              <a:effectLst>
                <a:outerShdw blurRad="38100" dist="19050" dir="2700000" algn="tl" rotWithShape="0">
                  <a:schemeClr val="dk1">
                    <a:alpha val="40000"/>
                  </a:schemeClr>
                </a:outerShdw>
              </a:effectLst>
            </a:endParaRPr>
          </a:p>
          <a:p>
            <a:endParaRPr lang="en-US" sz="2400" b="1" dirty="0">
              <a:ln w="0"/>
              <a:effectLst>
                <a:outerShdw blurRad="38100" dist="19050" dir="2700000" algn="tl" rotWithShape="0">
                  <a:schemeClr val="dk1">
                    <a:alpha val="40000"/>
                  </a:schemeClr>
                </a:outerShdw>
              </a:effectLst>
            </a:endParaRPr>
          </a:p>
          <a:p>
            <a:endParaRPr lang="en-US" sz="2400" b="1" dirty="0">
              <a:ln w="0"/>
              <a:solidFill>
                <a:schemeClr val="tx1"/>
              </a:solidFill>
              <a:effectLst>
                <a:outerShdw blurRad="38100" dist="19050" dir="2700000" algn="tl" rotWithShape="0">
                  <a:schemeClr val="dk1">
                    <a:alpha val="40000"/>
                  </a:schemeClr>
                </a:outerShdw>
              </a:effectLst>
            </a:endParaRPr>
          </a:p>
          <a:p>
            <a:endParaRPr lang="en-US" sz="2400" b="1" dirty="0">
              <a:ln w="0"/>
              <a:effectLst>
                <a:outerShdw blurRad="38100" dist="19050" dir="2700000" algn="tl" rotWithShape="0">
                  <a:schemeClr val="dk1">
                    <a:alpha val="40000"/>
                  </a:schemeClr>
                </a:outerShdw>
              </a:effectLst>
            </a:endParaRPr>
          </a:p>
          <a:p>
            <a:endParaRPr lang="en-US" sz="2400" b="1" dirty="0">
              <a:ln w="0"/>
              <a:effectLst>
                <a:outerShdw blurRad="38100" dist="19050" dir="2700000" algn="tl" rotWithShape="0">
                  <a:schemeClr val="dk1">
                    <a:alpha val="40000"/>
                  </a:schemeClr>
                </a:outerShdw>
              </a:effectLst>
            </a:endParaRPr>
          </a:p>
          <a:p>
            <a:endParaRPr lang="en-US" sz="2400" b="1" dirty="0">
              <a:ln w="0"/>
              <a:solidFill>
                <a:schemeClr val="tx1"/>
              </a:solidFill>
              <a:effectLst>
                <a:outerShdw blurRad="38100" dist="19050" dir="2700000" algn="tl" rotWithShape="0">
                  <a:schemeClr val="dk1">
                    <a:alpha val="40000"/>
                  </a:schemeClr>
                </a:outerShdw>
              </a:effectLst>
            </a:endParaRPr>
          </a:p>
          <a:p>
            <a:endParaRPr lang="en-US" sz="2400" dirty="0"/>
          </a:p>
          <a:p>
            <a:r>
              <a:rPr lang="en-US" sz="2400" dirty="0"/>
              <a:t>Events are dominated by Substitutions, reflecting the typical actions in matches, followed by goals and cards.</a:t>
            </a:r>
            <a:endParaRPr lang="en-US" sz="2400" b="1" dirty="0">
              <a:ln w="0"/>
              <a:effectLst>
                <a:outerShdw blurRad="38100" dist="19050" dir="2700000" algn="tl" rotWithShape="0">
                  <a:schemeClr val="dk1">
                    <a:alpha val="40000"/>
                  </a:schemeClr>
                </a:outerShdw>
              </a:effectLst>
            </a:endParaRPr>
          </a:p>
          <a:p>
            <a:endParaRPr lang="en-US" sz="2400" b="1" dirty="0">
              <a:ln w="0"/>
              <a:solidFill>
                <a:schemeClr val="tx1"/>
              </a:solidFill>
              <a:effectLst>
                <a:outerShdw blurRad="38100" dist="19050" dir="2700000" algn="tl" rotWithShape="0">
                  <a:schemeClr val="dk1">
                    <a:alpha val="40000"/>
                  </a:schemeClr>
                </a:outerShdw>
              </a:effectLst>
            </a:endParaRPr>
          </a:p>
          <a:p>
            <a:r>
              <a:rPr lang="en-US" sz="2400" b="1" dirty="0">
                <a:ln w="0"/>
                <a:solidFill>
                  <a:schemeClr val="tx1"/>
                </a:solidFill>
                <a:effectLst>
                  <a:outerShdw blurRad="38100" dist="19050" dir="2700000" algn="tl" rotWithShape="0">
                    <a:schemeClr val="dk1">
                      <a:alpha val="40000"/>
                    </a:schemeClr>
                  </a:outerShdw>
                </a:effectLst>
              </a:rPr>
              <a:t>2) Which Players Are Most Frequently Involved in Events?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sz="2400" dirty="0"/>
              <a:t>Certain players stand out for being frequently involved in match events, likely due to their playing style or role on the field. The player who has been involved the most is ‘Aron Johannsson’.</a:t>
            </a:r>
            <a:endParaRPr lang="en-IN" dirty="0"/>
          </a:p>
        </p:txBody>
      </p:sp>
      <p:graphicFrame>
        <p:nvGraphicFramePr>
          <p:cNvPr id="12" name="Chart 11">
            <a:extLst>
              <a:ext uri="{FF2B5EF4-FFF2-40B4-BE49-F238E27FC236}">
                <a16:creationId xmlns:a16="http://schemas.microsoft.com/office/drawing/2014/main" id="{3964EBA6-3703-E05E-E273-685810F141E3}"/>
              </a:ext>
            </a:extLst>
          </p:cNvPr>
          <p:cNvGraphicFramePr>
            <a:graphicFrameLocks/>
          </p:cNvGraphicFramePr>
          <p:nvPr>
            <p:extLst>
              <p:ext uri="{D42A27DB-BD31-4B8C-83A1-F6EECF244321}">
                <p14:modId xmlns:p14="http://schemas.microsoft.com/office/powerpoint/2010/main" val="2166313808"/>
              </p:ext>
            </p:extLst>
          </p:nvPr>
        </p:nvGraphicFramePr>
        <p:xfrm>
          <a:off x="10058400" y="5988248"/>
          <a:ext cx="7086600" cy="2050854"/>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8140139A-D8AB-402C-0F16-93CDF53D8995}"/>
              </a:ext>
            </a:extLst>
          </p:cNvPr>
          <p:cNvSpPr txBox="1"/>
          <p:nvPr/>
        </p:nvSpPr>
        <p:spPr>
          <a:xfrm>
            <a:off x="17344103" y="114299"/>
            <a:ext cx="914400" cy="769441"/>
          </a:xfrm>
          <a:prstGeom prst="rect">
            <a:avLst/>
          </a:prstGeom>
          <a:noFill/>
        </p:spPr>
        <p:txBody>
          <a:bodyPr wrap="square" rtlCol="0">
            <a:spAutoFit/>
          </a:bodyPr>
          <a:lstStyle/>
          <a:p>
            <a:r>
              <a:rPr lang="en-IN" sz="4400" b="1" dirty="0"/>
              <a:t>8</a:t>
            </a:r>
          </a:p>
        </p:txBody>
      </p:sp>
      <p:graphicFrame>
        <p:nvGraphicFramePr>
          <p:cNvPr id="8" name="Chart 7">
            <a:extLst>
              <a:ext uri="{FF2B5EF4-FFF2-40B4-BE49-F238E27FC236}">
                <a16:creationId xmlns:a16="http://schemas.microsoft.com/office/drawing/2014/main" id="{C4C8BF0D-1D3A-4E2A-CBEF-80812C0A1F8B}"/>
              </a:ext>
            </a:extLst>
          </p:cNvPr>
          <p:cNvGraphicFramePr>
            <a:graphicFrameLocks/>
          </p:cNvGraphicFramePr>
          <p:nvPr>
            <p:extLst>
              <p:ext uri="{D42A27DB-BD31-4B8C-83A1-F6EECF244321}">
                <p14:modId xmlns:p14="http://schemas.microsoft.com/office/powerpoint/2010/main" val="2503615089"/>
              </p:ext>
            </p:extLst>
          </p:nvPr>
        </p:nvGraphicFramePr>
        <p:xfrm>
          <a:off x="10134600" y="1769358"/>
          <a:ext cx="6172200" cy="252939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9CB0EAD5-DE71-4FDA-C0CE-F97A7E85C7C6}"/>
              </a:ext>
            </a:extLst>
          </p:cNvPr>
          <p:cNvGraphicFramePr>
            <a:graphicFrameLocks/>
          </p:cNvGraphicFramePr>
          <p:nvPr>
            <p:extLst>
              <p:ext uri="{D42A27DB-BD31-4B8C-83A1-F6EECF244321}">
                <p14:modId xmlns:p14="http://schemas.microsoft.com/office/powerpoint/2010/main" val="1983459739"/>
              </p:ext>
            </p:extLst>
          </p:nvPr>
        </p:nvGraphicFramePr>
        <p:xfrm>
          <a:off x="560848" y="1866900"/>
          <a:ext cx="7226300" cy="20508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08DC4C62-2ADA-D2DE-AE90-440E52E42794}"/>
              </a:ext>
            </a:extLst>
          </p:cNvPr>
          <p:cNvGraphicFramePr>
            <a:graphicFrameLocks/>
          </p:cNvGraphicFramePr>
          <p:nvPr>
            <p:extLst>
              <p:ext uri="{D42A27DB-BD31-4B8C-83A1-F6EECF244321}">
                <p14:modId xmlns:p14="http://schemas.microsoft.com/office/powerpoint/2010/main" val="3157493960"/>
              </p:ext>
            </p:extLst>
          </p:nvPr>
        </p:nvGraphicFramePr>
        <p:xfrm>
          <a:off x="546100" y="5988248"/>
          <a:ext cx="7226300" cy="258425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18393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2372</Words>
  <Application>Microsoft Office PowerPoint</Application>
  <PresentationFormat>Custom</PresentationFormat>
  <Paragraphs>273</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Abadi</vt:lpstr>
      <vt:lpstr>Maven Pro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Black Simple Geometric Research Project Presentation</dc:title>
  <dc:creator>Samaita Majumder</dc:creator>
  <cp:lastModifiedBy>Samaita Majumder</cp:lastModifiedBy>
  <cp:revision>16</cp:revision>
  <dcterms:created xsi:type="dcterms:W3CDTF">2006-08-16T00:00:00Z</dcterms:created>
  <dcterms:modified xsi:type="dcterms:W3CDTF">2025-01-10T14:56:26Z</dcterms:modified>
  <dc:identifier>DAGbek7Ussg</dc:identifier>
</cp:coreProperties>
</file>