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31"/>
  </p:notesMasterIdLst>
  <p:sldIdLst>
    <p:sldId id="2147470122" r:id="rId4"/>
    <p:sldId id="2147470119" r:id="rId5"/>
    <p:sldId id="2147470123" r:id="rId6"/>
    <p:sldId id="2147470124" r:id="rId7"/>
    <p:sldId id="2147470125" r:id="rId8"/>
    <p:sldId id="2147470126" r:id="rId9"/>
    <p:sldId id="2147470127" r:id="rId10"/>
    <p:sldId id="2147470128" r:id="rId11"/>
    <p:sldId id="2147470129" r:id="rId12"/>
    <p:sldId id="2147470130" r:id="rId13"/>
    <p:sldId id="2147470131" r:id="rId14"/>
    <p:sldId id="2147470132" r:id="rId15"/>
    <p:sldId id="2147470133" r:id="rId16"/>
    <p:sldId id="2147470134" r:id="rId17"/>
    <p:sldId id="2147470135" r:id="rId18"/>
    <p:sldId id="2147470136" r:id="rId19"/>
    <p:sldId id="2147470137" r:id="rId20"/>
    <p:sldId id="2147470138" r:id="rId21"/>
    <p:sldId id="2147470139" r:id="rId22"/>
    <p:sldId id="2147470140" r:id="rId23"/>
    <p:sldId id="2147470141" r:id="rId24"/>
    <p:sldId id="2147470142" r:id="rId25"/>
    <p:sldId id="2147470143" r:id="rId26"/>
    <p:sldId id="2147470144" r:id="rId27"/>
    <p:sldId id="2147470145" r:id="rId28"/>
    <p:sldId id="2147470146" r:id="rId29"/>
    <p:sldId id="2147470117" r:id="rId30"/>
  </p:sldIdLst>
  <p:sldSz cx="12192000" cy="6858000"/>
  <p:notesSz cx="6797675" cy="9926638"/>
  <p:custDataLst>
    <p:tags r:id="rId32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E9CD49"/>
    <a:srgbClr val="507867"/>
    <a:srgbClr val="FFFFFF"/>
    <a:srgbClr val="5C5C5C"/>
    <a:srgbClr val="FAEEC3"/>
    <a:srgbClr val="F2DE8A"/>
    <a:srgbClr val="C6AA3D"/>
    <a:srgbClr val="AB8933"/>
    <a:srgbClr val="FAE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6F892D-D4B6-4306-9523-E140CA51C9BA}" v="164" dt="2024-08-08T11:16:58.824"/>
  </p1510:revLst>
</p1510:revInfo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6552" autoAdjust="0"/>
  </p:normalViewPr>
  <p:slideViewPr>
    <p:cSldViewPr snapToGrid="0">
      <p:cViewPr varScale="1">
        <p:scale>
          <a:sx n="92" d="100"/>
          <a:sy n="92" d="100"/>
        </p:scale>
        <p:origin x="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gs" Target="tags/tag1.xml"/><Relationship Id="rId37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477710670117918E-3"/>
          <c:y val="1.7275747508305649E-2"/>
          <c:w val="0.98504457865976414"/>
          <c:h val="0.95946843853820596"/>
        </c:manualLayout>
      </c:layout>
      <c:bubbleChart>
        <c:varyColors val="0"/>
        <c:ser>
          <c:idx val="0"/>
          <c:order val="0"/>
          <c:spPr>
            <a:solidFill>
              <a:srgbClr val="5C5C5C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xVal>
            <c:numRef>
              <c:f>Sheet1!$A$1:$A$183</c:f>
              <c:numCache>
                <c:formatCode>General</c:formatCode>
                <c:ptCount val="183"/>
                <c:pt idx="0">
                  <c:v>15.5</c:v>
                </c:pt>
                <c:pt idx="1">
                  <c:v>12</c:v>
                </c:pt>
                <c:pt idx="2">
                  <c:v>12</c:v>
                </c:pt>
                <c:pt idx="3">
                  <c:v>16</c:v>
                </c:pt>
                <c:pt idx="4">
                  <c:v>10</c:v>
                </c:pt>
                <c:pt idx="5">
                  <c:v>3.5</c:v>
                </c:pt>
                <c:pt idx="6">
                  <c:v>1.5</c:v>
                </c:pt>
                <c:pt idx="7">
                  <c:v>4</c:v>
                </c:pt>
                <c:pt idx="8">
                  <c:v>1</c:v>
                </c:pt>
                <c:pt idx="9">
                  <c:v>7</c:v>
                </c:pt>
                <c:pt idx="10">
                  <c:v>3.5</c:v>
                </c:pt>
                <c:pt idx="11">
                  <c:v>13.5</c:v>
                </c:pt>
                <c:pt idx="12">
                  <c:v>18</c:v>
                </c:pt>
                <c:pt idx="13">
                  <c:v>2.5</c:v>
                </c:pt>
                <c:pt idx="14">
                  <c:v>2</c:v>
                </c:pt>
                <c:pt idx="15">
                  <c:v>4</c:v>
                </c:pt>
                <c:pt idx="16">
                  <c:v>8</c:v>
                </c:pt>
                <c:pt idx="17">
                  <c:v>4</c:v>
                </c:pt>
                <c:pt idx="18">
                  <c:v>5</c:v>
                </c:pt>
                <c:pt idx="19">
                  <c:v>1.5</c:v>
                </c:pt>
                <c:pt idx="20">
                  <c:v>0.5</c:v>
                </c:pt>
                <c:pt idx="21">
                  <c:v>9</c:v>
                </c:pt>
                <c:pt idx="22">
                  <c:v>16</c:v>
                </c:pt>
                <c:pt idx="23">
                  <c:v>10</c:v>
                </c:pt>
                <c:pt idx="24">
                  <c:v>11.5</c:v>
                </c:pt>
                <c:pt idx="25">
                  <c:v>4</c:v>
                </c:pt>
                <c:pt idx="26">
                  <c:v>2.5</c:v>
                </c:pt>
                <c:pt idx="27">
                  <c:v>14</c:v>
                </c:pt>
                <c:pt idx="28">
                  <c:v>8</c:v>
                </c:pt>
                <c:pt idx="29">
                  <c:v>9</c:v>
                </c:pt>
                <c:pt idx="30">
                  <c:v>14</c:v>
                </c:pt>
                <c:pt idx="31">
                  <c:v>9</c:v>
                </c:pt>
                <c:pt idx="32">
                  <c:v>16</c:v>
                </c:pt>
                <c:pt idx="33">
                  <c:v>6.5</c:v>
                </c:pt>
                <c:pt idx="34">
                  <c:v>0.5</c:v>
                </c:pt>
                <c:pt idx="35">
                  <c:v>6</c:v>
                </c:pt>
                <c:pt idx="36">
                  <c:v>14</c:v>
                </c:pt>
                <c:pt idx="37">
                  <c:v>5</c:v>
                </c:pt>
                <c:pt idx="38">
                  <c:v>5</c:v>
                </c:pt>
                <c:pt idx="39">
                  <c:v>0.5</c:v>
                </c:pt>
                <c:pt idx="40">
                  <c:v>13</c:v>
                </c:pt>
                <c:pt idx="41">
                  <c:v>18</c:v>
                </c:pt>
                <c:pt idx="42">
                  <c:v>11</c:v>
                </c:pt>
                <c:pt idx="43">
                  <c:v>0</c:v>
                </c:pt>
                <c:pt idx="44">
                  <c:v>13</c:v>
                </c:pt>
                <c:pt idx="45">
                  <c:v>19.5</c:v>
                </c:pt>
                <c:pt idx="46">
                  <c:v>13.5</c:v>
                </c:pt>
                <c:pt idx="47">
                  <c:v>20</c:v>
                </c:pt>
                <c:pt idx="48">
                  <c:v>12</c:v>
                </c:pt>
                <c:pt idx="49">
                  <c:v>4.5</c:v>
                </c:pt>
                <c:pt idx="50">
                  <c:v>0.5</c:v>
                </c:pt>
                <c:pt idx="51">
                  <c:v>4</c:v>
                </c:pt>
                <c:pt idx="52">
                  <c:v>5.5</c:v>
                </c:pt>
                <c:pt idx="53">
                  <c:v>11.5</c:v>
                </c:pt>
                <c:pt idx="54">
                  <c:v>9</c:v>
                </c:pt>
                <c:pt idx="55">
                  <c:v>0.5</c:v>
                </c:pt>
                <c:pt idx="56">
                  <c:v>6</c:v>
                </c:pt>
                <c:pt idx="57">
                  <c:v>0.5</c:v>
                </c:pt>
                <c:pt idx="58">
                  <c:v>3</c:v>
                </c:pt>
                <c:pt idx="59">
                  <c:v>1.5</c:v>
                </c:pt>
                <c:pt idx="60">
                  <c:v>4</c:v>
                </c:pt>
                <c:pt idx="61">
                  <c:v>5</c:v>
                </c:pt>
                <c:pt idx="62">
                  <c:v>3</c:v>
                </c:pt>
                <c:pt idx="63">
                  <c:v>18</c:v>
                </c:pt>
                <c:pt idx="64">
                  <c:v>0</c:v>
                </c:pt>
              </c:numCache>
            </c:numRef>
          </c:xVal>
          <c:yVal>
            <c:numRef>
              <c:f>Sheet1!$B$1:$B$183</c:f>
              <c:numCache>
                <c:formatCode>General</c:formatCode>
                <c:ptCount val="183"/>
                <c:pt idx="0">
                  <c:v>3.2</c:v>
                </c:pt>
                <c:pt idx="1">
                  <c:v>0</c:v>
                </c:pt>
                <c:pt idx="2">
                  <c:v>1.2</c:v>
                </c:pt>
                <c:pt idx="3">
                  <c:v>7.1</c:v>
                </c:pt>
                <c:pt idx="4">
                  <c:v>6.2</c:v>
                </c:pt>
                <c:pt idx="5">
                  <c:v>0</c:v>
                </c:pt>
                <c:pt idx="6">
                  <c:v>3.6</c:v>
                </c:pt>
                <c:pt idx="7">
                  <c:v>1.4</c:v>
                </c:pt>
                <c:pt idx="8">
                  <c:v>2.8</c:v>
                </c:pt>
                <c:pt idx="9">
                  <c:v>2.4</c:v>
                </c:pt>
                <c:pt idx="10">
                  <c:v>1.4</c:v>
                </c:pt>
                <c:pt idx="11">
                  <c:v>3.6</c:v>
                </c:pt>
                <c:pt idx="12">
                  <c:v>7.4</c:v>
                </c:pt>
                <c:pt idx="13">
                  <c:v>3.2</c:v>
                </c:pt>
                <c:pt idx="14">
                  <c:v>5.4</c:v>
                </c:pt>
                <c:pt idx="15">
                  <c:v>5.2</c:v>
                </c:pt>
                <c:pt idx="16">
                  <c:v>5</c:v>
                </c:pt>
                <c:pt idx="17">
                  <c:v>7.4</c:v>
                </c:pt>
                <c:pt idx="18">
                  <c:v>4.0999999999999996</c:v>
                </c:pt>
                <c:pt idx="19">
                  <c:v>6.2</c:v>
                </c:pt>
                <c:pt idx="20">
                  <c:v>5.0999999999999996</c:v>
                </c:pt>
                <c:pt idx="21">
                  <c:v>0.8</c:v>
                </c:pt>
                <c:pt idx="22">
                  <c:v>4.0999999999999996</c:v>
                </c:pt>
                <c:pt idx="23">
                  <c:v>2.8</c:v>
                </c:pt>
                <c:pt idx="24">
                  <c:v>4</c:v>
                </c:pt>
                <c:pt idx="25">
                  <c:v>4</c:v>
                </c:pt>
                <c:pt idx="26">
                  <c:v>5.4</c:v>
                </c:pt>
                <c:pt idx="27">
                  <c:v>0</c:v>
                </c:pt>
                <c:pt idx="28">
                  <c:v>4.2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0.8</c:v>
                </c:pt>
                <c:pt idx="34">
                  <c:v>3.6</c:v>
                </c:pt>
                <c:pt idx="35">
                  <c:v>4</c:v>
                </c:pt>
                <c:pt idx="36">
                  <c:v>6</c:v>
                </c:pt>
                <c:pt idx="37">
                  <c:v>3.6</c:v>
                </c:pt>
                <c:pt idx="38">
                  <c:v>1.2</c:v>
                </c:pt>
                <c:pt idx="39">
                  <c:v>0</c:v>
                </c:pt>
                <c:pt idx="40">
                  <c:v>0</c:v>
                </c:pt>
                <c:pt idx="41">
                  <c:v>3.2</c:v>
                </c:pt>
                <c:pt idx="42">
                  <c:v>0</c:v>
                </c:pt>
                <c:pt idx="43">
                  <c:v>0</c:v>
                </c:pt>
                <c:pt idx="44">
                  <c:v>5.4</c:v>
                </c:pt>
                <c:pt idx="45">
                  <c:v>0</c:v>
                </c:pt>
                <c:pt idx="46">
                  <c:v>1.2</c:v>
                </c:pt>
                <c:pt idx="47">
                  <c:v>5.6</c:v>
                </c:pt>
                <c:pt idx="48">
                  <c:v>0</c:v>
                </c:pt>
                <c:pt idx="49">
                  <c:v>6.4</c:v>
                </c:pt>
                <c:pt idx="50">
                  <c:v>6.3</c:v>
                </c:pt>
                <c:pt idx="51">
                  <c:v>0.4</c:v>
                </c:pt>
                <c:pt idx="52">
                  <c:v>7.65</c:v>
                </c:pt>
                <c:pt idx="53">
                  <c:v>0</c:v>
                </c:pt>
                <c:pt idx="54">
                  <c:v>2.1</c:v>
                </c:pt>
                <c:pt idx="55">
                  <c:v>5.2</c:v>
                </c:pt>
                <c:pt idx="56">
                  <c:v>0</c:v>
                </c:pt>
                <c:pt idx="57">
                  <c:v>7.2</c:v>
                </c:pt>
                <c:pt idx="58">
                  <c:v>5.8</c:v>
                </c:pt>
                <c:pt idx="59">
                  <c:v>1.2</c:v>
                </c:pt>
                <c:pt idx="60">
                  <c:v>2.2000000000000002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3.6</c:v>
                </c:pt>
              </c:numCache>
            </c:numRef>
          </c:yVal>
          <c:bubbleSize>
            <c:numRef>
              <c:f>Sheet1!$C$1:$C$183</c:f>
              <c:numCache>
                <c:formatCode>General</c:formatCode>
                <c:ptCount val="183"/>
                <c:pt idx="0">
                  <c:v>3574</c:v>
                </c:pt>
                <c:pt idx="1">
                  <c:v>7144</c:v>
                </c:pt>
                <c:pt idx="2">
                  <c:v>554</c:v>
                </c:pt>
                <c:pt idx="3">
                  <c:v>3288</c:v>
                </c:pt>
                <c:pt idx="4">
                  <c:v>19042</c:v>
                </c:pt>
                <c:pt idx="5">
                  <c:v>7323</c:v>
                </c:pt>
                <c:pt idx="6">
                  <c:v>634</c:v>
                </c:pt>
                <c:pt idx="7">
                  <c:v>977</c:v>
                </c:pt>
                <c:pt idx="8">
                  <c:v>1837</c:v>
                </c:pt>
                <c:pt idx="9">
                  <c:v>2021</c:v>
                </c:pt>
                <c:pt idx="10">
                  <c:v>551</c:v>
                </c:pt>
                <c:pt idx="11">
                  <c:v>17767</c:v>
                </c:pt>
                <c:pt idx="12">
                  <c:v>6123</c:v>
                </c:pt>
                <c:pt idx="13">
                  <c:v>672</c:v>
                </c:pt>
                <c:pt idx="14">
                  <c:v>711</c:v>
                </c:pt>
                <c:pt idx="15">
                  <c:v>1435</c:v>
                </c:pt>
                <c:pt idx="16">
                  <c:v>856</c:v>
                </c:pt>
                <c:pt idx="17">
                  <c:v>14383</c:v>
                </c:pt>
                <c:pt idx="18">
                  <c:v>652</c:v>
                </c:pt>
                <c:pt idx="19">
                  <c:v>6911</c:v>
                </c:pt>
                <c:pt idx="20">
                  <c:v>7994</c:v>
                </c:pt>
                <c:pt idx="21">
                  <c:v>20154</c:v>
                </c:pt>
                <c:pt idx="22">
                  <c:v>4364</c:v>
                </c:pt>
                <c:pt idx="23">
                  <c:v>15086</c:v>
                </c:pt>
                <c:pt idx="24">
                  <c:v>2282</c:v>
                </c:pt>
                <c:pt idx="25">
                  <c:v>5714</c:v>
                </c:pt>
                <c:pt idx="26">
                  <c:v>1253</c:v>
                </c:pt>
                <c:pt idx="27">
                  <c:v>7137</c:v>
                </c:pt>
                <c:pt idx="28">
                  <c:v>3226</c:v>
                </c:pt>
                <c:pt idx="29">
                  <c:v>8343</c:v>
                </c:pt>
                <c:pt idx="30">
                  <c:v>5429</c:v>
                </c:pt>
                <c:pt idx="31">
                  <c:v>4145</c:v>
                </c:pt>
                <c:pt idx="32">
                  <c:v>9671</c:v>
                </c:pt>
                <c:pt idx="33">
                  <c:v>1521</c:v>
                </c:pt>
                <c:pt idx="34">
                  <c:v>2029</c:v>
                </c:pt>
                <c:pt idx="35">
                  <c:v>4963</c:v>
                </c:pt>
                <c:pt idx="36">
                  <c:v>2488</c:v>
                </c:pt>
                <c:pt idx="37">
                  <c:v>789</c:v>
                </c:pt>
                <c:pt idx="38">
                  <c:v>2654</c:v>
                </c:pt>
                <c:pt idx="39">
                  <c:v>3190</c:v>
                </c:pt>
                <c:pt idx="40">
                  <c:v>3455</c:v>
                </c:pt>
                <c:pt idx="41">
                  <c:v>945</c:v>
                </c:pt>
                <c:pt idx="42">
                  <c:v>3113</c:v>
                </c:pt>
                <c:pt idx="43">
                  <c:v>1481</c:v>
                </c:pt>
                <c:pt idx="44">
                  <c:v>2109</c:v>
                </c:pt>
                <c:pt idx="45">
                  <c:v>3628</c:v>
                </c:pt>
                <c:pt idx="46">
                  <c:v>1028</c:v>
                </c:pt>
                <c:pt idx="47">
                  <c:v>8094</c:v>
                </c:pt>
                <c:pt idx="48">
                  <c:v>842</c:v>
                </c:pt>
                <c:pt idx="49">
                  <c:v>10998</c:v>
                </c:pt>
                <c:pt idx="50">
                  <c:v>1637</c:v>
                </c:pt>
                <c:pt idx="51">
                  <c:v>7216</c:v>
                </c:pt>
                <c:pt idx="52">
                  <c:v>4501</c:v>
                </c:pt>
                <c:pt idx="53">
                  <c:v>786</c:v>
                </c:pt>
                <c:pt idx="54">
                  <c:v>1744</c:v>
                </c:pt>
                <c:pt idx="55">
                  <c:v>565</c:v>
                </c:pt>
                <c:pt idx="56">
                  <c:v>6810</c:v>
                </c:pt>
                <c:pt idx="57">
                  <c:v>769</c:v>
                </c:pt>
                <c:pt idx="58">
                  <c:v>1280</c:v>
                </c:pt>
                <c:pt idx="59">
                  <c:v>1592</c:v>
                </c:pt>
                <c:pt idx="60">
                  <c:v>2539</c:v>
                </c:pt>
                <c:pt idx="61">
                  <c:v>3418</c:v>
                </c:pt>
                <c:pt idx="62">
                  <c:v>3361</c:v>
                </c:pt>
                <c:pt idx="63">
                  <c:v>8167</c:v>
                </c:pt>
                <c:pt idx="64">
                  <c:v>652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6F32-4557-AE76-307350830298}"/>
            </c:ext>
          </c:extLst>
        </c:ser>
        <c:ser>
          <c:idx val="1"/>
          <c:order val="1"/>
          <c:spPr>
            <a:solidFill>
              <a:srgbClr val="5C5C5C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xVal>
            <c:numRef>
              <c:f>Sheet1!$A$1:$A$183</c:f>
              <c:numCache>
                <c:formatCode>General</c:formatCode>
                <c:ptCount val="183"/>
                <c:pt idx="65">
                  <c:v>7.5</c:v>
                </c:pt>
                <c:pt idx="66">
                  <c:v>0</c:v>
                </c:pt>
                <c:pt idx="67">
                  <c:v>12</c:v>
                </c:pt>
                <c:pt idx="68">
                  <c:v>16</c:v>
                </c:pt>
                <c:pt idx="69">
                  <c:v>2.5</c:v>
                </c:pt>
                <c:pt idx="70">
                  <c:v>9</c:v>
                </c:pt>
                <c:pt idx="71">
                  <c:v>12</c:v>
                </c:pt>
                <c:pt idx="72">
                  <c:v>14</c:v>
                </c:pt>
                <c:pt idx="73">
                  <c:v>4</c:v>
                </c:pt>
                <c:pt idx="74">
                  <c:v>10.5</c:v>
                </c:pt>
                <c:pt idx="75">
                  <c:v>8</c:v>
                </c:pt>
                <c:pt idx="76">
                  <c:v>2</c:v>
                </c:pt>
                <c:pt idx="77">
                  <c:v>9.5</c:v>
                </c:pt>
                <c:pt idx="78">
                  <c:v>15.5</c:v>
                </c:pt>
                <c:pt idx="79">
                  <c:v>11.5</c:v>
                </c:pt>
                <c:pt idx="80">
                  <c:v>0.5</c:v>
                </c:pt>
                <c:pt idx="81">
                  <c:v>5.5</c:v>
                </c:pt>
                <c:pt idx="82">
                  <c:v>12</c:v>
                </c:pt>
                <c:pt idx="83">
                  <c:v>6.5</c:v>
                </c:pt>
                <c:pt idx="84">
                  <c:v>18.5</c:v>
                </c:pt>
                <c:pt idx="85">
                  <c:v>6.5</c:v>
                </c:pt>
                <c:pt idx="86">
                  <c:v>16</c:v>
                </c:pt>
                <c:pt idx="87">
                  <c:v>10.5</c:v>
                </c:pt>
                <c:pt idx="88">
                  <c:v>2</c:v>
                </c:pt>
                <c:pt idx="89">
                  <c:v>9</c:v>
                </c:pt>
                <c:pt idx="90">
                  <c:v>1.5</c:v>
                </c:pt>
                <c:pt idx="91">
                  <c:v>4</c:v>
                </c:pt>
                <c:pt idx="92">
                  <c:v>14</c:v>
                </c:pt>
                <c:pt idx="93">
                  <c:v>11</c:v>
                </c:pt>
                <c:pt idx="94">
                  <c:v>1</c:v>
                </c:pt>
                <c:pt idx="95">
                  <c:v>16</c:v>
                </c:pt>
                <c:pt idx="96">
                  <c:v>4.5</c:v>
                </c:pt>
                <c:pt idx="97">
                  <c:v>11</c:v>
                </c:pt>
                <c:pt idx="98">
                  <c:v>11</c:v>
                </c:pt>
                <c:pt idx="99">
                  <c:v>8</c:v>
                </c:pt>
              </c:numCache>
            </c:numRef>
          </c:xVal>
          <c:yVal>
            <c:numRef>
              <c:f>Sheet1!$D$1:$D$183</c:f>
              <c:numCache>
                <c:formatCode>General</c:formatCode>
                <c:ptCount val="183"/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3.4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6.2</c:v>
                </c:pt>
                <c:pt idx="74">
                  <c:v>0</c:v>
                </c:pt>
                <c:pt idx="75">
                  <c:v>0</c:v>
                </c:pt>
                <c:pt idx="76">
                  <c:v>1.2</c:v>
                </c:pt>
                <c:pt idx="77">
                  <c:v>1.4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1.2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6.1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</c:numCache>
            </c:numRef>
          </c:yVal>
          <c:bubbleSize>
            <c:numRef>
              <c:f>Sheet1!$E$1:$E$183</c:f>
              <c:numCache>
                <c:formatCode>General</c:formatCode>
                <c:ptCount val="183"/>
                <c:pt idx="65">
                  <c:v>9465</c:v>
                </c:pt>
                <c:pt idx="66">
                  <c:v>664</c:v>
                </c:pt>
                <c:pt idx="67">
                  <c:v>735</c:v>
                </c:pt>
                <c:pt idx="68">
                  <c:v>2074</c:v>
                </c:pt>
                <c:pt idx="69">
                  <c:v>3258</c:v>
                </c:pt>
                <c:pt idx="70">
                  <c:v>3066</c:v>
                </c:pt>
                <c:pt idx="71">
                  <c:v>648</c:v>
                </c:pt>
                <c:pt idx="72">
                  <c:v>3573</c:v>
                </c:pt>
                <c:pt idx="73">
                  <c:v>1618</c:v>
                </c:pt>
                <c:pt idx="74">
                  <c:v>1369</c:v>
                </c:pt>
                <c:pt idx="75">
                  <c:v>2087</c:v>
                </c:pt>
                <c:pt idx="76">
                  <c:v>1146</c:v>
                </c:pt>
                <c:pt idx="77">
                  <c:v>1886</c:v>
                </c:pt>
                <c:pt idx="78">
                  <c:v>7036</c:v>
                </c:pt>
                <c:pt idx="79">
                  <c:v>510</c:v>
                </c:pt>
                <c:pt idx="80">
                  <c:v>555</c:v>
                </c:pt>
                <c:pt idx="81">
                  <c:v>3088</c:v>
                </c:pt>
                <c:pt idx="82">
                  <c:v>586</c:v>
                </c:pt>
                <c:pt idx="83">
                  <c:v>1493</c:v>
                </c:pt>
                <c:pt idx="84">
                  <c:v>2646</c:v>
                </c:pt>
                <c:pt idx="85">
                  <c:v>4692</c:v>
                </c:pt>
                <c:pt idx="86">
                  <c:v>5712</c:v>
                </c:pt>
                <c:pt idx="87">
                  <c:v>1261</c:v>
                </c:pt>
                <c:pt idx="88">
                  <c:v>3016</c:v>
                </c:pt>
                <c:pt idx="89">
                  <c:v>1605</c:v>
                </c:pt>
                <c:pt idx="90">
                  <c:v>2643</c:v>
                </c:pt>
                <c:pt idx="91">
                  <c:v>4769</c:v>
                </c:pt>
                <c:pt idx="92">
                  <c:v>3141</c:v>
                </c:pt>
                <c:pt idx="93">
                  <c:v>1041</c:v>
                </c:pt>
                <c:pt idx="94">
                  <c:v>1917</c:v>
                </c:pt>
                <c:pt idx="95">
                  <c:v>3564</c:v>
                </c:pt>
                <c:pt idx="96">
                  <c:v>899</c:v>
                </c:pt>
                <c:pt idx="97">
                  <c:v>781</c:v>
                </c:pt>
                <c:pt idx="98">
                  <c:v>580</c:v>
                </c:pt>
                <c:pt idx="99">
                  <c:v>817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1-6F32-4557-AE76-307350830298}"/>
            </c:ext>
          </c:extLst>
        </c:ser>
        <c:ser>
          <c:idx val="2"/>
          <c:order val="2"/>
          <c:spPr>
            <a:solidFill>
              <a:srgbClr val="5C5C5C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xVal>
            <c:numRef>
              <c:f>Sheet1!$A$1:$A$183</c:f>
              <c:numCache>
                <c:formatCode>General</c:formatCode>
                <c:ptCount val="183"/>
                <c:pt idx="100">
                  <c:v>1</c:v>
                </c:pt>
                <c:pt idx="101">
                  <c:v>13.5</c:v>
                </c:pt>
                <c:pt idx="102">
                  <c:v>16</c:v>
                </c:pt>
                <c:pt idx="103">
                  <c:v>6.5</c:v>
                </c:pt>
                <c:pt idx="104">
                  <c:v>9.5</c:v>
                </c:pt>
                <c:pt idx="105">
                  <c:v>9</c:v>
                </c:pt>
                <c:pt idx="106">
                  <c:v>6.5</c:v>
                </c:pt>
                <c:pt idx="107">
                  <c:v>15</c:v>
                </c:pt>
                <c:pt idx="108">
                  <c:v>17</c:v>
                </c:pt>
                <c:pt idx="109">
                  <c:v>4</c:v>
                </c:pt>
                <c:pt idx="110">
                  <c:v>8</c:v>
                </c:pt>
                <c:pt idx="111">
                  <c:v>9.5</c:v>
                </c:pt>
                <c:pt idx="112">
                  <c:v>6</c:v>
                </c:pt>
                <c:pt idx="113">
                  <c:v>16.5</c:v>
                </c:pt>
              </c:numCache>
            </c:numRef>
          </c:xVal>
          <c:yVal>
            <c:numRef>
              <c:f>Sheet1!$F$1:$F$183</c:f>
              <c:numCache>
                <c:formatCode>General</c:formatCode>
                <c:ptCount val="183"/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</c:numCache>
            </c:numRef>
          </c:yVal>
          <c:bubbleSize>
            <c:numRef>
              <c:f>Sheet1!$G$1:$G$183</c:f>
              <c:numCache>
                <c:formatCode>General</c:formatCode>
                <c:ptCount val="183"/>
                <c:pt idx="100">
                  <c:v>639</c:v>
                </c:pt>
                <c:pt idx="101">
                  <c:v>2340</c:v>
                </c:pt>
                <c:pt idx="102">
                  <c:v>2193</c:v>
                </c:pt>
                <c:pt idx="103">
                  <c:v>4653</c:v>
                </c:pt>
                <c:pt idx="104">
                  <c:v>1559</c:v>
                </c:pt>
                <c:pt idx="105">
                  <c:v>701</c:v>
                </c:pt>
                <c:pt idx="106">
                  <c:v>4253</c:v>
                </c:pt>
                <c:pt idx="107">
                  <c:v>4598</c:v>
                </c:pt>
                <c:pt idx="108">
                  <c:v>5598</c:v>
                </c:pt>
                <c:pt idx="109">
                  <c:v>3154</c:v>
                </c:pt>
                <c:pt idx="110">
                  <c:v>727</c:v>
                </c:pt>
                <c:pt idx="111">
                  <c:v>972</c:v>
                </c:pt>
                <c:pt idx="112">
                  <c:v>2977</c:v>
                </c:pt>
                <c:pt idx="113">
                  <c:v>1668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2-6F32-4557-AE76-307350830298}"/>
            </c:ext>
          </c:extLst>
        </c:ser>
        <c:ser>
          <c:idx val="3"/>
          <c:order val="3"/>
          <c:spPr>
            <a:solidFill>
              <a:srgbClr val="5C5C5C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xVal>
            <c:numRef>
              <c:f>Sheet1!$A$1:$A$183</c:f>
              <c:numCache>
                <c:formatCode>General</c:formatCode>
                <c:ptCount val="183"/>
                <c:pt idx="114">
                  <c:v>14.5</c:v>
                </c:pt>
                <c:pt idx="115">
                  <c:v>17.5</c:v>
                </c:pt>
                <c:pt idx="116">
                  <c:v>14</c:v>
                </c:pt>
                <c:pt idx="117">
                  <c:v>6</c:v>
                </c:pt>
                <c:pt idx="118">
                  <c:v>3.5</c:v>
                </c:pt>
                <c:pt idx="119">
                  <c:v>17.5</c:v>
                </c:pt>
                <c:pt idx="120">
                  <c:v>4.5</c:v>
                </c:pt>
                <c:pt idx="121">
                  <c:v>15</c:v>
                </c:pt>
                <c:pt idx="122">
                  <c:v>3.5</c:v>
                </c:pt>
                <c:pt idx="123">
                  <c:v>3</c:v>
                </c:pt>
                <c:pt idx="124">
                  <c:v>18</c:v>
                </c:pt>
                <c:pt idx="125">
                  <c:v>6.5</c:v>
                </c:pt>
                <c:pt idx="126">
                  <c:v>2.5</c:v>
                </c:pt>
              </c:numCache>
            </c:numRef>
          </c:xVal>
          <c:yVal>
            <c:numRef>
              <c:f>Sheet1!$H$1:$H$183</c:f>
              <c:numCache>
                <c:formatCode>General</c:formatCode>
                <c:ptCount val="183"/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</c:numCache>
            </c:numRef>
          </c:yVal>
          <c:bubbleSize>
            <c:numRef>
              <c:f>Sheet1!$I$1:$I$183</c:f>
              <c:numCache>
                <c:formatCode>General</c:formatCode>
                <c:ptCount val="183"/>
                <c:pt idx="114">
                  <c:v>2305</c:v>
                </c:pt>
                <c:pt idx="115">
                  <c:v>3088</c:v>
                </c:pt>
                <c:pt idx="116">
                  <c:v>2088</c:v>
                </c:pt>
                <c:pt idx="117">
                  <c:v>2956</c:v>
                </c:pt>
                <c:pt idx="118">
                  <c:v>2260</c:v>
                </c:pt>
                <c:pt idx="119">
                  <c:v>2547</c:v>
                </c:pt>
                <c:pt idx="120">
                  <c:v>2333</c:v>
                </c:pt>
                <c:pt idx="121">
                  <c:v>2151</c:v>
                </c:pt>
                <c:pt idx="122">
                  <c:v>602</c:v>
                </c:pt>
                <c:pt idx="123">
                  <c:v>1644</c:v>
                </c:pt>
                <c:pt idx="124">
                  <c:v>2369</c:v>
                </c:pt>
                <c:pt idx="125">
                  <c:v>2478</c:v>
                </c:pt>
                <c:pt idx="126">
                  <c:v>1514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3-6F32-4557-AE76-307350830298}"/>
            </c:ext>
          </c:extLst>
        </c:ser>
        <c:ser>
          <c:idx val="4"/>
          <c:order val="4"/>
          <c:spPr>
            <a:solidFill>
              <a:srgbClr val="5C5C5C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xVal>
            <c:numRef>
              <c:f>Sheet1!$A$1:$A$183</c:f>
              <c:numCache>
                <c:formatCode>General</c:formatCode>
                <c:ptCount val="183"/>
                <c:pt idx="127">
                  <c:v>13.5</c:v>
                </c:pt>
                <c:pt idx="128">
                  <c:v>7</c:v>
                </c:pt>
                <c:pt idx="129">
                  <c:v>17</c:v>
                </c:pt>
                <c:pt idx="130">
                  <c:v>5.5</c:v>
                </c:pt>
                <c:pt idx="131">
                  <c:v>15</c:v>
                </c:pt>
                <c:pt idx="132">
                  <c:v>18</c:v>
                </c:pt>
                <c:pt idx="133">
                  <c:v>15</c:v>
                </c:pt>
                <c:pt idx="134">
                  <c:v>4.5</c:v>
                </c:pt>
                <c:pt idx="135">
                  <c:v>5</c:v>
                </c:pt>
                <c:pt idx="136">
                  <c:v>2</c:v>
                </c:pt>
                <c:pt idx="137">
                  <c:v>6.5</c:v>
                </c:pt>
                <c:pt idx="138">
                  <c:v>5</c:v>
                </c:pt>
                <c:pt idx="139">
                  <c:v>16.5</c:v>
                </c:pt>
                <c:pt idx="140">
                  <c:v>17.5</c:v>
                </c:pt>
                <c:pt idx="141">
                  <c:v>5</c:v>
                </c:pt>
                <c:pt idx="142">
                  <c:v>15.5</c:v>
                </c:pt>
              </c:numCache>
            </c:numRef>
          </c:xVal>
          <c:yVal>
            <c:numRef>
              <c:f>Sheet1!$J$1:$J$183</c:f>
              <c:numCache>
                <c:formatCode>General</c:formatCode>
                <c:ptCount val="183"/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</c:numCache>
            </c:numRef>
          </c:yVal>
          <c:bubbleSize>
            <c:numRef>
              <c:f>Sheet1!$K$1:$K$183</c:f>
              <c:numCache>
                <c:formatCode>General</c:formatCode>
                <c:ptCount val="183"/>
                <c:pt idx="127">
                  <c:v>2003</c:v>
                </c:pt>
                <c:pt idx="128">
                  <c:v>1396</c:v>
                </c:pt>
                <c:pt idx="129">
                  <c:v>1660</c:v>
                </c:pt>
                <c:pt idx="130">
                  <c:v>2065</c:v>
                </c:pt>
                <c:pt idx="131">
                  <c:v>1800</c:v>
                </c:pt>
                <c:pt idx="132">
                  <c:v>1423</c:v>
                </c:pt>
                <c:pt idx="133">
                  <c:v>786</c:v>
                </c:pt>
                <c:pt idx="134">
                  <c:v>2285</c:v>
                </c:pt>
                <c:pt idx="135">
                  <c:v>856</c:v>
                </c:pt>
                <c:pt idx="136">
                  <c:v>1243</c:v>
                </c:pt>
                <c:pt idx="137">
                  <c:v>652</c:v>
                </c:pt>
                <c:pt idx="138">
                  <c:v>699</c:v>
                </c:pt>
                <c:pt idx="139">
                  <c:v>1362</c:v>
                </c:pt>
                <c:pt idx="140">
                  <c:v>1069</c:v>
                </c:pt>
                <c:pt idx="141">
                  <c:v>561</c:v>
                </c:pt>
                <c:pt idx="142">
                  <c:v>819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4-6F32-4557-AE76-307350830298}"/>
            </c:ext>
          </c:extLst>
        </c:ser>
        <c:ser>
          <c:idx val="5"/>
          <c:order val="5"/>
          <c:spPr>
            <a:solidFill>
              <a:srgbClr val="5C5C5C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xVal>
            <c:numRef>
              <c:f>Sheet1!$A$1:$A$183</c:f>
              <c:numCache>
                <c:formatCode>General</c:formatCode>
                <c:ptCount val="183"/>
                <c:pt idx="143">
                  <c:v>17</c:v>
                </c:pt>
                <c:pt idx="144">
                  <c:v>14</c:v>
                </c:pt>
                <c:pt idx="145">
                  <c:v>6</c:v>
                </c:pt>
                <c:pt idx="146">
                  <c:v>5.5</c:v>
                </c:pt>
                <c:pt idx="147">
                  <c:v>15.5</c:v>
                </c:pt>
                <c:pt idx="148">
                  <c:v>6.5</c:v>
                </c:pt>
                <c:pt idx="149">
                  <c:v>2</c:v>
                </c:pt>
                <c:pt idx="150">
                  <c:v>16</c:v>
                </c:pt>
                <c:pt idx="151">
                  <c:v>17</c:v>
                </c:pt>
                <c:pt idx="152">
                  <c:v>14.5</c:v>
                </c:pt>
                <c:pt idx="153">
                  <c:v>4</c:v>
                </c:pt>
                <c:pt idx="154">
                  <c:v>2</c:v>
                </c:pt>
                <c:pt idx="155">
                  <c:v>15.5</c:v>
                </c:pt>
                <c:pt idx="156">
                  <c:v>4.5</c:v>
                </c:pt>
                <c:pt idx="157">
                  <c:v>16.5</c:v>
                </c:pt>
                <c:pt idx="158">
                  <c:v>13.5</c:v>
                </c:pt>
                <c:pt idx="159">
                  <c:v>5.5</c:v>
                </c:pt>
                <c:pt idx="160">
                  <c:v>2.5</c:v>
                </c:pt>
                <c:pt idx="161">
                  <c:v>6</c:v>
                </c:pt>
                <c:pt idx="162">
                  <c:v>14</c:v>
                </c:pt>
                <c:pt idx="163">
                  <c:v>4</c:v>
                </c:pt>
                <c:pt idx="164">
                  <c:v>16.5</c:v>
                </c:pt>
                <c:pt idx="165">
                  <c:v>6</c:v>
                </c:pt>
              </c:numCache>
            </c:numRef>
          </c:xVal>
          <c:yVal>
            <c:numRef>
              <c:f>Sheet1!$L$1:$L$183</c:f>
              <c:numCache>
                <c:formatCode>General</c:formatCode>
                <c:ptCount val="183"/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0.2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</c:numCache>
            </c:numRef>
          </c:yVal>
          <c:bubbleSize>
            <c:numRef>
              <c:f>Sheet1!$M$1:$M$183</c:f>
              <c:numCache>
                <c:formatCode>General</c:formatCode>
                <c:ptCount val="183"/>
                <c:pt idx="143">
                  <c:v>778</c:v>
                </c:pt>
                <c:pt idx="144">
                  <c:v>1426</c:v>
                </c:pt>
                <c:pt idx="145">
                  <c:v>1155</c:v>
                </c:pt>
                <c:pt idx="146">
                  <c:v>962</c:v>
                </c:pt>
                <c:pt idx="147">
                  <c:v>763</c:v>
                </c:pt>
                <c:pt idx="148">
                  <c:v>527</c:v>
                </c:pt>
                <c:pt idx="149">
                  <c:v>839</c:v>
                </c:pt>
                <c:pt idx="150">
                  <c:v>935</c:v>
                </c:pt>
                <c:pt idx="151">
                  <c:v>623</c:v>
                </c:pt>
                <c:pt idx="152">
                  <c:v>706</c:v>
                </c:pt>
                <c:pt idx="153">
                  <c:v>1261</c:v>
                </c:pt>
                <c:pt idx="154">
                  <c:v>715</c:v>
                </c:pt>
                <c:pt idx="155">
                  <c:v>666</c:v>
                </c:pt>
                <c:pt idx="156">
                  <c:v>523</c:v>
                </c:pt>
                <c:pt idx="157">
                  <c:v>1218</c:v>
                </c:pt>
                <c:pt idx="158">
                  <c:v>1404</c:v>
                </c:pt>
                <c:pt idx="159">
                  <c:v>677</c:v>
                </c:pt>
                <c:pt idx="160">
                  <c:v>1146</c:v>
                </c:pt>
                <c:pt idx="161">
                  <c:v>720</c:v>
                </c:pt>
                <c:pt idx="162">
                  <c:v>1337</c:v>
                </c:pt>
                <c:pt idx="163">
                  <c:v>1131</c:v>
                </c:pt>
                <c:pt idx="164">
                  <c:v>613</c:v>
                </c:pt>
                <c:pt idx="165">
                  <c:v>590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5-6F32-4557-AE76-307350830298}"/>
            </c:ext>
          </c:extLst>
        </c:ser>
        <c:ser>
          <c:idx val="6"/>
          <c:order val="6"/>
          <c:spPr>
            <a:solidFill>
              <a:srgbClr val="5C5C5C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xVal>
            <c:numRef>
              <c:f>Sheet1!$A$1:$A$183</c:f>
              <c:numCache>
                <c:formatCode>General</c:formatCode>
                <c:ptCount val="183"/>
                <c:pt idx="166">
                  <c:v>13.5</c:v>
                </c:pt>
                <c:pt idx="167">
                  <c:v>5.5</c:v>
                </c:pt>
                <c:pt idx="168">
                  <c:v>6</c:v>
                </c:pt>
                <c:pt idx="169">
                  <c:v>16</c:v>
                </c:pt>
                <c:pt idx="170">
                  <c:v>4</c:v>
                </c:pt>
                <c:pt idx="171">
                  <c:v>17</c:v>
                </c:pt>
                <c:pt idx="172">
                  <c:v>15.5</c:v>
                </c:pt>
                <c:pt idx="173">
                  <c:v>16</c:v>
                </c:pt>
                <c:pt idx="174">
                  <c:v>13.5</c:v>
                </c:pt>
                <c:pt idx="175">
                  <c:v>14</c:v>
                </c:pt>
                <c:pt idx="176">
                  <c:v>5.5</c:v>
                </c:pt>
              </c:numCache>
            </c:numRef>
          </c:xVal>
          <c:yVal>
            <c:numRef>
              <c:f>Sheet1!$N$1:$N$183</c:f>
              <c:numCache>
                <c:formatCode>General</c:formatCode>
                <c:ptCount val="183"/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</c:numCache>
            </c:numRef>
          </c:yVal>
          <c:bubbleSize>
            <c:numRef>
              <c:f>Sheet1!$O$1:$O$183</c:f>
              <c:numCache>
                <c:formatCode>General</c:formatCode>
                <c:ptCount val="183"/>
                <c:pt idx="166">
                  <c:v>1008</c:v>
                </c:pt>
                <c:pt idx="167">
                  <c:v>593</c:v>
                </c:pt>
                <c:pt idx="168">
                  <c:v>523</c:v>
                </c:pt>
                <c:pt idx="169">
                  <c:v>933</c:v>
                </c:pt>
                <c:pt idx="170">
                  <c:v>1009</c:v>
                </c:pt>
                <c:pt idx="171">
                  <c:v>564</c:v>
                </c:pt>
                <c:pt idx="172">
                  <c:v>530</c:v>
                </c:pt>
                <c:pt idx="173">
                  <c:v>817</c:v>
                </c:pt>
                <c:pt idx="174">
                  <c:v>951</c:v>
                </c:pt>
                <c:pt idx="175">
                  <c:v>615</c:v>
                </c:pt>
                <c:pt idx="176">
                  <c:v>564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6-6F32-4557-AE76-307350830298}"/>
            </c:ext>
          </c:extLst>
        </c:ser>
        <c:ser>
          <c:idx val="7"/>
          <c:order val="7"/>
          <c:spPr>
            <a:solidFill>
              <a:srgbClr val="5C5C5C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xVal>
            <c:numRef>
              <c:f>Sheet1!$A$1:$A$183</c:f>
              <c:numCache>
                <c:formatCode>General</c:formatCode>
                <c:ptCount val="183"/>
                <c:pt idx="177">
                  <c:v>13.5</c:v>
                </c:pt>
                <c:pt idx="178">
                  <c:v>14</c:v>
                </c:pt>
                <c:pt idx="179">
                  <c:v>4</c:v>
                </c:pt>
                <c:pt idx="180">
                  <c:v>4</c:v>
                </c:pt>
              </c:numCache>
            </c:numRef>
          </c:xVal>
          <c:yVal>
            <c:numRef>
              <c:f>Sheet1!$P$1:$P$183</c:f>
              <c:numCache>
                <c:formatCode>General</c:formatCode>
                <c:ptCount val="183"/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</c:numCache>
            </c:numRef>
          </c:yVal>
          <c:bubbleSize>
            <c:numRef>
              <c:f>Sheet1!$Q$1:$Q$183</c:f>
              <c:numCache>
                <c:formatCode>General</c:formatCode>
                <c:ptCount val="183"/>
                <c:pt idx="177">
                  <c:v>918</c:v>
                </c:pt>
                <c:pt idx="178">
                  <c:v>520</c:v>
                </c:pt>
                <c:pt idx="179">
                  <c:v>994</c:v>
                </c:pt>
                <c:pt idx="180">
                  <c:v>766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7-6F32-4557-AE76-307350830298}"/>
            </c:ext>
          </c:extLst>
        </c:ser>
        <c:ser>
          <c:idx val="8"/>
          <c:order val="8"/>
          <c:spPr>
            <a:solidFill>
              <a:srgbClr val="5C5C5C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xVal>
            <c:numRef>
              <c:f>Sheet1!$A$1:$A$183</c:f>
              <c:numCache>
                <c:formatCode>General</c:formatCode>
                <c:ptCount val="183"/>
                <c:pt idx="181">
                  <c:v>4</c:v>
                </c:pt>
                <c:pt idx="182">
                  <c:v>4</c:v>
                </c:pt>
              </c:numCache>
            </c:numRef>
          </c:xVal>
          <c:yVal>
            <c:numRef>
              <c:f>Sheet1!$R$1:$R$183</c:f>
              <c:numCache>
                <c:formatCode>General</c:formatCode>
                <c:ptCount val="183"/>
                <c:pt idx="181">
                  <c:v>0</c:v>
                </c:pt>
                <c:pt idx="182">
                  <c:v>0</c:v>
                </c:pt>
              </c:numCache>
            </c:numRef>
          </c:yVal>
          <c:bubbleSize>
            <c:numRef>
              <c:f>Sheet1!$S$1:$S$183</c:f>
              <c:numCache>
                <c:formatCode>General</c:formatCode>
                <c:ptCount val="183"/>
                <c:pt idx="181">
                  <c:v>723</c:v>
                </c:pt>
                <c:pt idx="182">
                  <c:v>489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8-6F32-4557-AE76-3073508302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9"/>
        <c:showNegBubbles val="0"/>
        <c:axId val="1006885424"/>
        <c:axId val="1"/>
      </c:bubbleChart>
      <c:valAx>
        <c:axId val="1006885424"/>
        <c:scaling>
          <c:orientation val="minMax"/>
          <c:max val="20"/>
          <c:min val="0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rgbClr val="000000"/>
            </a:solidFill>
            <a:prstDash val="solid"/>
          </a:ln>
        </c:spPr>
        <c:crossAx val="1"/>
        <c:crosses val="min"/>
        <c:crossBetween val="midCat"/>
      </c:valAx>
      <c:valAx>
        <c:axId val="1"/>
        <c:scaling>
          <c:orientation val="minMax"/>
          <c:max val="8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rgbClr val="000000"/>
            </a:solidFill>
            <a:prstDash val="solid"/>
          </a:ln>
        </c:spPr>
        <c:crossAx val="1006885424"/>
        <c:crosses val="min"/>
        <c:crossBetween val="midCat"/>
      </c:valAx>
      <c:spPr>
        <a:noFill/>
        <a:ln w="9525" cmpd="sng" algn="ctr">
          <a:solidFill>
            <a:srgbClr val="000000"/>
          </a:solidFill>
          <a:prstDash val="solid"/>
        </a:ln>
      </c:spPr>
    </c:plotArea>
    <c:plotVisOnly val="0"/>
    <c:dispBlanksAs val="gap"/>
    <c:showDLblsOverMax val="1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D0C95-E343-43D9-B72B-D0201742EC75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2761D-3203-4508-AB5B-4C194F083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11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ACAB98A6-7761-4E4D-83FC-6D1D2506D4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39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 dirty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204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92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3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3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44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949F73F-40C4-459A-87F2-5B4A916D8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394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949F73F-40C4-459A-87F2-5B4A916D8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  <a:endParaRPr lang="en-US" sz="100" dirty="0">
              <a:solidFill>
                <a:schemeClr val="bg1">
                  <a:alpha val="0"/>
                </a:schemeClr>
              </a:solidFill>
            </a:endParaRP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Template_v1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DBS</a:t>
            </a:r>
            <a:endParaRPr lang="en-US" sz="600" dirty="0">
              <a:solidFill>
                <a:srgbClr val="FFFFFF"/>
              </a:solidFill>
            </a:endParaRP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3" r:id="rId3"/>
    <p:sldLayoutId id="2147483655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208" userDrawn="1">
          <p15:clr>
            <a:srgbClr val="CCCCCC"/>
          </p15:clr>
        </p15:guide>
        <p15:guide id="9" pos="7472" userDrawn="1">
          <p15:clr>
            <a:srgbClr val="CCCCC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8.emf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8.emf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image" Target="../media/image8.emf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8.emf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8.emf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image" Target="../media/image8.emf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image" Target="../media/image8.emf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image" Target="../media/image8.emf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8.emf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image" Target="../media/image8.emf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8.em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7" Type="http://schemas.openxmlformats.org/officeDocument/2006/relationships/image" Target="../media/image8.emf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7" Type="http://schemas.openxmlformats.org/officeDocument/2006/relationships/image" Target="../media/image8.emf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7" Type="http://schemas.openxmlformats.org/officeDocument/2006/relationships/image" Target="../media/image8.emf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7" Type="http://schemas.openxmlformats.org/officeDocument/2006/relationships/image" Target="../media/image8.emf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image" Target="../media/image8.emf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7" Type="http://schemas.openxmlformats.org/officeDocument/2006/relationships/image" Target="../media/image8.emf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7" Type="http://schemas.openxmlformats.org/officeDocument/2006/relationships/image" Target="../media/image8.emf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tags" Target="../tags/tag92.xml"/><Relationship Id="rId18" Type="http://schemas.openxmlformats.org/officeDocument/2006/relationships/tags" Target="../tags/tag97.xml"/><Relationship Id="rId26" Type="http://schemas.openxmlformats.org/officeDocument/2006/relationships/tags" Target="../tags/tag105.xml"/><Relationship Id="rId39" Type="http://schemas.openxmlformats.org/officeDocument/2006/relationships/tags" Target="../tags/tag118.xml"/><Relationship Id="rId21" Type="http://schemas.openxmlformats.org/officeDocument/2006/relationships/tags" Target="../tags/tag100.xml"/><Relationship Id="rId34" Type="http://schemas.openxmlformats.org/officeDocument/2006/relationships/tags" Target="../tags/tag113.xml"/><Relationship Id="rId42" Type="http://schemas.openxmlformats.org/officeDocument/2006/relationships/slideLayout" Target="../slideLayouts/slideLayout2.xml"/><Relationship Id="rId7" Type="http://schemas.openxmlformats.org/officeDocument/2006/relationships/tags" Target="../tags/tag86.xml"/><Relationship Id="rId2" Type="http://schemas.openxmlformats.org/officeDocument/2006/relationships/tags" Target="../tags/tag81.xml"/><Relationship Id="rId16" Type="http://schemas.openxmlformats.org/officeDocument/2006/relationships/tags" Target="../tags/tag95.xml"/><Relationship Id="rId29" Type="http://schemas.openxmlformats.org/officeDocument/2006/relationships/tags" Target="../tags/tag108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tags" Target="../tags/tag90.xml"/><Relationship Id="rId24" Type="http://schemas.openxmlformats.org/officeDocument/2006/relationships/tags" Target="../tags/tag103.xml"/><Relationship Id="rId32" Type="http://schemas.openxmlformats.org/officeDocument/2006/relationships/tags" Target="../tags/tag111.xml"/><Relationship Id="rId37" Type="http://schemas.openxmlformats.org/officeDocument/2006/relationships/tags" Target="../tags/tag116.xml"/><Relationship Id="rId40" Type="http://schemas.openxmlformats.org/officeDocument/2006/relationships/tags" Target="../tags/tag119.xml"/><Relationship Id="rId45" Type="http://schemas.openxmlformats.org/officeDocument/2006/relationships/image" Target="../media/image5.emf"/><Relationship Id="rId5" Type="http://schemas.openxmlformats.org/officeDocument/2006/relationships/tags" Target="../tags/tag84.xml"/><Relationship Id="rId15" Type="http://schemas.openxmlformats.org/officeDocument/2006/relationships/tags" Target="../tags/tag94.xml"/><Relationship Id="rId23" Type="http://schemas.openxmlformats.org/officeDocument/2006/relationships/tags" Target="../tags/tag102.xml"/><Relationship Id="rId28" Type="http://schemas.openxmlformats.org/officeDocument/2006/relationships/tags" Target="../tags/tag107.xml"/><Relationship Id="rId36" Type="http://schemas.openxmlformats.org/officeDocument/2006/relationships/tags" Target="../tags/tag115.xml"/><Relationship Id="rId10" Type="http://schemas.openxmlformats.org/officeDocument/2006/relationships/tags" Target="../tags/tag89.xml"/><Relationship Id="rId19" Type="http://schemas.openxmlformats.org/officeDocument/2006/relationships/tags" Target="../tags/tag98.xml"/><Relationship Id="rId31" Type="http://schemas.openxmlformats.org/officeDocument/2006/relationships/tags" Target="../tags/tag110.xml"/><Relationship Id="rId44" Type="http://schemas.openxmlformats.org/officeDocument/2006/relationships/oleObject" Target="../embeddings/oleObject3.bin"/><Relationship Id="rId4" Type="http://schemas.openxmlformats.org/officeDocument/2006/relationships/tags" Target="../tags/tag83.xml"/><Relationship Id="rId9" Type="http://schemas.openxmlformats.org/officeDocument/2006/relationships/tags" Target="../tags/tag88.xml"/><Relationship Id="rId14" Type="http://schemas.openxmlformats.org/officeDocument/2006/relationships/tags" Target="../tags/tag93.xml"/><Relationship Id="rId22" Type="http://schemas.openxmlformats.org/officeDocument/2006/relationships/tags" Target="../tags/tag101.xml"/><Relationship Id="rId27" Type="http://schemas.openxmlformats.org/officeDocument/2006/relationships/tags" Target="../tags/tag106.xml"/><Relationship Id="rId30" Type="http://schemas.openxmlformats.org/officeDocument/2006/relationships/tags" Target="../tags/tag109.xml"/><Relationship Id="rId35" Type="http://schemas.openxmlformats.org/officeDocument/2006/relationships/tags" Target="../tags/tag114.xml"/><Relationship Id="rId43" Type="http://schemas.openxmlformats.org/officeDocument/2006/relationships/notesSlide" Target="../notesSlides/notesSlide1.xml"/><Relationship Id="rId8" Type="http://schemas.openxmlformats.org/officeDocument/2006/relationships/tags" Target="../tags/tag87.xml"/><Relationship Id="rId3" Type="http://schemas.openxmlformats.org/officeDocument/2006/relationships/tags" Target="../tags/tag82.xml"/><Relationship Id="rId12" Type="http://schemas.openxmlformats.org/officeDocument/2006/relationships/tags" Target="../tags/tag91.xml"/><Relationship Id="rId17" Type="http://schemas.openxmlformats.org/officeDocument/2006/relationships/tags" Target="../tags/tag96.xml"/><Relationship Id="rId25" Type="http://schemas.openxmlformats.org/officeDocument/2006/relationships/tags" Target="../tags/tag104.xml"/><Relationship Id="rId33" Type="http://schemas.openxmlformats.org/officeDocument/2006/relationships/tags" Target="../tags/tag112.xml"/><Relationship Id="rId38" Type="http://schemas.openxmlformats.org/officeDocument/2006/relationships/tags" Target="../tags/tag117.xml"/><Relationship Id="rId46" Type="http://schemas.openxmlformats.org/officeDocument/2006/relationships/chart" Target="../charts/chart1.xml"/><Relationship Id="rId20" Type="http://schemas.openxmlformats.org/officeDocument/2006/relationships/tags" Target="../tags/tag99.xml"/><Relationship Id="rId41" Type="http://schemas.openxmlformats.org/officeDocument/2006/relationships/tags" Target="../tags/tag1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8.emf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8.emf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8.emf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8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8.emf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8.emf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8.emf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72982800-0054-1B30-5788-0516FDB49D0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366105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5" progId="TCLayout.ActiveDocument.1">
                  <p:embed/>
                </p:oleObj>
              </mc:Choice>
              <mc:Fallback>
                <p:oleObj name="think-cell Slide" r:id="rId4" imgW="592" imgH="595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2982800-0054-1B30-5788-0516FDB49D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btfpColumnIndicatorGroup2">
            <a:extLst>
              <a:ext uri="{FF2B5EF4-FFF2-40B4-BE49-F238E27FC236}">
                <a16:creationId xmlns:a16="http://schemas.microsoft.com/office/drawing/2014/main" id="{154B0D1C-DA23-824F-438A-9584940D8C41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2" name="btfpColumnGapBlocker142707">
              <a:extLst>
                <a:ext uri="{FF2B5EF4-FFF2-40B4-BE49-F238E27FC236}">
                  <a16:creationId xmlns:a16="http://schemas.microsoft.com/office/drawing/2014/main" id="{0A4FA960-3FD0-90DB-D608-2E3C53142DD3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0" name="btfpColumnGapBlocker381726">
              <a:extLst>
                <a:ext uri="{FF2B5EF4-FFF2-40B4-BE49-F238E27FC236}">
                  <a16:creationId xmlns:a16="http://schemas.microsoft.com/office/drawing/2014/main" id="{43E497FD-0F1D-B5B7-1B89-C1E406332FAA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8" name="btfpColumnIndicator373724">
              <a:extLst>
                <a:ext uri="{FF2B5EF4-FFF2-40B4-BE49-F238E27FC236}">
                  <a16:creationId xmlns:a16="http://schemas.microsoft.com/office/drawing/2014/main" id="{203D31C7-4FD1-CB4A-4AA9-A006FE3CEF58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btfpColumnIndicator406725">
              <a:extLst>
                <a:ext uri="{FF2B5EF4-FFF2-40B4-BE49-F238E27FC236}">
                  <a16:creationId xmlns:a16="http://schemas.microsoft.com/office/drawing/2014/main" id="{4D0E4272-7CCF-521E-889E-41A7A2C3F0F7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btfpColumnIndicatorGroup1">
            <a:extLst>
              <a:ext uri="{FF2B5EF4-FFF2-40B4-BE49-F238E27FC236}">
                <a16:creationId xmlns:a16="http://schemas.microsoft.com/office/drawing/2014/main" id="{66B97491-3C9C-671E-2BB0-9F9E9928AB0A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1" name="btfpColumnGapBlocker326136">
              <a:extLst>
                <a:ext uri="{FF2B5EF4-FFF2-40B4-BE49-F238E27FC236}">
                  <a16:creationId xmlns:a16="http://schemas.microsoft.com/office/drawing/2014/main" id="{DCEA6FCD-6700-7CDC-9974-BA921A06C913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btfpColumnGapBlocker932127">
              <a:extLst>
                <a:ext uri="{FF2B5EF4-FFF2-40B4-BE49-F238E27FC236}">
                  <a16:creationId xmlns:a16="http://schemas.microsoft.com/office/drawing/2014/main" id="{87268082-86C1-5DC3-D7ED-884E9B93AB4B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7" name="btfpColumnIndicator346835">
              <a:extLst>
                <a:ext uri="{FF2B5EF4-FFF2-40B4-BE49-F238E27FC236}">
                  <a16:creationId xmlns:a16="http://schemas.microsoft.com/office/drawing/2014/main" id="{89512308-13BE-B74A-03DE-8E23243CCD4D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btfpColumnIndicator894326">
              <a:extLst>
                <a:ext uri="{FF2B5EF4-FFF2-40B4-BE49-F238E27FC236}">
                  <a16:creationId xmlns:a16="http://schemas.microsoft.com/office/drawing/2014/main" id="{EC106BA6-8AA4-FF49-FDC0-CA68EC0E7C96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4581FD10-AAF5-A2C3-9F26-2930C74816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xxxxxx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4DB66D-56C4-19F5-A95A-87F561311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dirty="0" err="1"/>
              <a:t>xxxx</a:t>
            </a:r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8955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btfpColumnIndicatorGroup2">
            <a:extLst>
              <a:ext uri="{FF2B5EF4-FFF2-40B4-BE49-F238E27FC236}">
                <a16:creationId xmlns:a16="http://schemas.microsoft.com/office/drawing/2014/main" id="{E22B82CE-B76B-42EA-A147-7DD89F152C2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4" name="btfpColumnGapBlocker370690">
              <a:extLst>
                <a:ext uri="{FF2B5EF4-FFF2-40B4-BE49-F238E27FC236}">
                  <a16:creationId xmlns:a16="http://schemas.microsoft.com/office/drawing/2014/main" id="{84292C2D-5299-44FA-9FB3-45DBA331635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btfpColumnGapBlocker696994">
              <a:extLst>
                <a:ext uri="{FF2B5EF4-FFF2-40B4-BE49-F238E27FC236}">
                  <a16:creationId xmlns:a16="http://schemas.microsoft.com/office/drawing/2014/main" id="{28E97AC5-0C91-468C-B2AF-67D36D21866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btfpColumnIndicator556039">
              <a:extLst>
                <a:ext uri="{FF2B5EF4-FFF2-40B4-BE49-F238E27FC236}">
                  <a16:creationId xmlns:a16="http://schemas.microsoft.com/office/drawing/2014/main" id="{7C860E60-B199-4D8B-9392-E0731E1CA8E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950616">
              <a:extLst>
                <a:ext uri="{FF2B5EF4-FFF2-40B4-BE49-F238E27FC236}">
                  <a16:creationId xmlns:a16="http://schemas.microsoft.com/office/drawing/2014/main" id="{C5D8C1F6-B08E-472F-B9E8-B7800FCF071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btfpColumnIndicatorGroup1">
            <a:extLst>
              <a:ext uri="{FF2B5EF4-FFF2-40B4-BE49-F238E27FC236}">
                <a16:creationId xmlns:a16="http://schemas.microsoft.com/office/drawing/2014/main" id="{A1DF2DC2-BF41-4ABF-899F-99C1325943B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3" name="btfpColumnGapBlocker309041">
              <a:extLst>
                <a:ext uri="{FF2B5EF4-FFF2-40B4-BE49-F238E27FC236}">
                  <a16:creationId xmlns:a16="http://schemas.microsoft.com/office/drawing/2014/main" id="{74B3C58E-82A1-4100-A86F-AB3550C59A5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btfpColumnGapBlocker589184">
              <a:extLst>
                <a:ext uri="{FF2B5EF4-FFF2-40B4-BE49-F238E27FC236}">
                  <a16:creationId xmlns:a16="http://schemas.microsoft.com/office/drawing/2014/main" id="{5808E350-EE80-45B8-9EC3-D3962FBB2BE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" name="btfpColumnIndicator478150">
              <a:extLst>
                <a:ext uri="{FF2B5EF4-FFF2-40B4-BE49-F238E27FC236}">
                  <a16:creationId xmlns:a16="http://schemas.microsoft.com/office/drawing/2014/main" id="{23CD7386-4D81-438F-998B-0D1A3171F91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956840">
              <a:extLst>
                <a:ext uri="{FF2B5EF4-FFF2-40B4-BE49-F238E27FC236}">
                  <a16:creationId xmlns:a16="http://schemas.microsoft.com/office/drawing/2014/main" id="{931B08CF-609F-4FF6-9793-6C7753DAEFF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6E319-5357-4CBE-A932-A64D2A3E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 (No Country Selected) Revenue: All  (Whitespace) - (3/19)</a:t>
            </a:r>
          </a:p>
        </p:txBody>
      </p:sp>
      <p:graphicFrame>
        <p:nvGraphicFramePr>
          <p:cNvPr id="3" name="btfpTable833592">
            <a:extLst>
              <a:ext uri="{FF2B5EF4-FFF2-40B4-BE49-F238E27FC236}">
                <a16:creationId xmlns:a16="http://schemas.microsoft.com/office/drawing/2014/main" id="{AA538187-1409-4B86-96CB-1AF77CA8ED84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30197" y="1270005"/>
          <a:ext cx="11522078" cy="451663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103748">
                  <a:extLst>
                    <a:ext uri="{9D8B030D-6E8A-4147-A177-3AD203B41FA5}">
                      <a16:colId xmlns:a16="http://schemas.microsoft.com/office/drawing/2014/main" val="4011508615"/>
                    </a:ext>
                  </a:extLst>
                </a:gridCol>
                <a:gridCol w="696859">
                  <a:extLst>
                    <a:ext uri="{9D8B030D-6E8A-4147-A177-3AD203B41FA5}">
                      <a16:colId xmlns:a16="http://schemas.microsoft.com/office/drawing/2014/main" val="1340705737"/>
                    </a:ext>
                  </a:extLst>
                </a:gridCol>
                <a:gridCol w="1241570">
                  <a:extLst>
                    <a:ext uri="{9D8B030D-6E8A-4147-A177-3AD203B41FA5}">
                      <a16:colId xmlns:a16="http://schemas.microsoft.com/office/drawing/2014/main" val="594787792"/>
                    </a:ext>
                  </a:extLst>
                </a:gridCol>
                <a:gridCol w="1459685">
                  <a:extLst>
                    <a:ext uri="{9D8B030D-6E8A-4147-A177-3AD203B41FA5}">
                      <a16:colId xmlns:a16="http://schemas.microsoft.com/office/drawing/2014/main" val="2607790595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898179063"/>
                    </a:ext>
                  </a:extLst>
                </a:gridCol>
                <a:gridCol w="956345">
                  <a:extLst>
                    <a:ext uri="{9D8B030D-6E8A-4147-A177-3AD203B41FA5}">
                      <a16:colId xmlns:a16="http://schemas.microsoft.com/office/drawing/2014/main" val="3064680607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14435911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54937247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4034672646"/>
                    </a:ext>
                  </a:extLst>
                </a:gridCol>
                <a:gridCol w="894031">
                  <a:extLst>
                    <a:ext uri="{9D8B030D-6E8A-4147-A177-3AD203B41FA5}">
                      <a16:colId xmlns:a16="http://schemas.microsoft.com/office/drawing/2014/main" val="801035549"/>
                    </a:ext>
                  </a:extLst>
                </a:gridCol>
                <a:gridCol w="708266">
                  <a:extLst>
                    <a:ext uri="{9D8B030D-6E8A-4147-A177-3AD203B41FA5}">
                      <a16:colId xmlns:a16="http://schemas.microsoft.com/office/drawing/2014/main" val="3886111794"/>
                    </a:ext>
                  </a:extLst>
                </a:gridCol>
                <a:gridCol w="921420">
                  <a:extLst>
                    <a:ext uri="{9D8B030D-6E8A-4147-A177-3AD203B41FA5}">
                      <a16:colId xmlns:a16="http://schemas.microsoft.com/office/drawing/2014/main" val="3808355167"/>
                    </a:ext>
                  </a:extLst>
                </a:gridCol>
              </a:tblGrid>
              <a:tr h="396799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Company name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R</a:t>
                      </a:r>
                      <a:r>
                        <a:rPr lang="en-CA" sz="1000" b="1" dirty="0" err="1">
                          <a:latin typeface="+mj-lt"/>
                        </a:rPr>
                        <a:t>evenue</a:t>
                      </a:r>
                      <a:endParaRPr lang="en-CA" sz="1000" b="1" dirty="0">
                        <a:latin typeface="+mj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($B)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Country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Sector</a:t>
                      </a:r>
                      <a:endParaRPr lang="en-CA" sz="1000" b="1" dirty="0"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EBIT % pt change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Relative EBIT margin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E</a:t>
                      </a:r>
                      <a:r>
                        <a:rPr lang="en-CA" sz="1000" b="1" dirty="0">
                          <a:latin typeface="+mj-lt"/>
                        </a:rPr>
                        <a:t>BIT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SG&amp;A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NWC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Top-line opportunity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Net debt / EBITDA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ESG Score versus peers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75059071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LG H&amp;H Co., Ltd.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South Korea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Personal Products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-6.1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-0.2x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1610193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Nissui Corporation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666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4.6x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78386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Nisshin Seifun Group Inc.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255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285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0.2x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224556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Mewah International Inc.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5.4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Singapore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366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1.9x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70224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Nichirei Corporation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473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1.9x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00959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Shimano Inc.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Leisure Products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163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155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-2.2x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92834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Nissin Foods Holdings Co.,Ltd.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643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294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-0.6x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2218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KT&amp;G Corporation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South Korea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Tobacco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-3.9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411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2,340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-1.2x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41735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MEGMILK SNOW BRAND Co.,Ltd.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82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163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1.8x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76340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Thai Union Group Public Company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4.5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Thailand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885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4.2x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127562"/>
                  </a:ext>
                </a:extLst>
              </a:tr>
            </a:tbl>
          </a:graphicData>
        </a:graphic>
      </p:graphicFrame>
      <p:graphicFrame>
        <p:nvGraphicFramePr>
          <p:cNvPr id="21" name="btfpTable924709">
            <a:extLst>
              <a:ext uri="{FF2B5EF4-FFF2-40B4-BE49-F238E27FC236}">
                <a16:creationId xmlns:a16="http://schemas.microsoft.com/office/drawing/2014/main" id="{C67D708B-CF8C-41D6-BFAC-3FA67BFEFAF6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30199" y="948884"/>
          <a:ext cx="5111373" cy="27432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54101">
                  <a:extLst>
                    <a:ext uri="{9D8B030D-6E8A-4147-A177-3AD203B41FA5}">
                      <a16:colId xmlns:a16="http://schemas.microsoft.com/office/drawing/2014/main" val="1850214324"/>
                    </a:ext>
                  </a:extLst>
                </a:gridCol>
                <a:gridCol w="1023904">
                  <a:extLst>
                    <a:ext uri="{9D8B030D-6E8A-4147-A177-3AD203B41FA5}">
                      <a16:colId xmlns:a16="http://schemas.microsoft.com/office/drawing/2014/main" val="3994629117"/>
                    </a:ext>
                  </a:extLst>
                </a:gridCol>
                <a:gridCol w="265176">
                  <a:extLst>
                    <a:ext uri="{9D8B030D-6E8A-4147-A177-3AD203B41FA5}">
                      <a16:colId xmlns:a16="http://schemas.microsoft.com/office/drawing/2014/main" val="1855272509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161896919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4432775"/>
                    </a:ext>
                  </a:extLst>
                </a:gridCol>
                <a:gridCol w="1675384">
                  <a:extLst>
                    <a:ext uri="{9D8B030D-6E8A-4147-A177-3AD203B41FA5}">
                      <a16:colId xmlns:a16="http://schemas.microsoft.com/office/drawing/2014/main" val="4100506740"/>
                    </a:ext>
                  </a:extLst>
                </a:gridCol>
              </a:tblGrid>
              <a:tr h="253431"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5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Top quartile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6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Better than median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7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Worse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than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97062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25626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btfpColumnIndicatorGroup2">
            <a:extLst>
              <a:ext uri="{FF2B5EF4-FFF2-40B4-BE49-F238E27FC236}">
                <a16:creationId xmlns:a16="http://schemas.microsoft.com/office/drawing/2014/main" id="{E22B82CE-B76B-42EA-A147-7DD89F152C2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4" name="btfpColumnGapBlocker370690">
              <a:extLst>
                <a:ext uri="{FF2B5EF4-FFF2-40B4-BE49-F238E27FC236}">
                  <a16:creationId xmlns:a16="http://schemas.microsoft.com/office/drawing/2014/main" id="{84292C2D-5299-44FA-9FB3-45DBA331635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btfpColumnGapBlocker696994">
              <a:extLst>
                <a:ext uri="{FF2B5EF4-FFF2-40B4-BE49-F238E27FC236}">
                  <a16:creationId xmlns:a16="http://schemas.microsoft.com/office/drawing/2014/main" id="{28E97AC5-0C91-468C-B2AF-67D36D21866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btfpColumnIndicator556039">
              <a:extLst>
                <a:ext uri="{FF2B5EF4-FFF2-40B4-BE49-F238E27FC236}">
                  <a16:creationId xmlns:a16="http://schemas.microsoft.com/office/drawing/2014/main" id="{7C860E60-B199-4D8B-9392-E0731E1CA8E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950616">
              <a:extLst>
                <a:ext uri="{FF2B5EF4-FFF2-40B4-BE49-F238E27FC236}">
                  <a16:creationId xmlns:a16="http://schemas.microsoft.com/office/drawing/2014/main" id="{C5D8C1F6-B08E-472F-B9E8-B7800FCF071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btfpColumnIndicatorGroup1">
            <a:extLst>
              <a:ext uri="{FF2B5EF4-FFF2-40B4-BE49-F238E27FC236}">
                <a16:creationId xmlns:a16="http://schemas.microsoft.com/office/drawing/2014/main" id="{A1DF2DC2-BF41-4ABF-899F-99C1325943B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3" name="btfpColumnGapBlocker309041">
              <a:extLst>
                <a:ext uri="{FF2B5EF4-FFF2-40B4-BE49-F238E27FC236}">
                  <a16:creationId xmlns:a16="http://schemas.microsoft.com/office/drawing/2014/main" id="{74B3C58E-82A1-4100-A86F-AB3550C59A5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btfpColumnGapBlocker589184">
              <a:extLst>
                <a:ext uri="{FF2B5EF4-FFF2-40B4-BE49-F238E27FC236}">
                  <a16:creationId xmlns:a16="http://schemas.microsoft.com/office/drawing/2014/main" id="{5808E350-EE80-45B8-9EC3-D3962FBB2BE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" name="btfpColumnIndicator478150">
              <a:extLst>
                <a:ext uri="{FF2B5EF4-FFF2-40B4-BE49-F238E27FC236}">
                  <a16:creationId xmlns:a16="http://schemas.microsoft.com/office/drawing/2014/main" id="{23CD7386-4D81-438F-998B-0D1A3171F91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956840">
              <a:extLst>
                <a:ext uri="{FF2B5EF4-FFF2-40B4-BE49-F238E27FC236}">
                  <a16:creationId xmlns:a16="http://schemas.microsoft.com/office/drawing/2014/main" id="{931B08CF-609F-4FF6-9793-6C7753DAEFF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6E319-5357-4CBE-A932-A64D2A3E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 (No Country Selected) Revenue: All  (Whitespace) - (4/19)</a:t>
            </a:r>
          </a:p>
        </p:txBody>
      </p:sp>
      <p:graphicFrame>
        <p:nvGraphicFramePr>
          <p:cNvPr id="3" name="btfpTable833592">
            <a:extLst>
              <a:ext uri="{FF2B5EF4-FFF2-40B4-BE49-F238E27FC236}">
                <a16:creationId xmlns:a16="http://schemas.microsoft.com/office/drawing/2014/main" id="{AA538187-1409-4B86-96CB-1AF77CA8ED84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30197" y="1270005"/>
          <a:ext cx="11522078" cy="451663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103748">
                  <a:extLst>
                    <a:ext uri="{9D8B030D-6E8A-4147-A177-3AD203B41FA5}">
                      <a16:colId xmlns:a16="http://schemas.microsoft.com/office/drawing/2014/main" val="4011508615"/>
                    </a:ext>
                  </a:extLst>
                </a:gridCol>
                <a:gridCol w="696859">
                  <a:extLst>
                    <a:ext uri="{9D8B030D-6E8A-4147-A177-3AD203B41FA5}">
                      <a16:colId xmlns:a16="http://schemas.microsoft.com/office/drawing/2014/main" val="1340705737"/>
                    </a:ext>
                  </a:extLst>
                </a:gridCol>
                <a:gridCol w="1241570">
                  <a:extLst>
                    <a:ext uri="{9D8B030D-6E8A-4147-A177-3AD203B41FA5}">
                      <a16:colId xmlns:a16="http://schemas.microsoft.com/office/drawing/2014/main" val="594787792"/>
                    </a:ext>
                  </a:extLst>
                </a:gridCol>
                <a:gridCol w="1459685">
                  <a:extLst>
                    <a:ext uri="{9D8B030D-6E8A-4147-A177-3AD203B41FA5}">
                      <a16:colId xmlns:a16="http://schemas.microsoft.com/office/drawing/2014/main" val="2607790595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898179063"/>
                    </a:ext>
                  </a:extLst>
                </a:gridCol>
                <a:gridCol w="956345">
                  <a:extLst>
                    <a:ext uri="{9D8B030D-6E8A-4147-A177-3AD203B41FA5}">
                      <a16:colId xmlns:a16="http://schemas.microsoft.com/office/drawing/2014/main" val="3064680607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14435911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54937247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4034672646"/>
                    </a:ext>
                  </a:extLst>
                </a:gridCol>
                <a:gridCol w="894031">
                  <a:extLst>
                    <a:ext uri="{9D8B030D-6E8A-4147-A177-3AD203B41FA5}">
                      <a16:colId xmlns:a16="http://schemas.microsoft.com/office/drawing/2014/main" val="801035549"/>
                    </a:ext>
                  </a:extLst>
                </a:gridCol>
                <a:gridCol w="708266">
                  <a:extLst>
                    <a:ext uri="{9D8B030D-6E8A-4147-A177-3AD203B41FA5}">
                      <a16:colId xmlns:a16="http://schemas.microsoft.com/office/drawing/2014/main" val="3886111794"/>
                    </a:ext>
                  </a:extLst>
                </a:gridCol>
                <a:gridCol w="921420">
                  <a:extLst>
                    <a:ext uri="{9D8B030D-6E8A-4147-A177-3AD203B41FA5}">
                      <a16:colId xmlns:a16="http://schemas.microsoft.com/office/drawing/2014/main" val="3808355167"/>
                    </a:ext>
                  </a:extLst>
                </a:gridCol>
              </a:tblGrid>
              <a:tr h="396799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Company name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R</a:t>
                      </a:r>
                      <a:r>
                        <a:rPr lang="en-CA" sz="1000" b="1" dirty="0" err="1">
                          <a:latin typeface="+mj-lt"/>
                        </a:rPr>
                        <a:t>evenue</a:t>
                      </a:r>
                      <a:endParaRPr lang="en-CA" sz="1000" b="1" dirty="0">
                        <a:latin typeface="+mj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($B)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Country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Sector</a:t>
                      </a:r>
                      <a:endParaRPr lang="en-CA" sz="1000" b="1" dirty="0"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EBIT % pt change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Relative EBIT margin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E</a:t>
                      </a:r>
                      <a:r>
                        <a:rPr lang="en-CA" sz="1000" b="1" dirty="0">
                          <a:latin typeface="+mj-lt"/>
                        </a:rPr>
                        <a:t>BIT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SG&amp;A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NWC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Top-line opportunity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Net debt / EBITDA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ESG Score versus peers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75059071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Japfa Ltd.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Singapore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-3.6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4.7x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1610193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Kikkoman Corporation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449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307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-0.5x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78386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Morinaga Milk Industry Co., 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227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175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103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1.5x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224556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Sapporo Holdings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Brewers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98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324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382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7.9x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70224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AMOREPACIFIC Group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South Korea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Personal Products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97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578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168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-2.2x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00959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Fuji Oil Holdings Inc.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555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5.4x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92834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The Nisshin OilliO Group,Ltd.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83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449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4.3x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2218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Prima Meat Packers, 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41735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Yakult Honsha Co.,Ltd.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1,140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115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-1.9x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76340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Yamaha Corporation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Leisure Products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301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-1.6x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127562"/>
                  </a:ext>
                </a:extLst>
              </a:tr>
            </a:tbl>
          </a:graphicData>
        </a:graphic>
      </p:graphicFrame>
      <p:graphicFrame>
        <p:nvGraphicFramePr>
          <p:cNvPr id="21" name="btfpTable924709">
            <a:extLst>
              <a:ext uri="{FF2B5EF4-FFF2-40B4-BE49-F238E27FC236}">
                <a16:creationId xmlns:a16="http://schemas.microsoft.com/office/drawing/2014/main" id="{C67D708B-CF8C-41D6-BFAC-3FA67BFEFAF6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30199" y="948884"/>
          <a:ext cx="5111373" cy="27432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54101">
                  <a:extLst>
                    <a:ext uri="{9D8B030D-6E8A-4147-A177-3AD203B41FA5}">
                      <a16:colId xmlns:a16="http://schemas.microsoft.com/office/drawing/2014/main" val="1850214324"/>
                    </a:ext>
                  </a:extLst>
                </a:gridCol>
                <a:gridCol w="1023904">
                  <a:extLst>
                    <a:ext uri="{9D8B030D-6E8A-4147-A177-3AD203B41FA5}">
                      <a16:colId xmlns:a16="http://schemas.microsoft.com/office/drawing/2014/main" val="3994629117"/>
                    </a:ext>
                  </a:extLst>
                </a:gridCol>
                <a:gridCol w="265176">
                  <a:extLst>
                    <a:ext uri="{9D8B030D-6E8A-4147-A177-3AD203B41FA5}">
                      <a16:colId xmlns:a16="http://schemas.microsoft.com/office/drawing/2014/main" val="1855272509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161896919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4432775"/>
                    </a:ext>
                  </a:extLst>
                </a:gridCol>
                <a:gridCol w="1675384">
                  <a:extLst>
                    <a:ext uri="{9D8B030D-6E8A-4147-A177-3AD203B41FA5}">
                      <a16:colId xmlns:a16="http://schemas.microsoft.com/office/drawing/2014/main" val="4100506740"/>
                    </a:ext>
                  </a:extLst>
                </a:gridCol>
              </a:tblGrid>
              <a:tr h="253431"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5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Top quartile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6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Better than median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7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Worse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than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97062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8952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btfpColumnIndicatorGroup2">
            <a:extLst>
              <a:ext uri="{FF2B5EF4-FFF2-40B4-BE49-F238E27FC236}">
                <a16:creationId xmlns:a16="http://schemas.microsoft.com/office/drawing/2014/main" id="{E22B82CE-B76B-42EA-A147-7DD89F152C2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4" name="btfpColumnGapBlocker370690">
              <a:extLst>
                <a:ext uri="{FF2B5EF4-FFF2-40B4-BE49-F238E27FC236}">
                  <a16:creationId xmlns:a16="http://schemas.microsoft.com/office/drawing/2014/main" id="{84292C2D-5299-44FA-9FB3-45DBA331635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btfpColumnGapBlocker696994">
              <a:extLst>
                <a:ext uri="{FF2B5EF4-FFF2-40B4-BE49-F238E27FC236}">
                  <a16:creationId xmlns:a16="http://schemas.microsoft.com/office/drawing/2014/main" id="{28E97AC5-0C91-468C-B2AF-67D36D21866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btfpColumnIndicator556039">
              <a:extLst>
                <a:ext uri="{FF2B5EF4-FFF2-40B4-BE49-F238E27FC236}">
                  <a16:creationId xmlns:a16="http://schemas.microsoft.com/office/drawing/2014/main" id="{7C860E60-B199-4D8B-9392-E0731E1CA8E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950616">
              <a:extLst>
                <a:ext uri="{FF2B5EF4-FFF2-40B4-BE49-F238E27FC236}">
                  <a16:creationId xmlns:a16="http://schemas.microsoft.com/office/drawing/2014/main" id="{C5D8C1F6-B08E-472F-B9E8-B7800FCF071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btfpColumnIndicatorGroup1">
            <a:extLst>
              <a:ext uri="{FF2B5EF4-FFF2-40B4-BE49-F238E27FC236}">
                <a16:creationId xmlns:a16="http://schemas.microsoft.com/office/drawing/2014/main" id="{A1DF2DC2-BF41-4ABF-899F-99C1325943B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3" name="btfpColumnGapBlocker309041">
              <a:extLst>
                <a:ext uri="{FF2B5EF4-FFF2-40B4-BE49-F238E27FC236}">
                  <a16:creationId xmlns:a16="http://schemas.microsoft.com/office/drawing/2014/main" id="{74B3C58E-82A1-4100-A86F-AB3550C59A5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btfpColumnGapBlocker589184">
              <a:extLst>
                <a:ext uri="{FF2B5EF4-FFF2-40B4-BE49-F238E27FC236}">
                  <a16:creationId xmlns:a16="http://schemas.microsoft.com/office/drawing/2014/main" id="{5808E350-EE80-45B8-9EC3-D3962FBB2BE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" name="btfpColumnIndicator478150">
              <a:extLst>
                <a:ext uri="{FF2B5EF4-FFF2-40B4-BE49-F238E27FC236}">
                  <a16:creationId xmlns:a16="http://schemas.microsoft.com/office/drawing/2014/main" id="{23CD7386-4D81-438F-998B-0D1A3171F91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956840">
              <a:extLst>
                <a:ext uri="{FF2B5EF4-FFF2-40B4-BE49-F238E27FC236}">
                  <a16:creationId xmlns:a16="http://schemas.microsoft.com/office/drawing/2014/main" id="{931B08CF-609F-4FF6-9793-6C7753DAEFF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6E319-5357-4CBE-A932-A64D2A3E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 (No Country Selected) Revenue: All  (Whitespace) - (5/19)</a:t>
            </a:r>
          </a:p>
        </p:txBody>
      </p:sp>
      <p:graphicFrame>
        <p:nvGraphicFramePr>
          <p:cNvPr id="3" name="btfpTable833592">
            <a:extLst>
              <a:ext uri="{FF2B5EF4-FFF2-40B4-BE49-F238E27FC236}">
                <a16:creationId xmlns:a16="http://schemas.microsoft.com/office/drawing/2014/main" id="{AA538187-1409-4B86-96CB-1AF77CA8ED84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30197" y="1270005"/>
          <a:ext cx="11522078" cy="451663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103748">
                  <a:extLst>
                    <a:ext uri="{9D8B030D-6E8A-4147-A177-3AD203B41FA5}">
                      <a16:colId xmlns:a16="http://schemas.microsoft.com/office/drawing/2014/main" val="4011508615"/>
                    </a:ext>
                  </a:extLst>
                </a:gridCol>
                <a:gridCol w="696859">
                  <a:extLst>
                    <a:ext uri="{9D8B030D-6E8A-4147-A177-3AD203B41FA5}">
                      <a16:colId xmlns:a16="http://schemas.microsoft.com/office/drawing/2014/main" val="1340705737"/>
                    </a:ext>
                  </a:extLst>
                </a:gridCol>
                <a:gridCol w="1241570">
                  <a:extLst>
                    <a:ext uri="{9D8B030D-6E8A-4147-A177-3AD203B41FA5}">
                      <a16:colId xmlns:a16="http://schemas.microsoft.com/office/drawing/2014/main" val="594787792"/>
                    </a:ext>
                  </a:extLst>
                </a:gridCol>
                <a:gridCol w="1459685">
                  <a:extLst>
                    <a:ext uri="{9D8B030D-6E8A-4147-A177-3AD203B41FA5}">
                      <a16:colId xmlns:a16="http://schemas.microsoft.com/office/drawing/2014/main" val="2607790595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898179063"/>
                    </a:ext>
                  </a:extLst>
                </a:gridCol>
                <a:gridCol w="956345">
                  <a:extLst>
                    <a:ext uri="{9D8B030D-6E8A-4147-A177-3AD203B41FA5}">
                      <a16:colId xmlns:a16="http://schemas.microsoft.com/office/drawing/2014/main" val="3064680607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14435911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54937247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4034672646"/>
                    </a:ext>
                  </a:extLst>
                </a:gridCol>
                <a:gridCol w="894031">
                  <a:extLst>
                    <a:ext uri="{9D8B030D-6E8A-4147-A177-3AD203B41FA5}">
                      <a16:colId xmlns:a16="http://schemas.microsoft.com/office/drawing/2014/main" val="801035549"/>
                    </a:ext>
                  </a:extLst>
                </a:gridCol>
                <a:gridCol w="708266">
                  <a:extLst>
                    <a:ext uri="{9D8B030D-6E8A-4147-A177-3AD203B41FA5}">
                      <a16:colId xmlns:a16="http://schemas.microsoft.com/office/drawing/2014/main" val="3886111794"/>
                    </a:ext>
                  </a:extLst>
                </a:gridCol>
                <a:gridCol w="921420">
                  <a:extLst>
                    <a:ext uri="{9D8B030D-6E8A-4147-A177-3AD203B41FA5}">
                      <a16:colId xmlns:a16="http://schemas.microsoft.com/office/drawing/2014/main" val="3808355167"/>
                    </a:ext>
                  </a:extLst>
                </a:gridCol>
              </a:tblGrid>
              <a:tr h="396799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Company name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R</a:t>
                      </a:r>
                      <a:r>
                        <a:rPr lang="en-CA" sz="1000" b="1" dirty="0" err="1">
                          <a:latin typeface="+mj-lt"/>
                        </a:rPr>
                        <a:t>evenue</a:t>
                      </a:r>
                      <a:endParaRPr lang="en-CA" sz="1000" b="1" dirty="0">
                        <a:latin typeface="+mj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($B)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Country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Sector</a:t>
                      </a:r>
                      <a:endParaRPr lang="en-CA" sz="1000" b="1" dirty="0"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EBIT % pt change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Relative EBIT margin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E</a:t>
                      </a:r>
                      <a:r>
                        <a:rPr lang="en-CA" sz="1000" b="1" dirty="0">
                          <a:latin typeface="+mj-lt"/>
                        </a:rPr>
                        <a:t>BIT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SG&amp;A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NWC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Top-line opportunity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Net debt / EBITDA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ESG Score versus peers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75059071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Amorepacific Corporation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South Korea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Personal Products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-1.1x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1610193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Betagro Public Company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Thailand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7.7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135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1.3x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78386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Masan Group Corporation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Vietnam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277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190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6.1x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224556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Patanjali Foods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-0.5x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70224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PT Japfa Comfeed Indonesia Tbk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Indonesia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353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00959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Starzen Company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101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178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3.9x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92834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S Foods Inc.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81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2218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Kewpie Corporation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298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157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-0.8x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41735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Ito En, 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Soft Drinks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97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141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163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-0.7x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76340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COWAY Co., 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South Korea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Household Appliances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608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394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0.9x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127562"/>
                  </a:ext>
                </a:extLst>
              </a:tr>
            </a:tbl>
          </a:graphicData>
        </a:graphic>
      </p:graphicFrame>
      <p:graphicFrame>
        <p:nvGraphicFramePr>
          <p:cNvPr id="21" name="btfpTable924709">
            <a:extLst>
              <a:ext uri="{FF2B5EF4-FFF2-40B4-BE49-F238E27FC236}">
                <a16:creationId xmlns:a16="http://schemas.microsoft.com/office/drawing/2014/main" id="{C67D708B-CF8C-41D6-BFAC-3FA67BFEFAF6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30199" y="948884"/>
          <a:ext cx="5111373" cy="27432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54101">
                  <a:extLst>
                    <a:ext uri="{9D8B030D-6E8A-4147-A177-3AD203B41FA5}">
                      <a16:colId xmlns:a16="http://schemas.microsoft.com/office/drawing/2014/main" val="1850214324"/>
                    </a:ext>
                  </a:extLst>
                </a:gridCol>
                <a:gridCol w="1023904">
                  <a:extLst>
                    <a:ext uri="{9D8B030D-6E8A-4147-A177-3AD203B41FA5}">
                      <a16:colId xmlns:a16="http://schemas.microsoft.com/office/drawing/2014/main" val="3994629117"/>
                    </a:ext>
                  </a:extLst>
                </a:gridCol>
                <a:gridCol w="265176">
                  <a:extLst>
                    <a:ext uri="{9D8B030D-6E8A-4147-A177-3AD203B41FA5}">
                      <a16:colId xmlns:a16="http://schemas.microsoft.com/office/drawing/2014/main" val="1855272509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161896919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4432775"/>
                    </a:ext>
                  </a:extLst>
                </a:gridCol>
                <a:gridCol w="1675384">
                  <a:extLst>
                    <a:ext uri="{9D8B030D-6E8A-4147-A177-3AD203B41FA5}">
                      <a16:colId xmlns:a16="http://schemas.microsoft.com/office/drawing/2014/main" val="4100506740"/>
                    </a:ext>
                  </a:extLst>
                </a:gridCol>
              </a:tblGrid>
              <a:tr h="253431"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5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Top quartile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6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Better than median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7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Worse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than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97062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22176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btfpColumnIndicatorGroup2">
            <a:extLst>
              <a:ext uri="{FF2B5EF4-FFF2-40B4-BE49-F238E27FC236}">
                <a16:creationId xmlns:a16="http://schemas.microsoft.com/office/drawing/2014/main" id="{E22B82CE-B76B-42EA-A147-7DD89F152C2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4" name="btfpColumnGapBlocker370690">
              <a:extLst>
                <a:ext uri="{FF2B5EF4-FFF2-40B4-BE49-F238E27FC236}">
                  <a16:creationId xmlns:a16="http://schemas.microsoft.com/office/drawing/2014/main" id="{84292C2D-5299-44FA-9FB3-45DBA331635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btfpColumnGapBlocker696994">
              <a:extLst>
                <a:ext uri="{FF2B5EF4-FFF2-40B4-BE49-F238E27FC236}">
                  <a16:creationId xmlns:a16="http://schemas.microsoft.com/office/drawing/2014/main" id="{28E97AC5-0C91-468C-B2AF-67D36D21866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btfpColumnIndicator556039">
              <a:extLst>
                <a:ext uri="{FF2B5EF4-FFF2-40B4-BE49-F238E27FC236}">
                  <a16:creationId xmlns:a16="http://schemas.microsoft.com/office/drawing/2014/main" id="{7C860E60-B199-4D8B-9392-E0731E1CA8E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950616">
              <a:extLst>
                <a:ext uri="{FF2B5EF4-FFF2-40B4-BE49-F238E27FC236}">
                  <a16:creationId xmlns:a16="http://schemas.microsoft.com/office/drawing/2014/main" id="{C5D8C1F6-B08E-472F-B9E8-B7800FCF071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btfpColumnIndicatorGroup1">
            <a:extLst>
              <a:ext uri="{FF2B5EF4-FFF2-40B4-BE49-F238E27FC236}">
                <a16:creationId xmlns:a16="http://schemas.microsoft.com/office/drawing/2014/main" id="{A1DF2DC2-BF41-4ABF-899F-99C1325943B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3" name="btfpColumnGapBlocker309041">
              <a:extLst>
                <a:ext uri="{FF2B5EF4-FFF2-40B4-BE49-F238E27FC236}">
                  <a16:creationId xmlns:a16="http://schemas.microsoft.com/office/drawing/2014/main" id="{74B3C58E-82A1-4100-A86F-AB3550C59A5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btfpColumnGapBlocker589184">
              <a:extLst>
                <a:ext uri="{FF2B5EF4-FFF2-40B4-BE49-F238E27FC236}">
                  <a16:creationId xmlns:a16="http://schemas.microsoft.com/office/drawing/2014/main" id="{5808E350-EE80-45B8-9EC3-D3962FBB2BE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" name="btfpColumnIndicator478150">
              <a:extLst>
                <a:ext uri="{FF2B5EF4-FFF2-40B4-BE49-F238E27FC236}">
                  <a16:creationId xmlns:a16="http://schemas.microsoft.com/office/drawing/2014/main" id="{23CD7386-4D81-438F-998B-0D1A3171F91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956840">
              <a:extLst>
                <a:ext uri="{FF2B5EF4-FFF2-40B4-BE49-F238E27FC236}">
                  <a16:creationId xmlns:a16="http://schemas.microsoft.com/office/drawing/2014/main" id="{931B08CF-609F-4FF6-9793-6C7753DAEFF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6E319-5357-4CBE-A932-A64D2A3E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 (No Country Selected) Revenue: All  (Whitespace) - (6/19)</a:t>
            </a:r>
          </a:p>
        </p:txBody>
      </p:sp>
      <p:graphicFrame>
        <p:nvGraphicFramePr>
          <p:cNvPr id="3" name="btfpTable833592">
            <a:extLst>
              <a:ext uri="{FF2B5EF4-FFF2-40B4-BE49-F238E27FC236}">
                <a16:creationId xmlns:a16="http://schemas.microsoft.com/office/drawing/2014/main" id="{AA538187-1409-4B86-96CB-1AF77CA8ED84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30197" y="1270005"/>
          <a:ext cx="11522078" cy="451663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103748">
                  <a:extLst>
                    <a:ext uri="{9D8B030D-6E8A-4147-A177-3AD203B41FA5}">
                      <a16:colId xmlns:a16="http://schemas.microsoft.com/office/drawing/2014/main" val="4011508615"/>
                    </a:ext>
                  </a:extLst>
                </a:gridCol>
                <a:gridCol w="696859">
                  <a:extLst>
                    <a:ext uri="{9D8B030D-6E8A-4147-A177-3AD203B41FA5}">
                      <a16:colId xmlns:a16="http://schemas.microsoft.com/office/drawing/2014/main" val="1340705737"/>
                    </a:ext>
                  </a:extLst>
                </a:gridCol>
                <a:gridCol w="1241570">
                  <a:extLst>
                    <a:ext uri="{9D8B030D-6E8A-4147-A177-3AD203B41FA5}">
                      <a16:colId xmlns:a16="http://schemas.microsoft.com/office/drawing/2014/main" val="594787792"/>
                    </a:ext>
                  </a:extLst>
                </a:gridCol>
                <a:gridCol w="1459685">
                  <a:extLst>
                    <a:ext uri="{9D8B030D-6E8A-4147-A177-3AD203B41FA5}">
                      <a16:colId xmlns:a16="http://schemas.microsoft.com/office/drawing/2014/main" val="2607790595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898179063"/>
                    </a:ext>
                  </a:extLst>
                </a:gridCol>
                <a:gridCol w="956345">
                  <a:extLst>
                    <a:ext uri="{9D8B030D-6E8A-4147-A177-3AD203B41FA5}">
                      <a16:colId xmlns:a16="http://schemas.microsoft.com/office/drawing/2014/main" val="3064680607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14435911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54937247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4034672646"/>
                    </a:ext>
                  </a:extLst>
                </a:gridCol>
                <a:gridCol w="894031">
                  <a:extLst>
                    <a:ext uri="{9D8B030D-6E8A-4147-A177-3AD203B41FA5}">
                      <a16:colId xmlns:a16="http://schemas.microsoft.com/office/drawing/2014/main" val="801035549"/>
                    </a:ext>
                  </a:extLst>
                </a:gridCol>
                <a:gridCol w="708266">
                  <a:extLst>
                    <a:ext uri="{9D8B030D-6E8A-4147-A177-3AD203B41FA5}">
                      <a16:colId xmlns:a16="http://schemas.microsoft.com/office/drawing/2014/main" val="3886111794"/>
                    </a:ext>
                  </a:extLst>
                </a:gridCol>
                <a:gridCol w="921420">
                  <a:extLst>
                    <a:ext uri="{9D8B030D-6E8A-4147-A177-3AD203B41FA5}">
                      <a16:colId xmlns:a16="http://schemas.microsoft.com/office/drawing/2014/main" val="3808355167"/>
                    </a:ext>
                  </a:extLst>
                </a:gridCol>
              </a:tblGrid>
              <a:tr h="396799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Company name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R</a:t>
                      </a:r>
                      <a:r>
                        <a:rPr lang="en-CA" sz="1000" b="1" dirty="0" err="1">
                          <a:latin typeface="+mj-lt"/>
                        </a:rPr>
                        <a:t>evenue</a:t>
                      </a:r>
                      <a:endParaRPr lang="en-CA" sz="1000" b="1" dirty="0">
                        <a:latin typeface="+mj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($B)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Country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Sector</a:t>
                      </a:r>
                      <a:endParaRPr lang="en-CA" sz="1000" b="1" dirty="0"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EBIT % pt change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Relative EBIT margin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E</a:t>
                      </a:r>
                      <a:r>
                        <a:rPr lang="en-CA" sz="1000" b="1" dirty="0">
                          <a:latin typeface="+mj-lt"/>
                        </a:rPr>
                        <a:t>BIT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SG&amp;A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NWC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Top-line opportunity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Net debt / EBITDA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ESG Score versus peers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75059071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Rinnai Corporation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Household Appliances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-2.0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-3.2x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1610193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Toyo Suisan Kaisha, 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111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200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102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-3.3x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78386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Lion Corporation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Household Products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606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350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-1.7x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224556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PT Unilever Indonesia Tbk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Indonesia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Household Products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-2.2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288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0.1x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70224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Nippn Corporation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174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147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1.6x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00959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Sega Sammy Holdings Inc.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Leisure Products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7.6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-1.9x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92834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Lotte Confectionery Co., 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South Korea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247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147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3.3x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2218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Vietnam Dairy Products Joint Stock Company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Vietnam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-3.0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272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70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-1.2x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41735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Nongshim Co., 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South Korea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251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-2.3x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76340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Takara Holdings Inc.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Distillers and Vintners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111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587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85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-0.6x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127562"/>
                  </a:ext>
                </a:extLst>
              </a:tr>
            </a:tbl>
          </a:graphicData>
        </a:graphic>
      </p:graphicFrame>
      <p:graphicFrame>
        <p:nvGraphicFramePr>
          <p:cNvPr id="21" name="btfpTable924709">
            <a:extLst>
              <a:ext uri="{FF2B5EF4-FFF2-40B4-BE49-F238E27FC236}">
                <a16:creationId xmlns:a16="http://schemas.microsoft.com/office/drawing/2014/main" id="{C67D708B-CF8C-41D6-BFAC-3FA67BFEFAF6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30199" y="948884"/>
          <a:ext cx="5111373" cy="27432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54101">
                  <a:extLst>
                    <a:ext uri="{9D8B030D-6E8A-4147-A177-3AD203B41FA5}">
                      <a16:colId xmlns:a16="http://schemas.microsoft.com/office/drawing/2014/main" val="1850214324"/>
                    </a:ext>
                  </a:extLst>
                </a:gridCol>
                <a:gridCol w="1023904">
                  <a:extLst>
                    <a:ext uri="{9D8B030D-6E8A-4147-A177-3AD203B41FA5}">
                      <a16:colId xmlns:a16="http://schemas.microsoft.com/office/drawing/2014/main" val="3994629117"/>
                    </a:ext>
                  </a:extLst>
                </a:gridCol>
                <a:gridCol w="265176">
                  <a:extLst>
                    <a:ext uri="{9D8B030D-6E8A-4147-A177-3AD203B41FA5}">
                      <a16:colId xmlns:a16="http://schemas.microsoft.com/office/drawing/2014/main" val="1855272509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161896919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4432775"/>
                    </a:ext>
                  </a:extLst>
                </a:gridCol>
                <a:gridCol w="1675384">
                  <a:extLst>
                    <a:ext uri="{9D8B030D-6E8A-4147-A177-3AD203B41FA5}">
                      <a16:colId xmlns:a16="http://schemas.microsoft.com/office/drawing/2014/main" val="4100506740"/>
                    </a:ext>
                  </a:extLst>
                </a:gridCol>
              </a:tblGrid>
              <a:tr h="253431"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5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Top quartile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6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Better than median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7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Worse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than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97062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11127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btfpColumnIndicatorGroup2">
            <a:extLst>
              <a:ext uri="{FF2B5EF4-FFF2-40B4-BE49-F238E27FC236}">
                <a16:creationId xmlns:a16="http://schemas.microsoft.com/office/drawing/2014/main" id="{E22B82CE-B76B-42EA-A147-7DD89F152C2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4" name="btfpColumnGapBlocker370690">
              <a:extLst>
                <a:ext uri="{FF2B5EF4-FFF2-40B4-BE49-F238E27FC236}">
                  <a16:creationId xmlns:a16="http://schemas.microsoft.com/office/drawing/2014/main" id="{84292C2D-5299-44FA-9FB3-45DBA331635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btfpColumnGapBlocker696994">
              <a:extLst>
                <a:ext uri="{FF2B5EF4-FFF2-40B4-BE49-F238E27FC236}">
                  <a16:creationId xmlns:a16="http://schemas.microsoft.com/office/drawing/2014/main" id="{28E97AC5-0C91-468C-B2AF-67D36D21866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btfpColumnIndicator556039">
              <a:extLst>
                <a:ext uri="{FF2B5EF4-FFF2-40B4-BE49-F238E27FC236}">
                  <a16:creationId xmlns:a16="http://schemas.microsoft.com/office/drawing/2014/main" id="{7C860E60-B199-4D8B-9392-E0731E1CA8E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950616">
              <a:extLst>
                <a:ext uri="{FF2B5EF4-FFF2-40B4-BE49-F238E27FC236}">
                  <a16:creationId xmlns:a16="http://schemas.microsoft.com/office/drawing/2014/main" id="{C5D8C1F6-B08E-472F-B9E8-B7800FCF071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btfpColumnIndicatorGroup1">
            <a:extLst>
              <a:ext uri="{FF2B5EF4-FFF2-40B4-BE49-F238E27FC236}">
                <a16:creationId xmlns:a16="http://schemas.microsoft.com/office/drawing/2014/main" id="{A1DF2DC2-BF41-4ABF-899F-99C1325943B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3" name="btfpColumnGapBlocker309041">
              <a:extLst>
                <a:ext uri="{FF2B5EF4-FFF2-40B4-BE49-F238E27FC236}">
                  <a16:creationId xmlns:a16="http://schemas.microsoft.com/office/drawing/2014/main" id="{74B3C58E-82A1-4100-A86F-AB3550C59A5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btfpColumnGapBlocker589184">
              <a:extLst>
                <a:ext uri="{FF2B5EF4-FFF2-40B4-BE49-F238E27FC236}">
                  <a16:creationId xmlns:a16="http://schemas.microsoft.com/office/drawing/2014/main" id="{5808E350-EE80-45B8-9EC3-D3962FBB2BE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" name="btfpColumnIndicator478150">
              <a:extLst>
                <a:ext uri="{FF2B5EF4-FFF2-40B4-BE49-F238E27FC236}">
                  <a16:creationId xmlns:a16="http://schemas.microsoft.com/office/drawing/2014/main" id="{23CD7386-4D81-438F-998B-0D1A3171F91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956840">
              <a:extLst>
                <a:ext uri="{FF2B5EF4-FFF2-40B4-BE49-F238E27FC236}">
                  <a16:creationId xmlns:a16="http://schemas.microsoft.com/office/drawing/2014/main" id="{931B08CF-609F-4FF6-9793-6C7753DAEFF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6E319-5357-4CBE-A932-A64D2A3E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 (No Country Selected) Revenue: All  (Whitespace) - (7/19)</a:t>
            </a:r>
          </a:p>
        </p:txBody>
      </p:sp>
      <p:graphicFrame>
        <p:nvGraphicFramePr>
          <p:cNvPr id="3" name="btfpTable833592">
            <a:extLst>
              <a:ext uri="{FF2B5EF4-FFF2-40B4-BE49-F238E27FC236}">
                <a16:creationId xmlns:a16="http://schemas.microsoft.com/office/drawing/2014/main" id="{AA538187-1409-4B86-96CB-1AF77CA8ED84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30197" y="1270005"/>
          <a:ext cx="11522078" cy="451663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103748">
                  <a:extLst>
                    <a:ext uri="{9D8B030D-6E8A-4147-A177-3AD203B41FA5}">
                      <a16:colId xmlns:a16="http://schemas.microsoft.com/office/drawing/2014/main" val="4011508615"/>
                    </a:ext>
                  </a:extLst>
                </a:gridCol>
                <a:gridCol w="696859">
                  <a:extLst>
                    <a:ext uri="{9D8B030D-6E8A-4147-A177-3AD203B41FA5}">
                      <a16:colId xmlns:a16="http://schemas.microsoft.com/office/drawing/2014/main" val="1340705737"/>
                    </a:ext>
                  </a:extLst>
                </a:gridCol>
                <a:gridCol w="1241570">
                  <a:extLst>
                    <a:ext uri="{9D8B030D-6E8A-4147-A177-3AD203B41FA5}">
                      <a16:colId xmlns:a16="http://schemas.microsoft.com/office/drawing/2014/main" val="594787792"/>
                    </a:ext>
                  </a:extLst>
                </a:gridCol>
                <a:gridCol w="1459685">
                  <a:extLst>
                    <a:ext uri="{9D8B030D-6E8A-4147-A177-3AD203B41FA5}">
                      <a16:colId xmlns:a16="http://schemas.microsoft.com/office/drawing/2014/main" val="2607790595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898179063"/>
                    </a:ext>
                  </a:extLst>
                </a:gridCol>
                <a:gridCol w="956345">
                  <a:extLst>
                    <a:ext uri="{9D8B030D-6E8A-4147-A177-3AD203B41FA5}">
                      <a16:colId xmlns:a16="http://schemas.microsoft.com/office/drawing/2014/main" val="3064680607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14435911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54937247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4034672646"/>
                    </a:ext>
                  </a:extLst>
                </a:gridCol>
                <a:gridCol w="894031">
                  <a:extLst>
                    <a:ext uri="{9D8B030D-6E8A-4147-A177-3AD203B41FA5}">
                      <a16:colId xmlns:a16="http://schemas.microsoft.com/office/drawing/2014/main" val="801035549"/>
                    </a:ext>
                  </a:extLst>
                </a:gridCol>
                <a:gridCol w="708266">
                  <a:extLst>
                    <a:ext uri="{9D8B030D-6E8A-4147-A177-3AD203B41FA5}">
                      <a16:colId xmlns:a16="http://schemas.microsoft.com/office/drawing/2014/main" val="3886111794"/>
                    </a:ext>
                  </a:extLst>
                </a:gridCol>
                <a:gridCol w="921420">
                  <a:extLst>
                    <a:ext uri="{9D8B030D-6E8A-4147-A177-3AD203B41FA5}">
                      <a16:colId xmlns:a16="http://schemas.microsoft.com/office/drawing/2014/main" val="3808355167"/>
                    </a:ext>
                  </a:extLst>
                </a:gridCol>
              </a:tblGrid>
              <a:tr h="396799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Company name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R</a:t>
                      </a:r>
                      <a:r>
                        <a:rPr lang="en-CA" sz="1000" b="1" dirty="0" err="1">
                          <a:latin typeface="+mj-lt"/>
                        </a:rPr>
                        <a:t>evenue</a:t>
                      </a:r>
                      <a:endParaRPr lang="en-CA" sz="1000" b="1" dirty="0">
                        <a:latin typeface="+mj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($B)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Country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Sector</a:t>
                      </a:r>
                      <a:endParaRPr lang="en-CA" sz="1000" b="1" dirty="0"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EBIT % pt change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Relative EBIT margin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E</a:t>
                      </a:r>
                      <a:r>
                        <a:rPr lang="en-CA" sz="1000" b="1" dirty="0">
                          <a:latin typeface="+mj-lt"/>
                        </a:rPr>
                        <a:t>BIT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SG&amp;A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NWC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Top-line opportunity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Net debt / EBITDA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ESG Score versus peers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75059071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Showa Sangyo Co., Ltd.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4.2x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1610193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Fujitsu General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Household Appliances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-4.1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361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1.2x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78386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ORION Holdings Corp.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South Korea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223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-1.2x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224556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Ezaki Glico Co., 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427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129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-3.8x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70224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ORION Corp.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South Korea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165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-1.4x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00959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Kokuyo Co., 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Office Services and Supplies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487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-3.4x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92834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Lotte Chilsung Beverage Co., 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South Korea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Soft Drinks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3.1x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2218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KOSÉ Corporation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Personal Products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411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492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-3.3x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41735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Okamura Corporation (TSE:7994)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Office Services and Supplies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307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76340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Samyang Corporation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South Korea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129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4.1x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127562"/>
                  </a:ext>
                </a:extLst>
              </a:tr>
            </a:tbl>
          </a:graphicData>
        </a:graphic>
      </p:graphicFrame>
      <p:graphicFrame>
        <p:nvGraphicFramePr>
          <p:cNvPr id="21" name="btfpTable924709">
            <a:extLst>
              <a:ext uri="{FF2B5EF4-FFF2-40B4-BE49-F238E27FC236}">
                <a16:creationId xmlns:a16="http://schemas.microsoft.com/office/drawing/2014/main" id="{C67D708B-CF8C-41D6-BFAC-3FA67BFEFAF6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30199" y="948884"/>
          <a:ext cx="5111373" cy="27432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54101">
                  <a:extLst>
                    <a:ext uri="{9D8B030D-6E8A-4147-A177-3AD203B41FA5}">
                      <a16:colId xmlns:a16="http://schemas.microsoft.com/office/drawing/2014/main" val="1850214324"/>
                    </a:ext>
                  </a:extLst>
                </a:gridCol>
                <a:gridCol w="1023904">
                  <a:extLst>
                    <a:ext uri="{9D8B030D-6E8A-4147-A177-3AD203B41FA5}">
                      <a16:colId xmlns:a16="http://schemas.microsoft.com/office/drawing/2014/main" val="3994629117"/>
                    </a:ext>
                  </a:extLst>
                </a:gridCol>
                <a:gridCol w="265176">
                  <a:extLst>
                    <a:ext uri="{9D8B030D-6E8A-4147-A177-3AD203B41FA5}">
                      <a16:colId xmlns:a16="http://schemas.microsoft.com/office/drawing/2014/main" val="1855272509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161896919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4432775"/>
                    </a:ext>
                  </a:extLst>
                </a:gridCol>
                <a:gridCol w="1675384">
                  <a:extLst>
                    <a:ext uri="{9D8B030D-6E8A-4147-A177-3AD203B41FA5}">
                      <a16:colId xmlns:a16="http://schemas.microsoft.com/office/drawing/2014/main" val="4100506740"/>
                    </a:ext>
                  </a:extLst>
                </a:gridCol>
              </a:tblGrid>
              <a:tr h="253431"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5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Top quartile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6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Better than median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7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Worse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than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97062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87974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btfpColumnIndicatorGroup2">
            <a:extLst>
              <a:ext uri="{FF2B5EF4-FFF2-40B4-BE49-F238E27FC236}">
                <a16:creationId xmlns:a16="http://schemas.microsoft.com/office/drawing/2014/main" id="{E22B82CE-B76B-42EA-A147-7DD89F152C2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4" name="btfpColumnGapBlocker370690">
              <a:extLst>
                <a:ext uri="{FF2B5EF4-FFF2-40B4-BE49-F238E27FC236}">
                  <a16:creationId xmlns:a16="http://schemas.microsoft.com/office/drawing/2014/main" id="{84292C2D-5299-44FA-9FB3-45DBA331635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btfpColumnGapBlocker696994">
              <a:extLst>
                <a:ext uri="{FF2B5EF4-FFF2-40B4-BE49-F238E27FC236}">
                  <a16:creationId xmlns:a16="http://schemas.microsoft.com/office/drawing/2014/main" id="{28E97AC5-0C91-468C-B2AF-67D36D21866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btfpColumnIndicator556039">
              <a:extLst>
                <a:ext uri="{FF2B5EF4-FFF2-40B4-BE49-F238E27FC236}">
                  <a16:creationId xmlns:a16="http://schemas.microsoft.com/office/drawing/2014/main" id="{7C860E60-B199-4D8B-9392-E0731E1CA8E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950616">
              <a:extLst>
                <a:ext uri="{FF2B5EF4-FFF2-40B4-BE49-F238E27FC236}">
                  <a16:creationId xmlns:a16="http://schemas.microsoft.com/office/drawing/2014/main" id="{C5D8C1F6-B08E-472F-B9E8-B7800FCF071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btfpColumnIndicatorGroup1">
            <a:extLst>
              <a:ext uri="{FF2B5EF4-FFF2-40B4-BE49-F238E27FC236}">
                <a16:creationId xmlns:a16="http://schemas.microsoft.com/office/drawing/2014/main" id="{A1DF2DC2-BF41-4ABF-899F-99C1325943B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3" name="btfpColumnGapBlocker309041">
              <a:extLst>
                <a:ext uri="{FF2B5EF4-FFF2-40B4-BE49-F238E27FC236}">
                  <a16:creationId xmlns:a16="http://schemas.microsoft.com/office/drawing/2014/main" id="{74B3C58E-82A1-4100-A86F-AB3550C59A5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btfpColumnGapBlocker589184">
              <a:extLst>
                <a:ext uri="{FF2B5EF4-FFF2-40B4-BE49-F238E27FC236}">
                  <a16:creationId xmlns:a16="http://schemas.microsoft.com/office/drawing/2014/main" id="{5808E350-EE80-45B8-9EC3-D3962FBB2BE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" name="btfpColumnIndicator478150">
              <a:extLst>
                <a:ext uri="{FF2B5EF4-FFF2-40B4-BE49-F238E27FC236}">
                  <a16:creationId xmlns:a16="http://schemas.microsoft.com/office/drawing/2014/main" id="{23CD7386-4D81-438F-998B-0D1A3171F91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956840">
              <a:extLst>
                <a:ext uri="{FF2B5EF4-FFF2-40B4-BE49-F238E27FC236}">
                  <a16:creationId xmlns:a16="http://schemas.microsoft.com/office/drawing/2014/main" id="{931B08CF-609F-4FF6-9793-6C7753DAEFF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6E319-5357-4CBE-A932-A64D2A3E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 (No Country Selected) Revenue: All  (Whitespace) - (8/19)</a:t>
            </a:r>
          </a:p>
        </p:txBody>
      </p:sp>
      <p:graphicFrame>
        <p:nvGraphicFramePr>
          <p:cNvPr id="3" name="btfpTable833592">
            <a:extLst>
              <a:ext uri="{FF2B5EF4-FFF2-40B4-BE49-F238E27FC236}">
                <a16:creationId xmlns:a16="http://schemas.microsoft.com/office/drawing/2014/main" id="{AA538187-1409-4B86-96CB-1AF77CA8ED84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30197" y="1270005"/>
          <a:ext cx="11522078" cy="451663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103748">
                  <a:extLst>
                    <a:ext uri="{9D8B030D-6E8A-4147-A177-3AD203B41FA5}">
                      <a16:colId xmlns:a16="http://schemas.microsoft.com/office/drawing/2014/main" val="4011508615"/>
                    </a:ext>
                  </a:extLst>
                </a:gridCol>
                <a:gridCol w="696859">
                  <a:extLst>
                    <a:ext uri="{9D8B030D-6E8A-4147-A177-3AD203B41FA5}">
                      <a16:colId xmlns:a16="http://schemas.microsoft.com/office/drawing/2014/main" val="1340705737"/>
                    </a:ext>
                  </a:extLst>
                </a:gridCol>
                <a:gridCol w="1241570">
                  <a:extLst>
                    <a:ext uri="{9D8B030D-6E8A-4147-A177-3AD203B41FA5}">
                      <a16:colId xmlns:a16="http://schemas.microsoft.com/office/drawing/2014/main" val="594787792"/>
                    </a:ext>
                  </a:extLst>
                </a:gridCol>
                <a:gridCol w="1459685">
                  <a:extLst>
                    <a:ext uri="{9D8B030D-6E8A-4147-A177-3AD203B41FA5}">
                      <a16:colId xmlns:a16="http://schemas.microsoft.com/office/drawing/2014/main" val="2607790595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898179063"/>
                    </a:ext>
                  </a:extLst>
                </a:gridCol>
                <a:gridCol w="956345">
                  <a:extLst>
                    <a:ext uri="{9D8B030D-6E8A-4147-A177-3AD203B41FA5}">
                      <a16:colId xmlns:a16="http://schemas.microsoft.com/office/drawing/2014/main" val="3064680607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14435911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54937247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4034672646"/>
                    </a:ext>
                  </a:extLst>
                </a:gridCol>
                <a:gridCol w="894031">
                  <a:extLst>
                    <a:ext uri="{9D8B030D-6E8A-4147-A177-3AD203B41FA5}">
                      <a16:colId xmlns:a16="http://schemas.microsoft.com/office/drawing/2014/main" val="801035549"/>
                    </a:ext>
                  </a:extLst>
                </a:gridCol>
                <a:gridCol w="708266">
                  <a:extLst>
                    <a:ext uri="{9D8B030D-6E8A-4147-A177-3AD203B41FA5}">
                      <a16:colId xmlns:a16="http://schemas.microsoft.com/office/drawing/2014/main" val="3886111794"/>
                    </a:ext>
                  </a:extLst>
                </a:gridCol>
                <a:gridCol w="921420">
                  <a:extLst>
                    <a:ext uri="{9D8B030D-6E8A-4147-A177-3AD203B41FA5}">
                      <a16:colId xmlns:a16="http://schemas.microsoft.com/office/drawing/2014/main" val="3808355167"/>
                    </a:ext>
                  </a:extLst>
                </a:gridCol>
              </a:tblGrid>
              <a:tr h="396799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Company name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R</a:t>
                      </a:r>
                      <a:r>
                        <a:rPr lang="en-CA" sz="1000" b="1" dirty="0" err="1">
                          <a:latin typeface="+mj-lt"/>
                        </a:rPr>
                        <a:t>evenue</a:t>
                      </a:r>
                      <a:endParaRPr lang="en-CA" sz="1000" b="1" dirty="0">
                        <a:latin typeface="+mj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($B)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Country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Sector</a:t>
                      </a:r>
                      <a:endParaRPr lang="en-CA" sz="1000" b="1" dirty="0"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EBIT % pt change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Relative EBIT margin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E</a:t>
                      </a:r>
                      <a:r>
                        <a:rPr lang="en-CA" sz="1000" b="1" dirty="0">
                          <a:latin typeface="+mj-lt"/>
                        </a:rPr>
                        <a:t>BIT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SG&amp;A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NWC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Top-line opportunity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Net debt / EBITDA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ESG Score versus peers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75059071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Kyokuyo Co., Ltd.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7.5x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1610193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House Foods Group Inc.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354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179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-2.1x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78386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Bega Cheese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Australia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157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4.5x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224556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Leong Hup International Berhad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Malaysia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158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3.3x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70224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Nestlé India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-0.2x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00959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Calbee, Inc.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224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130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-0.8x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92834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Feedone Co., 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150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6.1x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2218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The Bombay Burmah Trading Corporation,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-3.6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0.1x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41735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Inghams Group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Australia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-3.0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76.8x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76340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Britannia Industries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-3.6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127562"/>
                  </a:ext>
                </a:extLst>
              </a:tr>
            </a:tbl>
          </a:graphicData>
        </a:graphic>
      </p:graphicFrame>
      <p:graphicFrame>
        <p:nvGraphicFramePr>
          <p:cNvPr id="21" name="btfpTable924709">
            <a:extLst>
              <a:ext uri="{FF2B5EF4-FFF2-40B4-BE49-F238E27FC236}">
                <a16:creationId xmlns:a16="http://schemas.microsoft.com/office/drawing/2014/main" id="{C67D708B-CF8C-41D6-BFAC-3FA67BFEFAF6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30199" y="948884"/>
          <a:ext cx="5111373" cy="27432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54101">
                  <a:extLst>
                    <a:ext uri="{9D8B030D-6E8A-4147-A177-3AD203B41FA5}">
                      <a16:colId xmlns:a16="http://schemas.microsoft.com/office/drawing/2014/main" val="1850214324"/>
                    </a:ext>
                  </a:extLst>
                </a:gridCol>
                <a:gridCol w="1023904">
                  <a:extLst>
                    <a:ext uri="{9D8B030D-6E8A-4147-A177-3AD203B41FA5}">
                      <a16:colId xmlns:a16="http://schemas.microsoft.com/office/drawing/2014/main" val="3994629117"/>
                    </a:ext>
                  </a:extLst>
                </a:gridCol>
                <a:gridCol w="265176">
                  <a:extLst>
                    <a:ext uri="{9D8B030D-6E8A-4147-A177-3AD203B41FA5}">
                      <a16:colId xmlns:a16="http://schemas.microsoft.com/office/drawing/2014/main" val="1855272509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161896919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4432775"/>
                    </a:ext>
                  </a:extLst>
                </a:gridCol>
                <a:gridCol w="1675384">
                  <a:extLst>
                    <a:ext uri="{9D8B030D-6E8A-4147-A177-3AD203B41FA5}">
                      <a16:colId xmlns:a16="http://schemas.microsoft.com/office/drawing/2014/main" val="4100506740"/>
                    </a:ext>
                  </a:extLst>
                </a:gridCol>
              </a:tblGrid>
              <a:tr h="253431"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5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Top quartile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6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Better than median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7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Worse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than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97062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13502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btfpColumnIndicatorGroup2">
            <a:extLst>
              <a:ext uri="{FF2B5EF4-FFF2-40B4-BE49-F238E27FC236}">
                <a16:creationId xmlns:a16="http://schemas.microsoft.com/office/drawing/2014/main" id="{E22B82CE-B76B-42EA-A147-7DD89F152C2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4" name="btfpColumnGapBlocker370690">
              <a:extLst>
                <a:ext uri="{FF2B5EF4-FFF2-40B4-BE49-F238E27FC236}">
                  <a16:creationId xmlns:a16="http://schemas.microsoft.com/office/drawing/2014/main" id="{84292C2D-5299-44FA-9FB3-45DBA331635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btfpColumnGapBlocker696994">
              <a:extLst>
                <a:ext uri="{FF2B5EF4-FFF2-40B4-BE49-F238E27FC236}">
                  <a16:creationId xmlns:a16="http://schemas.microsoft.com/office/drawing/2014/main" id="{28E97AC5-0C91-468C-B2AF-67D36D21866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btfpColumnIndicator556039">
              <a:extLst>
                <a:ext uri="{FF2B5EF4-FFF2-40B4-BE49-F238E27FC236}">
                  <a16:creationId xmlns:a16="http://schemas.microsoft.com/office/drawing/2014/main" id="{7C860E60-B199-4D8B-9392-E0731E1CA8E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950616">
              <a:extLst>
                <a:ext uri="{FF2B5EF4-FFF2-40B4-BE49-F238E27FC236}">
                  <a16:creationId xmlns:a16="http://schemas.microsoft.com/office/drawing/2014/main" id="{C5D8C1F6-B08E-472F-B9E8-B7800FCF071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btfpColumnIndicatorGroup1">
            <a:extLst>
              <a:ext uri="{FF2B5EF4-FFF2-40B4-BE49-F238E27FC236}">
                <a16:creationId xmlns:a16="http://schemas.microsoft.com/office/drawing/2014/main" id="{A1DF2DC2-BF41-4ABF-899F-99C1325943B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3" name="btfpColumnGapBlocker309041">
              <a:extLst>
                <a:ext uri="{FF2B5EF4-FFF2-40B4-BE49-F238E27FC236}">
                  <a16:creationId xmlns:a16="http://schemas.microsoft.com/office/drawing/2014/main" id="{74B3C58E-82A1-4100-A86F-AB3550C59A5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btfpColumnGapBlocker589184">
              <a:extLst>
                <a:ext uri="{FF2B5EF4-FFF2-40B4-BE49-F238E27FC236}">
                  <a16:creationId xmlns:a16="http://schemas.microsoft.com/office/drawing/2014/main" id="{5808E350-EE80-45B8-9EC3-D3962FBB2BE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" name="btfpColumnIndicator478150">
              <a:extLst>
                <a:ext uri="{FF2B5EF4-FFF2-40B4-BE49-F238E27FC236}">
                  <a16:creationId xmlns:a16="http://schemas.microsoft.com/office/drawing/2014/main" id="{23CD7386-4D81-438F-998B-0D1A3171F91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956840">
              <a:extLst>
                <a:ext uri="{FF2B5EF4-FFF2-40B4-BE49-F238E27FC236}">
                  <a16:creationId xmlns:a16="http://schemas.microsoft.com/office/drawing/2014/main" id="{931B08CF-609F-4FF6-9793-6C7753DAEFF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6E319-5357-4CBE-A932-A64D2A3E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 (No Country Selected) Revenue: All  (Whitespace) - (9/19)</a:t>
            </a:r>
          </a:p>
        </p:txBody>
      </p:sp>
      <p:graphicFrame>
        <p:nvGraphicFramePr>
          <p:cNvPr id="3" name="btfpTable833592">
            <a:extLst>
              <a:ext uri="{FF2B5EF4-FFF2-40B4-BE49-F238E27FC236}">
                <a16:creationId xmlns:a16="http://schemas.microsoft.com/office/drawing/2014/main" id="{AA538187-1409-4B86-96CB-1AF77CA8ED84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30197" y="1270005"/>
          <a:ext cx="11522078" cy="451663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103748">
                  <a:extLst>
                    <a:ext uri="{9D8B030D-6E8A-4147-A177-3AD203B41FA5}">
                      <a16:colId xmlns:a16="http://schemas.microsoft.com/office/drawing/2014/main" val="4011508615"/>
                    </a:ext>
                  </a:extLst>
                </a:gridCol>
                <a:gridCol w="696859">
                  <a:extLst>
                    <a:ext uri="{9D8B030D-6E8A-4147-A177-3AD203B41FA5}">
                      <a16:colId xmlns:a16="http://schemas.microsoft.com/office/drawing/2014/main" val="1340705737"/>
                    </a:ext>
                  </a:extLst>
                </a:gridCol>
                <a:gridCol w="1241570">
                  <a:extLst>
                    <a:ext uri="{9D8B030D-6E8A-4147-A177-3AD203B41FA5}">
                      <a16:colId xmlns:a16="http://schemas.microsoft.com/office/drawing/2014/main" val="594787792"/>
                    </a:ext>
                  </a:extLst>
                </a:gridCol>
                <a:gridCol w="1459685">
                  <a:extLst>
                    <a:ext uri="{9D8B030D-6E8A-4147-A177-3AD203B41FA5}">
                      <a16:colId xmlns:a16="http://schemas.microsoft.com/office/drawing/2014/main" val="2607790595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898179063"/>
                    </a:ext>
                  </a:extLst>
                </a:gridCol>
                <a:gridCol w="956345">
                  <a:extLst>
                    <a:ext uri="{9D8B030D-6E8A-4147-A177-3AD203B41FA5}">
                      <a16:colId xmlns:a16="http://schemas.microsoft.com/office/drawing/2014/main" val="3064680607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14435911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54937247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4034672646"/>
                    </a:ext>
                  </a:extLst>
                </a:gridCol>
                <a:gridCol w="894031">
                  <a:extLst>
                    <a:ext uri="{9D8B030D-6E8A-4147-A177-3AD203B41FA5}">
                      <a16:colId xmlns:a16="http://schemas.microsoft.com/office/drawing/2014/main" val="801035549"/>
                    </a:ext>
                  </a:extLst>
                </a:gridCol>
                <a:gridCol w="708266">
                  <a:extLst>
                    <a:ext uri="{9D8B030D-6E8A-4147-A177-3AD203B41FA5}">
                      <a16:colId xmlns:a16="http://schemas.microsoft.com/office/drawing/2014/main" val="3886111794"/>
                    </a:ext>
                  </a:extLst>
                </a:gridCol>
                <a:gridCol w="921420">
                  <a:extLst>
                    <a:ext uri="{9D8B030D-6E8A-4147-A177-3AD203B41FA5}">
                      <a16:colId xmlns:a16="http://schemas.microsoft.com/office/drawing/2014/main" val="3808355167"/>
                    </a:ext>
                  </a:extLst>
                </a:gridCol>
              </a:tblGrid>
              <a:tr h="396799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Company name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R</a:t>
                      </a:r>
                      <a:r>
                        <a:rPr lang="en-CA" sz="1000" b="1" dirty="0" err="1">
                          <a:latin typeface="+mj-lt"/>
                        </a:rPr>
                        <a:t>evenue</a:t>
                      </a:r>
                      <a:endParaRPr lang="en-CA" sz="1000" b="1" dirty="0">
                        <a:latin typeface="+mj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($B)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Country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Sector</a:t>
                      </a:r>
                      <a:endParaRPr lang="en-CA" sz="1000" b="1" dirty="0"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EBIT % pt change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Relative EBIT margin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E</a:t>
                      </a:r>
                      <a:r>
                        <a:rPr lang="en-CA" sz="1000" b="1" dirty="0">
                          <a:latin typeface="+mj-lt"/>
                        </a:rPr>
                        <a:t>BIT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SG&amp;A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NWC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Top-line opportunity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Net debt / EBITDA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ESG Score versus peers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75059071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Marudai Food Co., Ltd.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1610193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Treasury Wine Estates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Australia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Distillers and Vintners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577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144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2.1x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78386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Warabeya Nichiyo Holdings Co., 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-0.1x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224556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J-Oil Mills, Inc.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-4.0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84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283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70224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Rohto Pharmaceutical Co.,Ltd.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Personal Products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345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-1.5x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00959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Tata Consumer Products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-0.5x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92834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Godrej Consumer Products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Personal Products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-0.2x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2218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Sajodaerim Corporation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South Korea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1.5x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41735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Varun Beverages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Soft Drinks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1.3x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76340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Kagome Co., 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248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452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127562"/>
                  </a:ext>
                </a:extLst>
              </a:tr>
            </a:tbl>
          </a:graphicData>
        </a:graphic>
      </p:graphicFrame>
      <p:graphicFrame>
        <p:nvGraphicFramePr>
          <p:cNvPr id="21" name="btfpTable924709">
            <a:extLst>
              <a:ext uri="{FF2B5EF4-FFF2-40B4-BE49-F238E27FC236}">
                <a16:creationId xmlns:a16="http://schemas.microsoft.com/office/drawing/2014/main" id="{C67D708B-CF8C-41D6-BFAC-3FA67BFEFAF6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30199" y="948884"/>
          <a:ext cx="5111373" cy="27432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54101">
                  <a:extLst>
                    <a:ext uri="{9D8B030D-6E8A-4147-A177-3AD203B41FA5}">
                      <a16:colId xmlns:a16="http://schemas.microsoft.com/office/drawing/2014/main" val="1850214324"/>
                    </a:ext>
                  </a:extLst>
                </a:gridCol>
                <a:gridCol w="1023904">
                  <a:extLst>
                    <a:ext uri="{9D8B030D-6E8A-4147-A177-3AD203B41FA5}">
                      <a16:colId xmlns:a16="http://schemas.microsoft.com/office/drawing/2014/main" val="3994629117"/>
                    </a:ext>
                  </a:extLst>
                </a:gridCol>
                <a:gridCol w="265176">
                  <a:extLst>
                    <a:ext uri="{9D8B030D-6E8A-4147-A177-3AD203B41FA5}">
                      <a16:colId xmlns:a16="http://schemas.microsoft.com/office/drawing/2014/main" val="1855272509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161896919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4432775"/>
                    </a:ext>
                  </a:extLst>
                </a:gridCol>
                <a:gridCol w="1675384">
                  <a:extLst>
                    <a:ext uri="{9D8B030D-6E8A-4147-A177-3AD203B41FA5}">
                      <a16:colId xmlns:a16="http://schemas.microsoft.com/office/drawing/2014/main" val="4100506740"/>
                    </a:ext>
                  </a:extLst>
                </a:gridCol>
              </a:tblGrid>
              <a:tr h="253431"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5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Top quartile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6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Better than median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7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Worse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than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97062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8121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btfpColumnIndicatorGroup2">
            <a:extLst>
              <a:ext uri="{FF2B5EF4-FFF2-40B4-BE49-F238E27FC236}">
                <a16:creationId xmlns:a16="http://schemas.microsoft.com/office/drawing/2014/main" id="{E22B82CE-B76B-42EA-A147-7DD89F152C2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4" name="btfpColumnGapBlocker370690">
              <a:extLst>
                <a:ext uri="{FF2B5EF4-FFF2-40B4-BE49-F238E27FC236}">
                  <a16:creationId xmlns:a16="http://schemas.microsoft.com/office/drawing/2014/main" id="{84292C2D-5299-44FA-9FB3-45DBA331635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btfpColumnGapBlocker696994">
              <a:extLst>
                <a:ext uri="{FF2B5EF4-FFF2-40B4-BE49-F238E27FC236}">
                  <a16:creationId xmlns:a16="http://schemas.microsoft.com/office/drawing/2014/main" id="{28E97AC5-0C91-468C-B2AF-67D36D21866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btfpColumnIndicator556039">
              <a:extLst>
                <a:ext uri="{FF2B5EF4-FFF2-40B4-BE49-F238E27FC236}">
                  <a16:creationId xmlns:a16="http://schemas.microsoft.com/office/drawing/2014/main" id="{7C860E60-B199-4D8B-9392-E0731E1CA8E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950616">
              <a:extLst>
                <a:ext uri="{FF2B5EF4-FFF2-40B4-BE49-F238E27FC236}">
                  <a16:creationId xmlns:a16="http://schemas.microsoft.com/office/drawing/2014/main" id="{C5D8C1F6-B08E-472F-B9E8-B7800FCF071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btfpColumnIndicatorGroup1">
            <a:extLst>
              <a:ext uri="{FF2B5EF4-FFF2-40B4-BE49-F238E27FC236}">
                <a16:creationId xmlns:a16="http://schemas.microsoft.com/office/drawing/2014/main" id="{A1DF2DC2-BF41-4ABF-899F-99C1325943B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3" name="btfpColumnGapBlocker309041">
              <a:extLst>
                <a:ext uri="{FF2B5EF4-FFF2-40B4-BE49-F238E27FC236}">
                  <a16:creationId xmlns:a16="http://schemas.microsoft.com/office/drawing/2014/main" id="{74B3C58E-82A1-4100-A86F-AB3550C59A5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btfpColumnGapBlocker589184">
              <a:extLst>
                <a:ext uri="{FF2B5EF4-FFF2-40B4-BE49-F238E27FC236}">
                  <a16:creationId xmlns:a16="http://schemas.microsoft.com/office/drawing/2014/main" id="{5808E350-EE80-45B8-9EC3-D3962FBB2BE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" name="btfpColumnIndicator478150">
              <a:extLst>
                <a:ext uri="{FF2B5EF4-FFF2-40B4-BE49-F238E27FC236}">
                  <a16:creationId xmlns:a16="http://schemas.microsoft.com/office/drawing/2014/main" id="{23CD7386-4D81-438F-998B-0D1A3171F91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956840">
              <a:extLst>
                <a:ext uri="{FF2B5EF4-FFF2-40B4-BE49-F238E27FC236}">
                  <a16:creationId xmlns:a16="http://schemas.microsoft.com/office/drawing/2014/main" id="{931B08CF-609F-4FF6-9793-6C7753DAEFF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6E319-5357-4CBE-A932-A64D2A3E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 (No Country Selected) Revenue: All  (Whitespace) - (10/19)</a:t>
            </a:r>
          </a:p>
        </p:txBody>
      </p:sp>
      <p:graphicFrame>
        <p:nvGraphicFramePr>
          <p:cNvPr id="3" name="btfpTable833592">
            <a:extLst>
              <a:ext uri="{FF2B5EF4-FFF2-40B4-BE49-F238E27FC236}">
                <a16:creationId xmlns:a16="http://schemas.microsoft.com/office/drawing/2014/main" id="{AA538187-1409-4B86-96CB-1AF77CA8ED84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30197" y="1270005"/>
          <a:ext cx="11522078" cy="451663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103748">
                  <a:extLst>
                    <a:ext uri="{9D8B030D-6E8A-4147-A177-3AD203B41FA5}">
                      <a16:colId xmlns:a16="http://schemas.microsoft.com/office/drawing/2014/main" val="4011508615"/>
                    </a:ext>
                  </a:extLst>
                </a:gridCol>
                <a:gridCol w="696859">
                  <a:extLst>
                    <a:ext uri="{9D8B030D-6E8A-4147-A177-3AD203B41FA5}">
                      <a16:colId xmlns:a16="http://schemas.microsoft.com/office/drawing/2014/main" val="1340705737"/>
                    </a:ext>
                  </a:extLst>
                </a:gridCol>
                <a:gridCol w="1241570">
                  <a:extLst>
                    <a:ext uri="{9D8B030D-6E8A-4147-A177-3AD203B41FA5}">
                      <a16:colId xmlns:a16="http://schemas.microsoft.com/office/drawing/2014/main" val="594787792"/>
                    </a:ext>
                  </a:extLst>
                </a:gridCol>
                <a:gridCol w="1459685">
                  <a:extLst>
                    <a:ext uri="{9D8B030D-6E8A-4147-A177-3AD203B41FA5}">
                      <a16:colId xmlns:a16="http://schemas.microsoft.com/office/drawing/2014/main" val="2607790595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898179063"/>
                    </a:ext>
                  </a:extLst>
                </a:gridCol>
                <a:gridCol w="956345">
                  <a:extLst>
                    <a:ext uri="{9D8B030D-6E8A-4147-A177-3AD203B41FA5}">
                      <a16:colId xmlns:a16="http://schemas.microsoft.com/office/drawing/2014/main" val="3064680607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14435911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54937247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4034672646"/>
                    </a:ext>
                  </a:extLst>
                </a:gridCol>
                <a:gridCol w="894031">
                  <a:extLst>
                    <a:ext uri="{9D8B030D-6E8A-4147-A177-3AD203B41FA5}">
                      <a16:colId xmlns:a16="http://schemas.microsoft.com/office/drawing/2014/main" val="801035549"/>
                    </a:ext>
                  </a:extLst>
                </a:gridCol>
                <a:gridCol w="708266">
                  <a:extLst>
                    <a:ext uri="{9D8B030D-6E8A-4147-A177-3AD203B41FA5}">
                      <a16:colId xmlns:a16="http://schemas.microsoft.com/office/drawing/2014/main" val="3886111794"/>
                    </a:ext>
                  </a:extLst>
                </a:gridCol>
                <a:gridCol w="921420">
                  <a:extLst>
                    <a:ext uri="{9D8B030D-6E8A-4147-A177-3AD203B41FA5}">
                      <a16:colId xmlns:a16="http://schemas.microsoft.com/office/drawing/2014/main" val="3808355167"/>
                    </a:ext>
                  </a:extLst>
                </a:gridCol>
              </a:tblGrid>
              <a:tr h="396799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Company name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R</a:t>
                      </a:r>
                      <a:r>
                        <a:rPr lang="en-CA" sz="1000" b="1" dirty="0" err="1">
                          <a:latin typeface="+mj-lt"/>
                        </a:rPr>
                        <a:t>evenue</a:t>
                      </a:r>
                      <a:endParaRPr lang="en-CA" sz="1000" b="1" dirty="0">
                        <a:latin typeface="+mj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($B)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Country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Sector</a:t>
                      </a:r>
                      <a:endParaRPr lang="en-CA" sz="1000" b="1" dirty="0"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EBIT % pt change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Relative EBIT margin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E</a:t>
                      </a:r>
                      <a:r>
                        <a:rPr lang="en-CA" sz="1000" b="1" dirty="0">
                          <a:latin typeface="+mj-lt"/>
                        </a:rPr>
                        <a:t>BIT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SG&amp;A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NWC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Top-line opportunity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Net debt / EBITDA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ESG Score versus peers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75059071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Nestlé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Malaysia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0.9x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1610193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Thaifoods Group Public Company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Thailand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9.4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77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2.3x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78386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Morinaga&amp;Co., 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287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70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-1.1x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224556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Saigon Beer - Alcohol - Beverage Corporation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Vietnam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Brewers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-3.7x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70224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Dabur India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Personal Products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00959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DyDo Group Holdings, Inc.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519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-1.5x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92834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Mizuno Corporation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Leisure Products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71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161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-0.1x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2218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PPB Group Berhad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Malaysia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145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0.4x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41735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Fraser and Neave,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Singapore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130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145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4.8x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76340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Gokul Agro Resources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-0.5x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127562"/>
                  </a:ext>
                </a:extLst>
              </a:tr>
            </a:tbl>
          </a:graphicData>
        </a:graphic>
      </p:graphicFrame>
      <p:graphicFrame>
        <p:nvGraphicFramePr>
          <p:cNvPr id="21" name="btfpTable924709">
            <a:extLst>
              <a:ext uri="{FF2B5EF4-FFF2-40B4-BE49-F238E27FC236}">
                <a16:creationId xmlns:a16="http://schemas.microsoft.com/office/drawing/2014/main" id="{C67D708B-CF8C-41D6-BFAC-3FA67BFEFAF6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30199" y="948884"/>
          <a:ext cx="5111373" cy="27432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54101">
                  <a:extLst>
                    <a:ext uri="{9D8B030D-6E8A-4147-A177-3AD203B41FA5}">
                      <a16:colId xmlns:a16="http://schemas.microsoft.com/office/drawing/2014/main" val="1850214324"/>
                    </a:ext>
                  </a:extLst>
                </a:gridCol>
                <a:gridCol w="1023904">
                  <a:extLst>
                    <a:ext uri="{9D8B030D-6E8A-4147-A177-3AD203B41FA5}">
                      <a16:colId xmlns:a16="http://schemas.microsoft.com/office/drawing/2014/main" val="3994629117"/>
                    </a:ext>
                  </a:extLst>
                </a:gridCol>
                <a:gridCol w="265176">
                  <a:extLst>
                    <a:ext uri="{9D8B030D-6E8A-4147-A177-3AD203B41FA5}">
                      <a16:colId xmlns:a16="http://schemas.microsoft.com/office/drawing/2014/main" val="1855272509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161896919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4432775"/>
                    </a:ext>
                  </a:extLst>
                </a:gridCol>
                <a:gridCol w="1675384">
                  <a:extLst>
                    <a:ext uri="{9D8B030D-6E8A-4147-A177-3AD203B41FA5}">
                      <a16:colId xmlns:a16="http://schemas.microsoft.com/office/drawing/2014/main" val="4100506740"/>
                    </a:ext>
                  </a:extLst>
                </a:gridCol>
              </a:tblGrid>
              <a:tr h="253431"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5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Top quartile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6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Better than median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7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Worse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than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97062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58602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btfpColumnIndicatorGroup2">
            <a:extLst>
              <a:ext uri="{FF2B5EF4-FFF2-40B4-BE49-F238E27FC236}">
                <a16:creationId xmlns:a16="http://schemas.microsoft.com/office/drawing/2014/main" id="{E22B82CE-B76B-42EA-A147-7DD89F152C2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4" name="btfpColumnGapBlocker370690">
              <a:extLst>
                <a:ext uri="{FF2B5EF4-FFF2-40B4-BE49-F238E27FC236}">
                  <a16:creationId xmlns:a16="http://schemas.microsoft.com/office/drawing/2014/main" id="{84292C2D-5299-44FA-9FB3-45DBA331635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btfpColumnGapBlocker696994">
              <a:extLst>
                <a:ext uri="{FF2B5EF4-FFF2-40B4-BE49-F238E27FC236}">
                  <a16:creationId xmlns:a16="http://schemas.microsoft.com/office/drawing/2014/main" id="{28E97AC5-0C91-468C-B2AF-67D36D21866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btfpColumnIndicator556039">
              <a:extLst>
                <a:ext uri="{FF2B5EF4-FFF2-40B4-BE49-F238E27FC236}">
                  <a16:creationId xmlns:a16="http://schemas.microsoft.com/office/drawing/2014/main" id="{7C860E60-B199-4D8B-9392-E0731E1CA8E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950616">
              <a:extLst>
                <a:ext uri="{FF2B5EF4-FFF2-40B4-BE49-F238E27FC236}">
                  <a16:creationId xmlns:a16="http://schemas.microsoft.com/office/drawing/2014/main" id="{C5D8C1F6-B08E-472F-B9E8-B7800FCF071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btfpColumnIndicatorGroup1">
            <a:extLst>
              <a:ext uri="{FF2B5EF4-FFF2-40B4-BE49-F238E27FC236}">
                <a16:creationId xmlns:a16="http://schemas.microsoft.com/office/drawing/2014/main" id="{A1DF2DC2-BF41-4ABF-899F-99C1325943B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3" name="btfpColumnGapBlocker309041">
              <a:extLst>
                <a:ext uri="{FF2B5EF4-FFF2-40B4-BE49-F238E27FC236}">
                  <a16:creationId xmlns:a16="http://schemas.microsoft.com/office/drawing/2014/main" id="{74B3C58E-82A1-4100-A86F-AB3550C59A5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btfpColumnGapBlocker589184">
              <a:extLst>
                <a:ext uri="{FF2B5EF4-FFF2-40B4-BE49-F238E27FC236}">
                  <a16:creationId xmlns:a16="http://schemas.microsoft.com/office/drawing/2014/main" id="{5808E350-EE80-45B8-9EC3-D3962FBB2BE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" name="btfpColumnIndicator478150">
              <a:extLst>
                <a:ext uri="{FF2B5EF4-FFF2-40B4-BE49-F238E27FC236}">
                  <a16:creationId xmlns:a16="http://schemas.microsoft.com/office/drawing/2014/main" id="{23CD7386-4D81-438F-998B-0D1A3171F91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956840">
              <a:extLst>
                <a:ext uri="{FF2B5EF4-FFF2-40B4-BE49-F238E27FC236}">
                  <a16:creationId xmlns:a16="http://schemas.microsoft.com/office/drawing/2014/main" id="{931B08CF-609F-4FF6-9793-6C7753DAEFF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6E319-5357-4CBE-A932-A64D2A3E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 (No Country Selected) Revenue: All  (Whitespace) - (11/19)</a:t>
            </a:r>
          </a:p>
        </p:txBody>
      </p:sp>
      <p:graphicFrame>
        <p:nvGraphicFramePr>
          <p:cNvPr id="3" name="btfpTable833592">
            <a:extLst>
              <a:ext uri="{FF2B5EF4-FFF2-40B4-BE49-F238E27FC236}">
                <a16:creationId xmlns:a16="http://schemas.microsoft.com/office/drawing/2014/main" id="{AA538187-1409-4B86-96CB-1AF77CA8ED84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30197" y="1270005"/>
          <a:ext cx="11522078" cy="451663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103748">
                  <a:extLst>
                    <a:ext uri="{9D8B030D-6E8A-4147-A177-3AD203B41FA5}">
                      <a16:colId xmlns:a16="http://schemas.microsoft.com/office/drawing/2014/main" val="4011508615"/>
                    </a:ext>
                  </a:extLst>
                </a:gridCol>
                <a:gridCol w="696859">
                  <a:extLst>
                    <a:ext uri="{9D8B030D-6E8A-4147-A177-3AD203B41FA5}">
                      <a16:colId xmlns:a16="http://schemas.microsoft.com/office/drawing/2014/main" val="1340705737"/>
                    </a:ext>
                  </a:extLst>
                </a:gridCol>
                <a:gridCol w="1241570">
                  <a:extLst>
                    <a:ext uri="{9D8B030D-6E8A-4147-A177-3AD203B41FA5}">
                      <a16:colId xmlns:a16="http://schemas.microsoft.com/office/drawing/2014/main" val="594787792"/>
                    </a:ext>
                  </a:extLst>
                </a:gridCol>
                <a:gridCol w="1459685">
                  <a:extLst>
                    <a:ext uri="{9D8B030D-6E8A-4147-A177-3AD203B41FA5}">
                      <a16:colId xmlns:a16="http://schemas.microsoft.com/office/drawing/2014/main" val="2607790595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898179063"/>
                    </a:ext>
                  </a:extLst>
                </a:gridCol>
                <a:gridCol w="956345">
                  <a:extLst>
                    <a:ext uri="{9D8B030D-6E8A-4147-A177-3AD203B41FA5}">
                      <a16:colId xmlns:a16="http://schemas.microsoft.com/office/drawing/2014/main" val="3064680607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14435911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54937247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4034672646"/>
                    </a:ext>
                  </a:extLst>
                </a:gridCol>
                <a:gridCol w="894031">
                  <a:extLst>
                    <a:ext uri="{9D8B030D-6E8A-4147-A177-3AD203B41FA5}">
                      <a16:colId xmlns:a16="http://schemas.microsoft.com/office/drawing/2014/main" val="801035549"/>
                    </a:ext>
                  </a:extLst>
                </a:gridCol>
                <a:gridCol w="708266">
                  <a:extLst>
                    <a:ext uri="{9D8B030D-6E8A-4147-A177-3AD203B41FA5}">
                      <a16:colId xmlns:a16="http://schemas.microsoft.com/office/drawing/2014/main" val="3886111794"/>
                    </a:ext>
                  </a:extLst>
                </a:gridCol>
                <a:gridCol w="921420">
                  <a:extLst>
                    <a:ext uri="{9D8B030D-6E8A-4147-A177-3AD203B41FA5}">
                      <a16:colId xmlns:a16="http://schemas.microsoft.com/office/drawing/2014/main" val="3808355167"/>
                    </a:ext>
                  </a:extLst>
                </a:gridCol>
              </a:tblGrid>
              <a:tr h="396799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Company name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R</a:t>
                      </a:r>
                      <a:r>
                        <a:rPr lang="en-CA" sz="1000" b="1" dirty="0" err="1">
                          <a:latin typeface="+mj-lt"/>
                        </a:rPr>
                        <a:t>evenue</a:t>
                      </a:r>
                      <a:endParaRPr lang="en-CA" sz="1000" b="1" dirty="0">
                        <a:latin typeface="+mj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($B)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Country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Sector</a:t>
                      </a:r>
                      <a:endParaRPr lang="en-CA" sz="1000" b="1" dirty="0"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EBIT % pt change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Relative EBIT margin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E</a:t>
                      </a:r>
                      <a:r>
                        <a:rPr lang="en-CA" sz="1000" b="1" dirty="0">
                          <a:latin typeface="+mj-lt"/>
                        </a:rPr>
                        <a:t>BIT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SG&amp;A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NWC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Top-line opportunity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Net debt / EBITDA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ESG Score versus peers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75059071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TOMY Company, Ltd.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Leisure Products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1610193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RIZAP GROUP, Inc.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Personal Products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77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6.2x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78386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United Spirits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Distillers and Vintners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-0.5x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224556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Pola Orbis Holdings Inc.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Personal Products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343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87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-3.7x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70224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Kobayashi Pharmaceutical Co., 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Personal Products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254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-3.3x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00959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Marico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-0.7x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92834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QL Resources Berhad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Malaysia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-2.0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1.4x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2218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Mitsui DM Sugar Holdings Co., 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153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2.6x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41735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Earth Corporation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Household Products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196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165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-1.1x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76340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Indofood Agri Resources 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Singapore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1.1x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127562"/>
                  </a:ext>
                </a:extLst>
              </a:tr>
            </a:tbl>
          </a:graphicData>
        </a:graphic>
      </p:graphicFrame>
      <p:graphicFrame>
        <p:nvGraphicFramePr>
          <p:cNvPr id="21" name="btfpTable924709">
            <a:extLst>
              <a:ext uri="{FF2B5EF4-FFF2-40B4-BE49-F238E27FC236}">
                <a16:creationId xmlns:a16="http://schemas.microsoft.com/office/drawing/2014/main" id="{C67D708B-CF8C-41D6-BFAC-3FA67BFEFAF6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30199" y="948884"/>
          <a:ext cx="5111373" cy="27432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54101">
                  <a:extLst>
                    <a:ext uri="{9D8B030D-6E8A-4147-A177-3AD203B41FA5}">
                      <a16:colId xmlns:a16="http://schemas.microsoft.com/office/drawing/2014/main" val="1850214324"/>
                    </a:ext>
                  </a:extLst>
                </a:gridCol>
                <a:gridCol w="1023904">
                  <a:extLst>
                    <a:ext uri="{9D8B030D-6E8A-4147-A177-3AD203B41FA5}">
                      <a16:colId xmlns:a16="http://schemas.microsoft.com/office/drawing/2014/main" val="3994629117"/>
                    </a:ext>
                  </a:extLst>
                </a:gridCol>
                <a:gridCol w="265176">
                  <a:extLst>
                    <a:ext uri="{9D8B030D-6E8A-4147-A177-3AD203B41FA5}">
                      <a16:colId xmlns:a16="http://schemas.microsoft.com/office/drawing/2014/main" val="1855272509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161896919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4432775"/>
                    </a:ext>
                  </a:extLst>
                </a:gridCol>
                <a:gridCol w="1675384">
                  <a:extLst>
                    <a:ext uri="{9D8B030D-6E8A-4147-A177-3AD203B41FA5}">
                      <a16:colId xmlns:a16="http://schemas.microsoft.com/office/drawing/2014/main" val="4100506740"/>
                    </a:ext>
                  </a:extLst>
                </a:gridCol>
              </a:tblGrid>
              <a:tr h="253431"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5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Top quartile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6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Better than median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7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Worse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than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97062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95850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btfpColumnIndicatorGroup2">
            <a:extLst>
              <a:ext uri="{FF2B5EF4-FFF2-40B4-BE49-F238E27FC236}">
                <a16:creationId xmlns:a16="http://schemas.microsoft.com/office/drawing/2014/main" id="{E22B82CE-B76B-42EA-A147-7DD89F152C2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4" name="btfpColumnGapBlocker370690">
              <a:extLst>
                <a:ext uri="{FF2B5EF4-FFF2-40B4-BE49-F238E27FC236}">
                  <a16:creationId xmlns:a16="http://schemas.microsoft.com/office/drawing/2014/main" id="{84292C2D-5299-44FA-9FB3-45DBA331635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btfpColumnGapBlocker696994">
              <a:extLst>
                <a:ext uri="{FF2B5EF4-FFF2-40B4-BE49-F238E27FC236}">
                  <a16:creationId xmlns:a16="http://schemas.microsoft.com/office/drawing/2014/main" id="{28E97AC5-0C91-468C-B2AF-67D36D21866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btfpColumnIndicator556039">
              <a:extLst>
                <a:ext uri="{FF2B5EF4-FFF2-40B4-BE49-F238E27FC236}">
                  <a16:creationId xmlns:a16="http://schemas.microsoft.com/office/drawing/2014/main" id="{7C860E60-B199-4D8B-9392-E0731E1CA8E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950616">
              <a:extLst>
                <a:ext uri="{FF2B5EF4-FFF2-40B4-BE49-F238E27FC236}">
                  <a16:creationId xmlns:a16="http://schemas.microsoft.com/office/drawing/2014/main" id="{C5D8C1F6-B08E-472F-B9E8-B7800FCF071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btfpColumnIndicatorGroup1">
            <a:extLst>
              <a:ext uri="{FF2B5EF4-FFF2-40B4-BE49-F238E27FC236}">
                <a16:creationId xmlns:a16="http://schemas.microsoft.com/office/drawing/2014/main" id="{A1DF2DC2-BF41-4ABF-899F-99C1325943B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3" name="btfpColumnGapBlocker309041">
              <a:extLst>
                <a:ext uri="{FF2B5EF4-FFF2-40B4-BE49-F238E27FC236}">
                  <a16:creationId xmlns:a16="http://schemas.microsoft.com/office/drawing/2014/main" id="{74B3C58E-82A1-4100-A86F-AB3550C59A5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btfpColumnGapBlocker589184">
              <a:extLst>
                <a:ext uri="{FF2B5EF4-FFF2-40B4-BE49-F238E27FC236}">
                  <a16:creationId xmlns:a16="http://schemas.microsoft.com/office/drawing/2014/main" id="{5808E350-EE80-45B8-9EC3-D3962FBB2BE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" name="btfpColumnIndicator478150">
              <a:extLst>
                <a:ext uri="{FF2B5EF4-FFF2-40B4-BE49-F238E27FC236}">
                  <a16:creationId xmlns:a16="http://schemas.microsoft.com/office/drawing/2014/main" id="{23CD7386-4D81-438F-998B-0D1A3171F91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956840">
              <a:extLst>
                <a:ext uri="{FF2B5EF4-FFF2-40B4-BE49-F238E27FC236}">
                  <a16:creationId xmlns:a16="http://schemas.microsoft.com/office/drawing/2014/main" id="{931B08CF-609F-4FF6-9793-6C7753DAEFF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6E319-5357-4CBE-A932-A64D2A3E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 (No Country Selected) Revenue: All  (Whitespace) - (12/19)</a:t>
            </a:r>
          </a:p>
        </p:txBody>
      </p:sp>
      <p:graphicFrame>
        <p:nvGraphicFramePr>
          <p:cNvPr id="3" name="btfpTable833592">
            <a:extLst>
              <a:ext uri="{FF2B5EF4-FFF2-40B4-BE49-F238E27FC236}">
                <a16:creationId xmlns:a16="http://schemas.microsoft.com/office/drawing/2014/main" id="{AA538187-1409-4B86-96CB-1AF77CA8ED84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30197" y="1270005"/>
          <a:ext cx="11522078" cy="451663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103748">
                  <a:extLst>
                    <a:ext uri="{9D8B030D-6E8A-4147-A177-3AD203B41FA5}">
                      <a16:colId xmlns:a16="http://schemas.microsoft.com/office/drawing/2014/main" val="4011508615"/>
                    </a:ext>
                  </a:extLst>
                </a:gridCol>
                <a:gridCol w="696859">
                  <a:extLst>
                    <a:ext uri="{9D8B030D-6E8A-4147-A177-3AD203B41FA5}">
                      <a16:colId xmlns:a16="http://schemas.microsoft.com/office/drawing/2014/main" val="1340705737"/>
                    </a:ext>
                  </a:extLst>
                </a:gridCol>
                <a:gridCol w="1241570">
                  <a:extLst>
                    <a:ext uri="{9D8B030D-6E8A-4147-A177-3AD203B41FA5}">
                      <a16:colId xmlns:a16="http://schemas.microsoft.com/office/drawing/2014/main" val="594787792"/>
                    </a:ext>
                  </a:extLst>
                </a:gridCol>
                <a:gridCol w="1459685">
                  <a:extLst>
                    <a:ext uri="{9D8B030D-6E8A-4147-A177-3AD203B41FA5}">
                      <a16:colId xmlns:a16="http://schemas.microsoft.com/office/drawing/2014/main" val="2607790595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898179063"/>
                    </a:ext>
                  </a:extLst>
                </a:gridCol>
                <a:gridCol w="956345">
                  <a:extLst>
                    <a:ext uri="{9D8B030D-6E8A-4147-A177-3AD203B41FA5}">
                      <a16:colId xmlns:a16="http://schemas.microsoft.com/office/drawing/2014/main" val="3064680607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14435911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54937247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4034672646"/>
                    </a:ext>
                  </a:extLst>
                </a:gridCol>
                <a:gridCol w="894031">
                  <a:extLst>
                    <a:ext uri="{9D8B030D-6E8A-4147-A177-3AD203B41FA5}">
                      <a16:colId xmlns:a16="http://schemas.microsoft.com/office/drawing/2014/main" val="801035549"/>
                    </a:ext>
                  </a:extLst>
                </a:gridCol>
                <a:gridCol w="708266">
                  <a:extLst>
                    <a:ext uri="{9D8B030D-6E8A-4147-A177-3AD203B41FA5}">
                      <a16:colId xmlns:a16="http://schemas.microsoft.com/office/drawing/2014/main" val="3886111794"/>
                    </a:ext>
                  </a:extLst>
                </a:gridCol>
                <a:gridCol w="921420">
                  <a:extLst>
                    <a:ext uri="{9D8B030D-6E8A-4147-A177-3AD203B41FA5}">
                      <a16:colId xmlns:a16="http://schemas.microsoft.com/office/drawing/2014/main" val="3808355167"/>
                    </a:ext>
                  </a:extLst>
                </a:gridCol>
              </a:tblGrid>
              <a:tr h="396799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Company name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R</a:t>
                      </a:r>
                      <a:r>
                        <a:rPr lang="en-CA" sz="1000" b="1" dirty="0" err="1">
                          <a:latin typeface="+mj-lt"/>
                        </a:rPr>
                        <a:t>evenue</a:t>
                      </a:r>
                      <a:endParaRPr lang="en-CA" sz="1000" b="1" dirty="0">
                        <a:latin typeface="+mj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($B)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Country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Sector</a:t>
                      </a:r>
                      <a:endParaRPr lang="en-CA" sz="1000" b="1" dirty="0"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EBIT % pt change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Relative EBIT margin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E</a:t>
                      </a:r>
                      <a:r>
                        <a:rPr lang="en-CA" sz="1000" b="1" dirty="0">
                          <a:latin typeface="+mj-lt"/>
                        </a:rPr>
                        <a:t>BIT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SG&amp;A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NWC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Top-line opportunity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Net debt / EBITDA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ESG Score versus peers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75059071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PT Salim Ivomas Pratama Tbk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Indonesia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1.2x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1610193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Thai Vegetable Oil Public Company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Thailand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127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-0.1x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78386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Universal Entertainment Corporation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Leisure Products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7.2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187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4.5x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224556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Synlait Milk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New Zealand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3.6x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70224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Sato Holdings Corporation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Office Services and Supplies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249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-0.8x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00959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Guan Chong Berhad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Malaysia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231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92834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Binggrae Co., 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South Korea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83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-0.7x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2218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Globeride, Inc.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Leisure Products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147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0.7x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41735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Breville Group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Australia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Household Appliances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1.6x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76340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S&amp;B Foods Inc.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114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127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1.6x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127562"/>
                  </a:ext>
                </a:extLst>
              </a:tr>
            </a:tbl>
          </a:graphicData>
        </a:graphic>
      </p:graphicFrame>
      <p:graphicFrame>
        <p:nvGraphicFramePr>
          <p:cNvPr id="21" name="btfpTable924709">
            <a:extLst>
              <a:ext uri="{FF2B5EF4-FFF2-40B4-BE49-F238E27FC236}">
                <a16:creationId xmlns:a16="http://schemas.microsoft.com/office/drawing/2014/main" id="{C67D708B-CF8C-41D6-BFAC-3FA67BFEFAF6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30199" y="948884"/>
          <a:ext cx="5111373" cy="27432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54101">
                  <a:extLst>
                    <a:ext uri="{9D8B030D-6E8A-4147-A177-3AD203B41FA5}">
                      <a16:colId xmlns:a16="http://schemas.microsoft.com/office/drawing/2014/main" val="1850214324"/>
                    </a:ext>
                  </a:extLst>
                </a:gridCol>
                <a:gridCol w="1023904">
                  <a:extLst>
                    <a:ext uri="{9D8B030D-6E8A-4147-A177-3AD203B41FA5}">
                      <a16:colId xmlns:a16="http://schemas.microsoft.com/office/drawing/2014/main" val="3994629117"/>
                    </a:ext>
                  </a:extLst>
                </a:gridCol>
                <a:gridCol w="265176">
                  <a:extLst>
                    <a:ext uri="{9D8B030D-6E8A-4147-A177-3AD203B41FA5}">
                      <a16:colId xmlns:a16="http://schemas.microsoft.com/office/drawing/2014/main" val="1855272509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161896919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4432775"/>
                    </a:ext>
                  </a:extLst>
                </a:gridCol>
                <a:gridCol w="1675384">
                  <a:extLst>
                    <a:ext uri="{9D8B030D-6E8A-4147-A177-3AD203B41FA5}">
                      <a16:colId xmlns:a16="http://schemas.microsoft.com/office/drawing/2014/main" val="4100506740"/>
                    </a:ext>
                  </a:extLst>
                </a:gridCol>
              </a:tblGrid>
              <a:tr h="253431"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5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Top quartile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6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Better than median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7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Worse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than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97062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0923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btfpColumnIndicatorGroup2">
            <a:extLst>
              <a:ext uri="{FF2B5EF4-FFF2-40B4-BE49-F238E27FC236}">
                <a16:creationId xmlns:a16="http://schemas.microsoft.com/office/drawing/2014/main" id="{E22B82CE-B76B-42EA-A147-7DD89F152C2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4" name="btfpColumnGapBlocker370690">
              <a:extLst>
                <a:ext uri="{FF2B5EF4-FFF2-40B4-BE49-F238E27FC236}">
                  <a16:creationId xmlns:a16="http://schemas.microsoft.com/office/drawing/2014/main" id="{84292C2D-5299-44FA-9FB3-45DBA331635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btfpColumnGapBlocker696994">
              <a:extLst>
                <a:ext uri="{FF2B5EF4-FFF2-40B4-BE49-F238E27FC236}">
                  <a16:creationId xmlns:a16="http://schemas.microsoft.com/office/drawing/2014/main" id="{28E97AC5-0C91-468C-B2AF-67D36D21866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btfpColumnIndicator556039">
              <a:extLst>
                <a:ext uri="{FF2B5EF4-FFF2-40B4-BE49-F238E27FC236}">
                  <a16:creationId xmlns:a16="http://schemas.microsoft.com/office/drawing/2014/main" id="{7C860E60-B199-4D8B-9392-E0731E1CA8E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950616">
              <a:extLst>
                <a:ext uri="{FF2B5EF4-FFF2-40B4-BE49-F238E27FC236}">
                  <a16:creationId xmlns:a16="http://schemas.microsoft.com/office/drawing/2014/main" id="{C5D8C1F6-B08E-472F-B9E8-B7800FCF071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btfpColumnIndicatorGroup1">
            <a:extLst>
              <a:ext uri="{FF2B5EF4-FFF2-40B4-BE49-F238E27FC236}">
                <a16:creationId xmlns:a16="http://schemas.microsoft.com/office/drawing/2014/main" id="{A1DF2DC2-BF41-4ABF-899F-99C1325943B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3" name="btfpColumnGapBlocker309041">
              <a:extLst>
                <a:ext uri="{FF2B5EF4-FFF2-40B4-BE49-F238E27FC236}">
                  <a16:creationId xmlns:a16="http://schemas.microsoft.com/office/drawing/2014/main" id="{74B3C58E-82A1-4100-A86F-AB3550C59A5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btfpColumnGapBlocker589184">
              <a:extLst>
                <a:ext uri="{FF2B5EF4-FFF2-40B4-BE49-F238E27FC236}">
                  <a16:creationId xmlns:a16="http://schemas.microsoft.com/office/drawing/2014/main" id="{5808E350-EE80-45B8-9EC3-D3962FBB2BE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" name="btfpColumnIndicator478150">
              <a:extLst>
                <a:ext uri="{FF2B5EF4-FFF2-40B4-BE49-F238E27FC236}">
                  <a16:creationId xmlns:a16="http://schemas.microsoft.com/office/drawing/2014/main" id="{23CD7386-4D81-438F-998B-0D1A3171F91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956840">
              <a:extLst>
                <a:ext uri="{FF2B5EF4-FFF2-40B4-BE49-F238E27FC236}">
                  <a16:creationId xmlns:a16="http://schemas.microsoft.com/office/drawing/2014/main" id="{931B08CF-609F-4FF6-9793-6C7753DAEFF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6E319-5357-4CBE-A932-A64D2A3E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 (No Country Selected) Revenue: All  (Current) - (1/2)</a:t>
            </a:r>
          </a:p>
        </p:txBody>
      </p:sp>
      <p:graphicFrame>
        <p:nvGraphicFramePr>
          <p:cNvPr id="3" name="btfpTable833592">
            <a:extLst>
              <a:ext uri="{FF2B5EF4-FFF2-40B4-BE49-F238E27FC236}">
                <a16:creationId xmlns:a16="http://schemas.microsoft.com/office/drawing/2014/main" id="{AA538187-1409-4B86-96CB-1AF77CA8ED84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41270655"/>
              </p:ext>
            </p:extLst>
          </p:nvPr>
        </p:nvGraphicFramePr>
        <p:xfrm>
          <a:off x="330197" y="1270005"/>
          <a:ext cx="11522078" cy="451663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103748">
                  <a:extLst>
                    <a:ext uri="{9D8B030D-6E8A-4147-A177-3AD203B41FA5}">
                      <a16:colId xmlns:a16="http://schemas.microsoft.com/office/drawing/2014/main" val="4011508615"/>
                    </a:ext>
                  </a:extLst>
                </a:gridCol>
                <a:gridCol w="696859">
                  <a:extLst>
                    <a:ext uri="{9D8B030D-6E8A-4147-A177-3AD203B41FA5}">
                      <a16:colId xmlns:a16="http://schemas.microsoft.com/office/drawing/2014/main" val="1340705737"/>
                    </a:ext>
                  </a:extLst>
                </a:gridCol>
                <a:gridCol w="1241570">
                  <a:extLst>
                    <a:ext uri="{9D8B030D-6E8A-4147-A177-3AD203B41FA5}">
                      <a16:colId xmlns:a16="http://schemas.microsoft.com/office/drawing/2014/main" val="594787792"/>
                    </a:ext>
                  </a:extLst>
                </a:gridCol>
                <a:gridCol w="1459685">
                  <a:extLst>
                    <a:ext uri="{9D8B030D-6E8A-4147-A177-3AD203B41FA5}">
                      <a16:colId xmlns:a16="http://schemas.microsoft.com/office/drawing/2014/main" val="2607790595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898179063"/>
                    </a:ext>
                  </a:extLst>
                </a:gridCol>
                <a:gridCol w="956345">
                  <a:extLst>
                    <a:ext uri="{9D8B030D-6E8A-4147-A177-3AD203B41FA5}">
                      <a16:colId xmlns:a16="http://schemas.microsoft.com/office/drawing/2014/main" val="3064680607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14435911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54937247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4034672646"/>
                    </a:ext>
                  </a:extLst>
                </a:gridCol>
                <a:gridCol w="894031">
                  <a:extLst>
                    <a:ext uri="{9D8B030D-6E8A-4147-A177-3AD203B41FA5}">
                      <a16:colId xmlns:a16="http://schemas.microsoft.com/office/drawing/2014/main" val="801035549"/>
                    </a:ext>
                  </a:extLst>
                </a:gridCol>
                <a:gridCol w="708266">
                  <a:extLst>
                    <a:ext uri="{9D8B030D-6E8A-4147-A177-3AD203B41FA5}">
                      <a16:colId xmlns:a16="http://schemas.microsoft.com/office/drawing/2014/main" val="3886111794"/>
                    </a:ext>
                  </a:extLst>
                </a:gridCol>
                <a:gridCol w="921420">
                  <a:extLst>
                    <a:ext uri="{9D8B030D-6E8A-4147-A177-3AD203B41FA5}">
                      <a16:colId xmlns:a16="http://schemas.microsoft.com/office/drawing/2014/main" val="3808355167"/>
                    </a:ext>
                  </a:extLst>
                </a:gridCol>
              </a:tblGrid>
              <a:tr h="396799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Company name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R</a:t>
                      </a:r>
                      <a:r>
                        <a:rPr lang="en-CA" sz="1000" b="1" dirty="0" err="1">
                          <a:latin typeface="+mj-lt"/>
                        </a:rPr>
                        <a:t>evenue</a:t>
                      </a:r>
                      <a:endParaRPr lang="en-CA" sz="1000" b="1" dirty="0">
                        <a:latin typeface="+mj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($B)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Country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Sector</a:t>
                      </a:r>
                      <a:endParaRPr lang="en-CA" sz="1000" b="1" dirty="0"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EBIT % pt change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Relative EBIT margin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E</a:t>
                      </a:r>
                      <a:r>
                        <a:rPr lang="en-CA" sz="1000" b="1" dirty="0">
                          <a:latin typeface="+mj-lt"/>
                        </a:rPr>
                        <a:t>BIT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SG&amp;A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NWC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Top-line opportunity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Net debt / EBITDA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ESG Score versus peers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75059071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Asahi Group Holdings, Ltd.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19.0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Brewers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1,669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1,151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4.1x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Top Q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1610193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Fonterra Co-operative Group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14.4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New Zealand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812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87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2.7x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78386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Suntory Beverage &amp; Food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11.0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Soft Drinks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747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121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-0.4x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224556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Shiseido Company,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8.1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Personal Products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356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1,950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821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1.3x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70224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Hindustan Unilever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Personal Products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-0.5x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00959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Coca-Cola Bottlers Japan Holdings Inc.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Soft Drinks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568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996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115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2.8x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92834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Thai Union Group Public Company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4.5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Thailand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885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4.2x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2218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Amorepacific Corporation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South Korea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Personal Products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118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488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141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-1.1x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41735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Nongshim Co., 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South Korea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251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-2.3x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76340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Samyang Corporation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South Korea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129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4.1x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127562"/>
                  </a:ext>
                </a:extLst>
              </a:tr>
            </a:tbl>
          </a:graphicData>
        </a:graphic>
      </p:graphicFrame>
      <p:graphicFrame>
        <p:nvGraphicFramePr>
          <p:cNvPr id="21" name="btfpTable924709">
            <a:extLst>
              <a:ext uri="{FF2B5EF4-FFF2-40B4-BE49-F238E27FC236}">
                <a16:creationId xmlns:a16="http://schemas.microsoft.com/office/drawing/2014/main" id="{C67D708B-CF8C-41D6-BFAC-3FA67BFEFAF6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29572982"/>
              </p:ext>
            </p:extLst>
          </p:nvPr>
        </p:nvGraphicFramePr>
        <p:xfrm>
          <a:off x="330199" y="948884"/>
          <a:ext cx="5111373" cy="27432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54101">
                  <a:extLst>
                    <a:ext uri="{9D8B030D-6E8A-4147-A177-3AD203B41FA5}">
                      <a16:colId xmlns:a16="http://schemas.microsoft.com/office/drawing/2014/main" val="1850214324"/>
                    </a:ext>
                  </a:extLst>
                </a:gridCol>
                <a:gridCol w="1023904">
                  <a:extLst>
                    <a:ext uri="{9D8B030D-6E8A-4147-A177-3AD203B41FA5}">
                      <a16:colId xmlns:a16="http://schemas.microsoft.com/office/drawing/2014/main" val="3994629117"/>
                    </a:ext>
                  </a:extLst>
                </a:gridCol>
                <a:gridCol w="265176">
                  <a:extLst>
                    <a:ext uri="{9D8B030D-6E8A-4147-A177-3AD203B41FA5}">
                      <a16:colId xmlns:a16="http://schemas.microsoft.com/office/drawing/2014/main" val="1855272509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161896919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4432775"/>
                    </a:ext>
                  </a:extLst>
                </a:gridCol>
                <a:gridCol w="1675384">
                  <a:extLst>
                    <a:ext uri="{9D8B030D-6E8A-4147-A177-3AD203B41FA5}">
                      <a16:colId xmlns:a16="http://schemas.microsoft.com/office/drawing/2014/main" val="4100506740"/>
                    </a:ext>
                  </a:extLst>
                </a:gridCol>
              </a:tblGrid>
              <a:tr h="253431"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5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Top quartile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6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Better than median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7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Worse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than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97062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04683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btfpColumnIndicatorGroup2">
            <a:extLst>
              <a:ext uri="{FF2B5EF4-FFF2-40B4-BE49-F238E27FC236}">
                <a16:creationId xmlns:a16="http://schemas.microsoft.com/office/drawing/2014/main" id="{E22B82CE-B76B-42EA-A147-7DD89F152C2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4" name="btfpColumnGapBlocker370690">
              <a:extLst>
                <a:ext uri="{FF2B5EF4-FFF2-40B4-BE49-F238E27FC236}">
                  <a16:creationId xmlns:a16="http://schemas.microsoft.com/office/drawing/2014/main" id="{84292C2D-5299-44FA-9FB3-45DBA331635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btfpColumnGapBlocker696994">
              <a:extLst>
                <a:ext uri="{FF2B5EF4-FFF2-40B4-BE49-F238E27FC236}">
                  <a16:creationId xmlns:a16="http://schemas.microsoft.com/office/drawing/2014/main" id="{28E97AC5-0C91-468C-B2AF-67D36D21866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btfpColumnIndicator556039">
              <a:extLst>
                <a:ext uri="{FF2B5EF4-FFF2-40B4-BE49-F238E27FC236}">
                  <a16:creationId xmlns:a16="http://schemas.microsoft.com/office/drawing/2014/main" id="{7C860E60-B199-4D8B-9392-E0731E1CA8E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950616">
              <a:extLst>
                <a:ext uri="{FF2B5EF4-FFF2-40B4-BE49-F238E27FC236}">
                  <a16:creationId xmlns:a16="http://schemas.microsoft.com/office/drawing/2014/main" id="{C5D8C1F6-B08E-472F-B9E8-B7800FCF071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btfpColumnIndicatorGroup1">
            <a:extLst>
              <a:ext uri="{FF2B5EF4-FFF2-40B4-BE49-F238E27FC236}">
                <a16:creationId xmlns:a16="http://schemas.microsoft.com/office/drawing/2014/main" id="{A1DF2DC2-BF41-4ABF-899F-99C1325943B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3" name="btfpColumnGapBlocker309041">
              <a:extLst>
                <a:ext uri="{FF2B5EF4-FFF2-40B4-BE49-F238E27FC236}">
                  <a16:creationId xmlns:a16="http://schemas.microsoft.com/office/drawing/2014/main" id="{74B3C58E-82A1-4100-A86F-AB3550C59A5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btfpColumnGapBlocker589184">
              <a:extLst>
                <a:ext uri="{FF2B5EF4-FFF2-40B4-BE49-F238E27FC236}">
                  <a16:creationId xmlns:a16="http://schemas.microsoft.com/office/drawing/2014/main" id="{5808E350-EE80-45B8-9EC3-D3962FBB2BE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" name="btfpColumnIndicator478150">
              <a:extLst>
                <a:ext uri="{FF2B5EF4-FFF2-40B4-BE49-F238E27FC236}">
                  <a16:creationId xmlns:a16="http://schemas.microsoft.com/office/drawing/2014/main" id="{23CD7386-4D81-438F-998B-0D1A3171F91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956840">
              <a:extLst>
                <a:ext uri="{FF2B5EF4-FFF2-40B4-BE49-F238E27FC236}">
                  <a16:creationId xmlns:a16="http://schemas.microsoft.com/office/drawing/2014/main" id="{931B08CF-609F-4FF6-9793-6C7753DAEFF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6E319-5357-4CBE-A932-A64D2A3E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 (No Country Selected) Revenue: All  (Whitespace) - (13/19)</a:t>
            </a:r>
          </a:p>
        </p:txBody>
      </p:sp>
      <p:graphicFrame>
        <p:nvGraphicFramePr>
          <p:cNvPr id="3" name="btfpTable833592">
            <a:extLst>
              <a:ext uri="{FF2B5EF4-FFF2-40B4-BE49-F238E27FC236}">
                <a16:creationId xmlns:a16="http://schemas.microsoft.com/office/drawing/2014/main" id="{AA538187-1409-4B86-96CB-1AF77CA8ED84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30197" y="1270005"/>
          <a:ext cx="11522078" cy="451663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103748">
                  <a:extLst>
                    <a:ext uri="{9D8B030D-6E8A-4147-A177-3AD203B41FA5}">
                      <a16:colId xmlns:a16="http://schemas.microsoft.com/office/drawing/2014/main" val="4011508615"/>
                    </a:ext>
                  </a:extLst>
                </a:gridCol>
                <a:gridCol w="696859">
                  <a:extLst>
                    <a:ext uri="{9D8B030D-6E8A-4147-A177-3AD203B41FA5}">
                      <a16:colId xmlns:a16="http://schemas.microsoft.com/office/drawing/2014/main" val="1340705737"/>
                    </a:ext>
                  </a:extLst>
                </a:gridCol>
                <a:gridCol w="1241570">
                  <a:extLst>
                    <a:ext uri="{9D8B030D-6E8A-4147-A177-3AD203B41FA5}">
                      <a16:colId xmlns:a16="http://schemas.microsoft.com/office/drawing/2014/main" val="594787792"/>
                    </a:ext>
                  </a:extLst>
                </a:gridCol>
                <a:gridCol w="1459685">
                  <a:extLst>
                    <a:ext uri="{9D8B030D-6E8A-4147-A177-3AD203B41FA5}">
                      <a16:colId xmlns:a16="http://schemas.microsoft.com/office/drawing/2014/main" val="2607790595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898179063"/>
                    </a:ext>
                  </a:extLst>
                </a:gridCol>
                <a:gridCol w="956345">
                  <a:extLst>
                    <a:ext uri="{9D8B030D-6E8A-4147-A177-3AD203B41FA5}">
                      <a16:colId xmlns:a16="http://schemas.microsoft.com/office/drawing/2014/main" val="3064680607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14435911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54937247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4034672646"/>
                    </a:ext>
                  </a:extLst>
                </a:gridCol>
                <a:gridCol w="894031">
                  <a:extLst>
                    <a:ext uri="{9D8B030D-6E8A-4147-A177-3AD203B41FA5}">
                      <a16:colId xmlns:a16="http://schemas.microsoft.com/office/drawing/2014/main" val="801035549"/>
                    </a:ext>
                  </a:extLst>
                </a:gridCol>
                <a:gridCol w="708266">
                  <a:extLst>
                    <a:ext uri="{9D8B030D-6E8A-4147-A177-3AD203B41FA5}">
                      <a16:colId xmlns:a16="http://schemas.microsoft.com/office/drawing/2014/main" val="3886111794"/>
                    </a:ext>
                  </a:extLst>
                </a:gridCol>
                <a:gridCol w="921420">
                  <a:extLst>
                    <a:ext uri="{9D8B030D-6E8A-4147-A177-3AD203B41FA5}">
                      <a16:colId xmlns:a16="http://schemas.microsoft.com/office/drawing/2014/main" val="3808355167"/>
                    </a:ext>
                  </a:extLst>
                </a:gridCol>
              </a:tblGrid>
              <a:tr h="396799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Company name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R</a:t>
                      </a:r>
                      <a:r>
                        <a:rPr lang="en-CA" sz="1000" b="1" dirty="0" err="1">
                          <a:latin typeface="+mj-lt"/>
                        </a:rPr>
                        <a:t>evenue</a:t>
                      </a:r>
                      <a:endParaRPr lang="en-CA" sz="1000" b="1" dirty="0">
                        <a:latin typeface="+mj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($B)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Country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Sector</a:t>
                      </a:r>
                      <a:endParaRPr lang="en-CA" sz="1000" b="1" dirty="0"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EBIT % pt change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Relative EBIT margin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E</a:t>
                      </a:r>
                      <a:r>
                        <a:rPr lang="en-CA" sz="1000" b="1" dirty="0">
                          <a:latin typeface="+mj-lt"/>
                        </a:rPr>
                        <a:t>BIT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SG&amp;A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NWC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Top-line opportunity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Net debt / EBITDA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ESG Score versus peers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75059071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Fraser &amp; Neave Holdings Bhd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Malaysia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Soft Drinks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0.2x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1610193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Nichimo Co., 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8.8x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78386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Ricegrowers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Australia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151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274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3.3x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224556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Itoki Corporation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Office Services and Supplies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178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-0.9x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70224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Cleanup Corporation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Household Appliances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132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82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-2.8x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00959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C.I. Holdings Berhad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Malaysia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120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1.2x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92834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The a2 Milk Company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New Zealand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171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-3.3x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2218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Fancl Corporation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Personal Products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342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-1.7x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41735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Pilot Corporation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Office Services and Supplies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172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-1.7x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76340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Shree Renuka Sugars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-2.9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8.3x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127562"/>
                  </a:ext>
                </a:extLst>
              </a:tr>
            </a:tbl>
          </a:graphicData>
        </a:graphic>
      </p:graphicFrame>
      <p:graphicFrame>
        <p:nvGraphicFramePr>
          <p:cNvPr id="21" name="btfpTable924709">
            <a:extLst>
              <a:ext uri="{FF2B5EF4-FFF2-40B4-BE49-F238E27FC236}">
                <a16:creationId xmlns:a16="http://schemas.microsoft.com/office/drawing/2014/main" id="{C67D708B-CF8C-41D6-BFAC-3FA67BFEFAF6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30199" y="948884"/>
          <a:ext cx="5111373" cy="27432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54101">
                  <a:extLst>
                    <a:ext uri="{9D8B030D-6E8A-4147-A177-3AD203B41FA5}">
                      <a16:colId xmlns:a16="http://schemas.microsoft.com/office/drawing/2014/main" val="1850214324"/>
                    </a:ext>
                  </a:extLst>
                </a:gridCol>
                <a:gridCol w="1023904">
                  <a:extLst>
                    <a:ext uri="{9D8B030D-6E8A-4147-A177-3AD203B41FA5}">
                      <a16:colId xmlns:a16="http://schemas.microsoft.com/office/drawing/2014/main" val="3994629117"/>
                    </a:ext>
                  </a:extLst>
                </a:gridCol>
                <a:gridCol w="265176">
                  <a:extLst>
                    <a:ext uri="{9D8B030D-6E8A-4147-A177-3AD203B41FA5}">
                      <a16:colId xmlns:a16="http://schemas.microsoft.com/office/drawing/2014/main" val="1855272509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161896919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4432775"/>
                    </a:ext>
                  </a:extLst>
                </a:gridCol>
                <a:gridCol w="1675384">
                  <a:extLst>
                    <a:ext uri="{9D8B030D-6E8A-4147-A177-3AD203B41FA5}">
                      <a16:colId xmlns:a16="http://schemas.microsoft.com/office/drawing/2014/main" val="4100506740"/>
                    </a:ext>
                  </a:extLst>
                </a:gridCol>
              </a:tblGrid>
              <a:tr h="253431"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5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Top quartile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6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Better than median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7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Worse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than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97062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6561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btfpColumnIndicatorGroup2">
            <a:extLst>
              <a:ext uri="{FF2B5EF4-FFF2-40B4-BE49-F238E27FC236}">
                <a16:creationId xmlns:a16="http://schemas.microsoft.com/office/drawing/2014/main" id="{E22B82CE-B76B-42EA-A147-7DD89F152C2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4" name="btfpColumnGapBlocker370690">
              <a:extLst>
                <a:ext uri="{FF2B5EF4-FFF2-40B4-BE49-F238E27FC236}">
                  <a16:creationId xmlns:a16="http://schemas.microsoft.com/office/drawing/2014/main" id="{84292C2D-5299-44FA-9FB3-45DBA331635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btfpColumnGapBlocker696994">
              <a:extLst>
                <a:ext uri="{FF2B5EF4-FFF2-40B4-BE49-F238E27FC236}">
                  <a16:creationId xmlns:a16="http://schemas.microsoft.com/office/drawing/2014/main" id="{28E97AC5-0C91-468C-B2AF-67D36D21866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btfpColumnIndicator556039">
              <a:extLst>
                <a:ext uri="{FF2B5EF4-FFF2-40B4-BE49-F238E27FC236}">
                  <a16:creationId xmlns:a16="http://schemas.microsoft.com/office/drawing/2014/main" id="{7C860E60-B199-4D8B-9392-E0731E1CA8E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950616">
              <a:extLst>
                <a:ext uri="{FF2B5EF4-FFF2-40B4-BE49-F238E27FC236}">
                  <a16:creationId xmlns:a16="http://schemas.microsoft.com/office/drawing/2014/main" id="{C5D8C1F6-B08E-472F-B9E8-B7800FCF071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btfpColumnIndicatorGroup1">
            <a:extLst>
              <a:ext uri="{FF2B5EF4-FFF2-40B4-BE49-F238E27FC236}">
                <a16:creationId xmlns:a16="http://schemas.microsoft.com/office/drawing/2014/main" id="{A1DF2DC2-BF41-4ABF-899F-99C1325943B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3" name="btfpColumnGapBlocker309041">
              <a:extLst>
                <a:ext uri="{FF2B5EF4-FFF2-40B4-BE49-F238E27FC236}">
                  <a16:creationId xmlns:a16="http://schemas.microsoft.com/office/drawing/2014/main" id="{74B3C58E-82A1-4100-A86F-AB3550C59A5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btfpColumnGapBlocker589184">
              <a:extLst>
                <a:ext uri="{FF2B5EF4-FFF2-40B4-BE49-F238E27FC236}">
                  <a16:creationId xmlns:a16="http://schemas.microsoft.com/office/drawing/2014/main" id="{5808E350-EE80-45B8-9EC3-D3962FBB2BE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" name="btfpColumnIndicator478150">
              <a:extLst>
                <a:ext uri="{FF2B5EF4-FFF2-40B4-BE49-F238E27FC236}">
                  <a16:creationId xmlns:a16="http://schemas.microsoft.com/office/drawing/2014/main" id="{23CD7386-4D81-438F-998B-0D1A3171F91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956840">
              <a:extLst>
                <a:ext uri="{FF2B5EF4-FFF2-40B4-BE49-F238E27FC236}">
                  <a16:creationId xmlns:a16="http://schemas.microsoft.com/office/drawing/2014/main" id="{931B08CF-609F-4FF6-9793-6C7753DAEFF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6E319-5357-4CBE-A932-A64D2A3E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 (No Country Selected) Revenue: All  (Whitespace) - (14/19)</a:t>
            </a:r>
          </a:p>
        </p:txBody>
      </p:sp>
      <p:graphicFrame>
        <p:nvGraphicFramePr>
          <p:cNvPr id="3" name="btfpTable833592">
            <a:extLst>
              <a:ext uri="{FF2B5EF4-FFF2-40B4-BE49-F238E27FC236}">
                <a16:creationId xmlns:a16="http://schemas.microsoft.com/office/drawing/2014/main" id="{AA538187-1409-4B86-96CB-1AF77CA8ED84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30197" y="1270005"/>
          <a:ext cx="11522078" cy="451663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103748">
                  <a:extLst>
                    <a:ext uri="{9D8B030D-6E8A-4147-A177-3AD203B41FA5}">
                      <a16:colId xmlns:a16="http://schemas.microsoft.com/office/drawing/2014/main" val="4011508615"/>
                    </a:ext>
                  </a:extLst>
                </a:gridCol>
                <a:gridCol w="696859">
                  <a:extLst>
                    <a:ext uri="{9D8B030D-6E8A-4147-A177-3AD203B41FA5}">
                      <a16:colId xmlns:a16="http://schemas.microsoft.com/office/drawing/2014/main" val="1340705737"/>
                    </a:ext>
                  </a:extLst>
                </a:gridCol>
                <a:gridCol w="1241570">
                  <a:extLst>
                    <a:ext uri="{9D8B030D-6E8A-4147-A177-3AD203B41FA5}">
                      <a16:colId xmlns:a16="http://schemas.microsoft.com/office/drawing/2014/main" val="594787792"/>
                    </a:ext>
                  </a:extLst>
                </a:gridCol>
                <a:gridCol w="1459685">
                  <a:extLst>
                    <a:ext uri="{9D8B030D-6E8A-4147-A177-3AD203B41FA5}">
                      <a16:colId xmlns:a16="http://schemas.microsoft.com/office/drawing/2014/main" val="2607790595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898179063"/>
                    </a:ext>
                  </a:extLst>
                </a:gridCol>
                <a:gridCol w="956345">
                  <a:extLst>
                    <a:ext uri="{9D8B030D-6E8A-4147-A177-3AD203B41FA5}">
                      <a16:colId xmlns:a16="http://schemas.microsoft.com/office/drawing/2014/main" val="3064680607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14435911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54937247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4034672646"/>
                    </a:ext>
                  </a:extLst>
                </a:gridCol>
                <a:gridCol w="894031">
                  <a:extLst>
                    <a:ext uri="{9D8B030D-6E8A-4147-A177-3AD203B41FA5}">
                      <a16:colId xmlns:a16="http://schemas.microsoft.com/office/drawing/2014/main" val="801035549"/>
                    </a:ext>
                  </a:extLst>
                </a:gridCol>
                <a:gridCol w="708266">
                  <a:extLst>
                    <a:ext uri="{9D8B030D-6E8A-4147-A177-3AD203B41FA5}">
                      <a16:colId xmlns:a16="http://schemas.microsoft.com/office/drawing/2014/main" val="3886111794"/>
                    </a:ext>
                  </a:extLst>
                </a:gridCol>
                <a:gridCol w="921420">
                  <a:extLst>
                    <a:ext uri="{9D8B030D-6E8A-4147-A177-3AD203B41FA5}">
                      <a16:colId xmlns:a16="http://schemas.microsoft.com/office/drawing/2014/main" val="3808355167"/>
                    </a:ext>
                  </a:extLst>
                </a:gridCol>
              </a:tblGrid>
              <a:tr h="396799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Company name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R</a:t>
                      </a:r>
                      <a:r>
                        <a:rPr lang="en-CA" sz="1000" b="1" dirty="0" err="1">
                          <a:latin typeface="+mj-lt"/>
                        </a:rPr>
                        <a:t>evenue</a:t>
                      </a:r>
                      <a:endParaRPr lang="en-CA" sz="1000" b="1" dirty="0">
                        <a:latin typeface="+mj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($B)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Country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Sector</a:t>
                      </a:r>
                      <a:endParaRPr lang="en-CA" sz="1000" b="1" dirty="0"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EBIT % pt change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Relative EBIT margin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E</a:t>
                      </a:r>
                      <a:r>
                        <a:rPr lang="en-CA" sz="1000" b="1" dirty="0">
                          <a:latin typeface="+mj-lt"/>
                        </a:rPr>
                        <a:t>BIT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SG&amp;A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NWC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Top-line opportunity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Net debt / EBITDA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ESG Score versus peers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75059071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Hatsun Agro Product Limited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-2.7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2.6x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1610193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ktcs corporation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South Korea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Office Services and Supplies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669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-1.7x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78386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Kibun Foods Inc.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96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6.2x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224556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Whirlpool of India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Household Appliances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-2.3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-3.8x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70224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Osotspa Public Company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Thailand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Soft Drinks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-5.1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0.2x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00959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Thanh Thanh Cong - Bien Hoa Joint Stock Company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Vietnam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-2.0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77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4.5x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92834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Nagatanien Holdings Co.,Ltd.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141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2.6x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2218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Tsuburaya Fields Holdings Inc.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Leisure Products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9.4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-1.3x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41735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Bourbon Corporation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105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-1.9x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76340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United Breweries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Brewers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-0.9x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127562"/>
                  </a:ext>
                </a:extLst>
              </a:tr>
            </a:tbl>
          </a:graphicData>
        </a:graphic>
      </p:graphicFrame>
      <p:graphicFrame>
        <p:nvGraphicFramePr>
          <p:cNvPr id="21" name="btfpTable924709">
            <a:extLst>
              <a:ext uri="{FF2B5EF4-FFF2-40B4-BE49-F238E27FC236}">
                <a16:creationId xmlns:a16="http://schemas.microsoft.com/office/drawing/2014/main" id="{C67D708B-CF8C-41D6-BFAC-3FA67BFEFAF6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30199" y="948884"/>
          <a:ext cx="5111373" cy="27432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54101">
                  <a:extLst>
                    <a:ext uri="{9D8B030D-6E8A-4147-A177-3AD203B41FA5}">
                      <a16:colId xmlns:a16="http://schemas.microsoft.com/office/drawing/2014/main" val="1850214324"/>
                    </a:ext>
                  </a:extLst>
                </a:gridCol>
                <a:gridCol w="1023904">
                  <a:extLst>
                    <a:ext uri="{9D8B030D-6E8A-4147-A177-3AD203B41FA5}">
                      <a16:colId xmlns:a16="http://schemas.microsoft.com/office/drawing/2014/main" val="3994629117"/>
                    </a:ext>
                  </a:extLst>
                </a:gridCol>
                <a:gridCol w="265176">
                  <a:extLst>
                    <a:ext uri="{9D8B030D-6E8A-4147-A177-3AD203B41FA5}">
                      <a16:colId xmlns:a16="http://schemas.microsoft.com/office/drawing/2014/main" val="1855272509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161896919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4432775"/>
                    </a:ext>
                  </a:extLst>
                </a:gridCol>
                <a:gridCol w="1675384">
                  <a:extLst>
                    <a:ext uri="{9D8B030D-6E8A-4147-A177-3AD203B41FA5}">
                      <a16:colId xmlns:a16="http://schemas.microsoft.com/office/drawing/2014/main" val="4100506740"/>
                    </a:ext>
                  </a:extLst>
                </a:gridCol>
              </a:tblGrid>
              <a:tr h="253431"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5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Top quartile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6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Better than median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7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Worse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than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97062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50223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btfpColumnIndicatorGroup2">
            <a:extLst>
              <a:ext uri="{FF2B5EF4-FFF2-40B4-BE49-F238E27FC236}">
                <a16:creationId xmlns:a16="http://schemas.microsoft.com/office/drawing/2014/main" id="{E22B82CE-B76B-42EA-A147-7DD89F152C2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4" name="btfpColumnGapBlocker370690">
              <a:extLst>
                <a:ext uri="{FF2B5EF4-FFF2-40B4-BE49-F238E27FC236}">
                  <a16:creationId xmlns:a16="http://schemas.microsoft.com/office/drawing/2014/main" id="{84292C2D-5299-44FA-9FB3-45DBA331635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btfpColumnGapBlocker696994">
              <a:extLst>
                <a:ext uri="{FF2B5EF4-FFF2-40B4-BE49-F238E27FC236}">
                  <a16:creationId xmlns:a16="http://schemas.microsoft.com/office/drawing/2014/main" id="{28E97AC5-0C91-468C-B2AF-67D36D21866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btfpColumnIndicator556039">
              <a:extLst>
                <a:ext uri="{FF2B5EF4-FFF2-40B4-BE49-F238E27FC236}">
                  <a16:creationId xmlns:a16="http://schemas.microsoft.com/office/drawing/2014/main" id="{7C860E60-B199-4D8B-9392-E0731E1CA8E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950616">
              <a:extLst>
                <a:ext uri="{FF2B5EF4-FFF2-40B4-BE49-F238E27FC236}">
                  <a16:creationId xmlns:a16="http://schemas.microsoft.com/office/drawing/2014/main" id="{C5D8C1F6-B08E-472F-B9E8-B7800FCF071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btfpColumnIndicatorGroup1">
            <a:extLst>
              <a:ext uri="{FF2B5EF4-FFF2-40B4-BE49-F238E27FC236}">
                <a16:creationId xmlns:a16="http://schemas.microsoft.com/office/drawing/2014/main" id="{A1DF2DC2-BF41-4ABF-899F-99C1325943B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3" name="btfpColumnGapBlocker309041">
              <a:extLst>
                <a:ext uri="{FF2B5EF4-FFF2-40B4-BE49-F238E27FC236}">
                  <a16:creationId xmlns:a16="http://schemas.microsoft.com/office/drawing/2014/main" id="{74B3C58E-82A1-4100-A86F-AB3550C59A5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btfpColumnGapBlocker589184">
              <a:extLst>
                <a:ext uri="{FF2B5EF4-FFF2-40B4-BE49-F238E27FC236}">
                  <a16:creationId xmlns:a16="http://schemas.microsoft.com/office/drawing/2014/main" id="{5808E350-EE80-45B8-9EC3-D3962FBB2BE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" name="btfpColumnIndicator478150">
              <a:extLst>
                <a:ext uri="{FF2B5EF4-FFF2-40B4-BE49-F238E27FC236}">
                  <a16:creationId xmlns:a16="http://schemas.microsoft.com/office/drawing/2014/main" id="{23CD7386-4D81-438F-998B-0D1A3171F91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956840">
              <a:extLst>
                <a:ext uri="{FF2B5EF4-FFF2-40B4-BE49-F238E27FC236}">
                  <a16:creationId xmlns:a16="http://schemas.microsoft.com/office/drawing/2014/main" id="{931B08CF-609F-4FF6-9793-6C7753DAEFF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6E319-5357-4CBE-A932-A64D2A3E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 (No Country Selected) Revenue: All  (Whitespace) - (15/19)</a:t>
            </a:r>
          </a:p>
        </p:txBody>
      </p:sp>
      <p:graphicFrame>
        <p:nvGraphicFramePr>
          <p:cNvPr id="3" name="btfpTable833592">
            <a:extLst>
              <a:ext uri="{FF2B5EF4-FFF2-40B4-BE49-F238E27FC236}">
                <a16:creationId xmlns:a16="http://schemas.microsoft.com/office/drawing/2014/main" id="{AA538187-1409-4B86-96CB-1AF77CA8ED84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30197" y="1270005"/>
          <a:ext cx="11522078" cy="451663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103748">
                  <a:extLst>
                    <a:ext uri="{9D8B030D-6E8A-4147-A177-3AD203B41FA5}">
                      <a16:colId xmlns:a16="http://schemas.microsoft.com/office/drawing/2014/main" val="4011508615"/>
                    </a:ext>
                  </a:extLst>
                </a:gridCol>
                <a:gridCol w="696859">
                  <a:extLst>
                    <a:ext uri="{9D8B030D-6E8A-4147-A177-3AD203B41FA5}">
                      <a16:colId xmlns:a16="http://schemas.microsoft.com/office/drawing/2014/main" val="1340705737"/>
                    </a:ext>
                  </a:extLst>
                </a:gridCol>
                <a:gridCol w="1241570">
                  <a:extLst>
                    <a:ext uri="{9D8B030D-6E8A-4147-A177-3AD203B41FA5}">
                      <a16:colId xmlns:a16="http://schemas.microsoft.com/office/drawing/2014/main" val="594787792"/>
                    </a:ext>
                  </a:extLst>
                </a:gridCol>
                <a:gridCol w="1459685">
                  <a:extLst>
                    <a:ext uri="{9D8B030D-6E8A-4147-A177-3AD203B41FA5}">
                      <a16:colId xmlns:a16="http://schemas.microsoft.com/office/drawing/2014/main" val="2607790595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898179063"/>
                    </a:ext>
                  </a:extLst>
                </a:gridCol>
                <a:gridCol w="956345">
                  <a:extLst>
                    <a:ext uri="{9D8B030D-6E8A-4147-A177-3AD203B41FA5}">
                      <a16:colId xmlns:a16="http://schemas.microsoft.com/office/drawing/2014/main" val="3064680607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14435911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54937247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4034672646"/>
                    </a:ext>
                  </a:extLst>
                </a:gridCol>
                <a:gridCol w="894031">
                  <a:extLst>
                    <a:ext uri="{9D8B030D-6E8A-4147-A177-3AD203B41FA5}">
                      <a16:colId xmlns:a16="http://schemas.microsoft.com/office/drawing/2014/main" val="801035549"/>
                    </a:ext>
                  </a:extLst>
                </a:gridCol>
                <a:gridCol w="708266">
                  <a:extLst>
                    <a:ext uri="{9D8B030D-6E8A-4147-A177-3AD203B41FA5}">
                      <a16:colId xmlns:a16="http://schemas.microsoft.com/office/drawing/2014/main" val="3886111794"/>
                    </a:ext>
                  </a:extLst>
                </a:gridCol>
                <a:gridCol w="921420">
                  <a:extLst>
                    <a:ext uri="{9D8B030D-6E8A-4147-A177-3AD203B41FA5}">
                      <a16:colId xmlns:a16="http://schemas.microsoft.com/office/drawing/2014/main" val="3808355167"/>
                    </a:ext>
                  </a:extLst>
                </a:gridCol>
              </a:tblGrid>
              <a:tr h="396799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Company name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R</a:t>
                      </a:r>
                      <a:r>
                        <a:rPr lang="en-CA" sz="1000" b="1" dirty="0" err="1">
                          <a:latin typeface="+mj-lt"/>
                        </a:rPr>
                        <a:t>evenue</a:t>
                      </a:r>
                      <a:endParaRPr lang="en-CA" sz="1000" b="1" dirty="0">
                        <a:latin typeface="+mj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($B)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Country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Sector</a:t>
                      </a:r>
                      <a:endParaRPr lang="en-CA" sz="1000" b="1" dirty="0"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EBIT % pt change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Relative EBIT margin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E</a:t>
                      </a:r>
                      <a:r>
                        <a:rPr lang="en-CA" sz="1000" b="1" dirty="0">
                          <a:latin typeface="+mj-lt"/>
                        </a:rPr>
                        <a:t>BIT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SG&amp;A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NWC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Top-line opportunity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Net debt / EBITDA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ESG Score versus peers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75059071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Thai President Foods Public Company Limited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Thailand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-4.6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-2.5x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1610193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Fujiya Co., 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175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-1.3x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78386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Bajaj Hindusthan Sugar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13.9x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224556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Roland Corporation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Leisure Products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-2.6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147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1.4x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70224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Can-One Berhad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Malaysia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112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3.6x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00959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Pigeon Corporation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Household Products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137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73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-1.9x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92834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LT Foods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2.1x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2218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Crompton Greaves Consumer Electricals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Household Appliances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0.9x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41735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Kawai Musical Instruments Manufacturing Co., 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Leisure Products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-1.2x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76340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Kameda Seika Co.,Ltd.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103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1.2x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127562"/>
                  </a:ext>
                </a:extLst>
              </a:tr>
            </a:tbl>
          </a:graphicData>
        </a:graphic>
      </p:graphicFrame>
      <p:graphicFrame>
        <p:nvGraphicFramePr>
          <p:cNvPr id="21" name="btfpTable924709">
            <a:extLst>
              <a:ext uri="{FF2B5EF4-FFF2-40B4-BE49-F238E27FC236}">
                <a16:creationId xmlns:a16="http://schemas.microsoft.com/office/drawing/2014/main" id="{C67D708B-CF8C-41D6-BFAC-3FA67BFEFAF6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30199" y="948884"/>
          <a:ext cx="5111373" cy="27432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54101">
                  <a:extLst>
                    <a:ext uri="{9D8B030D-6E8A-4147-A177-3AD203B41FA5}">
                      <a16:colId xmlns:a16="http://schemas.microsoft.com/office/drawing/2014/main" val="1850214324"/>
                    </a:ext>
                  </a:extLst>
                </a:gridCol>
                <a:gridCol w="1023904">
                  <a:extLst>
                    <a:ext uri="{9D8B030D-6E8A-4147-A177-3AD203B41FA5}">
                      <a16:colId xmlns:a16="http://schemas.microsoft.com/office/drawing/2014/main" val="3994629117"/>
                    </a:ext>
                  </a:extLst>
                </a:gridCol>
                <a:gridCol w="265176">
                  <a:extLst>
                    <a:ext uri="{9D8B030D-6E8A-4147-A177-3AD203B41FA5}">
                      <a16:colId xmlns:a16="http://schemas.microsoft.com/office/drawing/2014/main" val="1855272509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161896919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4432775"/>
                    </a:ext>
                  </a:extLst>
                </a:gridCol>
                <a:gridCol w="1675384">
                  <a:extLst>
                    <a:ext uri="{9D8B030D-6E8A-4147-A177-3AD203B41FA5}">
                      <a16:colId xmlns:a16="http://schemas.microsoft.com/office/drawing/2014/main" val="4100506740"/>
                    </a:ext>
                  </a:extLst>
                </a:gridCol>
              </a:tblGrid>
              <a:tr h="253431"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5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Top quartile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6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Better than median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7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Worse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than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97062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46134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btfpColumnIndicatorGroup2">
            <a:extLst>
              <a:ext uri="{FF2B5EF4-FFF2-40B4-BE49-F238E27FC236}">
                <a16:creationId xmlns:a16="http://schemas.microsoft.com/office/drawing/2014/main" id="{E22B82CE-B76B-42EA-A147-7DD89F152C2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4" name="btfpColumnGapBlocker370690">
              <a:extLst>
                <a:ext uri="{FF2B5EF4-FFF2-40B4-BE49-F238E27FC236}">
                  <a16:creationId xmlns:a16="http://schemas.microsoft.com/office/drawing/2014/main" id="{84292C2D-5299-44FA-9FB3-45DBA331635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btfpColumnGapBlocker696994">
              <a:extLst>
                <a:ext uri="{FF2B5EF4-FFF2-40B4-BE49-F238E27FC236}">
                  <a16:creationId xmlns:a16="http://schemas.microsoft.com/office/drawing/2014/main" id="{28E97AC5-0C91-468C-B2AF-67D36D21866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btfpColumnIndicator556039">
              <a:extLst>
                <a:ext uri="{FF2B5EF4-FFF2-40B4-BE49-F238E27FC236}">
                  <a16:creationId xmlns:a16="http://schemas.microsoft.com/office/drawing/2014/main" id="{7C860E60-B199-4D8B-9392-E0731E1CA8E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950616">
              <a:extLst>
                <a:ext uri="{FF2B5EF4-FFF2-40B4-BE49-F238E27FC236}">
                  <a16:creationId xmlns:a16="http://schemas.microsoft.com/office/drawing/2014/main" id="{C5D8C1F6-B08E-472F-B9E8-B7800FCF071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btfpColumnIndicatorGroup1">
            <a:extLst>
              <a:ext uri="{FF2B5EF4-FFF2-40B4-BE49-F238E27FC236}">
                <a16:creationId xmlns:a16="http://schemas.microsoft.com/office/drawing/2014/main" id="{A1DF2DC2-BF41-4ABF-899F-99C1325943B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3" name="btfpColumnGapBlocker309041">
              <a:extLst>
                <a:ext uri="{FF2B5EF4-FFF2-40B4-BE49-F238E27FC236}">
                  <a16:creationId xmlns:a16="http://schemas.microsoft.com/office/drawing/2014/main" id="{74B3C58E-82A1-4100-A86F-AB3550C59A5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btfpColumnGapBlocker589184">
              <a:extLst>
                <a:ext uri="{FF2B5EF4-FFF2-40B4-BE49-F238E27FC236}">
                  <a16:creationId xmlns:a16="http://schemas.microsoft.com/office/drawing/2014/main" id="{5808E350-EE80-45B8-9EC3-D3962FBB2BE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" name="btfpColumnIndicator478150">
              <a:extLst>
                <a:ext uri="{FF2B5EF4-FFF2-40B4-BE49-F238E27FC236}">
                  <a16:creationId xmlns:a16="http://schemas.microsoft.com/office/drawing/2014/main" id="{23CD7386-4D81-438F-998B-0D1A3171F91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956840">
              <a:extLst>
                <a:ext uri="{FF2B5EF4-FFF2-40B4-BE49-F238E27FC236}">
                  <a16:creationId xmlns:a16="http://schemas.microsoft.com/office/drawing/2014/main" id="{931B08CF-609F-4FF6-9793-6C7753DAEFF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6E319-5357-4CBE-A932-A64D2A3E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 (No Country Selected) Revenue: All  (Whitespace) - (16/19)</a:t>
            </a:r>
          </a:p>
        </p:txBody>
      </p:sp>
      <p:graphicFrame>
        <p:nvGraphicFramePr>
          <p:cNvPr id="3" name="btfpTable833592">
            <a:extLst>
              <a:ext uri="{FF2B5EF4-FFF2-40B4-BE49-F238E27FC236}">
                <a16:creationId xmlns:a16="http://schemas.microsoft.com/office/drawing/2014/main" id="{AA538187-1409-4B86-96CB-1AF77CA8ED84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30197" y="1270005"/>
          <a:ext cx="11522078" cy="451663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103748">
                  <a:extLst>
                    <a:ext uri="{9D8B030D-6E8A-4147-A177-3AD203B41FA5}">
                      <a16:colId xmlns:a16="http://schemas.microsoft.com/office/drawing/2014/main" val="4011508615"/>
                    </a:ext>
                  </a:extLst>
                </a:gridCol>
                <a:gridCol w="696859">
                  <a:extLst>
                    <a:ext uri="{9D8B030D-6E8A-4147-A177-3AD203B41FA5}">
                      <a16:colId xmlns:a16="http://schemas.microsoft.com/office/drawing/2014/main" val="1340705737"/>
                    </a:ext>
                  </a:extLst>
                </a:gridCol>
                <a:gridCol w="1241570">
                  <a:extLst>
                    <a:ext uri="{9D8B030D-6E8A-4147-A177-3AD203B41FA5}">
                      <a16:colId xmlns:a16="http://schemas.microsoft.com/office/drawing/2014/main" val="594787792"/>
                    </a:ext>
                  </a:extLst>
                </a:gridCol>
                <a:gridCol w="1459685">
                  <a:extLst>
                    <a:ext uri="{9D8B030D-6E8A-4147-A177-3AD203B41FA5}">
                      <a16:colId xmlns:a16="http://schemas.microsoft.com/office/drawing/2014/main" val="2607790595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898179063"/>
                    </a:ext>
                  </a:extLst>
                </a:gridCol>
                <a:gridCol w="956345">
                  <a:extLst>
                    <a:ext uri="{9D8B030D-6E8A-4147-A177-3AD203B41FA5}">
                      <a16:colId xmlns:a16="http://schemas.microsoft.com/office/drawing/2014/main" val="3064680607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14435911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54937247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4034672646"/>
                    </a:ext>
                  </a:extLst>
                </a:gridCol>
                <a:gridCol w="894031">
                  <a:extLst>
                    <a:ext uri="{9D8B030D-6E8A-4147-A177-3AD203B41FA5}">
                      <a16:colId xmlns:a16="http://schemas.microsoft.com/office/drawing/2014/main" val="801035549"/>
                    </a:ext>
                  </a:extLst>
                </a:gridCol>
                <a:gridCol w="708266">
                  <a:extLst>
                    <a:ext uri="{9D8B030D-6E8A-4147-A177-3AD203B41FA5}">
                      <a16:colId xmlns:a16="http://schemas.microsoft.com/office/drawing/2014/main" val="3886111794"/>
                    </a:ext>
                  </a:extLst>
                </a:gridCol>
                <a:gridCol w="921420">
                  <a:extLst>
                    <a:ext uri="{9D8B030D-6E8A-4147-A177-3AD203B41FA5}">
                      <a16:colId xmlns:a16="http://schemas.microsoft.com/office/drawing/2014/main" val="3808355167"/>
                    </a:ext>
                  </a:extLst>
                </a:gridCol>
              </a:tblGrid>
              <a:tr h="396799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Company name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R</a:t>
                      </a:r>
                      <a:r>
                        <a:rPr lang="en-CA" sz="1000" b="1" dirty="0" err="1">
                          <a:latin typeface="+mj-lt"/>
                        </a:rPr>
                        <a:t>evenue</a:t>
                      </a:r>
                      <a:endParaRPr lang="en-CA" sz="1000" b="1" dirty="0">
                        <a:latin typeface="+mj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($B)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Country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Sector</a:t>
                      </a:r>
                      <a:endParaRPr lang="en-CA" sz="1000" b="1" dirty="0"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EBIT % pt change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Relative EBIT margin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E</a:t>
                      </a:r>
                      <a:r>
                        <a:rPr lang="en-CA" sz="1000" b="1" dirty="0">
                          <a:latin typeface="+mj-lt"/>
                        </a:rPr>
                        <a:t>BIT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SG&amp;A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NWC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Top-line opportunity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Net debt / EBITDA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ESG Score versus peers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75059071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Sankyo Co., Ltd.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Leisure Products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13.8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-4.7x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1610193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PT Garudafood Putra Putri Jaya Tbk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Indonesia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71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1.2x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78386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Colgate-Palmolive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Personal Products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-0.6x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224556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Malayan Flour Mills Berhad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Malaysia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-3.3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129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5.4x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70224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Avanti Feeds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-4.6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-2.7x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00959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Riken Vitamin Co., 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112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111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-0.3x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92834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Heineken Malaysia Berhad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Malaysia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Brewers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4.5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0.2x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2218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i-Tail Corporation Public Company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Thailand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11.4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-2.4x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41735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Corona Corporation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Household Appliances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-5.2x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76340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Balrampur Chini Mills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0.7x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127562"/>
                  </a:ext>
                </a:extLst>
              </a:tr>
            </a:tbl>
          </a:graphicData>
        </a:graphic>
      </p:graphicFrame>
      <p:graphicFrame>
        <p:nvGraphicFramePr>
          <p:cNvPr id="21" name="btfpTable924709">
            <a:extLst>
              <a:ext uri="{FF2B5EF4-FFF2-40B4-BE49-F238E27FC236}">
                <a16:creationId xmlns:a16="http://schemas.microsoft.com/office/drawing/2014/main" id="{C67D708B-CF8C-41D6-BFAC-3FA67BFEFAF6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30199" y="948884"/>
          <a:ext cx="5111373" cy="27432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54101">
                  <a:extLst>
                    <a:ext uri="{9D8B030D-6E8A-4147-A177-3AD203B41FA5}">
                      <a16:colId xmlns:a16="http://schemas.microsoft.com/office/drawing/2014/main" val="1850214324"/>
                    </a:ext>
                  </a:extLst>
                </a:gridCol>
                <a:gridCol w="1023904">
                  <a:extLst>
                    <a:ext uri="{9D8B030D-6E8A-4147-A177-3AD203B41FA5}">
                      <a16:colId xmlns:a16="http://schemas.microsoft.com/office/drawing/2014/main" val="3994629117"/>
                    </a:ext>
                  </a:extLst>
                </a:gridCol>
                <a:gridCol w="265176">
                  <a:extLst>
                    <a:ext uri="{9D8B030D-6E8A-4147-A177-3AD203B41FA5}">
                      <a16:colId xmlns:a16="http://schemas.microsoft.com/office/drawing/2014/main" val="1855272509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161896919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4432775"/>
                    </a:ext>
                  </a:extLst>
                </a:gridCol>
                <a:gridCol w="1675384">
                  <a:extLst>
                    <a:ext uri="{9D8B030D-6E8A-4147-A177-3AD203B41FA5}">
                      <a16:colId xmlns:a16="http://schemas.microsoft.com/office/drawing/2014/main" val="4100506740"/>
                    </a:ext>
                  </a:extLst>
                </a:gridCol>
              </a:tblGrid>
              <a:tr h="253431"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5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Top quartile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6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Better than median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7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Worse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than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97062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08554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btfpColumnIndicatorGroup2">
            <a:extLst>
              <a:ext uri="{FF2B5EF4-FFF2-40B4-BE49-F238E27FC236}">
                <a16:creationId xmlns:a16="http://schemas.microsoft.com/office/drawing/2014/main" id="{E22B82CE-B76B-42EA-A147-7DD89F152C2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4" name="btfpColumnGapBlocker370690">
              <a:extLst>
                <a:ext uri="{FF2B5EF4-FFF2-40B4-BE49-F238E27FC236}">
                  <a16:creationId xmlns:a16="http://schemas.microsoft.com/office/drawing/2014/main" id="{84292C2D-5299-44FA-9FB3-45DBA331635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btfpColumnGapBlocker696994">
              <a:extLst>
                <a:ext uri="{FF2B5EF4-FFF2-40B4-BE49-F238E27FC236}">
                  <a16:creationId xmlns:a16="http://schemas.microsoft.com/office/drawing/2014/main" id="{28E97AC5-0C91-468C-B2AF-67D36D21866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btfpColumnIndicator556039">
              <a:extLst>
                <a:ext uri="{FF2B5EF4-FFF2-40B4-BE49-F238E27FC236}">
                  <a16:creationId xmlns:a16="http://schemas.microsoft.com/office/drawing/2014/main" id="{7C860E60-B199-4D8B-9392-E0731E1CA8E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950616">
              <a:extLst>
                <a:ext uri="{FF2B5EF4-FFF2-40B4-BE49-F238E27FC236}">
                  <a16:creationId xmlns:a16="http://schemas.microsoft.com/office/drawing/2014/main" id="{C5D8C1F6-B08E-472F-B9E8-B7800FCF071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btfpColumnIndicatorGroup1">
            <a:extLst>
              <a:ext uri="{FF2B5EF4-FFF2-40B4-BE49-F238E27FC236}">
                <a16:creationId xmlns:a16="http://schemas.microsoft.com/office/drawing/2014/main" id="{A1DF2DC2-BF41-4ABF-899F-99C1325943B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3" name="btfpColumnGapBlocker309041">
              <a:extLst>
                <a:ext uri="{FF2B5EF4-FFF2-40B4-BE49-F238E27FC236}">
                  <a16:creationId xmlns:a16="http://schemas.microsoft.com/office/drawing/2014/main" id="{74B3C58E-82A1-4100-A86F-AB3550C59A5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btfpColumnGapBlocker589184">
              <a:extLst>
                <a:ext uri="{FF2B5EF4-FFF2-40B4-BE49-F238E27FC236}">
                  <a16:creationId xmlns:a16="http://schemas.microsoft.com/office/drawing/2014/main" id="{5808E350-EE80-45B8-9EC3-D3962FBB2BE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" name="btfpColumnIndicator478150">
              <a:extLst>
                <a:ext uri="{FF2B5EF4-FFF2-40B4-BE49-F238E27FC236}">
                  <a16:creationId xmlns:a16="http://schemas.microsoft.com/office/drawing/2014/main" id="{23CD7386-4D81-438F-998B-0D1A3171F91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956840">
              <a:extLst>
                <a:ext uri="{FF2B5EF4-FFF2-40B4-BE49-F238E27FC236}">
                  <a16:creationId xmlns:a16="http://schemas.microsoft.com/office/drawing/2014/main" id="{931B08CF-609F-4FF6-9793-6C7753DAEFF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6E319-5357-4CBE-A932-A64D2A3E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 (No Country Selected) Revenue: All  (Whitespace) - (17/19)</a:t>
            </a:r>
          </a:p>
        </p:txBody>
      </p:sp>
      <p:graphicFrame>
        <p:nvGraphicFramePr>
          <p:cNvPr id="3" name="btfpTable833592">
            <a:extLst>
              <a:ext uri="{FF2B5EF4-FFF2-40B4-BE49-F238E27FC236}">
                <a16:creationId xmlns:a16="http://schemas.microsoft.com/office/drawing/2014/main" id="{AA538187-1409-4B86-96CB-1AF77CA8ED84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30197" y="1270005"/>
          <a:ext cx="11522078" cy="451663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103748">
                  <a:extLst>
                    <a:ext uri="{9D8B030D-6E8A-4147-A177-3AD203B41FA5}">
                      <a16:colId xmlns:a16="http://schemas.microsoft.com/office/drawing/2014/main" val="4011508615"/>
                    </a:ext>
                  </a:extLst>
                </a:gridCol>
                <a:gridCol w="696859">
                  <a:extLst>
                    <a:ext uri="{9D8B030D-6E8A-4147-A177-3AD203B41FA5}">
                      <a16:colId xmlns:a16="http://schemas.microsoft.com/office/drawing/2014/main" val="1340705737"/>
                    </a:ext>
                  </a:extLst>
                </a:gridCol>
                <a:gridCol w="1241570">
                  <a:extLst>
                    <a:ext uri="{9D8B030D-6E8A-4147-A177-3AD203B41FA5}">
                      <a16:colId xmlns:a16="http://schemas.microsoft.com/office/drawing/2014/main" val="594787792"/>
                    </a:ext>
                  </a:extLst>
                </a:gridCol>
                <a:gridCol w="1459685">
                  <a:extLst>
                    <a:ext uri="{9D8B030D-6E8A-4147-A177-3AD203B41FA5}">
                      <a16:colId xmlns:a16="http://schemas.microsoft.com/office/drawing/2014/main" val="2607790595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898179063"/>
                    </a:ext>
                  </a:extLst>
                </a:gridCol>
                <a:gridCol w="956345">
                  <a:extLst>
                    <a:ext uri="{9D8B030D-6E8A-4147-A177-3AD203B41FA5}">
                      <a16:colId xmlns:a16="http://schemas.microsoft.com/office/drawing/2014/main" val="3064680607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14435911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54937247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4034672646"/>
                    </a:ext>
                  </a:extLst>
                </a:gridCol>
                <a:gridCol w="894031">
                  <a:extLst>
                    <a:ext uri="{9D8B030D-6E8A-4147-A177-3AD203B41FA5}">
                      <a16:colId xmlns:a16="http://schemas.microsoft.com/office/drawing/2014/main" val="801035549"/>
                    </a:ext>
                  </a:extLst>
                </a:gridCol>
                <a:gridCol w="708266">
                  <a:extLst>
                    <a:ext uri="{9D8B030D-6E8A-4147-A177-3AD203B41FA5}">
                      <a16:colId xmlns:a16="http://schemas.microsoft.com/office/drawing/2014/main" val="3886111794"/>
                    </a:ext>
                  </a:extLst>
                </a:gridCol>
                <a:gridCol w="921420">
                  <a:extLst>
                    <a:ext uri="{9D8B030D-6E8A-4147-A177-3AD203B41FA5}">
                      <a16:colId xmlns:a16="http://schemas.microsoft.com/office/drawing/2014/main" val="3808355167"/>
                    </a:ext>
                  </a:extLst>
                </a:gridCol>
              </a:tblGrid>
              <a:tr h="396799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Company name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R</a:t>
                      </a:r>
                      <a:r>
                        <a:rPr lang="en-CA" sz="1000" b="1" dirty="0" err="1">
                          <a:latin typeface="+mj-lt"/>
                        </a:rPr>
                        <a:t>evenue</a:t>
                      </a:r>
                      <a:endParaRPr lang="en-CA" sz="1000" b="1" dirty="0">
                        <a:latin typeface="+mj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($B)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Country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Sector</a:t>
                      </a:r>
                      <a:endParaRPr lang="en-CA" sz="1000" b="1" dirty="0"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EBIT % pt change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Relative EBIT margin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E</a:t>
                      </a:r>
                      <a:r>
                        <a:rPr lang="en-CA" sz="1000" b="1" dirty="0">
                          <a:latin typeface="+mj-lt"/>
                        </a:rPr>
                        <a:t>BIT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SG&amp;A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NWC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Top-line opportunity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Net debt / EBITDA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ESG Score versus peers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75059071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Bajaj Electricals Limited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Household Appliances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-0.4x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1610193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KENKO Mayonnaise Co.,Ltd.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70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-2.5x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78386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Oenon Holdings, Inc.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Distillers and Vintners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-2.4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72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8.4x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224556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YONEX Co., 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Leisure Products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7.0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-1.5x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70224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PT Triputra Agro Persada Tbk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Indonesia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12.3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0.1x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00959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British American Tobacco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Malaysia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Tobacco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-20.2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136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1.7x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92834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Zojirushi Corporation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Household Appliances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-2.6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156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-4.6x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2218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MSM Malaysia Holdings Berhad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Malaysia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-10.2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Neg. EBITDA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41735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Venky's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-6.6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-0.2x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76340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Triveni Engineering &amp; Industries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-1.7x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127562"/>
                  </a:ext>
                </a:extLst>
              </a:tr>
            </a:tbl>
          </a:graphicData>
        </a:graphic>
      </p:graphicFrame>
      <p:graphicFrame>
        <p:nvGraphicFramePr>
          <p:cNvPr id="21" name="btfpTable924709">
            <a:extLst>
              <a:ext uri="{FF2B5EF4-FFF2-40B4-BE49-F238E27FC236}">
                <a16:creationId xmlns:a16="http://schemas.microsoft.com/office/drawing/2014/main" id="{C67D708B-CF8C-41D6-BFAC-3FA67BFEFAF6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30199" y="948884"/>
          <a:ext cx="5111373" cy="27432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54101">
                  <a:extLst>
                    <a:ext uri="{9D8B030D-6E8A-4147-A177-3AD203B41FA5}">
                      <a16:colId xmlns:a16="http://schemas.microsoft.com/office/drawing/2014/main" val="1850214324"/>
                    </a:ext>
                  </a:extLst>
                </a:gridCol>
                <a:gridCol w="1023904">
                  <a:extLst>
                    <a:ext uri="{9D8B030D-6E8A-4147-A177-3AD203B41FA5}">
                      <a16:colId xmlns:a16="http://schemas.microsoft.com/office/drawing/2014/main" val="3994629117"/>
                    </a:ext>
                  </a:extLst>
                </a:gridCol>
                <a:gridCol w="265176">
                  <a:extLst>
                    <a:ext uri="{9D8B030D-6E8A-4147-A177-3AD203B41FA5}">
                      <a16:colId xmlns:a16="http://schemas.microsoft.com/office/drawing/2014/main" val="1855272509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161896919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4432775"/>
                    </a:ext>
                  </a:extLst>
                </a:gridCol>
                <a:gridCol w="1675384">
                  <a:extLst>
                    <a:ext uri="{9D8B030D-6E8A-4147-A177-3AD203B41FA5}">
                      <a16:colId xmlns:a16="http://schemas.microsoft.com/office/drawing/2014/main" val="4100506740"/>
                    </a:ext>
                  </a:extLst>
                </a:gridCol>
              </a:tblGrid>
              <a:tr h="253431"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5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Top quartile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6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Better than median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7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Worse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than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97062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89966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btfpColumnIndicatorGroup2">
            <a:extLst>
              <a:ext uri="{FF2B5EF4-FFF2-40B4-BE49-F238E27FC236}">
                <a16:creationId xmlns:a16="http://schemas.microsoft.com/office/drawing/2014/main" id="{E22B82CE-B76B-42EA-A147-7DD89F152C2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4" name="btfpColumnGapBlocker370690">
              <a:extLst>
                <a:ext uri="{FF2B5EF4-FFF2-40B4-BE49-F238E27FC236}">
                  <a16:creationId xmlns:a16="http://schemas.microsoft.com/office/drawing/2014/main" id="{84292C2D-5299-44FA-9FB3-45DBA331635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btfpColumnGapBlocker696994">
              <a:extLst>
                <a:ext uri="{FF2B5EF4-FFF2-40B4-BE49-F238E27FC236}">
                  <a16:creationId xmlns:a16="http://schemas.microsoft.com/office/drawing/2014/main" id="{28E97AC5-0C91-468C-B2AF-67D36D21866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btfpColumnIndicator556039">
              <a:extLst>
                <a:ext uri="{FF2B5EF4-FFF2-40B4-BE49-F238E27FC236}">
                  <a16:creationId xmlns:a16="http://schemas.microsoft.com/office/drawing/2014/main" id="{7C860E60-B199-4D8B-9392-E0731E1CA8E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950616">
              <a:extLst>
                <a:ext uri="{FF2B5EF4-FFF2-40B4-BE49-F238E27FC236}">
                  <a16:creationId xmlns:a16="http://schemas.microsoft.com/office/drawing/2014/main" id="{C5D8C1F6-B08E-472F-B9E8-B7800FCF071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btfpColumnIndicatorGroup1">
            <a:extLst>
              <a:ext uri="{FF2B5EF4-FFF2-40B4-BE49-F238E27FC236}">
                <a16:creationId xmlns:a16="http://schemas.microsoft.com/office/drawing/2014/main" id="{A1DF2DC2-BF41-4ABF-899F-99C1325943B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3" name="btfpColumnGapBlocker309041">
              <a:extLst>
                <a:ext uri="{FF2B5EF4-FFF2-40B4-BE49-F238E27FC236}">
                  <a16:creationId xmlns:a16="http://schemas.microsoft.com/office/drawing/2014/main" id="{74B3C58E-82A1-4100-A86F-AB3550C59A5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btfpColumnGapBlocker589184">
              <a:extLst>
                <a:ext uri="{FF2B5EF4-FFF2-40B4-BE49-F238E27FC236}">
                  <a16:creationId xmlns:a16="http://schemas.microsoft.com/office/drawing/2014/main" id="{5808E350-EE80-45B8-9EC3-D3962FBB2BE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" name="btfpColumnIndicator478150">
              <a:extLst>
                <a:ext uri="{FF2B5EF4-FFF2-40B4-BE49-F238E27FC236}">
                  <a16:creationId xmlns:a16="http://schemas.microsoft.com/office/drawing/2014/main" id="{23CD7386-4D81-438F-998B-0D1A3171F91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956840">
              <a:extLst>
                <a:ext uri="{FF2B5EF4-FFF2-40B4-BE49-F238E27FC236}">
                  <a16:creationId xmlns:a16="http://schemas.microsoft.com/office/drawing/2014/main" id="{931B08CF-609F-4FF6-9793-6C7753DAEFF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6E319-5357-4CBE-A932-A64D2A3E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 (No Country Selected) Revenue: All  (Whitespace) - (18/19)</a:t>
            </a:r>
          </a:p>
        </p:txBody>
      </p:sp>
      <p:graphicFrame>
        <p:nvGraphicFramePr>
          <p:cNvPr id="3" name="btfpTable833592">
            <a:extLst>
              <a:ext uri="{FF2B5EF4-FFF2-40B4-BE49-F238E27FC236}">
                <a16:creationId xmlns:a16="http://schemas.microsoft.com/office/drawing/2014/main" id="{AA538187-1409-4B86-96CB-1AF77CA8ED84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30197" y="1270005"/>
          <a:ext cx="11522078" cy="451663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103748">
                  <a:extLst>
                    <a:ext uri="{9D8B030D-6E8A-4147-A177-3AD203B41FA5}">
                      <a16:colId xmlns:a16="http://schemas.microsoft.com/office/drawing/2014/main" val="4011508615"/>
                    </a:ext>
                  </a:extLst>
                </a:gridCol>
                <a:gridCol w="696859">
                  <a:extLst>
                    <a:ext uri="{9D8B030D-6E8A-4147-A177-3AD203B41FA5}">
                      <a16:colId xmlns:a16="http://schemas.microsoft.com/office/drawing/2014/main" val="1340705737"/>
                    </a:ext>
                  </a:extLst>
                </a:gridCol>
                <a:gridCol w="1241570">
                  <a:extLst>
                    <a:ext uri="{9D8B030D-6E8A-4147-A177-3AD203B41FA5}">
                      <a16:colId xmlns:a16="http://schemas.microsoft.com/office/drawing/2014/main" val="594787792"/>
                    </a:ext>
                  </a:extLst>
                </a:gridCol>
                <a:gridCol w="1459685">
                  <a:extLst>
                    <a:ext uri="{9D8B030D-6E8A-4147-A177-3AD203B41FA5}">
                      <a16:colId xmlns:a16="http://schemas.microsoft.com/office/drawing/2014/main" val="2607790595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898179063"/>
                    </a:ext>
                  </a:extLst>
                </a:gridCol>
                <a:gridCol w="956345">
                  <a:extLst>
                    <a:ext uri="{9D8B030D-6E8A-4147-A177-3AD203B41FA5}">
                      <a16:colId xmlns:a16="http://schemas.microsoft.com/office/drawing/2014/main" val="3064680607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14435911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54937247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4034672646"/>
                    </a:ext>
                  </a:extLst>
                </a:gridCol>
                <a:gridCol w="894031">
                  <a:extLst>
                    <a:ext uri="{9D8B030D-6E8A-4147-A177-3AD203B41FA5}">
                      <a16:colId xmlns:a16="http://schemas.microsoft.com/office/drawing/2014/main" val="801035549"/>
                    </a:ext>
                  </a:extLst>
                </a:gridCol>
                <a:gridCol w="708266">
                  <a:extLst>
                    <a:ext uri="{9D8B030D-6E8A-4147-A177-3AD203B41FA5}">
                      <a16:colId xmlns:a16="http://schemas.microsoft.com/office/drawing/2014/main" val="3886111794"/>
                    </a:ext>
                  </a:extLst>
                </a:gridCol>
                <a:gridCol w="921420">
                  <a:extLst>
                    <a:ext uri="{9D8B030D-6E8A-4147-A177-3AD203B41FA5}">
                      <a16:colId xmlns:a16="http://schemas.microsoft.com/office/drawing/2014/main" val="3808355167"/>
                    </a:ext>
                  </a:extLst>
                </a:gridCol>
              </a:tblGrid>
              <a:tr h="396799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Company name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R</a:t>
                      </a:r>
                      <a:r>
                        <a:rPr lang="en-CA" sz="1000" b="1" dirty="0" err="1">
                          <a:latin typeface="+mj-lt"/>
                        </a:rPr>
                        <a:t>evenue</a:t>
                      </a:r>
                      <a:endParaRPr lang="en-CA" sz="1000" b="1" dirty="0">
                        <a:latin typeface="+mj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($B)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Country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Sector</a:t>
                      </a:r>
                      <a:endParaRPr lang="en-CA" sz="1000" b="1" dirty="0"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EBIT % pt change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Relative EBIT margin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E</a:t>
                      </a:r>
                      <a:r>
                        <a:rPr lang="en-CA" sz="1000" b="1" dirty="0">
                          <a:latin typeface="+mj-lt"/>
                        </a:rPr>
                        <a:t>BIT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SG&amp;A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NWC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Top-line opportunity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Net debt / EBITDA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ESG Score versus peers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75059071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Premium Water Holdings,Inc.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Soft Drinks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1.7x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1610193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Hagoromo Foods Corporation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90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1.7x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78386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Vinh Hoan Corporation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Vietnam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224556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KRBL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-4.8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-1.6x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70224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Amber Enterprises India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Household Appliances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2.6x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00959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Carlsberg Brewery Malaysia Berhad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Malaysia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Brewers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0.1x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92834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KIDO Group Corporation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Vietnam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-2.5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4.9x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2218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GFPT Public Company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Thailand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9.1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1.2x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41735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Mitsubishi Pencil Co., 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Office Services and Supplies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112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-3.7x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76340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Carabao Group Public Company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Thailand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Soft Drinks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-5.5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1.8x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127562"/>
                  </a:ext>
                </a:extLst>
              </a:tr>
            </a:tbl>
          </a:graphicData>
        </a:graphic>
      </p:graphicFrame>
      <p:graphicFrame>
        <p:nvGraphicFramePr>
          <p:cNvPr id="21" name="btfpTable924709">
            <a:extLst>
              <a:ext uri="{FF2B5EF4-FFF2-40B4-BE49-F238E27FC236}">
                <a16:creationId xmlns:a16="http://schemas.microsoft.com/office/drawing/2014/main" id="{C67D708B-CF8C-41D6-BFAC-3FA67BFEFAF6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30199" y="948884"/>
          <a:ext cx="5111373" cy="27432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54101">
                  <a:extLst>
                    <a:ext uri="{9D8B030D-6E8A-4147-A177-3AD203B41FA5}">
                      <a16:colId xmlns:a16="http://schemas.microsoft.com/office/drawing/2014/main" val="1850214324"/>
                    </a:ext>
                  </a:extLst>
                </a:gridCol>
                <a:gridCol w="1023904">
                  <a:extLst>
                    <a:ext uri="{9D8B030D-6E8A-4147-A177-3AD203B41FA5}">
                      <a16:colId xmlns:a16="http://schemas.microsoft.com/office/drawing/2014/main" val="3994629117"/>
                    </a:ext>
                  </a:extLst>
                </a:gridCol>
                <a:gridCol w="265176">
                  <a:extLst>
                    <a:ext uri="{9D8B030D-6E8A-4147-A177-3AD203B41FA5}">
                      <a16:colId xmlns:a16="http://schemas.microsoft.com/office/drawing/2014/main" val="1855272509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161896919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4432775"/>
                    </a:ext>
                  </a:extLst>
                </a:gridCol>
                <a:gridCol w="1675384">
                  <a:extLst>
                    <a:ext uri="{9D8B030D-6E8A-4147-A177-3AD203B41FA5}">
                      <a16:colId xmlns:a16="http://schemas.microsoft.com/office/drawing/2014/main" val="4100506740"/>
                    </a:ext>
                  </a:extLst>
                </a:gridCol>
              </a:tblGrid>
              <a:tr h="253431"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5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Top quartile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6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Better than median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7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Worse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than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97062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51593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btfpColumnIndicatorGroup2">
            <a:extLst>
              <a:ext uri="{FF2B5EF4-FFF2-40B4-BE49-F238E27FC236}">
                <a16:creationId xmlns:a16="http://schemas.microsoft.com/office/drawing/2014/main" id="{E22B82CE-B76B-42EA-A147-7DD89F152C2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4" name="btfpColumnGapBlocker370690">
              <a:extLst>
                <a:ext uri="{FF2B5EF4-FFF2-40B4-BE49-F238E27FC236}">
                  <a16:creationId xmlns:a16="http://schemas.microsoft.com/office/drawing/2014/main" id="{84292C2D-5299-44FA-9FB3-45DBA331635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btfpColumnGapBlocker696994">
              <a:extLst>
                <a:ext uri="{FF2B5EF4-FFF2-40B4-BE49-F238E27FC236}">
                  <a16:creationId xmlns:a16="http://schemas.microsoft.com/office/drawing/2014/main" id="{28E97AC5-0C91-468C-B2AF-67D36D21866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btfpColumnIndicator556039">
              <a:extLst>
                <a:ext uri="{FF2B5EF4-FFF2-40B4-BE49-F238E27FC236}">
                  <a16:creationId xmlns:a16="http://schemas.microsoft.com/office/drawing/2014/main" id="{7C860E60-B199-4D8B-9392-E0731E1CA8E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950616">
              <a:extLst>
                <a:ext uri="{FF2B5EF4-FFF2-40B4-BE49-F238E27FC236}">
                  <a16:creationId xmlns:a16="http://schemas.microsoft.com/office/drawing/2014/main" id="{C5D8C1F6-B08E-472F-B9E8-B7800FCF071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btfpColumnIndicatorGroup1">
            <a:extLst>
              <a:ext uri="{FF2B5EF4-FFF2-40B4-BE49-F238E27FC236}">
                <a16:creationId xmlns:a16="http://schemas.microsoft.com/office/drawing/2014/main" id="{A1DF2DC2-BF41-4ABF-899F-99C1325943B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3" name="btfpColumnGapBlocker309041">
              <a:extLst>
                <a:ext uri="{FF2B5EF4-FFF2-40B4-BE49-F238E27FC236}">
                  <a16:creationId xmlns:a16="http://schemas.microsoft.com/office/drawing/2014/main" id="{74B3C58E-82A1-4100-A86F-AB3550C59A5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btfpColumnGapBlocker589184">
              <a:extLst>
                <a:ext uri="{FF2B5EF4-FFF2-40B4-BE49-F238E27FC236}">
                  <a16:creationId xmlns:a16="http://schemas.microsoft.com/office/drawing/2014/main" id="{5808E350-EE80-45B8-9EC3-D3962FBB2BE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" name="btfpColumnIndicator478150">
              <a:extLst>
                <a:ext uri="{FF2B5EF4-FFF2-40B4-BE49-F238E27FC236}">
                  <a16:creationId xmlns:a16="http://schemas.microsoft.com/office/drawing/2014/main" id="{23CD7386-4D81-438F-998B-0D1A3171F91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956840">
              <a:extLst>
                <a:ext uri="{FF2B5EF4-FFF2-40B4-BE49-F238E27FC236}">
                  <a16:creationId xmlns:a16="http://schemas.microsoft.com/office/drawing/2014/main" id="{931B08CF-609F-4FF6-9793-6C7753DAEFF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6E319-5357-4CBE-A932-A64D2A3E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 (No Country Selected) Revenue: All  (Whitespace) - (19/19)</a:t>
            </a:r>
          </a:p>
        </p:txBody>
      </p:sp>
      <p:graphicFrame>
        <p:nvGraphicFramePr>
          <p:cNvPr id="3" name="btfpTable833592">
            <a:extLst>
              <a:ext uri="{FF2B5EF4-FFF2-40B4-BE49-F238E27FC236}">
                <a16:creationId xmlns:a16="http://schemas.microsoft.com/office/drawing/2014/main" id="{AA538187-1409-4B86-96CB-1AF77CA8ED84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30197" y="1270005"/>
          <a:ext cx="11522078" cy="451663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103748">
                  <a:extLst>
                    <a:ext uri="{9D8B030D-6E8A-4147-A177-3AD203B41FA5}">
                      <a16:colId xmlns:a16="http://schemas.microsoft.com/office/drawing/2014/main" val="4011508615"/>
                    </a:ext>
                  </a:extLst>
                </a:gridCol>
                <a:gridCol w="696859">
                  <a:extLst>
                    <a:ext uri="{9D8B030D-6E8A-4147-A177-3AD203B41FA5}">
                      <a16:colId xmlns:a16="http://schemas.microsoft.com/office/drawing/2014/main" val="1340705737"/>
                    </a:ext>
                  </a:extLst>
                </a:gridCol>
                <a:gridCol w="1241570">
                  <a:extLst>
                    <a:ext uri="{9D8B030D-6E8A-4147-A177-3AD203B41FA5}">
                      <a16:colId xmlns:a16="http://schemas.microsoft.com/office/drawing/2014/main" val="594787792"/>
                    </a:ext>
                  </a:extLst>
                </a:gridCol>
                <a:gridCol w="1459685">
                  <a:extLst>
                    <a:ext uri="{9D8B030D-6E8A-4147-A177-3AD203B41FA5}">
                      <a16:colId xmlns:a16="http://schemas.microsoft.com/office/drawing/2014/main" val="2607790595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898179063"/>
                    </a:ext>
                  </a:extLst>
                </a:gridCol>
                <a:gridCol w="956345">
                  <a:extLst>
                    <a:ext uri="{9D8B030D-6E8A-4147-A177-3AD203B41FA5}">
                      <a16:colId xmlns:a16="http://schemas.microsoft.com/office/drawing/2014/main" val="3064680607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14435911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54937247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4034672646"/>
                    </a:ext>
                  </a:extLst>
                </a:gridCol>
                <a:gridCol w="894031">
                  <a:extLst>
                    <a:ext uri="{9D8B030D-6E8A-4147-A177-3AD203B41FA5}">
                      <a16:colId xmlns:a16="http://schemas.microsoft.com/office/drawing/2014/main" val="801035549"/>
                    </a:ext>
                  </a:extLst>
                </a:gridCol>
                <a:gridCol w="708266">
                  <a:extLst>
                    <a:ext uri="{9D8B030D-6E8A-4147-A177-3AD203B41FA5}">
                      <a16:colId xmlns:a16="http://schemas.microsoft.com/office/drawing/2014/main" val="3886111794"/>
                    </a:ext>
                  </a:extLst>
                </a:gridCol>
                <a:gridCol w="921420">
                  <a:extLst>
                    <a:ext uri="{9D8B030D-6E8A-4147-A177-3AD203B41FA5}">
                      <a16:colId xmlns:a16="http://schemas.microsoft.com/office/drawing/2014/main" val="3808355167"/>
                    </a:ext>
                  </a:extLst>
                </a:gridCol>
              </a:tblGrid>
              <a:tr h="396799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Company name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R</a:t>
                      </a:r>
                      <a:r>
                        <a:rPr lang="en-CA" sz="1000" b="1" dirty="0" err="1">
                          <a:latin typeface="+mj-lt"/>
                        </a:rPr>
                        <a:t>evenue</a:t>
                      </a:r>
                      <a:endParaRPr lang="en-CA" sz="1000" b="1" dirty="0">
                        <a:latin typeface="+mj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($B)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Country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Sector</a:t>
                      </a:r>
                      <a:endParaRPr lang="en-CA" sz="1000" b="1" dirty="0"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EBIT % pt change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Relative EBIT margin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E</a:t>
                      </a:r>
                      <a:r>
                        <a:rPr lang="en-CA" sz="1000" b="1" dirty="0">
                          <a:latin typeface="+mj-lt"/>
                        </a:rPr>
                        <a:t>BIT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SG&amp;A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NWC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Top-line opportunity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Net debt / EBITDA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ESG Score versus peers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75059071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Dabaco Group Joint Stock Company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Vietnam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-6.7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3.7x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1610193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JB Foods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Malaysia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116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4.4x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78386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Nitto Fuji Flour Milling Co.,Ltd.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-0.1x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224556"/>
                  </a:ext>
                </a:extLst>
              </a:tr>
            </a:tbl>
          </a:graphicData>
        </a:graphic>
      </p:graphicFrame>
      <p:graphicFrame>
        <p:nvGraphicFramePr>
          <p:cNvPr id="21" name="btfpTable924709">
            <a:extLst>
              <a:ext uri="{FF2B5EF4-FFF2-40B4-BE49-F238E27FC236}">
                <a16:creationId xmlns:a16="http://schemas.microsoft.com/office/drawing/2014/main" id="{C67D708B-CF8C-41D6-BFAC-3FA67BFEFAF6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30199" y="948884"/>
          <a:ext cx="5111373" cy="27432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54101">
                  <a:extLst>
                    <a:ext uri="{9D8B030D-6E8A-4147-A177-3AD203B41FA5}">
                      <a16:colId xmlns:a16="http://schemas.microsoft.com/office/drawing/2014/main" val="1850214324"/>
                    </a:ext>
                  </a:extLst>
                </a:gridCol>
                <a:gridCol w="1023904">
                  <a:extLst>
                    <a:ext uri="{9D8B030D-6E8A-4147-A177-3AD203B41FA5}">
                      <a16:colId xmlns:a16="http://schemas.microsoft.com/office/drawing/2014/main" val="3994629117"/>
                    </a:ext>
                  </a:extLst>
                </a:gridCol>
                <a:gridCol w="265176">
                  <a:extLst>
                    <a:ext uri="{9D8B030D-6E8A-4147-A177-3AD203B41FA5}">
                      <a16:colId xmlns:a16="http://schemas.microsoft.com/office/drawing/2014/main" val="1855272509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161896919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4432775"/>
                    </a:ext>
                  </a:extLst>
                </a:gridCol>
                <a:gridCol w="1675384">
                  <a:extLst>
                    <a:ext uri="{9D8B030D-6E8A-4147-A177-3AD203B41FA5}">
                      <a16:colId xmlns:a16="http://schemas.microsoft.com/office/drawing/2014/main" val="4100506740"/>
                    </a:ext>
                  </a:extLst>
                </a:gridCol>
              </a:tblGrid>
              <a:tr h="253431"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5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Top quartile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6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Better than median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7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Worse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than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97062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03699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think-cell data - do not delete" hidden="1">
            <a:extLst>
              <a:ext uri="{FF2B5EF4-FFF2-40B4-BE49-F238E27FC236}">
                <a16:creationId xmlns:a16="http://schemas.microsoft.com/office/drawing/2014/main" id="{C50862E0-0C45-201F-5E59-26FAF4A396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136722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4" imgW="592" imgH="595" progId="TCLayout.ActiveDocument.1">
                  <p:embed/>
                </p:oleObj>
              </mc:Choice>
              <mc:Fallback>
                <p:oleObj name="think-cell Slide" r:id="rId44" imgW="592" imgH="595" progId="TCLayout.ActiveDocument.1">
                  <p:embed/>
                  <p:pic>
                    <p:nvPicPr>
                      <p:cNvPr id="5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50862E0-0C45-201F-5E59-26FAF4A396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btfpColumnIndicatorGroup2">
            <a:extLst>
              <a:ext uri="{FF2B5EF4-FFF2-40B4-BE49-F238E27FC236}">
                <a16:creationId xmlns:a16="http://schemas.microsoft.com/office/drawing/2014/main" id="{5C15F467-D010-4602-AC5F-D8DD1A8B1ED0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8" name="btfpColumnGapBlocker494880">
              <a:extLst>
                <a:ext uri="{FF2B5EF4-FFF2-40B4-BE49-F238E27FC236}">
                  <a16:creationId xmlns:a16="http://schemas.microsoft.com/office/drawing/2014/main" id="{A23FB7C8-7F45-4DFD-80CC-3F46736BE77D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btfpColumnGapBlocker483646">
              <a:extLst>
                <a:ext uri="{FF2B5EF4-FFF2-40B4-BE49-F238E27FC236}">
                  <a16:creationId xmlns:a16="http://schemas.microsoft.com/office/drawing/2014/main" id="{957FA5C7-A87E-450A-97D2-D9D28B2F9B7D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24" name="btfpColumnIndicator850210">
              <a:extLst>
                <a:ext uri="{FF2B5EF4-FFF2-40B4-BE49-F238E27FC236}">
                  <a16:creationId xmlns:a16="http://schemas.microsoft.com/office/drawing/2014/main" id="{478B6F67-8618-4C7F-A0D5-B4003CDE300D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btfpColumnIndicator360273">
              <a:extLst>
                <a:ext uri="{FF2B5EF4-FFF2-40B4-BE49-F238E27FC236}">
                  <a16:creationId xmlns:a16="http://schemas.microsoft.com/office/drawing/2014/main" id="{CFD08CD3-F426-4F9D-800F-94DE6ADA6DDD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btfpColumnGapBlocker676224">
              <a:extLst>
                <a:ext uri="{FF2B5EF4-FFF2-40B4-BE49-F238E27FC236}">
                  <a16:creationId xmlns:a16="http://schemas.microsoft.com/office/drawing/2014/main" id="{6FA51C57-234B-4906-8D04-63E813F40096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3" name="btfpColumnIndicator944403">
              <a:extLst>
                <a:ext uri="{FF2B5EF4-FFF2-40B4-BE49-F238E27FC236}">
                  <a16:creationId xmlns:a16="http://schemas.microsoft.com/office/drawing/2014/main" id="{1B4910AB-D3E8-48ED-888D-30345F10B79A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btfpColumnIndicator375069">
              <a:extLst>
                <a:ext uri="{FF2B5EF4-FFF2-40B4-BE49-F238E27FC236}">
                  <a16:creationId xmlns:a16="http://schemas.microsoft.com/office/drawing/2014/main" id="{B87D052C-B5A6-46C7-996B-701586173291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btfpColumnIndicatorGroup1">
            <a:extLst>
              <a:ext uri="{FF2B5EF4-FFF2-40B4-BE49-F238E27FC236}">
                <a16:creationId xmlns:a16="http://schemas.microsoft.com/office/drawing/2014/main" id="{A784A019-59B3-42EC-B894-517067AC1320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27" name="btfpColumnGapBlocker154652">
              <a:extLst>
                <a:ext uri="{FF2B5EF4-FFF2-40B4-BE49-F238E27FC236}">
                  <a16:creationId xmlns:a16="http://schemas.microsoft.com/office/drawing/2014/main" id="{0ADC2B16-6977-43A6-B5CB-077C7586760A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btfpColumnGapBlocker188540">
              <a:extLst>
                <a:ext uri="{FF2B5EF4-FFF2-40B4-BE49-F238E27FC236}">
                  <a16:creationId xmlns:a16="http://schemas.microsoft.com/office/drawing/2014/main" id="{3A09073A-B834-4F7D-86FC-161566D3F351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22" name="btfpColumnIndicator161819">
              <a:extLst>
                <a:ext uri="{FF2B5EF4-FFF2-40B4-BE49-F238E27FC236}">
                  <a16:creationId xmlns:a16="http://schemas.microsoft.com/office/drawing/2014/main" id="{1FEDEB70-763F-43E6-A824-1260DE342603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btfpColumnIndicator609859">
              <a:extLst>
                <a:ext uri="{FF2B5EF4-FFF2-40B4-BE49-F238E27FC236}">
                  <a16:creationId xmlns:a16="http://schemas.microsoft.com/office/drawing/2014/main" id="{F367F34E-FC84-48D3-A430-768B17F14620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btfpColumnGapBlocker804212">
              <a:extLst>
                <a:ext uri="{FF2B5EF4-FFF2-40B4-BE49-F238E27FC236}">
                  <a16:creationId xmlns:a16="http://schemas.microsoft.com/office/drawing/2014/main" id="{D7D05353-76F2-4B95-8D1D-42F07934618C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2" name="btfpColumnIndicator745003">
              <a:extLst>
                <a:ext uri="{FF2B5EF4-FFF2-40B4-BE49-F238E27FC236}">
                  <a16:creationId xmlns:a16="http://schemas.microsoft.com/office/drawing/2014/main" id="{F4C36095-C101-4ECC-B658-CF8100E475A0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btfpColumnIndicator319505">
              <a:extLst>
                <a:ext uri="{FF2B5EF4-FFF2-40B4-BE49-F238E27FC236}">
                  <a16:creationId xmlns:a16="http://schemas.microsoft.com/office/drawing/2014/main" id="{D4A4BD2F-E00B-4124-BB23-A60C66AF7897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Partial Circle 22">
            <a:extLst>
              <a:ext uri="{FF2B5EF4-FFF2-40B4-BE49-F238E27FC236}">
                <a16:creationId xmlns:a16="http://schemas.microsoft.com/office/drawing/2014/main" id="{904097F7-4F2B-43BF-9A28-93FF9ADD3E18}"/>
              </a:ext>
            </a:extLst>
          </p:cNvPr>
          <p:cNvSpPr/>
          <p:nvPr/>
        </p:nvSpPr>
        <p:spPr bwMode="gray">
          <a:xfrm flipH="1" flipV="1">
            <a:off x="4787421" y="-2481259"/>
            <a:ext cx="13978634" cy="7643800"/>
          </a:xfrm>
          <a:prstGeom prst="pie">
            <a:avLst>
              <a:gd name="adj1" fmla="val 16213629"/>
              <a:gd name="adj2" fmla="val 21592876"/>
            </a:avLst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9" name="Partial Circle 78">
            <a:extLst>
              <a:ext uri="{FF2B5EF4-FFF2-40B4-BE49-F238E27FC236}">
                <a16:creationId xmlns:a16="http://schemas.microsoft.com/office/drawing/2014/main" id="{4232F778-5584-42CF-888A-EA49358E1A45}"/>
              </a:ext>
            </a:extLst>
          </p:cNvPr>
          <p:cNvSpPr/>
          <p:nvPr/>
        </p:nvSpPr>
        <p:spPr bwMode="gray">
          <a:xfrm flipH="1" flipV="1">
            <a:off x="5467350" y="-1788888"/>
            <a:ext cx="12610448" cy="6259060"/>
          </a:xfrm>
          <a:prstGeom prst="pie">
            <a:avLst>
              <a:gd name="adj1" fmla="val 16213629"/>
              <a:gd name="adj2" fmla="val 21592876"/>
            </a:avLst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Partial Circle 34">
            <a:extLst>
              <a:ext uri="{FF2B5EF4-FFF2-40B4-BE49-F238E27FC236}">
                <a16:creationId xmlns:a16="http://schemas.microsoft.com/office/drawing/2014/main" id="{77DCFDF6-9B49-4AA2-82DD-24CAEE6CE380}"/>
              </a:ext>
            </a:extLst>
          </p:cNvPr>
          <p:cNvSpPr/>
          <p:nvPr/>
        </p:nvSpPr>
        <p:spPr bwMode="gray">
          <a:xfrm flipH="1" flipV="1">
            <a:off x="6472185" y="-1010113"/>
            <a:ext cx="10593374" cy="4720572"/>
          </a:xfrm>
          <a:prstGeom prst="pie">
            <a:avLst>
              <a:gd name="adj1" fmla="val 16201139"/>
              <a:gd name="adj2" fmla="val 1154"/>
            </a:avLst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82FBC9-A205-4684-AD25-C5F7BBDB3B96}"/>
              </a:ext>
            </a:extLst>
          </p:cNvPr>
          <p:cNvSpPr txBox="1"/>
          <p:nvPr/>
        </p:nvSpPr>
        <p:spPr bwMode="gray">
          <a:xfrm>
            <a:off x="4018680" y="6190521"/>
            <a:ext cx="4950060" cy="41125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Impact potential (Margin/ Cost, NWC, Cash, Revenue)</a:t>
            </a:r>
            <a:b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(absolute score from low to high)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93320D8-2509-40DD-AFFA-AFB91AA464AC}"/>
              </a:ext>
            </a:extLst>
          </p:cNvPr>
          <p:cNvSpPr txBox="1"/>
          <p:nvPr/>
        </p:nvSpPr>
        <p:spPr bwMode="gray">
          <a:xfrm rot="16200000">
            <a:off x="-604566" y="3408294"/>
            <a:ext cx="1686666" cy="41125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Bain Relationship to company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7A9495FE-531A-4EDA-9635-17EA6D97CAB9}"/>
              </a:ext>
            </a:extLst>
          </p:cNvPr>
          <p:cNvSpPr/>
          <p:nvPr/>
        </p:nvSpPr>
        <p:spPr bwMode="gray">
          <a:xfrm>
            <a:off x="3052049" y="6047567"/>
            <a:ext cx="6759758" cy="194469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3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4F176-D606-4B02-B95B-93050E0B17CA}"/>
              </a:ext>
            </a:extLst>
          </p:cNvPr>
          <p:cNvSpPr txBox="1"/>
          <p:nvPr/>
        </p:nvSpPr>
        <p:spPr bwMode="gray">
          <a:xfrm>
            <a:off x="10989000" y="1585939"/>
            <a:ext cx="59498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Wave 1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5885377-94FA-48FD-AC1D-7168CDB358B1}"/>
              </a:ext>
            </a:extLst>
          </p:cNvPr>
          <p:cNvSpPr/>
          <p:nvPr/>
        </p:nvSpPr>
        <p:spPr bwMode="gray">
          <a:xfrm rot="16200000">
            <a:off x="-217885" y="3460674"/>
            <a:ext cx="1392929" cy="194469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3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80F58-446C-41AE-AD14-C49491DA456D}"/>
              </a:ext>
            </a:extLst>
          </p:cNvPr>
          <p:cNvSpPr txBox="1"/>
          <p:nvPr/>
        </p:nvSpPr>
        <p:spPr bwMode="gray">
          <a:xfrm rot="16200000">
            <a:off x="-118666" y="1304613"/>
            <a:ext cx="931654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Excellent relationship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EB242E-E05D-4726-825B-8DEAD66896B5}"/>
              </a:ext>
            </a:extLst>
          </p:cNvPr>
          <p:cNvSpPr txBox="1"/>
          <p:nvPr/>
        </p:nvSpPr>
        <p:spPr bwMode="gray">
          <a:xfrm rot="16200000">
            <a:off x="-107065" y="5494011"/>
            <a:ext cx="908452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 relationship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446594-CD83-4B8F-B851-09B1C104BE5E}"/>
              </a:ext>
            </a:extLst>
          </p:cNvPr>
          <p:cNvSpPr txBox="1"/>
          <p:nvPr/>
        </p:nvSpPr>
        <p:spPr bwMode="gray">
          <a:xfrm>
            <a:off x="571334" y="6000281"/>
            <a:ext cx="1462738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Lower improvement potential vs peers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AA5CE3-097B-460C-A409-3B89173E4031}"/>
              </a:ext>
            </a:extLst>
          </p:cNvPr>
          <p:cNvSpPr txBox="1"/>
          <p:nvPr/>
        </p:nvSpPr>
        <p:spPr bwMode="gray">
          <a:xfrm>
            <a:off x="10572750" y="6047463"/>
            <a:ext cx="1289050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Higher improvement potential vs peers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9AE1C1A-35D0-44FE-A1CD-B1D441DD00EF}"/>
              </a:ext>
            </a:extLst>
          </p:cNvPr>
          <p:cNvSpPr/>
          <p:nvPr/>
        </p:nvSpPr>
        <p:spPr bwMode="gray">
          <a:xfrm>
            <a:off x="10986268" y="5184097"/>
            <a:ext cx="590598" cy="57238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~$3B</a:t>
            </a:r>
            <a:endParaRPr kumimoji="0" lang="pl-PL" sz="7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Revenue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26D4E3-D8F2-474F-B8E1-81204623FAE6}"/>
              </a:ext>
            </a:extLst>
          </p:cNvPr>
          <p:cNvSpPr txBox="1"/>
          <p:nvPr/>
        </p:nvSpPr>
        <p:spPr bwMode="gray">
          <a:xfrm>
            <a:off x="10989000" y="3832946"/>
            <a:ext cx="59498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Wave 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9EEDA0-A5E5-4B6E-843B-640F4445A5AE}"/>
              </a:ext>
            </a:extLst>
          </p:cNvPr>
          <p:cNvSpPr txBox="1"/>
          <p:nvPr/>
        </p:nvSpPr>
        <p:spPr bwMode="gray">
          <a:xfrm>
            <a:off x="10989000" y="4592659"/>
            <a:ext cx="59498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Wave 3</a:t>
            </a:r>
          </a:p>
        </p:txBody>
      </p:sp>
      <p:sp>
        <p:nvSpPr>
          <p:cNvPr id="3" name="btfpNotesBox337012">
            <a:extLst>
              <a:ext uri="{FF2B5EF4-FFF2-40B4-BE49-F238E27FC236}">
                <a16:creationId xmlns:a16="http://schemas.microsoft.com/office/drawing/2014/main" id="{AE5D2731-58A4-4DB3-BBA5-9D911C40699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199" y="644278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*Current/recent account = Bain revenues between XXX</a:t>
            </a:r>
          </a:p>
        </p:txBody>
      </p:sp>
      <p:sp>
        <p:nvSpPr>
          <p:cNvPr id="48" name="Title 47">
            <a:extLst>
              <a:ext uri="{FF2B5EF4-FFF2-40B4-BE49-F238E27FC236}">
                <a16:creationId xmlns:a16="http://schemas.microsoft.com/office/drawing/2014/main" id="{601CAEE8-3E76-47E1-63C7-B3F69942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 (No Country Selected) Revenue: </a:t>
            </a:r>
          </a:p>
        </p:txBody>
      </p:sp>
      <p:graphicFrame>
        <p:nvGraphicFramePr>
          <p:cNvPr id="55" name="Chart 54">
            <a:extLst>
              <a:ext uri="{FF2B5EF4-FFF2-40B4-BE49-F238E27FC236}">
                <a16:creationId xmlns:a16="http://schemas.microsoft.com/office/drawing/2014/main" id="{F4C54664-FFC5-D7F5-D893-7E23E3176021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97344343"/>
              </p:ext>
            </p:extLst>
          </p:nvPr>
        </p:nvGraphicFramePr>
        <p:xfrm>
          <a:off x="806450" y="1108075"/>
          <a:ext cx="11039475" cy="4778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6"/>
          </a:graphicData>
        </a:graphic>
      </p:graphicFrame>
      <p:sp>
        <p:nvSpPr>
          <p:cNvPr id="49" name="Text Placeholder">
            <a:extLst>
              <a:ext uri="{FF2B5EF4-FFF2-40B4-BE49-F238E27FC236}">
                <a16:creationId xmlns:a16="http://schemas.microsoft.com/office/drawing/2014/main" id="{6D81AF19-BA02-8B98-5394-14014D60A2FD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gray">
          <a:xfrm>
            <a:off x="3559175" y="5834063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9F2DA850-BA3A-48D9-9EBC-EB6623B34905}" type="datetime'5'''''''''''''">
              <a:rPr lang="en-US" altLang="en-US" smtClean="0">
                <a:solidFill>
                  <a:srgbClr val="000000"/>
                </a:solidFill>
              </a:rPr>
              <a:pPr/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Text Placeholder">
            <a:extLst>
              <a:ext uri="{FF2B5EF4-FFF2-40B4-BE49-F238E27FC236}">
                <a16:creationId xmlns:a16="http://schemas.microsoft.com/office/drawing/2014/main" id="{936CBDEA-D936-EE78-5C17-8CACE95A5D8E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6227763" y="5834063"/>
            <a:ext cx="1968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76AA215C-719B-4F7C-83D1-67E62F7A3D71}" type="datetime'''1''0'''''''''''''''''''''''''''''''''''''''''''''''''''">
              <a:rPr lang="en-US" altLang="en-US" smtClean="0">
                <a:solidFill>
                  <a:srgbClr val="000000"/>
                </a:solidFill>
              </a:rPr>
              <a:pPr/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Text Placeholder">
            <a:extLst>
              <a:ext uri="{FF2B5EF4-FFF2-40B4-BE49-F238E27FC236}">
                <a16:creationId xmlns:a16="http://schemas.microsoft.com/office/drawing/2014/main" id="{5B9C35C4-1BC9-11CB-A18D-32A96CAA2A7F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gray">
          <a:xfrm>
            <a:off x="8947150" y="5834063"/>
            <a:ext cx="1968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3879DE7F-7AAD-4A90-93AA-75116DDF1EB2}" type="datetime'''''''''''''''''''''1''''''''''''''''''''''''''''''5'''''">
              <a:rPr lang="en-US" altLang="en-US" smtClean="0">
                <a:solidFill>
                  <a:srgbClr val="000000"/>
                </a:solidFill>
              </a:rPr>
              <a:pPr/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Text Placeholder">
            <a:extLst>
              <a:ext uri="{FF2B5EF4-FFF2-40B4-BE49-F238E27FC236}">
                <a16:creationId xmlns:a16="http://schemas.microsoft.com/office/drawing/2014/main" id="{D49AA4F3-3101-B911-D4F5-D78904B4E7A9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gray">
          <a:xfrm>
            <a:off x="11664950" y="5834063"/>
            <a:ext cx="1968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88D4CA3E-A6A5-4B32-850C-33C75EBEA210}" type="datetime'''''''''''''''''20'''''''''''''''''''''''''''''''''">
              <a:rPr lang="en-US" altLang="en-US" smtClean="0">
                <a:solidFill>
                  <a:srgbClr val="000000"/>
                </a:solidFill>
              </a:rPr>
              <a:pPr/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Text Placeholder">
            <a:extLst>
              <a:ext uri="{FF2B5EF4-FFF2-40B4-BE49-F238E27FC236}">
                <a16:creationId xmlns:a16="http://schemas.microsoft.com/office/drawing/2014/main" id="{1DBC3EE8-462A-C831-1558-AB07331513D1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gray">
          <a:xfrm>
            <a:off x="673100" y="5668963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80DF1277-3C4D-427E-9CF3-5422512D1707}" type="datetime'''''''''''''''''''''''''''''0'''''''''''''''''">
              <a:rPr lang="en-US" altLang="en-US" smtClean="0">
                <a:solidFill>
                  <a:srgbClr val="000000"/>
                </a:solidFill>
              </a:rPr>
              <a:pPr/>
              <a:t>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5" name="Text Placeholder">
            <a:extLst>
              <a:ext uri="{FF2B5EF4-FFF2-40B4-BE49-F238E27FC236}">
                <a16:creationId xmlns:a16="http://schemas.microsoft.com/office/drawing/2014/main" id="{2D19F6B4-2A84-59F3-653D-8308558EA968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gray">
          <a:xfrm>
            <a:off x="673100" y="4522788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F9B4E9EE-6119-41D0-894E-5CE815EA3B6C}" type="datetime'''''''''''''''''2'''''''''''''''''''''">
              <a:rPr lang="en-US" altLang="en-US" smtClean="0">
                <a:solidFill>
                  <a:srgbClr val="000000"/>
                </a:solidFill>
              </a:rPr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7" name="Text Placeholder">
            <a:extLst>
              <a:ext uri="{FF2B5EF4-FFF2-40B4-BE49-F238E27FC236}">
                <a16:creationId xmlns:a16="http://schemas.microsoft.com/office/drawing/2014/main" id="{598D1252-E107-FDCB-AB3C-EB191C756552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gray">
          <a:xfrm>
            <a:off x="673100" y="3376613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6044F74D-1713-4F41-90FC-27ABE0AB9EBA}" type="datetime'''4'''''''''''''''''''''''''''''''''''''''''''''''''''''''">
              <a:rPr lang="en-US" altLang="en-US" smtClean="0">
                <a:solidFill>
                  <a:srgbClr val="000000"/>
                </a:solidFill>
              </a:rPr>
              <a:pPr/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" name="Text Placeholder">
            <a:extLst>
              <a:ext uri="{FF2B5EF4-FFF2-40B4-BE49-F238E27FC236}">
                <a16:creationId xmlns:a16="http://schemas.microsoft.com/office/drawing/2014/main" id="{65BD25B7-9E0B-E941-3983-FC1744A03C29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gray">
          <a:xfrm>
            <a:off x="673100" y="2230438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5E17DABD-69B0-4FB5-AA43-7AD5B562BF15}" type="datetime'''''''''''''''''''''''''''''''''''''''6'''''''''''''''''''">
              <a:rPr lang="en-US" altLang="en-US" smtClean="0">
                <a:solidFill>
                  <a:srgbClr val="000000"/>
                </a:solidFill>
                <a:effectLst/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2" name="Text Placeholder">
            <a:extLst>
              <a:ext uri="{FF2B5EF4-FFF2-40B4-BE49-F238E27FC236}">
                <a16:creationId xmlns:a16="http://schemas.microsoft.com/office/drawing/2014/main" id="{FB4A76A0-D016-38E6-C6F8-C315D40BD3ED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gray">
          <a:xfrm>
            <a:off x="673100" y="1084263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AA5D2085-9F11-4413-A9BA-C58F5065B799}" type="datetime'''''''''''''''''''''''''''''''8'''''''''''''''">
              <a:rPr lang="en-US" altLang="en-US" smtClean="0">
                <a:solidFill>
                  <a:srgbClr val="000000"/>
                </a:solidFill>
                <a:effectLst/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3623A85E-2F3C-C017-14A0-C8A34272F339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839788" y="5834063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F225EA49-976C-4D48-8FE3-76F5AA13A6C4}" type="datetime'''''''''''''''''''''''''''''''''''''''0'''''''''''">
              <a:rPr lang="en-US" altLang="en-US" smtClean="0">
                <a:solidFill>
                  <a:srgbClr val="000000"/>
                </a:solidFill>
              </a:rPr>
              <a:pPr/>
              <a:t>0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9789213-7B44-3047-4340-A63CC0065894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 bwMode="gray">
          <a:xfrm>
            <a:off x="4044949" y="4864100"/>
            <a:ext cx="273050" cy="657225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094122A-684B-1946-60B3-69EB1CA6F3CB}"/>
              </a:ext>
            </a:extLst>
          </p:cNvPr>
          <p:cNvCxnSpPr/>
          <p:nvPr>
            <p:custDataLst>
              <p:tags r:id="rId16"/>
            </p:custDataLst>
          </p:nvPr>
        </p:nvCxnSpPr>
        <p:spPr bwMode="gray">
          <a:xfrm flipH="1">
            <a:off x="2300287" y="4295774"/>
            <a:ext cx="560388" cy="135413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61F360A-CB2B-4C97-F8F2-5605EF66F422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 bwMode="gray">
          <a:xfrm flipH="1">
            <a:off x="7427913" y="4941888"/>
            <a:ext cx="109538" cy="736600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DB485C3-E3AF-3FB5-7C29-217C2D64E1C4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 bwMode="gray">
          <a:xfrm flipH="1" flipV="1">
            <a:off x="9431339" y="4154488"/>
            <a:ext cx="23813" cy="44450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D7237D-B095-EEA8-3E73-79D98876CE7B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 bwMode="gray">
          <a:xfrm>
            <a:off x="4721225" y="4083050"/>
            <a:ext cx="1189038" cy="793750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156533-4E63-0ED6-2F66-9D00549D4C31}"/>
              </a:ext>
            </a:extLst>
          </p:cNvPr>
          <p:cNvCxnSpPr/>
          <p:nvPr>
            <p:custDataLst>
              <p:tags r:id="rId20"/>
            </p:custDataLst>
          </p:nvPr>
        </p:nvCxnSpPr>
        <p:spPr bwMode="gray">
          <a:xfrm flipH="1">
            <a:off x="8593138" y="4729163"/>
            <a:ext cx="341312" cy="823912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5487A32-FD71-2580-EF12-D2A6E57BDE79}"/>
              </a:ext>
            </a:extLst>
          </p:cNvPr>
          <p:cNvCxnSpPr/>
          <p:nvPr>
            <p:custDataLst>
              <p:tags r:id="rId21"/>
            </p:custDataLst>
          </p:nvPr>
        </p:nvCxnSpPr>
        <p:spPr bwMode="gray">
          <a:xfrm flipH="1">
            <a:off x="9418638" y="5149850"/>
            <a:ext cx="1068387" cy="571500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 Placeholder">
            <a:extLst>
              <a:ext uri="{FF2B5EF4-FFF2-40B4-BE49-F238E27FC236}">
                <a16:creationId xmlns:a16="http://schemas.microsoft.com/office/drawing/2014/main" id="{5ACDCAEC-BFA0-6EC0-92AE-496C675F2E85}"/>
              </a:ext>
            </a:extLst>
          </p:cNvPr>
          <p:cNvSpPr>
            <a:spLocks/>
          </p:cNvSpPr>
          <p:nvPr>
            <p:custDataLst>
              <p:tags r:id="rId22"/>
            </p:custDataLst>
          </p:nvPr>
        </p:nvSpPr>
        <p:spPr bwMode="gray">
          <a:xfrm>
            <a:off x="8543925" y="4198938"/>
            <a:ext cx="1933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C5C5C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B5215EF5-E9FD-4E2A-8AC6-9EE1AD8F33B3}" type="datetime'AM''''''O''''RE''P''''''''''ACI''F''IC Gr''''''''''o''u''p'">
              <a:rPr lang="en-US" altLang="en-US" smtClean="0">
                <a:solidFill>
                  <a:srgbClr val="000000"/>
                </a:solidFill>
              </a:rPr>
              <a:pPr/>
              <a:t>AMOREPACIFIC Group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3" name="Text Placeholder">
            <a:extLst>
              <a:ext uri="{FF2B5EF4-FFF2-40B4-BE49-F238E27FC236}">
                <a16:creationId xmlns:a16="http://schemas.microsoft.com/office/drawing/2014/main" id="{79C95D3B-1382-5695-6EA2-BA2F5821B987}"/>
              </a:ext>
            </a:extLst>
          </p:cNvPr>
          <p:cNvSpPr>
            <a:spLocks/>
          </p:cNvSpPr>
          <p:nvPr>
            <p:custDataLst>
              <p:tags r:id="rId23"/>
            </p:custDataLst>
          </p:nvPr>
        </p:nvSpPr>
        <p:spPr bwMode="gray">
          <a:xfrm>
            <a:off x="2860675" y="5668963"/>
            <a:ext cx="2038350" cy="212725"/>
          </a:xfrm>
          <a:prstGeom prst="rect">
            <a:avLst/>
          </a:prstGeom>
          <a:solidFill>
            <a:srgbClr val="5C5C5C"/>
          </a:solidFill>
          <a:ln>
            <a:noFill/>
          </a:ln>
          <a:effectLst/>
        </p:spPr>
        <p:txBody>
          <a:bodyPr vert="horz" wrap="none" lIns="25400" tIns="0" rIns="2540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6115D34C-700E-411E-9F06-BD392E53ECA4}" type="datetime'B''r''iti''s''h'' A''merican ''To''''''b''''a''cc''o'''''''">
              <a:rPr lang="en-US" altLang="en-US" smtClean="0">
                <a:solidFill>
                  <a:srgbClr val="FFFFFF"/>
                </a:solidFill>
              </a:rPr>
              <a:pPr/>
              <a:t>British American Tobacco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" name="Text Placeholder">
            <a:extLst>
              <a:ext uri="{FF2B5EF4-FFF2-40B4-BE49-F238E27FC236}">
                <a16:creationId xmlns:a16="http://schemas.microsoft.com/office/drawing/2014/main" id="{94B48A43-8853-D888-F7CD-B19CDFB237B4}"/>
              </a:ext>
            </a:extLst>
          </p:cNvPr>
          <p:cNvSpPr>
            <a:spLocks/>
          </p:cNvSpPr>
          <p:nvPr>
            <p:custDataLst>
              <p:tags r:id="rId24"/>
            </p:custDataLst>
          </p:nvPr>
        </p:nvSpPr>
        <p:spPr bwMode="gray">
          <a:xfrm>
            <a:off x="6189663" y="2930525"/>
            <a:ext cx="40814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80EF00E4-598F-4ECC-8CB2-F82CAE22BC23}" type="datetime'C''haroen Po''kph''''and Foods Pub''lic Co''mpany'' Limi''ted'">
              <a:rPr lang="en-US" altLang="en-US" smtClean="0">
                <a:solidFill>
                  <a:srgbClr val="000000"/>
                </a:solidFill>
              </a:rPr>
              <a:pPr/>
              <a:t>Charoen Pokphand Foods Public Company Limited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6" name="Text Placeholder">
            <a:extLst>
              <a:ext uri="{FF2B5EF4-FFF2-40B4-BE49-F238E27FC236}">
                <a16:creationId xmlns:a16="http://schemas.microsoft.com/office/drawing/2014/main" id="{4EB32AF6-BA5D-AF05-973D-D49BC7B3AAFA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 bwMode="gray">
          <a:xfrm>
            <a:off x="7037388" y="5668963"/>
            <a:ext cx="2928938" cy="212725"/>
          </a:xfrm>
          <a:prstGeom prst="rect">
            <a:avLst/>
          </a:prstGeom>
          <a:solidFill>
            <a:srgbClr val="5C5C5C"/>
          </a:solidFill>
          <a:ln>
            <a:noFill/>
          </a:ln>
          <a:effectLst/>
        </p:spPr>
        <p:txBody>
          <a:bodyPr vert="horz" wrap="none" lIns="25400" tIns="0" rIns="2540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EE45D0A1-2C26-4B25-AED0-919E73A48380}" type="datetime'''''D''abaco Grou''p'''''''' Joint S''toc''''k Comp''a''ny'">
              <a:rPr lang="en-US" altLang="en-US" smtClean="0">
                <a:solidFill>
                  <a:srgbClr val="FFFFFF"/>
                </a:solidFill>
              </a:rPr>
              <a:pPr/>
              <a:t>Dabaco Group Joint Stock Company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2" name="Text Placeholder">
            <a:extLst>
              <a:ext uri="{FF2B5EF4-FFF2-40B4-BE49-F238E27FC236}">
                <a16:creationId xmlns:a16="http://schemas.microsoft.com/office/drawing/2014/main" id="{20BBCA9D-697F-9F88-E04E-F1B49D92BF14}"/>
              </a:ext>
            </a:extLst>
          </p:cNvPr>
          <p:cNvSpPr>
            <a:spLocks/>
          </p:cNvSpPr>
          <p:nvPr>
            <p:custDataLst>
              <p:tags r:id="rId26"/>
            </p:custDataLst>
          </p:nvPr>
        </p:nvSpPr>
        <p:spPr bwMode="gray">
          <a:xfrm>
            <a:off x="7421563" y="5668963"/>
            <a:ext cx="2160588" cy="212725"/>
          </a:xfrm>
          <a:prstGeom prst="rect">
            <a:avLst/>
          </a:prstGeom>
          <a:solidFill>
            <a:srgbClr val="5C5C5C"/>
          </a:solidFill>
          <a:ln>
            <a:noFill/>
          </a:ln>
          <a:effectLst/>
        </p:spPr>
        <p:txBody>
          <a:bodyPr vert="horz" wrap="none" lIns="25400" tIns="0" rIns="2540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3F4999B6-471D-4F0A-AF20-3BB0B931B90A}" type="datetime'Dy''''Do G''ro''u''p ''Holdin''gs'''', Inc''''''.'''''''''''''">
              <a:rPr lang="en-US" altLang="en-US" smtClean="0">
                <a:solidFill>
                  <a:srgbClr val="FFFFFF"/>
                </a:solidFill>
              </a:rPr>
              <a:pPr/>
              <a:t>DyDo Group Holdings, Inc.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3" name="Text Placeholder">
            <a:extLst>
              <a:ext uri="{FF2B5EF4-FFF2-40B4-BE49-F238E27FC236}">
                <a16:creationId xmlns:a16="http://schemas.microsoft.com/office/drawing/2014/main" id="{0EDDCD0F-61E8-7E40-E994-1A2BEEF3FA18}"/>
              </a:ext>
            </a:extLst>
          </p:cNvPr>
          <p:cNvSpPr>
            <a:spLocks/>
          </p:cNvSpPr>
          <p:nvPr>
            <p:custDataLst>
              <p:tags r:id="rId27"/>
            </p:custDataLst>
          </p:nvPr>
        </p:nvSpPr>
        <p:spPr bwMode="gray">
          <a:xfrm>
            <a:off x="8139113" y="4516438"/>
            <a:ext cx="16779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C5C5C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FA8C3E97-25DC-4AA5-9B9B-0AFF55FF4E71}" type="datetime'''''F''uj''i'' ''O''i''''l Hol''d''in''gs'' ''I''n''c''.'''''">
              <a:rPr lang="en-US" altLang="en-US" smtClean="0">
                <a:solidFill>
                  <a:srgbClr val="000000"/>
                </a:solidFill>
              </a:rPr>
              <a:pPr/>
              <a:t>Fuji Oil Holdings Inc.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3" name="Text Placeholder">
            <a:extLst>
              <a:ext uri="{FF2B5EF4-FFF2-40B4-BE49-F238E27FC236}">
                <a16:creationId xmlns:a16="http://schemas.microsoft.com/office/drawing/2014/main" id="{0CF4A5C4-8C54-9A03-09E8-B2E737D69FBE}"/>
              </a:ext>
            </a:extLst>
          </p:cNvPr>
          <p:cNvSpPr>
            <a:spLocks/>
          </p:cNvSpPr>
          <p:nvPr>
            <p:custDataLst>
              <p:tags r:id="rId28"/>
            </p:custDataLst>
          </p:nvPr>
        </p:nvSpPr>
        <p:spPr bwMode="gray">
          <a:xfrm>
            <a:off x="7292975" y="5668963"/>
            <a:ext cx="1873250" cy="212725"/>
          </a:xfrm>
          <a:prstGeom prst="rect">
            <a:avLst/>
          </a:prstGeom>
          <a:solidFill>
            <a:srgbClr val="5C5C5C"/>
          </a:solidFill>
          <a:ln>
            <a:noFill/>
          </a:ln>
          <a:effectLst/>
        </p:spPr>
        <p:txBody>
          <a:bodyPr vert="horz" wrap="none" lIns="25400" tIns="0" rIns="2540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3F92A44C-FC70-4510-A2D0-9974A8172420}" type="datetime'Fuji''''''''tsu G''''ene''''r''al Li''''''''m''''it''''ed'''">
              <a:rPr lang="en-US" altLang="en-US" smtClean="0">
                <a:solidFill>
                  <a:srgbClr val="FFFFFF"/>
                </a:solidFill>
              </a:rPr>
              <a:pPr/>
              <a:t>Fujitsu General Limited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6" name="Text Placeholder">
            <a:extLst>
              <a:ext uri="{FF2B5EF4-FFF2-40B4-BE49-F238E27FC236}">
                <a16:creationId xmlns:a16="http://schemas.microsoft.com/office/drawing/2014/main" id="{B02D3AEB-D2F9-473C-2820-881D7AF9DEA2}"/>
              </a:ext>
            </a:extLst>
          </p:cNvPr>
          <p:cNvSpPr>
            <a:spLocks/>
          </p:cNvSpPr>
          <p:nvPr>
            <p:custDataLst>
              <p:tags r:id="rId29"/>
            </p:custDataLst>
          </p:nvPr>
        </p:nvSpPr>
        <p:spPr bwMode="gray">
          <a:xfrm>
            <a:off x="1536700" y="2873375"/>
            <a:ext cx="9572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73B65471-0F80-4356-8394-30758AD2C6BF}" type="datetime'''''''I''T''''''''''C'' ''L''''''''im''''''''ite''''''d'">
              <a:rPr lang="en-US" altLang="en-US" smtClean="0">
                <a:solidFill>
                  <a:srgbClr val="000000"/>
                </a:solidFill>
              </a:rPr>
              <a:pPr/>
              <a:t>ITC Limited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0" name="Text Placeholder">
            <a:extLst>
              <a:ext uri="{FF2B5EF4-FFF2-40B4-BE49-F238E27FC236}">
                <a16:creationId xmlns:a16="http://schemas.microsoft.com/office/drawing/2014/main" id="{8104AAA8-62B7-1744-02C9-DBE5E022E597}"/>
              </a:ext>
            </a:extLst>
          </p:cNvPr>
          <p:cNvSpPr>
            <a:spLocks/>
          </p:cNvSpPr>
          <p:nvPr>
            <p:custDataLst>
              <p:tags r:id="rId30"/>
            </p:custDataLst>
          </p:nvPr>
        </p:nvSpPr>
        <p:spPr bwMode="gray">
          <a:xfrm>
            <a:off x="3616325" y="3870325"/>
            <a:ext cx="18923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57F6704B-6502-4BD3-9F12-5DF52E43568D}" type="datetime'In''''''gha''ms'''' G''roup ''''''''''Li''''mite''d'''''">
              <a:rPr lang="en-US" altLang="en-US" smtClean="0">
                <a:solidFill>
                  <a:srgbClr val="000000"/>
                </a:solidFill>
              </a:rPr>
              <a:pPr/>
              <a:t>Inghams Group Limited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5" name="Text Placeholder">
            <a:extLst>
              <a:ext uri="{FF2B5EF4-FFF2-40B4-BE49-F238E27FC236}">
                <a16:creationId xmlns:a16="http://schemas.microsoft.com/office/drawing/2014/main" id="{EA67883A-07F0-B46E-89B4-C56C7E640DF1}"/>
              </a:ext>
            </a:extLst>
          </p:cNvPr>
          <p:cNvSpPr>
            <a:spLocks/>
          </p:cNvSpPr>
          <p:nvPr>
            <p:custDataLst>
              <p:tags r:id="rId31"/>
            </p:custDataLst>
          </p:nvPr>
        </p:nvSpPr>
        <p:spPr bwMode="gray">
          <a:xfrm>
            <a:off x="3246438" y="4651375"/>
            <a:ext cx="15097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F4569D71-530E-4427-ABF5-C8F61D318469}" type="datetime'''KT''''&amp;''G'''''''''''''''' Co''rp''''or''''atio''n'''">
              <a:rPr lang="en-US" altLang="en-US" smtClean="0">
                <a:solidFill>
                  <a:srgbClr val="000000"/>
                </a:solidFill>
              </a:rPr>
              <a:pPr/>
              <a:t>KT&amp;G Corporation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8" name="Text Placeholder">
            <a:extLst>
              <a:ext uri="{FF2B5EF4-FFF2-40B4-BE49-F238E27FC236}">
                <a16:creationId xmlns:a16="http://schemas.microsoft.com/office/drawing/2014/main" id="{F5B33A6B-BA21-DC5D-5E02-5E407B097C71}"/>
              </a:ext>
            </a:extLst>
          </p:cNvPr>
          <p:cNvSpPr>
            <a:spLocks/>
          </p:cNvSpPr>
          <p:nvPr>
            <p:custDataLst>
              <p:tags r:id="rId32"/>
            </p:custDataLst>
          </p:nvPr>
        </p:nvSpPr>
        <p:spPr bwMode="gray">
          <a:xfrm>
            <a:off x="3633788" y="4981575"/>
            <a:ext cx="1577975" cy="212725"/>
          </a:xfrm>
          <a:prstGeom prst="rect">
            <a:avLst/>
          </a:prstGeom>
          <a:solidFill>
            <a:srgbClr val="5C5C5C"/>
          </a:solidFill>
          <a:ln>
            <a:noFill/>
          </a:ln>
          <a:effectLst/>
        </p:spPr>
        <p:txBody>
          <a:bodyPr vert="horz" wrap="none" lIns="25400" tIns="0" rIns="2540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8F315AAD-4A6A-4C53-A619-83C8BAFE1627}" type="datetime'''''M''or''i''''''n''''ag''a&amp;C''''''o.,'' ''''''Ltd.'">
              <a:rPr lang="en-US" altLang="en-US" smtClean="0">
                <a:solidFill>
                  <a:srgbClr val="FFFFFF"/>
                </a:solidFill>
              </a:rPr>
              <a:pPr/>
              <a:t>Morinaga&amp;Co., Ltd.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8" name="Text Placeholder">
            <a:extLst>
              <a:ext uri="{FF2B5EF4-FFF2-40B4-BE49-F238E27FC236}">
                <a16:creationId xmlns:a16="http://schemas.microsoft.com/office/drawing/2014/main" id="{E3D72AF2-5245-6BBA-81F4-01BB8E56BBA9}"/>
              </a:ext>
            </a:extLst>
          </p:cNvPr>
          <p:cNvSpPr>
            <a:spLocks/>
          </p:cNvSpPr>
          <p:nvPr>
            <p:custDataLst>
              <p:tags r:id="rId33"/>
            </p:custDataLst>
          </p:nvPr>
        </p:nvSpPr>
        <p:spPr bwMode="gray">
          <a:xfrm>
            <a:off x="8888413" y="5149850"/>
            <a:ext cx="11938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C5C5C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0FA2B684-78D7-416C-A9C2-89CD4F651FC9}" type="datetime'''N''''''''H F''''o''''ods'''' ''''L''''''''''td.'''''''''">
              <a:rPr lang="en-US" altLang="en-US" smtClean="0">
                <a:solidFill>
                  <a:srgbClr val="000000"/>
                </a:solidFill>
              </a:rPr>
              <a:pPr/>
              <a:t>NH Foods Ltd.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1" name="Text Placeholder">
            <a:extLst>
              <a:ext uri="{FF2B5EF4-FFF2-40B4-BE49-F238E27FC236}">
                <a16:creationId xmlns:a16="http://schemas.microsoft.com/office/drawing/2014/main" id="{1A3F8104-06D8-9EDA-3C6C-E26534E2B392}"/>
              </a:ext>
            </a:extLst>
          </p:cNvPr>
          <p:cNvSpPr>
            <a:spLocks/>
          </p:cNvSpPr>
          <p:nvPr>
            <p:custDataLst>
              <p:tags r:id="rId34"/>
            </p:custDataLst>
          </p:nvPr>
        </p:nvSpPr>
        <p:spPr bwMode="gray">
          <a:xfrm>
            <a:off x="1679575" y="4083050"/>
            <a:ext cx="24495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B23C8569-340F-42AD-8D79-E2821B8AE26A}" type="datetime'P''''T'' S''''a''''lim Ivom''''''''as ''Pr''atama'' Tb''k'''">
              <a:rPr lang="pt-BR" altLang="en-US" smtClean="0">
                <a:solidFill>
                  <a:srgbClr val="000000"/>
                </a:solidFill>
              </a:rPr>
              <a:pPr/>
              <a:t>PT Salim Ivomas Pratama Tbk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6" name="Text Placeholder">
            <a:extLst>
              <a:ext uri="{FF2B5EF4-FFF2-40B4-BE49-F238E27FC236}">
                <a16:creationId xmlns:a16="http://schemas.microsoft.com/office/drawing/2014/main" id="{7F9C1C29-EBA1-7EA9-2605-F8048B4FAF98}"/>
              </a:ext>
            </a:extLst>
          </p:cNvPr>
          <p:cNvSpPr>
            <a:spLocks/>
          </p:cNvSpPr>
          <p:nvPr>
            <p:custDataLst>
              <p:tags r:id="rId35"/>
            </p:custDataLst>
          </p:nvPr>
        </p:nvSpPr>
        <p:spPr bwMode="gray">
          <a:xfrm>
            <a:off x="6937375" y="5668963"/>
            <a:ext cx="2041525" cy="212725"/>
          </a:xfrm>
          <a:prstGeom prst="rect">
            <a:avLst/>
          </a:prstGeom>
          <a:solidFill>
            <a:srgbClr val="5C5C5C"/>
          </a:solidFill>
          <a:ln>
            <a:noFill/>
          </a:ln>
          <a:effectLst/>
        </p:spPr>
        <p:txBody>
          <a:bodyPr vert="horz" wrap="none" lIns="25400" tIns="0" rIns="2540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03A1088B-08F9-4172-8B24-51F7AEE77121}" type="datetime'Pri''m''''''''a'' Mea''''''t P''''''ack''e''''r''s'', Ltd''.'">
              <a:rPr lang="en-US" altLang="en-US" smtClean="0">
                <a:solidFill>
                  <a:srgbClr val="FFFFFF"/>
                </a:solidFill>
              </a:rPr>
              <a:pPr/>
              <a:t>Prima Meat Packers, Ltd.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9" name="Text Placeholder">
            <a:extLst>
              <a:ext uri="{FF2B5EF4-FFF2-40B4-BE49-F238E27FC236}">
                <a16:creationId xmlns:a16="http://schemas.microsoft.com/office/drawing/2014/main" id="{74210818-E43E-8F9C-7C6E-3B960225B32D}"/>
              </a:ext>
            </a:extLst>
          </p:cNvPr>
          <p:cNvSpPr>
            <a:spLocks/>
          </p:cNvSpPr>
          <p:nvPr>
            <p:custDataLst>
              <p:tags r:id="rId36"/>
            </p:custDataLst>
          </p:nvPr>
        </p:nvSpPr>
        <p:spPr bwMode="gray">
          <a:xfrm>
            <a:off x="1481138" y="5440363"/>
            <a:ext cx="3165475" cy="212725"/>
          </a:xfrm>
          <a:prstGeom prst="rect">
            <a:avLst/>
          </a:prstGeom>
          <a:solidFill>
            <a:srgbClr val="5C5C5C"/>
          </a:solidFill>
          <a:ln>
            <a:noFill/>
          </a:ln>
          <a:effectLst/>
        </p:spPr>
        <p:txBody>
          <a:bodyPr vert="horz" wrap="none" lIns="25400" tIns="0" rIns="2540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1D6591E0-71A7-4E66-8705-EDD8A7822705}" type="datetime'T''hai'' ''''Bev''erage Public ''''Com''pany L''imi''t''''ed'">
              <a:rPr lang="en-US" altLang="en-US" smtClean="0">
                <a:solidFill>
                  <a:srgbClr val="FFFFFF"/>
                </a:solidFill>
              </a:rPr>
              <a:pPr/>
              <a:t>Thai Beverage Public Company Limited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ext Placeholder">
            <a:extLst>
              <a:ext uri="{FF2B5EF4-FFF2-40B4-BE49-F238E27FC236}">
                <a16:creationId xmlns:a16="http://schemas.microsoft.com/office/drawing/2014/main" id="{E06B5C64-6F79-1552-6C6B-727B44700B8E}"/>
              </a:ext>
            </a:extLst>
          </p:cNvPr>
          <p:cNvSpPr>
            <a:spLocks/>
          </p:cNvSpPr>
          <p:nvPr>
            <p:custDataLst>
              <p:tags r:id="rId37"/>
            </p:custDataLst>
          </p:nvPr>
        </p:nvSpPr>
        <p:spPr bwMode="gray">
          <a:xfrm>
            <a:off x="3303588" y="5668963"/>
            <a:ext cx="1695450" cy="212725"/>
          </a:xfrm>
          <a:prstGeom prst="rect">
            <a:avLst/>
          </a:prstGeom>
          <a:solidFill>
            <a:srgbClr val="5C5C5C"/>
          </a:solidFill>
          <a:ln>
            <a:noFill/>
          </a:ln>
          <a:effectLst/>
        </p:spPr>
        <p:txBody>
          <a:bodyPr vert="horz" wrap="none" lIns="25400" tIns="0" rIns="2540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9B7319B2-BE63-41A5-9AEC-99D121217B42}" type="datetime'''Z''ojir''''us''''hi'' ''''''C''o''rpor''''''a''t''ion'''''''">
              <a:rPr lang="en-US" altLang="en-US" smtClean="0">
                <a:solidFill>
                  <a:srgbClr val="FFFFFF"/>
                </a:solidFill>
              </a:rPr>
              <a:pPr/>
              <a:t>Zojirushi Corporation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 Placeholder">
            <a:extLst>
              <a:ext uri="{FF2B5EF4-FFF2-40B4-BE49-F238E27FC236}">
                <a16:creationId xmlns:a16="http://schemas.microsoft.com/office/drawing/2014/main" id="{8D95CDDC-81C0-6295-E8A0-1AE9004003AE}"/>
              </a:ext>
            </a:extLst>
          </p:cNvPr>
          <p:cNvSpPr>
            <a:spLocks/>
          </p:cNvSpPr>
          <p:nvPr>
            <p:custDataLst>
              <p:tags r:id="rId38"/>
            </p:custDataLst>
          </p:nvPr>
        </p:nvSpPr>
        <p:spPr bwMode="gray">
          <a:xfrm>
            <a:off x="-787400" y="3605213"/>
            <a:ext cx="3352800" cy="212725"/>
          </a:xfrm>
          <a:prstGeom prst="rect">
            <a:avLst/>
          </a:prstGeom>
          <a:solidFill>
            <a:srgbClr val="5C5C5C"/>
          </a:solidFill>
          <a:ln>
            <a:noFill/>
          </a:ln>
          <a:effectLst/>
        </p:spPr>
        <p:txBody>
          <a:bodyPr vert="horz" wrap="none" lIns="25400" tIns="0" rIns="2540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F44F8BB0-E891-45E1-B23B-8B57CC537232}" type="datetime'i-Tail Corpo''ration'' Publ''''ic ''Company L''im''''it''''ed'">
              <a:rPr lang="en-US" altLang="en-US" smtClean="0">
                <a:solidFill>
                  <a:srgbClr val="FFFFFF"/>
                </a:solidFill>
              </a:rPr>
              <a:pPr/>
              <a:t>i-Tail Corporation Public Company Limited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 Placeholder">
            <a:extLst>
              <a:ext uri="{FF2B5EF4-FFF2-40B4-BE49-F238E27FC236}">
                <a16:creationId xmlns:a16="http://schemas.microsoft.com/office/drawing/2014/main" id="{DEDE7D30-FA7C-8F1D-986F-BE9FF9A02BBC}"/>
              </a:ext>
            </a:extLst>
          </p:cNvPr>
          <p:cNvSpPr>
            <a:spLocks/>
          </p:cNvSpPr>
          <p:nvPr>
            <p:custDataLst>
              <p:tags r:id="rId39"/>
            </p:custDataLst>
          </p:nvPr>
        </p:nvSpPr>
        <p:spPr bwMode="gray">
          <a:xfrm>
            <a:off x="10034588" y="4937125"/>
            <a:ext cx="13017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C5C5C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D30A504E-A544-46FE-A58E-E148A155260D}" type="datetime'''ktc''''''''''s'''''''' ''''''''co''''r''por''a''''''tion'''">
              <a:rPr lang="en-US" altLang="en-US" smtClean="0">
                <a:solidFill>
                  <a:srgbClr val="000000"/>
                </a:solidFill>
              </a:rPr>
              <a:pPr/>
              <a:t>ktcs corporation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7" name="Text Placeholder">
            <a:extLst>
              <a:ext uri="{FF2B5EF4-FFF2-40B4-BE49-F238E27FC236}">
                <a16:creationId xmlns:a16="http://schemas.microsoft.com/office/drawing/2014/main" id="{5A68E209-1E12-6F39-BB4B-FBEC83C3A247}"/>
              </a:ext>
            </a:extLst>
          </p:cNvPr>
          <p:cNvSpPr>
            <a:spLocks/>
          </p:cNvSpPr>
          <p:nvPr>
            <p:custDataLst>
              <p:tags r:id="rId40"/>
            </p:custDataLst>
          </p:nvPr>
        </p:nvSpPr>
        <p:spPr bwMode="gray">
          <a:xfrm>
            <a:off x="6265863" y="4729163"/>
            <a:ext cx="25749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C5C5C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03CA5A5E-2EAA-42A7-AC9B-6F3035D095CC}" type="datetime'''''M''''SM M''alay''sia Hol''''di''ng''s B''e''''''r''had'">
              <a:rPr lang="en-US" altLang="en-US" smtClean="0">
                <a:solidFill>
                  <a:srgbClr val="000000"/>
                </a:solidFill>
              </a:rPr>
              <a:pPr/>
              <a:t>MSM Malaysia Holdings Berhad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" name="Text Placeholder">
            <a:extLst>
              <a:ext uri="{FF2B5EF4-FFF2-40B4-BE49-F238E27FC236}">
                <a16:creationId xmlns:a16="http://schemas.microsoft.com/office/drawing/2014/main" id="{86EEA9F1-A3C0-63F3-BA33-8EDF82B40136}"/>
              </a:ext>
            </a:extLst>
          </p:cNvPr>
          <p:cNvSpPr>
            <a:spLocks/>
          </p:cNvSpPr>
          <p:nvPr>
            <p:custDataLst>
              <p:tags r:id="rId41"/>
            </p:custDataLst>
          </p:nvPr>
        </p:nvSpPr>
        <p:spPr bwMode="gray">
          <a:xfrm>
            <a:off x="1436688" y="5668963"/>
            <a:ext cx="2711450" cy="212725"/>
          </a:xfrm>
          <a:prstGeom prst="rect">
            <a:avLst/>
          </a:prstGeom>
          <a:solidFill>
            <a:srgbClr val="5C5C5C"/>
          </a:solidFill>
          <a:ln>
            <a:noFill/>
          </a:ln>
          <a:effectLst/>
        </p:spPr>
        <p:txBody>
          <a:bodyPr vert="horz" wrap="none" lIns="25400" tIns="0" rIns="2540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0986B3DC-5082-4DA1-B909-A1651370C01F}" type="datetime'''Lot''''t''e ''''Chilsung ''Be''''ve''ra''ge Co., ''L''td.'">
              <a:rPr lang="en-US" altLang="en-US" smtClean="0">
                <a:solidFill>
                  <a:srgbClr val="FFFFFF"/>
                </a:solidFill>
              </a:rPr>
              <a:pPr/>
              <a:t>Lotte Chilsung Beverage Co., Ltd.</a:t>
            </a:fld>
            <a:endParaRPr lang="en-US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352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btfpColumnIndicatorGroup2">
            <a:extLst>
              <a:ext uri="{FF2B5EF4-FFF2-40B4-BE49-F238E27FC236}">
                <a16:creationId xmlns:a16="http://schemas.microsoft.com/office/drawing/2014/main" id="{E22B82CE-B76B-42EA-A147-7DD89F152C2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4" name="btfpColumnGapBlocker370690">
              <a:extLst>
                <a:ext uri="{FF2B5EF4-FFF2-40B4-BE49-F238E27FC236}">
                  <a16:creationId xmlns:a16="http://schemas.microsoft.com/office/drawing/2014/main" id="{84292C2D-5299-44FA-9FB3-45DBA331635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btfpColumnGapBlocker696994">
              <a:extLst>
                <a:ext uri="{FF2B5EF4-FFF2-40B4-BE49-F238E27FC236}">
                  <a16:creationId xmlns:a16="http://schemas.microsoft.com/office/drawing/2014/main" id="{28E97AC5-0C91-468C-B2AF-67D36D21866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btfpColumnIndicator556039">
              <a:extLst>
                <a:ext uri="{FF2B5EF4-FFF2-40B4-BE49-F238E27FC236}">
                  <a16:creationId xmlns:a16="http://schemas.microsoft.com/office/drawing/2014/main" id="{7C860E60-B199-4D8B-9392-E0731E1CA8E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950616">
              <a:extLst>
                <a:ext uri="{FF2B5EF4-FFF2-40B4-BE49-F238E27FC236}">
                  <a16:creationId xmlns:a16="http://schemas.microsoft.com/office/drawing/2014/main" id="{C5D8C1F6-B08E-472F-B9E8-B7800FCF071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btfpColumnIndicatorGroup1">
            <a:extLst>
              <a:ext uri="{FF2B5EF4-FFF2-40B4-BE49-F238E27FC236}">
                <a16:creationId xmlns:a16="http://schemas.microsoft.com/office/drawing/2014/main" id="{A1DF2DC2-BF41-4ABF-899F-99C1325943B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3" name="btfpColumnGapBlocker309041">
              <a:extLst>
                <a:ext uri="{FF2B5EF4-FFF2-40B4-BE49-F238E27FC236}">
                  <a16:creationId xmlns:a16="http://schemas.microsoft.com/office/drawing/2014/main" id="{74B3C58E-82A1-4100-A86F-AB3550C59A5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btfpColumnGapBlocker589184">
              <a:extLst>
                <a:ext uri="{FF2B5EF4-FFF2-40B4-BE49-F238E27FC236}">
                  <a16:creationId xmlns:a16="http://schemas.microsoft.com/office/drawing/2014/main" id="{5808E350-EE80-45B8-9EC3-D3962FBB2BE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" name="btfpColumnIndicator478150">
              <a:extLst>
                <a:ext uri="{FF2B5EF4-FFF2-40B4-BE49-F238E27FC236}">
                  <a16:creationId xmlns:a16="http://schemas.microsoft.com/office/drawing/2014/main" id="{23CD7386-4D81-438F-998B-0D1A3171F91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956840">
              <a:extLst>
                <a:ext uri="{FF2B5EF4-FFF2-40B4-BE49-F238E27FC236}">
                  <a16:creationId xmlns:a16="http://schemas.microsoft.com/office/drawing/2014/main" id="{931B08CF-609F-4FF6-9793-6C7753DAEFF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6E319-5357-4CBE-A932-A64D2A3E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 (No Country Selected) Revenue: All  (Current) - (2/2)</a:t>
            </a:r>
          </a:p>
        </p:txBody>
      </p:sp>
      <p:graphicFrame>
        <p:nvGraphicFramePr>
          <p:cNvPr id="3" name="btfpTable833592">
            <a:extLst>
              <a:ext uri="{FF2B5EF4-FFF2-40B4-BE49-F238E27FC236}">
                <a16:creationId xmlns:a16="http://schemas.microsoft.com/office/drawing/2014/main" id="{AA538187-1409-4B86-96CB-1AF77CA8ED84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30197" y="1270005"/>
          <a:ext cx="11522078" cy="451663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103748">
                  <a:extLst>
                    <a:ext uri="{9D8B030D-6E8A-4147-A177-3AD203B41FA5}">
                      <a16:colId xmlns:a16="http://schemas.microsoft.com/office/drawing/2014/main" val="4011508615"/>
                    </a:ext>
                  </a:extLst>
                </a:gridCol>
                <a:gridCol w="696859">
                  <a:extLst>
                    <a:ext uri="{9D8B030D-6E8A-4147-A177-3AD203B41FA5}">
                      <a16:colId xmlns:a16="http://schemas.microsoft.com/office/drawing/2014/main" val="1340705737"/>
                    </a:ext>
                  </a:extLst>
                </a:gridCol>
                <a:gridCol w="1241570">
                  <a:extLst>
                    <a:ext uri="{9D8B030D-6E8A-4147-A177-3AD203B41FA5}">
                      <a16:colId xmlns:a16="http://schemas.microsoft.com/office/drawing/2014/main" val="594787792"/>
                    </a:ext>
                  </a:extLst>
                </a:gridCol>
                <a:gridCol w="1459685">
                  <a:extLst>
                    <a:ext uri="{9D8B030D-6E8A-4147-A177-3AD203B41FA5}">
                      <a16:colId xmlns:a16="http://schemas.microsoft.com/office/drawing/2014/main" val="2607790595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898179063"/>
                    </a:ext>
                  </a:extLst>
                </a:gridCol>
                <a:gridCol w="956345">
                  <a:extLst>
                    <a:ext uri="{9D8B030D-6E8A-4147-A177-3AD203B41FA5}">
                      <a16:colId xmlns:a16="http://schemas.microsoft.com/office/drawing/2014/main" val="3064680607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14435911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54937247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4034672646"/>
                    </a:ext>
                  </a:extLst>
                </a:gridCol>
                <a:gridCol w="894031">
                  <a:extLst>
                    <a:ext uri="{9D8B030D-6E8A-4147-A177-3AD203B41FA5}">
                      <a16:colId xmlns:a16="http://schemas.microsoft.com/office/drawing/2014/main" val="801035549"/>
                    </a:ext>
                  </a:extLst>
                </a:gridCol>
                <a:gridCol w="708266">
                  <a:extLst>
                    <a:ext uri="{9D8B030D-6E8A-4147-A177-3AD203B41FA5}">
                      <a16:colId xmlns:a16="http://schemas.microsoft.com/office/drawing/2014/main" val="3886111794"/>
                    </a:ext>
                  </a:extLst>
                </a:gridCol>
                <a:gridCol w="921420">
                  <a:extLst>
                    <a:ext uri="{9D8B030D-6E8A-4147-A177-3AD203B41FA5}">
                      <a16:colId xmlns:a16="http://schemas.microsoft.com/office/drawing/2014/main" val="3808355167"/>
                    </a:ext>
                  </a:extLst>
                </a:gridCol>
              </a:tblGrid>
              <a:tr h="396799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Company name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R</a:t>
                      </a:r>
                      <a:r>
                        <a:rPr lang="en-CA" sz="1000" b="1" dirty="0" err="1">
                          <a:latin typeface="+mj-lt"/>
                        </a:rPr>
                        <a:t>evenue</a:t>
                      </a:r>
                      <a:endParaRPr lang="en-CA" sz="1000" b="1" dirty="0">
                        <a:latin typeface="+mj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($B)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Country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Sector</a:t>
                      </a:r>
                      <a:endParaRPr lang="en-CA" sz="1000" b="1" dirty="0"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EBIT % pt change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Relative EBIT margin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E</a:t>
                      </a:r>
                      <a:r>
                        <a:rPr lang="en-CA" sz="1000" b="1" dirty="0">
                          <a:latin typeface="+mj-lt"/>
                        </a:rPr>
                        <a:t>BIT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SG&amp;A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NWC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Top-line opportunity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Net debt / EBITDA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ESG Score versus peers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75059071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Tata Consumer Products Limited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-0.5x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1610193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Godrej Consumer Products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Personal Products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-0.2x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78386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Dabur India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Personal Products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224556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United Spirits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Distillers and Vintners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-0.5x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70224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Marico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-0.7x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00959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The a2 Milk Company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New Zealand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171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-3.3x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92834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Fancl Corporation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Personal Products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342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-1.7x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2218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United Breweries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Brewers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-0.9x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41735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Crompton Greaves Consumer Electricals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Household Appliances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0.9x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76340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Triveni Engineering &amp; Industries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-1.7x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127562"/>
                  </a:ext>
                </a:extLst>
              </a:tr>
            </a:tbl>
          </a:graphicData>
        </a:graphic>
      </p:graphicFrame>
      <p:graphicFrame>
        <p:nvGraphicFramePr>
          <p:cNvPr id="21" name="btfpTable924709">
            <a:extLst>
              <a:ext uri="{FF2B5EF4-FFF2-40B4-BE49-F238E27FC236}">
                <a16:creationId xmlns:a16="http://schemas.microsoft.com/office/drawing/2014/main" id="{C67D708B-CF8C-41D6-BFAC-3FA67BFEFAF6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30199" y="948884"/>
          <a:ext cx="5111373" cy="27432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54101">
                  <a:extLst>
                    <a:ext uri="{9D8B030D-6E8A-4147-A177-3AD203B41FA5}">
                      <a16:colId xmlns:a16="http://schemas.microsoft.com/office/drawing/2014/main" val="1850214324"/>
                    </a:ext>
                  </a:extLst>
                </a:gridCol>
                <a:gridCol w="1023904">
                  <a:extLst>
                    <a:ext uri="{9D8B030D-6E8A-4147-A177-3AD203B41FA5}">
                      <a16:colId xmlns:a16="http://schemas.microsoft.com/office/drawing/2014/main" val="3994629117"/>
                    </a:ext>
                  </a:extLst>
                </a:gridCol>
                <a:gridCol w="265176">
                  <a:extLst>
                    <a:ext uri="{9D8B030D-6E8A-4147-A177-3AD203B41FA5}">
                      <a16:colId xmlns:a16="http://schemas.microsoft.com/office/drawing/2014/main" val="1855272509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161896919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4432775"/>
                    </a:ext>
                  </a:extLst>
                </a:gridCol>
                <a:gridCol w="1675384">
                  <a:extLst>
                    <a:ext uri="{9D8B030D-6E8A-4147-A177-3AD203B41FA5}">
                      <a16:colId xmlns:a16="http://schemas.microsoft.com/office/drawing/2014/main" val="4100506740"/>
                    </a:ext>
                  </a:extLst>
                </a:gridCol>
              </a:tblGrid>
              <a:tr h="253431"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5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Top quartile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6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Better than median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7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Worse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than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97062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0886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btfpColumnIndicatorGroup2">
            <a:extLst>
              <a:ext uri="{FF2B5EF4-FFF2-40B4-BE49-F238E27FC236}">
                <a16:creationId xmlns:a16="http://schemas.microsoft.com/office/drawing/2014/main" id="{E22B82CE-B76B-42EA-A147-7DD89F152C2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4" name="btfpColumnGapBlocker370690">
              <a:extLst>
                <a:ext uri="{FF2B5EF4-FFF2-40B4-BE49-F238E27FC236}">
                  <a16:creationId xmlns:a16="http://schemas.microsoft.com/office/drawing/2014/main" id="{84292C2D-5299-44FA-9FB3-45DBA331635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btfpColumnGapBlocker696994">
              <a:extLst>
                <a:ext uri="{FF2B5EF4-FFF2-40B4-BE49-F238E27FC236}">
                  <a16:creationId xmlns:a16="http://schemas.microsoft.com/office/drawing/2014/main" id="{28E97AC5-0C91-468C-B2AF-67D36D21866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btfpColumnIndicator556039">
              <a:extLst>
                <a:ext uri="{FF2B5EF4-FFF2-40B4-BE49-F238E27FC236}">
                  <a16:creationId xmlns:a16="http://schemas.microsoft.com/office/drawing/2014/main" id="{7C860E60-B199-4D8B-9392-E0731E1CA8E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950616">
              <a:extLst>
                <a:ext uri="{FF2B5EF4-FFF2-40B4-BE49-F238E27FC236}">
                  <a16:creationId xmlns:a16="http://schemas.microsoft.com/office/drawing/2014/main" id="{C5D8C1F6-B08E-472F-B9E8-B7800FCF071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btfpColumnIndicatorGroup1">
            <a:extLst>
              <a:ext uri="{FF2B5EF4-FFF2-40B4-BE49-F238E27FC236}">
                <a16:creationId xmlns:a16="http://schemas.microsoft.com/office/drawing/2014/main" id="{A1DF2DC2-BF41-4ABF-899F-99C1325943B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3" name="btfpColumnGapBlocker309041">
              <a:extLst>
                <a:ext uri="{FF2B5EF4-FFF2-40B4-BE49-F238E27FC236}">
                  <a16:creationId xmlns:a16="http://schemas.microsoft.com/office/drawing/2014/main" id="{74B3C58E-82A1-4100-A86F-AB3550C59A5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btfpColumnGapBlocker589184">
              <a:extLst>
                <a:ext uri="{FF2B5EF4-FFF2-40B4-BE49-F238E27FC236}">
                  <a16:creationId xmlns:a16="http://schemas.microsoft.com/office/drawing/2014/main" id="{5808E350-EE80-45B8-9EC3-D3962FBB2BE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" name="btfpColumnIndicator478150">
              <a:extLst>
                <a:ext uri="{FF2B5EF4-FFF2-40B4-BE49-F238E27FC236}">
                  <a16:creationId xmlns:a16="http://schemas.microsoft.com/office/drawing/2014/main" id="{23CD7386-4D81-438F-998B-0D1A3171F91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956840">
              <a:extLst>
                <a:ext uri="{FF2B5EF4-FFF2-40B4-BE49-F238E27FC236}">
                  <a16:creationId xmlns:a16="http://schemas.microsoft.com/office/drawing/2014/main" id="{931B08CF-609F-4FF6-9793-6C7753DAEFF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6E319-5357-4CBE-A932-A64D2A3E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 (No Country Selected) Revenue: All  (Recent) - (1/1)</a:t>
            </a:r>
          </a:p>
        </p:txBody>
      </p:sp>
      <p:graphicFrame>
        <p:nvGraphicFramePr>
          <p:cNvPr id="3" name="btfpTable833592">
            <a:extLst>
              <a:ext uri="{FF2B5EF4-FFF2-40B4-BE49-F238E27FC236}">
                <a16:creationId xmlns:a16="http://schemas.microsoft.com/office/drawing/2014/main" id="{AA538187-1409-4B86-96CB-1AF77CA8ED84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30197" y="1270005"/>
          <a:ext cx="11522078" cy="451663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103748">
                  <a:extLst>
                    <a:ext uri="{9D8B030D-6E8A-4147-A177-3AD203B41FA5}">
                      <a16:colId xmlns:a16="http://schemas.microsoft.com/office/drawing/2014/main" val="4011508615"/>
                    </a:ext>
                  </a:extLst>
                </a:gridCol>
                <a:gridCol w="696859">
                  <a:extLst>
                    <a:ext uri="{9D8B030D-6E8A-4147-A177-3AD203B41FA5}">
                      <a16:colId xmlns:a16="http://schemas.microsoft.com/office/drawing/2014/main" val="1340705737"/>
                    </a:ext>
                  </a:extLst>
                </a:gridCol>
                <a:gridCol w="1241570">
                  <a:extLst>
                    <a:ext uri="{9D8B030D-6E8A-4147-A177-3AD203B41FA5}">
                      <a16:colId xmlns:a16="http://schemas.microsoft.com/office/drawing/2014/main" val="594787792"/>
                    </a:ext>
                  </a:extLst>
                </a:gridCol>
                <a:gridCol w="1459685">
                  <a:extLst>
                    <a:ext uri="{9D8B030D-6E8A-4147-A177-3AD203B41FA5}">
                      <a16:colId xmlns:a16="http://schemas.microsoft.com/office/drawing/2014/main" val="2607790595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898179063"/>
                    </a:ext>
                  </a:extLst>
                </a:gridCol>
                <a:gridCol w="956345">
                  <a:extLst>
                    <a:ext uri="{9D8B030D-6E8A-4147-A177-3AD203B41FA5}">
                      <a16:colId xmlns:a16="http://schemas.microsoft.com/office/drawing/2014/main" val="3064680607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14435911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54937247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4034672646"/>
                    </a:ext>
                  </a:extLst>
                </a:gridCol>
                <a:gridCol w="894031">
                  <a:extLst>
                    <a:ext uri="{9D8B030D-6E8A-4147-A177-3AD203B41FA5}">
                      <a16:colId xmlns:a16="http://schemas.microsoft.com/office/drawing/2014/main" val="801035549"/>
                    </a:ext>
                  </a:extLst>
                </a:gridCol>
                <a:gridCol w="708266">
                  <a:extLst>
                    <a:ext uri="{9D8B030D-6E8A-4147-A177-3AD203B41FA5}">
                      <a16:colId xmlns:a16="http://schemas.microsoft.com/office/drawing/2014/main" val="3886111794"/>
                    </a:ext>
                  </a:extLst>
                </a:gridCol>
                <a:gridCol w="921420">
                  <a:extLst>
                    <a:ext uri="{9D8B030D-6E8A-4147-A177-3AD203B41FA5}">
                      <a16:colId xmlns:a16="http://schemas.microsoft.com/office/drawing/2014/main" val="3808355167"/>
                    </a:ext>
                  </a:extLst>
                </a:gridCol>
              </a:tblGrid>
              <a:tr h="396799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Company name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R</a:t>
                      </a:r>
                      <a:r>
                        <a:rPr lang="en-CA" sz="1000" b="1" dirty="0" err="1">
                          <a:latin typeface="+mj-lt"/>
                        </a:rPr>
                        <a:t>evenue</a:t>
                      </a:r>
                      <a:endParaRPr lang="en-CA" sz="1000" b="1" dirty="0">
                        <a:latin typeface="+mj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($B)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Country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Sector</a:t>
                      </a:r>
                      <a:endParaRPr lang="en-CA" sz="1000" b="1" dirty="0"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EBIT % pt change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Relative EBIT margin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E</a:t>
                      </a:r>
                      <a:r>
                        <a:rPr lang="en-CA" sz="1000" b="1" dirty="0">
                          <a:latin typeface="+mj-lt"/>
                        </a:rPr>
                        <a:t>BIT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SG&amp;A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NWC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Top-line opportunity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Net debt / EBITDA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ESG Score versus peers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75059071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ITC Limited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8.0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Tobacco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-0.7x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1610193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LG H&amp;H Co., 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South Korea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Personal Products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-6.1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333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117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-0.2x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78386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Nichirei Corporation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473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1.9x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224556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Masan Group Corporation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Vietnam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277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190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6.1x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70224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Kokuyo Co., 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Office Services and Supplies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487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-3.4x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009599"/>
                  </a:ext>
                </a:extLst>
              </a:tr>
            </a:tbl>
          </a:graphicData>
        </a:graphic>
      </p:graphicFrame>
      <p:graphicFrame>
        <p:nvGraphicFramePr>
          <p:cNvPr id="21" name="btfpTable924709">
            <a:extLst>
              <a:ext uri="{FF2B5EF4-FFF2-40B4-BE49-F238E27FC236}">
                <a16:creationId xmlns:a16="http://schemas.microsoft.com/office/drawing/2014/main" id="{C67D708B-CF8C-41D6-BFAC-3FA67BFEFAF6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30199" y="948884"/>
          <a:ext cx="5111373" cy="27432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54101">
                  <a:extLst>
                    <a:ext uri="{9D8B030D-6E8A-4147-A177-3AD203B41FA5}">
                      <a16:colId xmlns:a16="http://schemas.microsoft.com/office/drawing/2014/main" val="1850214324"/>
                    </a:ext>
                  </a:extLst>
                </a:gridCol>
                <a:gridCol w="1023904">
                  <a:extLst>
                    <a:ext uri="{9D8B030D-6E8A-4147-A177-3AD203B41FA5}">
                      <a16:colId xmlns:a16="http://schemas.microsoft.com/office/drawing/2014/main" val="3994629117"/>
                    </a:ext>
                  </a:extLst>
                </a:gridCol>
                <a:gridCol w="265176">
                  <a:extLst>
                    <a:ext uri="{9D8B030D-6E8A-4147-A177-3AD203B41FA5}">
                      <a16:colId xmlns:a16="http://schemas.microsoft.com/office/drawing/2014/main" val="1855272509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161896919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4432775"/>
                    </a:ext>
                  </a:extLst>
                </a:gridCol>
                <a:gridCol w="1675384">
                  <a:extLst>
                    <a:ext uri="{9D8B030D-6E8A-4147-A177-3AD203B41FA5}">
                      <a16:colId xmlns:a16="http://schemas.microsoft.com/office/drawing/2014/main" val="4100506740"/>
                    </a:ext>
                  </a:extLst>
                </a:gridCol>
              </a:tblGrid>
              <a:tr h="253431"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5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Top quartile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6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Better than median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7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Worse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than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97062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0427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btfpColumnIndicatorGroup2">
            <a:extLst>
              <a:ext uri="{FF2B5EF4-FFF2-40B4-BE49-F238E27FC236}">
                <a16:creationId xmlns:a16="http://schemas.microsoft.com/office/drawing/2014/main" id="{E22B82CE-B76B-42EA-A147-7DD89F152C2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4" name="btfpColumnGapBlocker370690">
              <a:extLst>
                <a:ext uri="{FF2B5EF4-FFF2-40B4-BE49-F238E27FC236}">
                  <a16:creationId xmlns:a16="http://schemas.microsoft.com/office/drawing/2014/main" id="{84292C2D-5299-44FA-9FB3-45DBA331635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btfpColumnGapBlocker696994">
              <a:extLst>
                <a:ext uri="{FF2B5EF4-FFF2-40B4-BE49-F238E27FC236}">
                  <a16:creationId xmlns:a16="http://schemas.microsoft.com/office/drawing/2014/main" id="{28E97AC5-0C91-468C-B2AF-67D36D21866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btfpColumnIndicator556039">
              <a:extLst>
                <a:ext uri="{FF2B5EF4-FFF2-40B4-BE49-F238E27FC236}">
                  <a16:creationId xmlns:a16="http://schemas.microsoft.com/office/drawing/2014/main" id="{7C860E60-B199-4D8B-9392-E0731E1CA8E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950616">
              <a:extLst>
                <a:ext uri="{FF2B5EF4-FFF2-40B4-BE49-F238E27FC236}">
                  <a16:creationId xmlns:a16="http://schemas.microsoft.com/office/drawing/2014/main" id="{C5D8C1F6-B08E-472F-B9E8-B7800FCF071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btfpColumnIndicatorGroup1">
            <a:extLst>
              <a:ext uri="{FF2B5EF4-FFF2-40B4-BE49-F238E27FC236}">
                <a16:creationId xmlns:a16="http://schemas.microsoft.com/office/drawing/2014/main" id="{A1DF2DC2-BF41-4ABF-899F-99C1325943B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3" name="btfpColumnGapBlocker309041">
              <a:extLst>
                <a:ext uri="{FF2B5EF4-FFF2-40B4-BE49-F238E27FC236}">
                  <a16:creationId xmlns:a16="http://schemas.microsoft.com/office/drawing/2014/main" id="{74B3C58E-82A1-4100-A86F-AB3550C59A5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btfpColumnGapBlocker589184">
              <a:extLst>
                <a:ext uri="{FF2B5EF4-FFF2-40B4-BE49-F238E27FC236}">
                  <a16:creationId xmlns:a16="http://schemas.microsoft.com/office/drawing/2014/main" id="{5808E350-EE80-45B8-9EC3-D3962FBB2BE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" name="btfpColumnIndicator478150">
              <a:extLst>
                <a:ext uri="{FF2B5EF4-FFF2-40B4-BE49-F238E27FC236}">
                  <a16:creationId xmlns:a16="http://schemas.microsoft.com/office/drawing/2014/main" id="{23CD7386-4D81-438F-998B-0D1A3171F91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956840">
              <a:extLst>
                <a:ext uri="{FF2B5EF4-FFF2-40B4-BE49-F238E27FC236}">
                  <a16:creationId xmlns:a16="http://schemas.microsoft.com/office/drawing/2014/main" id="{931B08CF-609F-4FF6-9793-6C7753DAEFF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6E319-5357-4CBE-A932-A64D2A3E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 (No Country Selected) Revenue: All  (Greyspace) - (1/3)</a:t>
            </a:r>
          </a:p>
        </p:txBody>
      </p:sp>
      <p:graphicFrame>
        <p:nvGraphicFramePr>
          <p:cNvPr id="3" name="btfpTable833592">
            <a:extLst>
              <a:ext uri="{FF2B5EF4-FFF2-40B4-BE49-F238E27FC236}">
                <a16:creationId xmlns:a16="http://schemas.microsoft.com/office/drawing/2014/main" id="{AA538187-1409-4B86-96CB-1AF77CA8ED84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30197" y="1270005"/>
          <a:ext cx="11522078" cy="451663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103748">
                  <a:extLst>
                    <a:ext uri="{9D8B030D-6E8A-4147-A177-3AD203B41FA5}">
                      <a16:colId xmlns:a16="http://schemas.microsoft.com/office/drawing/2014/main" val="4011508615"/>
                    </a:ext>
                  </a:extLst>
                </a:gridCol>
                <a:gridCol w="696859">
                  <a:extLst>
                    <a:ext uri="{9D8B030D-6E8A-4147-A177-3AD203B41FA5}">
                      <a16:colId xmlns:a16="http://schemas.microsoft.com/office/drawing/2014/main" val="1340705737"/>
                    </a:ext>
                  </a:extLst>
                </a:gridCol>
                <a:gridCol w="1241570">
                  <a:extLst>
                    <a:ext uri="{9D8B030D-6E8A-4147-A177-3AD203B41FA5}">
                      <a16:colId xmlns:a16="http://schemas.microsoft.com/office/drawing/2014/main" val="594787792"/>
                    </a:ext>
                  </a:extLst>
                </a:gridCol>
                <a:gridCol w="1459685">
                  <a:extLst>
                    <a:ext uri="{9D8B030D-6E8A-4147-A177-3AD203B41FA5}">
                      <a16:colId xmlns:a16="http://schemas.microsoft.com/office/drawing/2014/main" val="2607790595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898179063"/>
                    </a:ext>
                  </a:extLst>
                </a:gridCol>
                <a:gridCol w="956345">
                  <a:extLst>
                    <a:ext uri="{9D8B030D-6E8A-4147-A177-3AD203B41FA5}">
                      <a16:colId xmlns:a16="http://schemas.microsoft.com/office/drawing/2014/main" val="3064680607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14435911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54937247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4034672646"/>
                    </a:ext>
                  </a:extLst>
                </a:gridCol>
                <a:gridCol w="894031">
                  <a:extLst>
                    <a:ext uri="{9D8B030D-6E8A-4147-A177-3AD203B41FA5}">
                      <a16:colId xmlns:a16="http://schemas.microsoft.com/office/drawing/2014/main" val="801035549"/>
                    </a:ext>
                  </a:extLst>
                </a:gridCol>
                <a:gridCol w="708266">
                  <a:extLst>
                    <a:ext uri="{9D8B030D-6E8A-4147-A177-3AD203B41FA5}">
                      <a16:colId xmlns:a16="http://schemas.microsoft.com/office/drawing/2014/main" val="3886111794"/>
                    </a:ext>
                  </a:extLst>
                </a:gridCol>
                <a:gridCol w="921420">
                  <a:extLst>
                    <a:ext uri="{9D8B030D-6E8A-4147-A177-3AD203B41FA5}">
                      <a16:colId xmlns:a16="http://schemas.microsoft.com/office/drawing/2014/main" val="3808355167"/>
                    </a:ext>
                  </a:extLst>
                </a:gridCol>
              </a:tblGrid>
              <a:tr h="396799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Company name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R</a:t>
                      </a:r>
                      <a:r>
                        <a:rPr lang="en-CA" sz="1000" b="1" dirty="0" err="1">
                          <a:latin typeface="+mj-lt"/>
                        </a:rPr>
                        <a:t>evenue</a:t>
                      </a:r>
                      <a:endParaRPr lang="en-CA" sz="1000" b="1" dirty="0">
                        <a:latin typeface="+mj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($B)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Country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Sector</a:t>
                      </a:r>
                      <a:endParaRPr lang="en-CA" sz="1000" b="1" dirty="0"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EBIT % pt change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Relative EBIT margin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E</a:t>
                      </a:r>
                      <a:r>
                        <a:rPr lang="en-CA" sz="1000" b="1" dirty="0">
                          <a:latin typeface="+mj-lt"/>
                        </a:rPr>
                        <a:t>BIT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SG&amp;A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NWC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Top-line opportunity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Net debt / EBITDA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ESG Score versus peers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75059071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Japan Tobacco Inc.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20.2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Tobacco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3,465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5,145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0.1x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Top Q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1610193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Charoen Pokphand Foods Public Company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17.8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Thailand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1,727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8.4x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78386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Kirin Holdings Company,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15.1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Brewers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2,668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2,136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406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1.7x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224556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Thai Beverage Public Company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7.2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Thailand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Distillers and Vintners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742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218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3.5x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70224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Japfa 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4.4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Singapore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-3.6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531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4.7x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00959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AMOREPACIFIC Group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South Korea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Personal Products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97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578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168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-2.2x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92834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PT Unilever Indonesia Tbk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Indonesia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Household Products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-2.2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288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0.1x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2218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Vietnam Dairy Products Joint Stock Company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Vietnam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-3.0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272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70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-1.2x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41735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Bega Cheese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Australia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157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4.5x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76340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Nestlé India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-0.2x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127562"/>
                  </a:ext>
                </a:extLst>
              </a:tr>
            </a:tbl>
          </a:graphicData>
        </a:graphic>
      </p:graphicFrame>
      <p:graphicFrame>
        <p:nvGraphicFramePr>
          <p:cNvPr id="21" name="btfpTable924709">
            <a:extLst>
              <a:ext uri="{FF2B5EF4-FFF2-40B4-BE49-F238E27FC236}">
                <a16:creationId xmlns:a16="http://schemas.microsoft.com/office/drawing/2014/main" id="{C67D708B-CF8C-41D6-BFAC-3FA67BFEFAF6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30199" y="948884"/>
          <a:ext cx="5111373" cy="27432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54101">
                  <a:extLst>
                    <a:ext uri="{9D8B030D-6E8A-4147-A177-3AD203B41FA5}">
                      <a16:colId xmlns:a16="http://schemas.microsoft.com/office/drawing/2014/main" val="1850214324"/>
                    </a:ext>
                  </a:extLst>
                </a:gridCol>
                <a:gridCol w="1023904">
                  <a:extLst>
                    <a:ext uri="{9D8B030D-6E8A-4147-A177-3AD203B41FA5}">
                      <a16:colId xmlns:a16="http://schemas.microsoft.com/office/drawing/2014/main" val="3994629117"/>
                    </a:ext>
                  </a:extLst>
                </a:gridCol>
                <a:gridCol w="265176">
                  <a:extLst>
                    <a:ext uri="{9D8B030D-6E8A-4147-A177-3AD203B41FA5}">
                      <a16:colId xmlns:a16="http://schemas.microsoft.com/office/drawing/2014/main" val="1855272509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161896919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4432775"/>
                    </a:ext>
                  </a:extLst>
                </a:gridCol>
                <a:gridCol w="1675384">
                  <a:extLst>
                    <a:ext uri="{9D8B030D-6E8A-4147-A177-3AD203B41FA5}">
                      <a16:colId xmlns:a16="http://schemas.microsoft.com/office/drawing/2014/main" val="4100506740"/>
                    </a:ext>
                  </a:extLst>
                </a:gridCol>
              </a:tblGrid>
              <a:tr h="253431"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5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Top quartile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6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Better than median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7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Worse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than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97062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1140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btfpColumnIndicatorGroup2">
            <a:extLst>
              <a:ext uri="{FF2B5EF4-FFF2-40B4-BE49-F238E27FC236}">
                <a16:creationId xmlns:a16="http://schemas.microsoft.com/office/drawing/2014/main" id="{E22B82CE-B76B-42EA-A147-7DD89F152C2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4" name="btfpColumnGapBlocker370690">
              <a:extLst>
                <a:ext uri="{FF2B5EF4-FFF2-40B4-BE49-F238E27FC236}">
                  <a16:creationId xmlns:a16="http://schemas.microsoft.com/office/drawing/2014/main" id="{84292C2D-5299-44FA-9FB3-45DBA331635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btfpColumnGapBlocker696994">
              <a:extLst>
                <a:ext uri="{FF2B5EF4-FFF2-40B4-BE49-F238E27FC236}">
                  <a16:creationId xmlns:a16="http://schemas.microsoft.com/office/drawing/2014/main" id="{28E97AC5-0C91-468C-B2AF-67D36D21866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btfpColumnIndicator556039">
              <a:extLst>
                <a:ext uri="{FF2B5EF4-FFF2-40B4-BE49-F238E27FC236}">
                  <a16:creationId xmlns:a16="http://schemas.microsoft.com/office/drawing/2014/main" id="{7C860E60-B199-4D8B-9392-E0731E1CA8E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950616">
              <a:extLst>
                <a:ext uri="{FF2B5EF4-FFF2-40B4-BE49-F238E27FC236}">
                  <a16:creationId xmlns:a16="http://schemas.microsoft.com/office/drawing/2014/main" id="{C5D8C1F6-B08E-472F-B9E8-B7800FCF071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btfpColumnIndicatorGroup1">
            <a:extLst>
              <a:ext uri="{FF2B5EF4-FFF2-40B4-BE49-F238E27FC236}">
                <a16:creationId xmlns:a16="http://schemas.microsoft.com/office/drawing/2014/main" id="{A1DF2DC2-BF41-4ABF-899F-99C1325943B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3" name="btfpColumnGapBlocker309041">
              <a:extLst>
                <a:ext uri="{FF2B5EF4-FFF2-40B4-BE49-F238E27FC236}">
                  <a16:creationId xmlns:a16="http://schemas.microsoft.com/office/drawing/2014/main" id="{74B3C58E-82A1-4100-A86F-AB3550C59A5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btfpColumnGapBlocker589184">
              <a:extLst>
                <a:ext uri="{FF2B5EF4-FFF2-40B4-BE49-F238E27FC236}">
                  <a16:creationId xmlns:a16="http://schemas.microsoft.com/office/drawing/2014/main" id="{5808E350-EE80-45B8-9EC3-D3962FBB2BE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" name="btfpColumnIndicator478150">
              <a:extLst>
                <a:ext uri="{FF2B5EF4-FFF2-40B4-BE49-F238E27FC236}">
                  <a16:creationId xmlns:a16="http://schemas.microsoft.com/office/drawing/2014/main" id="{23CD7386-4D81-438F-998B-0D1A3171F91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956840">
              <a:extLst>
                <a:ext uri="{FF2B5EF4-FFF2-40B4-BE49-F238E27FC236}">
                  <a16:creationId xmlns:a16="http://schemas.microsoft.com/office/drawing/2014/main" id="{931B08CF-609F-4FF6-9793-6C7753DAEFF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6E319-5357-4CBE-A932-A64D2A3E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 (No Country Selected) Revenue: All  (Greyspace) - (2/3)</a:t>
            </a:r>
          </a:p>
        </p:txBody>
      </p:sp>
      <p:graphicFrame>
        <p:nvGraphicFramePr>
          <p:cNvPr id="3" name="btfpTable833592">
            <a:extLst>
              <a:ext uri="{FF2B5EF4-FFF2-40B4-BE49-F238E27FC236}">
                <a16:creationId xmlns:a16="http://schemas.microsoft.com/office/drawing/2014/main" id="{AA538187-1409-4B86-96CB-1AF77CA8ED84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30197" y="1270005"/>
          <a:ext cx="11522078" cy="451663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103748">
                  <a:extLst>
                    <a:ext uri="{9D8B030D-6E8A-4147-A177-3AD203B41FA5}">
                      <a16:colId xmlns:a16="http://schemas.microsoft.com/office/drawing/2014/main" val="4011508615"/>
                    </a:ext>
                  </a:extLst>
                </a:gridCol>
                <a:gridCol w="696859">
                  <a:extLst>
                    <a:ext uri="{9D8B030D-6E8A-4147-A177-3AD203B41FA5}">
                      <a16:colId xmlns:a16="http://schemas.microsoft.com/office/drawing/2014/main" val="1340705737"/>
                    </a:ext>
                  </a:extLst>
                </a:gridCol>
                <a:gridCol w="1241570">
                  <a:extLst>
                    <a:ext uri="{9D8B030D-6E8A-4147-A177-3AD203B41FA5}">
                      <a16:colId xmlns:a16="http://schemas.microsoft.com/office/drawing/2014/main" val="594787792"/>
                    </a:ext>
                  </a:extLst>
                </a:gridCol>
                <a:gridCol w="1459685">
                  <a:extLst>
                    <a:ext uri="{9D8B030D-6E8A-4147-A177-3AD203B41FA5}">
                      <a16:colId xmlns:a16="http://schemas.microsoft.com/office/drawing/2014/main" val="2607790595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898179063"/>
                    </a:ext>
                  </a:extLst>
                </a:gridCol>
                <a:gridCol w="956345">
                  <a:extLst>
                    <a:ext uri="{9D8B030D-6E8A-4147-A177-3AD203B41FA5}">
                      <a16:colId xmlns:a16="http://schemas.microsoft.com/office/drawing/2014/main" val="3064680607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14435911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54937247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4034672646"/>
                    </a:ext>
                  </a:extLst>
                </a:gridCol>
                <a:gridCol w="894031">
                  <a:extLst>
                    <a:ext uri="{9D8B030D-6E8A-4147-A177-3AD203B41FA5}">
                      <a16:colId xmlns:a16="http://schemas.microsoft.com/office/drawing/2014/main" val="801035549"/>
                    </a:ext>
                  </a:extLst>
                </a:gridCol>
                <a:gridCol w="708266">
                  <a:extLst>
                    <a:ext uri="{9D8B030D-6E8A-4147-A177-3AD203B41FA5}">
                      <a16:colId xmlns:a16="http://schemas.microsoft.com/office/drawing/2014/main" val="3886111794"/>
                    </a:ext>
                  </a:extLst>
                </a:gridCol>
                <a:gridCol w="921420">
                  <a:extLst>
                    <a:ext uri="{9D8B030D-6E8A-4147-A177-3AD203B41FA5}">
                      <a16:colId xmlns:a16="http://schemas.microsoft.com/office/drawing/2014/main" val="3808355167"/>
                    </a:ext>
                  </a:extLst>
                </a:gridCol>
              </a:tblGrid>
              <a:tr h="396799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Company name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R</a:t>
                      </a:r>
                      <a:r>
                        <a:rPr lang="en-CA" sz="1000" b="1" dirty="0" err="1">
                          <a:latin typeface="+mj-lt"/>
                        </a:rPr>
                        <a:t>evenue</a:t>
                      </a:r>
                      <a:endParaRPr lang="en-CA" sz="1000" b="1" dirty="0">
                        <a:latin typeface="+mj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($B)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Country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Sector</a:t>
                      </a:r>
                      <a:endParaRPr lang="en-CA" sz="1000" b="1" dirty="0"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EBIT % pt change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Relative EBIT margin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E</a:t>
                      </a:r>
                      <a:r>
                        <a:rPr lang="en-CA" sz="1000" b="1" dirty="0">
                          <a:latin typeface="+mj-lt"/>
                        </a:rPr>
                        <a:t>BIT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SG&amp;A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NWC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Top-line opportunity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Net debt / EBITDA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ESG Score versus peers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75059071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Calbee, Inc.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-0.8x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1610193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Inghams Group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Australia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-3.0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76.8x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78386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Britannia Industries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-3.6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224556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Treasury Wine Estates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Australia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Distillers and Vintners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577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144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2.1x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70224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Varun Beverages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Soft Drinks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1.3x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00959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Nestlé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Malaysia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0.9x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92834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Morinaga&amp;Co., 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287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70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-1.1x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2218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Indofood Agri Resources 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Singapore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1.1x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41735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Sato Holdings Corporation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Office Services and Supplies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249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-0.8x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76340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Breville Group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Australia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Household Appliances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1.6x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127562"/>
                  </a:ext>
                </a:extLst>
              </a:tr>
            </a:tbl>
          </a:graphicData>
        </a:graphic>
      </p:graphicFrame>
      <p:graphicFrame>
        <p:nvGraphicFramePr>
          <p:cNvPr id="21" name="btfpTable924709">
            <a:extLst>
              <a:ext uri="{FF2B5EF4-FFF2-40B4-BE49-F238E27FC236}">
                <a16:creationId xmlns:a16="http://schemas.microsoft.com/office/drawing/2014/main" id="{C67D708B-CF8C-41D6-BFAC-3FA67BFEFAF6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30199" y="948884"/>
          <a:ext cx="5111373" cy="27432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54101">
                  <a:extLst>
                    <a:ext uri="{9D8B030D-6E8A-4147-A177-3AD203B41FA5}">
                      <a16:colId xmlns:a16="http://schemas.microsoft.com/office/drawing/2014/main" val="1850214324"/>
                    </a:ext>
                  </a:extLst>
                </a:gridCol>
                <a:gridCol w="1023904">
                  <a:extLst>
                    <a:ext uri="{9D8B030D-6E8A-4147-A177-3AD203B41FA5}">
                      <a16:colId xmlns:a16="http://schemas.microsoft.com/office/drawing/2014/main" val="3994629117"/>
                    </a:ext>
                  </a:extLst>
                </a:gridCol>
                <a:gridCol w="265176">
                  <a:extLst>
                    <a:ext uri="{9D8B030D-6E8A-4147-A177-3AD203B41FA5}">
                      <a16:colId xmlns:a16="http://schemas.microsoft.com/office/drawing/2014/main" val="1855272509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161896919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4432775"/>
                    </a:ext>
                  </a:extLst>
                </a:gridCol>
                <a:gridCol w="1675384">
                  <a:extLst>
                    <a:ext uri="{9D8B030D-6E8A-4147-A177-3AD203B41FA5}">
                      <a16:colId xmlns:a16="http://schemas.microsoft.com/office/drawing/2014/main" val="4100506740"/>
                    </a:ext>
                  </a:extLst>
                </a:gridCol>
              </a:tblGrid>
              <a:tr h="253431"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5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Top quartile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6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Better than median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7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Worse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than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97062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3952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btfpColumnIndicatorGroup2">
            <a:extLst>
              <a:ext uri="{FF2B5EF4-FFF2-40B4-BE49-F238E27FC236}">
                <a16:creationId xmlns:a16="http://schemas.microsoft.com/office/drawing/2014/main" id="{E22B82CE-B76B-42EA-A147-7DD89F152C2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4" name="btfpColumnGapBlocker370690">
              <a:extLst>
                <a:ext uri="{FF2B5EF4-FFF2-40B4-BE49-F238E27FC236}">
                  <a16:creationId xmlns:a16="http://schemas.microsoft.com/office/drawing/2014/main" id="{84292C2D-5299-44FA-9FB3-45DBA331635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btfpColumnGapBlocker696994">
              <a:extLst>
                <a:ext uri="{FF2B5EF4-FFF2-40B4-BE49-F238E27FC236}">
                  <a16:creationId xmlns:a16="http://schemas.microsoft.com/office/drawing/2014/main" id="{28E97AC5-0C91-468C-B2AF-67D36D21866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btfpColumnIndicator556039">
              <a:extLst>
                <a:ext uri="{FF2B5EF4-FFF2-40B4-BE49-F238E27FC236}">
                  <a16:creationId xmlns:a16="http://schemas.microsoft.com/office/drawing/2014/main" id="{7C860E60-B199-4D8B-9392-E0731E1CA8E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950616">
              <a:extLst>
                <a:ext uri="{FF2B5EF4-FFF2-40B4-BE49-F238E27FC236}">
                  <a16:creationId xmlns:a16="http://schemas.microsoft.com/office/drawing/2014/main" id="{C5D8C1F6-B08E-472F-B9E8-B7800FCF071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btfpColumnIndicatorGroup1">
            <a:extLst>
              <a:ext uri="{FF2B5EF4-FFF2-40B4-BE49-F238E27FC236}">
                <a16:creationId xmlns:a16="http://schemas.microsoft.com/office/drawing/2014/main" id="{A1DF2DC2-BF41-4ABF-899F-99C1325943B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3" name="btfpColumnGapBlocker309041">
              <a:extLst>
                <a:ext uri="{FF2B5EF4-FFF2-40B4-BE49-F238E27FC236}">
                  <a16:creationId xmlns:a16="http://schemas.microsoft.com/office/drawing/2014/main" id="{74B3C58E-82A1-4100-A86F-AB3550C59A5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btfpColumnGapBlocker589184">
              <a:extLst>
                <a:ext uri="{FF2B5EF4-FFF2-40B4-BE49-F238E27FC236}">
                  <a16:creationId xmlns:a16="http://schemas.microsoft.com/office/drawing/2014/main" id="{5808E350-EE80-45B8-9EC3-D3962FBB2BE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" name="btfpColumnIndicator478150">
              <a:extLst>
                <a:ext uri="{FF2B5EF4-FFF2-40B4-BE49-F238E27FC236}">
                  <a16:creationId xmlns:a16="http://schemas.microsoft.com/office/drawing/2014/main" id="{23CD7386-4D81-438F-998B-0D1A3171F91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956840">
              <a:extLst>
                <a:ext uri="{FF2B5EF4-FFF2-40B4-BE49-F238E27FC236}">
                  <a16:creationId xmlns:a16="http://schemas.microsoft.com/office/drawing/2014/main" id="{931B08CF-609F-4FF6-9793-6C7753DAEFF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6E319-5357-4CBE-A932-A64D2A3E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 (No Country Selected) Revenue: All  (Greyspace) - (3/3)</a:t>
            </a:r>
          </a:p>
        </p:txBody>
      </p:sp>
      <p:graphicFrame>
        <p:nvGraphicFramePr>
          <p:cNvPr id="3" name="btfpTable833592">
            <a:extLst>
              <a:ext uri="{FF2B5EF4-FFF2-40B4-BE49-F238E27FC236}">
                <a16:creationId xmlns:a16="http://schemas.microsoft.com/office/drawing/2014/main" id="{AA538187-1409-4B86-96CB-1AF77CA8ED84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30197" y="1270005"/>
          <a:ext cx="11522078" cy="451663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103748">
                  <a:extLst>
                    <a:ext uri="{9D8B030D-6E8A-4147-A177-3AD203B41FA5}">
                      <a16:colId xmlns:a16="http://schemas.microsoft.com/office/drawing/2014/main" val="4011508615"/>
                    </a:ext>
                  </a:extLst>
                </a:gridCol>
                <a:gridCol w="696859">
                  <a:extLst>
                    <a:ext uri="{9D8B030D-6E8A-4147-A177-3AD203B41FA5}">
                      <a16:colId xmlns:a16="http://schemas.microsoft.com/office/drawing/2014/main" val="1340705737"/>
                    </a:ext>
                  </a:extLst>
                </a:gridCol>
                <a:gridCol w="1241570">
                  <a:extLst>
                    <a:ext uri="{9D8B030D-6E8A-4147-A177-3AD203B41FA5}">
                      <a16:colId xmlns:a16="http://schemas.microsoft.com/office/drawing/2014/main" val="594787792"/>
                    </a:ext>
                  </a:extLst>
                </a:gridCol>
                <a:gridCol w="1459685">
                  <a:extLst>
                    <a:ext uri="{9D8B030D-6E8A-4147-A177-3AD203B41FA5}">
                      <a16:colId xmlns:a16="http://schemas.microsoft.com/office/drawing/2014/main" val="2607790595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898179063"/>
                    </a:ext>
                  </a:extLst>
                </a:gridCol>
                <a:gridCol w="956345">
                  <a:extLst>
                    <a:ext uri="{9D8B030D-6E8A-4147-A177-3AD203B41FA5}">
                      <a16:colId xmlns:a16="http://schemas.microsoft.com/office/drawing/2014/main" val="3064680607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14435911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54937247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4034672646"/>
                    </a:ext>
                  </a:extLst>
                </a:gridCol>
                <a:gridCol w="894031">
                  <a:extLst>
                    <a:ext uri="{9D8B030D-6E8A-4147-A177-3AD203B41FA5}">
                      <a16:colId xmlns:a16="http://schemas.microsoft.com/office/drawing/2014/main" val="801035549"/>
                    </a:ext>
                  </a:extLst>
                </a:gridCol>
                <a:gridCol w="708266">
                  <a:extLst>
                    <a:ext uri="{9D8B030D-6E8A-4147-A177-3AD203B41FA5}">
                      <a16:colId xmlns:a16="http://schemas.microsoft.com/office/drawing/2014/main" val="3886111794"/>
                    </a:ext>
                  </a:extLst>
                </a:gridCol>
                <a:gridCol w="921420">
                  <a:extLst>
                    <a:ext uri="{9D8B030D-6E8A-4147-A177-3AD203B41FA5}">
                      <a16:colId xmlns:a16="http://schemas.microsoft.com/office/drawing/2014/main" val="3808355167"/>
                    </a:ext>
                  </a:extLst>
                </a:gridCol>
              </a:tblGrid>
              <a:tr h="396799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Company name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R</a:t>
                      </a:r>
                      <a:r>
                        <a:rPr lang="en-CA" sz="1000" b="1" dirty="0" err="1">
                          <a:latin typeface="+mj-lt"/>
                        </a:rPr>
                        <a:t>evenue</a:t>
                      </a:r>
                      <a:endParaRPr lang="en-CA" sz="1000" b="1" dirty="0">
                        <a:latin typeface="+mj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($B)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Country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Sector</a:t>
                      </a:r>
                      <a:endParaRPr lang="en-CA" sz="1000" b="1" dirty="0"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EBIT % pt change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Relative EBIT margin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E</a:t>
                      </a:r>
                      <a:r>
                        <a:rPr lang="en-CA" sz="1000" b="1" dirty="0">
                          <a:latin typeface="+mj-lt"/>
                        </a:rPr>
                        <a:t>BIT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SG&amp;A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NWC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Top-line opportunity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Net debt / EBITDA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ESG Score versus peers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75059071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Ricegrowers Limited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Australia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3.3x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1610193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Osotspa Public Company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Thailand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Soft Drinks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-5.1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0.2x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78386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LT Foods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2.1x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224556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Colgate-Palmolive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Personal Products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-0.6x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70224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Heineken Malaysia Berhad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Malaysia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Brewers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4.5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0.2x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00959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i-Tail Corporation Public Company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Thailand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11.4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-2.4x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92834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Bajaj Electricals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Household Appliances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-0.4x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2218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Amber Enterprises India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Household Appliances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2.6x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41735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Carlsberg Brewery Malaysia Berhad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Malaysia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Brewers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0.1x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763405"/>
                  </a:ext>
                </a:extLst>
              </a:tr>
            </a:tbl>
          </a:graphicData>
        </a:graphic>
      </p:graphicFrame>
      <p:graphicFrame>
        <p:nvGraphicFramePr>
          <p:cNvPr id="21" name="btfpTable924709">
            <a:extLst>
              <a:ext uri="{FF2B5EF4-FFF2-40B4-BE49-F238E27FC236}">
                <a16:creationId xmlns:a16="http://schemas.microsoft.com/office/drawing/2014/main" id="{C67D708B-CF8C-41D6-BFAC-3FA67BFEFAF6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30199" y="948884"/>
          <a:ext cx="5111373" cy="27432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54101">
                  <a:extLst>
                    <a:ext uri="{9D8B030D-6E8A-4147-A177-3AD203B41FA5}">
                      <a16:colId xmlns:a16="http://schemas.microsoft.com/office/drawing/2014/main" val="1850214324"/>
                    </a:ext>
                  </a:extLst>
                </a:gridCol>
                <a:gridCol w="1023904">
                  <a:extLst>
                    <a:ext uri="{9D8B030D-6E8A-4147-A177-3AD203B41FA5}">
                      <a16:colId xmlns:a16="http://schemas.microsoft.com/office/drawing/2014/main" val="3994629117"/>
                    </a:ext>
                  </a:extLst>
                </a:gridCol>
                <a:gridCol w="265176">
                  <a:extLst>
                    <a:ext uri="{9D8B030D-6E8A-4147-A177-3AD203B41FA5}">
                      <a16:colId xmlns:a16="http://schemas.microsoft.com/office/drawing/2014/main" val="1855272509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161896919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4432775"/>
                    </a:ext>
                  </a:extLst>
                </a:gridCol>
                <a:gridCol w="1675384">
                  <a:extLst>
                    <a:ext uri="{9D8B030D-6E8A-4147-A177-3AD203B41FA5}">
                      <a16:colId xmlns:a16="http://schemas.microsoft.com/office/drawing/2014/main" val="4100506740"/>
                    </a:ext>
                  </a:extLst>
                </a:gridCol>
              </a:tblGrid>
              <a:tr h="253431"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5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Top quartile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6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Better than median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7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Worse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than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97062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6440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btfpColumnIndicatorGroup2">
            <a:extLst>
              <a:ext uri="{FF2B5EF4-FFF2-40B4-BE49-F238E27FC236}">
                <a16:creationId xmlns:a16="http://schemas.microsoft.com/office/drawing/2014/main" id="{E22B82CE-B76B-42EA-A147-7DD89F152C2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4" name="btfpColumnGapBlocker370690">
              <a:extLst>
                <a:ext uri="{FF2B5EF4-FFF2-40B4-BE49-F238E27FC236}">
                  <a16:creationId xmlns:a16="http://schemas.microsoft.com/office/drawing/2014/main" id="{84292C2D-5299-44FA-9FB3-45DBA331635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btfpColumnGapBlocker696994">
              <a:extLst>
                <a:ext uri="{FF2B5EF4-FFF2-40B4-BE49-F238E27FC236}">
                  <a16:creationId xmlns:a16="http://schemas.microsoft.com/office/drawing/2014/main" id="{28E97AC5-0C91-468C-B2AF-67D36D21866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btfpColumnIndicator556039">
              <a:extLst>
                <a:ext uri="{FF2B5EF4-FFF2-40B4-BE49-F238E27FC236}">
                  <a16:creationId xmlns:a16="http://schemas.microsoft.com/office/drawing/2014/main" id="{7C860E60-B199-4D8B-9392-E0731E1CA8E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950616">
              <a:extLst>
                <a:ext uri="{FF2B5EF4-FFF2-40B4-BE49-F238E27FC236}">
                  <a16:creationId xmlns:a16="http://schemas.microsoft.com/office/drawing/2014/main" id="{C5D8C1F6-B08E-472F-B9E8-B7800FCF071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btfpColumnIndicatorGroup1">
            <a:extLst>
              <a:ext uri="{FF2B5EF4-FFF2-40B4-BE49-F238E27FC236}">
                <a16:creationId xmlns:a16="http://schemas.microsoft.com/office/drawing/2014/main" id="{A1DF2DC2-BF41-4ABF-899F-99C1325943B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3" name="btfpColumnGapBlocker309041">
              <a:extLst>
                <a:ext uri="{FF2B5EF4-FFF2-40B4-BE49-F238E27FC236}">
                  <a16:creationId xmlns:a16="http://schemas.microsoft.com/office/drawing/2014/main" id="{74B3C58E-82A1-4100-A86F-AB3550C59A5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btfpColumnGapBlocker589184">
              <a:extLst>
                <a:ext uri="{FF2B5EF4-FFF2-40B4-BE49-F238E27FC236}">
                  <a16:creationId xmlns:a16="http://schemas.microsoft.com/office/drawing/2014/main" id="{5808E350-EE80-45B8-9EC3-D3962FBB2BE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" name="btfpColumnIndicator478150">
              <a:extLst>
                <a:ext uri="{FF2B5EF4-FFF2-40B4-BE49-F238E27FC236}">
                  <a16:creationId xmlns:a16="http://schemas.microsoft.com/office/drawing/2014/main" id="{23CD7386-4D81-438F-998B-0D1A3171F91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956840">
              <a:extLst>
                <a:ext uri="{FF2B5EF4-FFF2-40B4-BE49-F238E27FC236}">
                  <a16:creationId xmlns:a16="http://schemas.microsoft.com/office/drawing/2014/main" id="{931B08CF-609F-4FF6-9793-6C7753DAEFF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6E319-5357-4CBE-A932-A64D2A3E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 (No Country Selected) Revenue: All  (Whitespace) - (1/19)</a:t>
            </a:r>
          </a:p>
        </p:txBody>
      </p:sp>
      <p:graphicFrame>
        <p:nvGraphicFramePr>
          <p:cNvPr id="3" name="btfpTable833592">
            <a:extLst>
              <a:ext uri="{FF2B5EF4-FFF2-40B4-BE49-F238E27FC236}">
                <a16:creationId xmlns:a16="http://schemas.microsoft.com/office/drawing/2014/main" id="{AA538187-1409-4B86-96CB-1AF77CA8ED84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30197" y="1270005"/>
          <a:ext cx="11522078" cy="451663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103748">
                  <a:extLst>
                    <a:ext uri="{9D8B030D-6E8A-4147-A177-3AD203B41FA5}">
                      <a16:colId xmlns:a16="http://schemas.microsoft.com/office/drawing/2014/main" val="4011508615"/>
                    </a:ext>
                  </a:extLst>
                </a:gridCol>
                <a:gridCol w="696859">
                  <a:extLst>
                    <a:ext uri="{9D8B030D-6E8A-4147-A177-3AD203B41FA5}">
                      <a16:colId xmlns:a16="http://schemas.microsoft.com/office/drawing/2014/main" val="1340705737"/>
                    </a:ext>
                  </a:extLst>
                </a:gridCol>
                <a:gridCol w="1241570">
                  <a:extLst>
                    <a:ext uri="{9D8B030D-6E8A-4147-A177-3AD203B41FA5}">
                      <a16:colId xmlns:a16="http://schemas.microsoft.com/office/drawing/2014/main" val="594787792"/>
                    </a:ext>
                  </a:extLst>
                </a:gridCol>
                <a:gridCol w="1459685">
                  <a:extLst>
                    <a:ext uri="{9D8B030D-6E8A-4147-A177-3AD203B41FA5}">
                      <a16:colId xmlns:a16="http://schemas.microsoft.com/office/drawing/2014/main" val="2607790595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898179063"/>
                    </a:ext>
                  </a:extLst>
                </a:gridCol>
                <a:gridCol w="956345">
                  <a:extLst>
                    <a:ext uri="{9D8B030D-6E8A-4147-A177-3AD203B41FA5}">
                      <a16:colId xmlns:a16="http://schemas.microsoft.com/office/drawing/2014/main" val="3064680607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14435911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54937247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4034672646"/>
                    </a:ext>
                  </a:extLst>
                </a:gridCol>
                <a:gridCol w="894031">
                  <a:extLst>
                    <a:ext uri="{9D8B030D-6E8A-4147-A177-3AD203B41FA5}">
                      <a16:colId xmlns:a16="http://schemas.microsoft.com/office/drawing/2014/main" val="801035549"/>
                    </a:ext>
                  </a:extLst>
                </a:gridCol>
                <a:gridCol w="708266">
                  <a:extLst>
                    <a:ext uri="{9D8B030D-6E8A-4147-A177-3AD203B41FA5}">
                      <a16:colId xmlns:a16="http://schemas.microsoft.com/office/drawing/2014/main" val="3886111794"/>
                    </a:ext>
                  </a:extLst>
                </a:gridCol>
                <a:gridCol w="921420">
                  <a:extLst>
                    <a:ext uri="{9D8B030D-6E8A-4147-A177-3AD203B41FA5}">
                      <a16:colId xmlns:a16="http://schemas.microsoft.com/office/drawing/2014/main" val="3808355167"/>
                    </a:ext>
                  </a:extLst>
                </a:gridCol>
              </a:tblGrid>
              <a:tr h="396799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Company name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R</a:t>
                      </a:r>
                      <a:r>
                        <a:rPr lang="en-CA" sz="1000" b="1" dirty="0" err="1">
                          <a:latin typeface="+mj-lt"/>
                        </a:rPr>
                        <a:t>evenue</a:t>
                      </a:r>
                      <a:endParaRPr lang="en-CA" sz="1000" b="1" dirty="0">
                        <a:latin typeface="+mj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($B)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Country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Sector</a:t>
                      </a:r>
                      <a:endParaRPr lang="en-CA" sz="1000" b="1" dirty="0"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EBIT % pt change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Relative EBIT margin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E</a:t>
                      </a:r>
                      <a:r>
                        <a:rPr lang="en-CA" sz="1000" b="1" dirty="0">
                          <a:latin typeface="+mj-lt"/>
                        </a:rPr>
                        <a:t>BIT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SG&amp;A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NWC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Top-line opportunity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Net debt / EBITDA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ESG Score versus peers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75059071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Japan Tobacco Inc.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20.2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Tobacco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3,465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5,145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0.1x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Top Q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1610193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Asahi Group Holdings, 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19.0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Brewers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1,669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1,151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474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4.1x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78386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Charoen Pokphand Foods Public Company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17.8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Thailand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1,727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8.4x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224556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Kirin Holdings Company,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15.1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Brewers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2,668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2,136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406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1.7x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70224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Fonterra Co-operative Group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14.4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New Zealand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812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87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2.7x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00959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Suntory Beverage &amp; Food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11.0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Soft Drinks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747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121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-0.4x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92834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NH Foods 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9.7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135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239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79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3.2x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2218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Ajinomoto Co., Inc.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9.5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1,299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1,206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140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41735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Meiji Holdings Co., 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8.3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821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1,241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337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0.4x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76340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Yamazaki Baking Co., Ltd.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8.2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243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1,385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163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-0.6x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127562"/>
                  </a:ext>
                </a:extLst>
              </a:tr>
            </a:tbl>
          </a:graphicData>
        </a:graphic>
      </p:graphicFrame>
      <p:graphicFrame>
        <p:nvGraphicFramePr>
          <p:cNvPr id="21" name="btfpTable924709">
            <a:extLst>
              <a:ext uri="{FF2B5EF4-FFF2-40B4-BE49-F238E27FC236}">
                <a16:creationId xmlns:a16="http://schemas.microsoft.com/office/drawing/2014/main" id="{C67D708B-CF8C-41D6-BFAC-3FA67BFEFAF6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30199" y="948884"/>
          <a:ext cx="5111373" cy="27432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54101">
                  <a:extLst>
                    <a:ext uri="{9D8B030D-6E8A-4147-A177-3AD203B41FA5}">
                      <a16:colId xmlns:a16="http://schemas.microsoft.com/office/drawing/2014/main" val="1850214324"/>
                    </a:ext>
                  </a:extLst>
                </a:gridCol>
                <a:gridCol w="1023904">
                  <a:extLst>
                    <a:ext uri="{9D8B030D-6E8A-4147-A177-3AD203B41FA5}">
                      <a16:colId xmlns:a16="http://schemas.microsoft.com/office/drawing/2014/main" val="3994629117"/>
                    </a:ext>
                  </a:extLst>
                </a:gridCol>
                <a:gridCol w="265176">
                  <a:extLst>
                    <a:ext uri="{9D8B030D-6E8A-4147-A177-3AD203B41FA5}">
                      <a16:colId xmlns:a16="http://schemas.microsoft.com/office/drawing/2014/main" val="1855272509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161896919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4432775"/>
                    </a:ext>
                  </a:extLst>
                </a:gridCol>
                <a:gridCol w="1675384">
                  <a:extLst>
                    <a:ext uri="{9D8B030D-6E8A-4147-A177-3AD203B41FA5}">
                      <a16:colId xmlns:a16="http://schemas.microsoft.com/office/drawing/2014/main" val="4100506740"/>
                    </a:ext>
                  </a:extLst>
                </a:gridCol>
              </a:tblGrid>
              <a:tr h="253431"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5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Top quartile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6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Better than median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7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Worse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than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97062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75106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btfpColumnIndicatorGroup2">
            <a:extLst>
              <a:ext uri="{FF2B5EF4-FFF2-40B4-BE49-F238E27FC236}">
                <a16:creationId xmlns:a16="http://schemas.microsoft.com/office/drawing/2014/main" id="{E22B82CE-B76B-42EA-A147-7DD89F152C2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4" name="btfpColumnGapBlocker370690">
              <a:extLst>
                <a:ext uri="{FF2B5EF4-FFF2-40B4-BE49-F238E27FC236}">
                  <a16:creationId xmlns:a16="http://schemas.microsoft.com/office/drawing/2014/main" id="{84292C2D-5299-44FA-9FB3-45DBA331635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btfpColumnGapBlocker696994">
              <a:extLst>
                <a:ext uri="{FF2B5EF4-FFF2-40B4-BE49-F238E27FC236}">
                  <a16:creationId xmlns:a16="http://schemas.microsoft.com/office/drawing/2014/main" id="{28E97AC5-0C91-468C-B2AF-67D36D21866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btfpColumnIndicator556039">
              <a:extLst>
                <a:ext uri="{FF2B5EF4-FFF2-40B4-BE49-F238E27FC236}">
                  <a16:creationId xmlns:a16="http://schemas.microsoft.com/office/drawing/2014/main" id="{7C860E60-B199-4D8B-9392-E0731E1CA8E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950616">
              <a:extLst>
                <a:ext uri="{FF2B5EF4-FFF2-40B4-BE49-F238E27FC236}">
                  <a16:creationId xmlns:a16="http://schemas.microsoft.com/office/drawing/2014/main" id="{C5D8C1F6-B08E-472F-B9E8-B7800FCF071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btfpColumnIndicatorGroup1">
            <a:extLst>
              <a:ext uri="{FF2B5EF4-FFF2-40B4-BE49-F238E27FC236}">
                <a16:creationId xmlns:a16="http://schemas.microsoft.com/office/drawing/2014/main" id="{A1DF2DC2-BF41-4ABF-899F-99C1325943B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3" name="btfpColumnGapBlocker309041">
              <a:extLst>
                <a:ext uri="{FF2B5EF4-FFF2-40B4-BE49-F238E27FC236}">
                  <a16:creationId xmlns:a16="http://schemas.microsoft.com/office/drawing/2014/main" id="{74B3C58E-82A1-4100-A86F-AB3550C59A5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btfpColumnGapBlocker589184">
              <a:extLst>
                <a:ext uri="{FF2B5EF4-FFF2-40B4-BE49-F238E27FC236}">
                  <a16:creationId xmlns:a16="http://schemas.microsoft.com/office/drawing/2014/main" id="{5808E350-EE80-45B8-9EC3-D3962FBB2BE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" name="btfpColumnIndicator478150">
              <a:extLst>
                <a:ext uri="{FF2B5EF4-FFF2-40B4-BE49-F238E27FC236}">
                  <a16:creationId xmlns:a16="http://schemas.microsoft.com/office/drawing/2014/main" id="{23CD7386-4D81-438F-998B-0D1A3171F91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956840">
              <a:extLst>
                <a:ext uri="{FF2B5EF4-FFF2-40B4-BE49-F238E27FC236}">
                  <a16:creationId xmlns:a16="http://schemas.microsoft.com/office/drawing/2014/main" id="{931B08CF-609F-4FF6-9793-6C7753DAEFF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6E319-5357-4CBE-A932-A64D2A3E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 (No Country Selected) Revenue: All  (Whitespace) - (2/19)</a:t>
            </a:r>
          </a:p>
        </p:txBody>
      </p:sp>
      <p:graphicFrame>
        <p:nvGraphicFramePr>
          <p:cNvPr id="3" name="btfpTable833592">
            <a:extLst>
              <a:ext uri="{FF2B5EF4-FFF2-40B4-BE49-F238E27FC236}">
                <a16:creationId xmlns:a16="http://schemas.microsoft.com/office/drawing/2014/main" id="{AA538187-1409-4B86-96CB-1AF77CA8ED84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30197" y="1270005"/>
          <a:ext cx="11522078" cy="451663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103748">
                  <a:extLst>
                    <a:ext uri="{9D8B030D-6E8A-4147-A177-3AD203B41FA5}">
                      <a16:colId xmlns:a16="http://schemas.microsoft.com/office/drawing/2014/main" val="4011508615"/>
                    </a:ext>
                  </a:extLst>
                </a:gridCol>
                <a:gridCol w="696859">
                  <a:extLst>
                    <a:ext uri="{9D8B030D-6E8A-4147-A177-3AD203B41FA5}">
                      <a16:colId xmlns:a16="http://schemas.microsoft.com/office/drawing/2014/main" val="1340705737"/>
                    </a:ext>
                  </a:extLst>
                </a:gridCol>
                <a:gridCol w="1241570">
                  <a:extLst>
                    <a:ext uri="{9D8B030D-6E8A-4147-A177-3AD203B41FA5}">
                      <a16:colId xmlns:a16="http://schemas.microsoft.com/office/drawing/2014/main" val="594787792"/>
                    </a:ext>
                  </a:extLst>
                </a:gridCol>
                <a:gridCol w="1459685">
                  <a:extLst>
                    <a:ext uri="{9D8B030D-6E8A-4147-A177-3AD203B41FA5}">
                      <a16:colId xmlns:a16="http://schemas.microsoft.com/office/drawing/2014/main" val="2607790595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898179063"/>
                    </a:ext>
                  </a:extLst>
                </a:gridCol>
                <a:gridCol w="956345">
                  <a:extLst>
                    <a:ext uri="{9D8B030D-6E8A-4147-A177-3AD203B41FA5}">
                      <a16:colId xmlns:a16="http://schemas.microsoft.com/office/drawing/2014/main" val="3064680607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14435911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54937247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4034672646"/>
                    </a:ext>
                  </a:extLst>
                </a:gridCol>
                <a:gridCol w="894031">
                  <a:extLst>
                    <a:ext uri="{9D8B030D-6E8A-4147-A177-3AD203B41FA5}">
                      <a16:colId xmlns:a16="http://schemas.microsoft.com/office/drawing/2014/main" val="801035549"/>
                    </a:ext>
                  </a:extLst>
                </a:gridCol>
                <a:gridCol w="708266">
                  <a:extLst>
                    <a:ext uri="{9D8B030D-6E8A-4147-A177-3AD203B41FA5}">
                      <a16:colId xmlns:a16="http://schemas.microsoft.com/office/drawing/2014/main" val="3886111794"/>
                    </a:ext>
                  </a:extLst>
                </a:gridCol>
                <a:gridCol w="921420">
                  <a:extLst>
                    <a:ext uri="{9D8B030D-6E8A-4147-A177-3AD203B41FA5}">
                      <a16:colId xmlns:a16="http://schemas.microsoft.com/office/drawing/2014/main" val="3808355167"/>
                    </a:ext>
                  </a:extLst>
                </a:gridCol>
              </a:tblGrid>
              <a:tr h="396799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Company name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R</a:t>
                      </a:r>
                      <a:r>
                        <a:rPr lang="en-CA" sz="1000" b="1" dirty="0" err="1">
                          <a:latin typeface="+mj-lt"/>
                        </a:rPr>
                        <a:t>evenue</a:t>
                      </a:r>
                      <a:endParaRPr lang="en-CA" sz="1000" b="1" dirty="0">
                        <a:latin typeface="+mj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($B)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Country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Sector</a:t>
                      </a:r>
                      <a:endParaRPr lang="en-CA" sz="1000" b="1" dirty="0"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EBIT % pt change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Relative EBIT margin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+mj-lt"/>
                        </a:rPr>
                        <a:t>E</a:t>
                      </a:r>
                      <a:r>
                        <a:rPr lang="en-CA" sz="1000" b="1" dirty="0">
                          <a:latin typeface="+mj-lt"/>
                        </a:rPr>
                        <a:t>BIT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SG&amp;A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NWC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Top-line opportunity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Net debt / EBITDA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None/>
                      </a:pPr>
                      <a:r>
                        <a:rPr lang="en-CA" sz="1000" b="1" dirty="0">
                          <a:latin typeface="+mj-lt"/>
                        </a:rPr>
                        <a:t>ESG Score versus peers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75059071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Shiseido Company, Limited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8.1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Personal Products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1,950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821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1.3x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Top Q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1610193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ITC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8.0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Tobacco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-0.7x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78386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BANDAI NAMCO Holdings Inc.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7.3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Leisure Products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-1.3x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224556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Thai Beverage Public Company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7.2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Thailand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Distillers and Vintners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742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218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3.5x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70224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Adani Wilmar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7.1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152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-0.7x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009599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Maruha Nichiro Corporation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7.1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162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984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6.7x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92834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Itoham Yonekyu Holdings Inc.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7.0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Packaged Foods and Meats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151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214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2218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Hindustan Unilever Limited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India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Personal Products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-0.5x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/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417352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Unicharm Corporation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6.8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Household Products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-2.9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Top Q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343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418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-1.8x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763405"/>
                  </a:ext>
                </a:extLst>
              </a:tr>
              <a:tr h="39679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 b="0">
                          <a:solidFill>
                            <a:srgbClr val="000000"/>
                          </a:solidFill>
                        </a:rPr>
                        <a:t>Coca-Cola Bottlers Japan Holdings Inc.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6.1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Japan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Soft Drinks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0.2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Below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568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996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115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2.8x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000">
                          <a:solidFill>
                            <a:srgbClr val="000000"/>
                          </a:solidFill>
                        </a:rPr>
                        <a:t>Above Median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127562"/>
                  </a:ext>
                </a:extLst>
              </a:tr>
            </a:tbl>
          </a:graphicData>
        </a:graphic>
      </p:graphicFrame>
      <p:graphicFrame>
        <p:nvGraphicFramePr>
          <p:cNvPr id="21" name="btfpTable924709">
            <a:extLst>
              <a:ext uri="{FF2B5EF4-FFF2-40B4-BE49-F238E27FC236}">
                <a16:creationId xmlns:a16="http://schemas.microsoft.com/office/drawing/2014/main" id="{C67D708B-CF8C-41D6-BFAC-3FA67BFEFAF6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30199" y="948884"/>
          <a:ext cx="5111373" cy="27432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54101">
                  <a:extLst>
                    <a:ext uri="{9D8B030D-6E8A-4147-A177-3AD203B41FA5}">
                      <a16:colId xmlns:a16="http://schemas.microsoft.com/office/drawing/2014/main" val="1850214324"/>
                    </a:ext>
                  </a:extLst>
                </a:gridCol>
                <a:gridCol w="1023904">
                  <a:extLst>
                    <a:ext uri="{9D8B030D-6E8A-4147-A177-3AD203B41FA5}">
                      <a16:colId xmlns:a16="http://schemas.microsoft.com/office/drawing/2014/main" val="3994629117"/>
                    </a:ext>
                  </a:extLst>
                </a:gridCol>
                <a:gridCol w="265176">
                  <a:extLst>
                    <a:ext uri="{9D8B030D-6E8A-4147-A177-3AD203B41FA5}">
                      <a16:colId xmlns:a16="http://schemas.microsoft.com/office/drawing/2014/main" val="1855272509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161896919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4432775"/>
                    </a:ext>
                  </a:extLst>
                </a:gridCol>
                <a:gridCol w="1675384">
                  <a:extLst>
                    <a:ext uri="{9D8B030D-6E8A-4147-A177-3AD203B41FA5}">
                      <a16:colId xmlns:a16="http://schemas.microsoft.com/office/drawing/2014/main" val="4100506740"/>
                    </a:ext>
                  </a:extLst>
                </a:gridCol>
              </a:tblGrid>
              <a:tr h="253431"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5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Top quartile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6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Better than median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7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Worse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than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97062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82652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COLUMNGUIDE" val="Visible"/>
  <p:tag name="OFFICE" val="Boston"/>
  <p:tag name="MEKKOFORMATS" val="&lt;MekkoFormats&gt;&lt;NumberFormat DecimalSeparator=&quot;.&quot; ThousandSeparator=&quot;,&quot; NegativeNumberFormat=&quot;1&quot; /&gt;&lt;DateFormat CultureID=&quot;1033&quot; FormatString=&quot;M/d/yyyy&quot; /&gt;&lt;Font&gt;&lt;Output_Font_Name Default=&quot;Arial&quot; UsePPTTheme=&quot;True&quot; /&gt;&lt;/Font&gt;&lt;/MekkoFormats&gt;"/>
  <p:tag name="THINKCELLPRESENTATIONDONOTDELETE" val="&lt;?xml version=&quot;1.0&quot; encoding=&quot;UTF-16&quot; standalone=&quot;yes&quot;?&gt;&lt;root reqver=&quot;30783&quot;&gt;&lt;version val=&quot;36682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wQsXBjgZviPAKqlm_EQi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2tx_psDrO7vdUH51k5sRw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5zlx1Rkqy09kdAYMmGzo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3sy.FpF34mlXVe5aN9mJ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PWR2oupydOh0wx1npY0h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HCZFmnP8mGxnuTKCy68u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ALRkDtDfzDABgP38pv3i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CT5EuoC49QpN1ybXBiTYA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9K37xUto423OUVlalhyY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0BiWcAOo3MsS5TNxDRb8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Kc94aQzcd8U5pMaxSkDW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IVbE.WpdE1FdfUJemU5o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h6muHs2GiKwH7hJxjrvE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6zpEfjK0PScqh_ERa6.a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ZwBVFr2piwVi65_FXeg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f_yKctNHEWKPhqUw1bKC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iWKl5VwX0tr5NkyC88_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Yn1cW8mJl6i2ePiSrU9I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yFSLYfB3WG.QrSgEX.wo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tWsvlltYau.kWWzz06Q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yz4tH11eMWVeGy21fR02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2"/>
  <p:tag name="BTFPLAYOUTENABLED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rVAL7x5XLaPxzR2iM3IX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dP2yBnD1arxM4ecMg8R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fdg8ZKn31mJsowNI66Zh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wlehfxbIbvwqoDdxWPlp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N7Ryl2gjjmWCHv891NuQ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4NpFIwOzLv0QaXdpV_Ko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9nZWtzo6YPbmlyj2MyW9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yO01amgaSKuxx2zbPgby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j3jNNMQY1C2Vk5Kgpcyt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vEypI6k5fAtySGZjTw0w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qnqZXM9mFay7Wizwr9CO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3IX96en09YG.tK.YQXPA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Y6hf7Ne6lGzv7E2awyc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gwjZ3BGhlWsas0r2zoO.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nH91Dmd_zJkf6cz_Ax9Cw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6vM045AEq8ACJUOAP0UA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Qy6EoK1JkHhB_G7qEmZvg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56CF97D2-A744-43CA-AE15-0214FF29DAC4}" vid="{A64E784E-EE2A-4031-BBD4-3B52B2D870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E28C1D2031CE49B65EB9398B6665A4" ma:contentTypeVersion="16" ma:contentTypeDescription="Ein neues Dokument erstellen." ma:contentTypeScope="" ma:versionID="915be8ddf9203496dff81045837c2095">
  <xsd:schema xmlns:xsd="http://www.w3.org/2001/XMLSchema" xmlns:xs="http://www.w3.org/2001/XMLSchema" xmlns:p="http://schemas.microsoft.com/office/2006/metadata/properties" xmlns:ns2="024ef72b-9a44-443b-86c7-2b9b89248177" xmlns:ns3="df6b8441-aa16-4692-b757-547843ef6d58" xmlns:ns4="0e427f73-0d6a-4740-aee4-eea3ddf9cfe2" targetNamespace="http://schemas.microsoft.com/office/2006/metadata/properties" ma:root="true" ma:fieldsID="93e82e7d94d6100c07791c5c9fddab0b" ns2:_="" ns3:_="" ns4:_="">
    <xsd:import namespace="024ef72b-9a44-443b-86c7-2b9b89248177"/>
    <xsd:import namespace="df6b8441-aa16-4692-b757-547843ef6d58"/>
    <xsd:import namespace="0e427f73-0d6a-4740-aee4-eea3ddf9cf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4ef72b-9a44-443b-86c7-2b9b892481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4b166abb-7d38-406f-9233-2f33b10aef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6b8441-aa16-4692-b757-547843ef6d5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27f73-0d6a-4740-aee4-eea3ddf9cfe2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a85ec8ad-9b94-48bf-98e4-b3da507f3f23}" ma:internalName="TaxCatchAll" ma:showField="CatchAllData" ma:web="df6b8441-aa16-4692-b757-547843ef6d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835C2C-3CD2-40BE-BE8B-84BB9926EA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8E3FDD-F0A4-4844-9D40-FD90550EE8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4ef72b-9a44-443b-86c7-2b9b89248177"/>
    <ds:schemaRef ds:uri="df6b8441-aa16-4692-b757-547843ef6d58"/>
    <ds:schemaRef ds:uri="0e427f73-0d6a-4740-aee4-eea3ddf9cf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242</TotalTime>
  <Words>6317</Words>
  <Application>Microsoft Office PowerPoint</Application>
  <PresentationFormat>Widescreen</PresentationFormat>
  <Paragraphs>3142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Bain Core</vt:lpstr>
      <vt:lpstr>think-cell Slide</vt:lpstr>
      <vt:lpstr>xxxx</vt:lpstr>
      <vt:lpstr>CP (No Country Selected) Revenue: All  (Current) - (1/2)</vt:lpstr>
      <vt:lpstr>CP (No Country Selected) Revenue: All  (Current) - (2/2)</vt:lpstr>
      <vt:lpstr>CP (No Country Selected) Revenue: All  (Recent) - (1/1)</vt:lpstr>
      <vt:lpstr>CP (No Country Selected) Revenue: All  (Greyspace) - (1/3)</vt:lpstr>
      <vt:lpstr>CP (No Country Selected) Revenue: All  (Greyspace) - (2/3)</vt:lpstr>
      <vt:lpstr>CP (No Country Selected) Revenue: All  (Greyspace) - (3/3)</vt:lpstr>
      <vt:lpstr>CP (No Country Selected) Revenue: All  (Whitespace) - (1/19)</vt:lpstr>
      <vt:lpstr>CP (No Country Selected) Revenue: All  (Whitespace) - (2/19)</vt:lpstr>
      <vt:lpstr>CP (No Country Selected) Revenue: All  (Whitespace) - (3/19)</vt:lpstr>
      <vt:lpstr>CP (No Country Selected) Revenue: All  (Whitespace) - (4/19)</vt:lpstr>
      <vt:lpstr>CP (No Country Selected) Revenue: All  (Whitespace) - (5/19)</vt:lpstr>
      <vt:lpstr>CP (No Country Selected) Revenue: All  (Whitespace) - (6/19)</vt:lpstr>
      <vt:lpstr>CP (No Country Selected) Revenue: All  (Whitespace) - (7/19)</vt:lpstr>
      <vt:lpstr>CP (No Country Selected) Revenue: All  (Whitespace) - (8/19)</vt:lpstr>
      <vt:lpstr>CP (No Country Selected) Revenue: All  (Whitespace) - (9/19)</vt:lpstr>
      <vt:lpstr>CP (No Country Selected) Revenue: All  (Whitespace) - (10/19)</vt:lpstr>
      <vt:lpstr>CP (No Country Selected) Revenue: All  (Whitespace) - (11/19)</vt:lpstr>
      <vt:lpstr>CP (No Country Selected) Revenue: All  (Whitespace) - (12/19)</vt:lpstr>
      <vt:lpstr>CP (No Country Selected) Revenue: All  (Whitespace) - (13/19)</vt:lpstr>
      <vt:lpstr>CP (No Country Selected) Revenue: All  (Whitespace) - (14/19)</vt:lpstr>
      <vt:lpstr>CP (No Country Selected) Revenue: All  (Whitespace) - (15/19)</vt:lpstr>
      <vt:lpstr>CP (No Country Selected) Revenue: All  (Whitespace) - (16/19)</vt:lpstr>
      <vt:lpstr>CP (No Country Selected) Revenue: All  (Whitespace) - (17/19)</vt:lpstr>
      <vt:lpstr>CP (No Country Selected) Revenue: All  (Whitespace) - (18/19)</vt:lpstr>
      <vt:lpstr>CP (No Country Selected) Revenue: All  (Whitespace) - (19/19)</vt:lpstr>
      <vt:lpstr>CP (No Country Selected) Revenue: </vt:lpstr>
    </vt:vector>
  </TitlesOfParts>
  <Company>Bain and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Balaji, Ashwin</dc:creator>
  <cp:lastModifiedBy>Kapoor, Rohan</cp:lastModifiedBy>
  <cp:revision>134</cp:revision>
  <cp:lastPrinted>2017-02-15T14:23:56Z</cp:lastPrinted>
  <dcterms:created xsi:type="dcterms:W3CDTF">2024-07-23T08:24:21Z</dcterms:created>
  <dcterms:modified xsi:type="dcterms:W3CDTF">2024-10-04T05:25:51Z</dcterms:modified>
</cp:coreProperties>
</file>