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0"/>
  </p:notesMasterIdLst>
  <p:sldIdLst>
    <p:sldId id="2147470122" r:id="rId4"/>
    <p:sldId id="2147470119" r:id="rId5"/>
    <p:sldId id="2147470123" r:id="rId6"/>
    <p:sldId id="2147470124" r:id="rId7"/>
    <p:sldId id="2147470125" r:id="rId8"/>
    <p:sldId id="2147470117" r:id="rId9"/>
  </p:sldIdLst>
  <p:sldSz cx="12192000" cy="6858000"/>
  <p:notesSz cx="6797675" cy="9926638"/>
  <p:custDataLst>
    <p:tags r:id="rId11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9CD49"/>
    <a:srgbClr val="507867"/>
    <a:srgbClr val="FFFFFF"/>
    <a:srgbClr val="5C5C5C"/>
    <a:srgbClr val="FAEEC3"/>
    <a:srgbClr val="F2DE8A"/>
    <a:srgbClr val="C6AA3D"/>
    <a:srgbClr val="AB8933"/>
    <a:srgbClr val="FAE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F892D-D4B6-4306-9523-E140CA51C9BA}" v="164" dt="2024-08-08T11:16:58.824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6552" autoAdjust="0"/>
  </p:normalViewPr>
  <p:slideViewPr>
    <p:cSldViewPr snapToGrid="0">
      <p:cViewPr varScale="1">
        <p:scale>
          <a:sx n="92" d="100"/>
          <a:sy n="92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77710670117918E-3"/>
          <c:y val="1.7275747508305649E-2"/>
          <c:w val="0.98504457865976414"/>
          <c:h val="0.95946843853820596"/>
        </c:manualLayout>
      </c:layout>
      <c:bubbleChart>
        <c:varyColors val="0"/>
        <c:ser>
          <c:idx val="0"/>
          <c:order val="0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Sheet1!$A$1:$A$10</c:f>
              <c:numCache>
                <c:formatCode>General</c:formatCode>
                <c:ptCount val="10"/>
                <c:pt idx="0">
                  <c:v>17.100000000000001</c:v>
                </c:pt>
                <c:pt idx="1">
                  <c:v>17.100000000000001</c:v>
                </c:pt>
                <c:pt idx="2">
                  <c:v>5</c:v>
                </c:pt>
                <c:pt idx="3">
                  <c:v>3.6</c:v>
                </c:pt>
                <c:pt idx="4">
                  <c:v>17.100000000000001</c:v>
                </c:pt>
                <c:pt idx="5">
                  <c:v>2.1</c:v>
                </c:pt>
                <c:pt idx="6">
                  <c:v>5.7</c:v>
                </c:pt>
                <c:pt idx="7">
                  <c:v>2.1</c:v>
                </c:pt>
                <c:pt idx="8">
                  <c:v>0</c:v>
                </c:pt>
              </c:numCache>
            </c:numRef>
          </c:xVal>
          <c:yVal>
            <c:numRef>
              <c:f>Sheet1!$B$1:$B$10</c:f>
              <c:numCache>
                <c:formatCode>General</c:formatCode>
                <c:ptCount val="10"/>
                <c:pt idx="0">
                  <c:v>7.4</c:v>
                </c:pt>
                <c:pt idx="1">
                  <c:v>3.2</c:v>
                </c:pt>
                <c:pt idx="2">
                  <c:v>0</c:v>
                </c:pt>
                <c:pt idx="3">
                  <c:v>1.2</c:v>
                </c:pt>
                <c:pt idx="4">
                  <c:v>0.4</c:v>
                </c:pt>
                <c:pt idx="5">
                  <c:v>1.8</c:v>
                </c:pt>
                <c:pt idx="6">
                  <c:v>4.5999999999999996</c:v>
                </c:pt>
                <c:pt idx="7">
                  <c:v>3.2</c:v>
                </c:pt>
                <c:pt idx="8">
                  <c:v>0</c:v>
                </c:pt>
              </c:numCache>
            </c:numRef>
          </c:yVal>
          <c:bubbleSize>
            <c:numRef>
              <c:f>Sheet1!$C$1:$C$10</c:f>
              <c:numCache>
                <c:formatCode>General</c:formatCode>
                <c:ptCount val="10"/>
                <c:pt idx="0">
                  <c:v>19957</c:v>
                </c:pt>
                <c:pt idx="1">
                  <c:v>1296</c:v>
                </c:pt>
                <c:pt idx="2">
                  <c:v>7626</c:v>
                </c:pt>
                <c:pt idx="3">
                  <c:v>22780</c:v>
                </c:pt>
                <c:pt idx="4">
                  <c:v>3041</c:v>
                </c:pt>
                <c:pt idx="5">
                  <c:v>1306</c:v>
                </c:pt>
                <c:pt idx="6">
                  <c:v>923</c:v>
                </c:pt>
                <c:pt idx="7">
                  <c:v>10048</c:v>
                </c:pt>
                <c:pt idx="8">
                  <c:v>998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B24B-47FB-8854-1A5BEE5C6166}"/>
            </c:ext>
          </c:extLst>
        </c:ser>
        <c:ser>
          <c:idx val="1"/>
          <c:order val="1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Sheet1!$A$1:$A$10</c:f>
              <c:numCache>
                <c:formatCode>General</c:formatCode>
                <c:ptCount val="10"/>
                <c:pt idx="9">
                  <c:v>1.4</c:v>
                </c:pt>
              </c:numCache>
            </c:numRef>
          </c:xVal>
          <c:yVal>
            <c:numRef>
              <c:f>Sheet1!$D$1:$D$10</c:f>
              <c:numCache>
                <c:formatCode>General</c:formatCode>
                <c:ptCount val="10"/>
                <c:pt idx="9">
                  <c:v>3.6</c:v>
                </c:pt>
              </c:numCache>
            </c:numRef>
          </c:yVal>
          <c:bubbleSize>
            <c:numRef>
              <c:f>Sheet1!$E$1:$E$10</c:f>
              <c:numCache>
                <c:formatCode>General</c:formatCode>
                <c:ptCount val="10"/>
                <c:pt idx="9">
                  <c:v>5902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B24B-47FB-8854-1A5BEE5C61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9"/>
        <c:showNegBubbles val="0"/>
        <c:axId val="2066048591"/>
        <c:axId val="1"/>
      </c:bubbleChart>
      <c:valAx>
        <c:axId val="2066048591"/>
        <c:scaling>
          <c:orientation val="minMax"/>
          <c:max val="20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8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2066048591"/>
        <c:crosses val="min"/>
        <c:crossBetween val="midCat"/>
      </c:valAx>
      <c:spPr>
        <a:noFill/>
        <a:ln w="9525" cmpd="sng" algn="ctr">
          <a:solidFill>
            <a:srgbClr val="000000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D0C95-E343-43D9-B72B-D0201742EC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2761D-3203-4508-AB5B-4C194F08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ACAB98A6-7761-4E4D-83FC-6D1D2506D4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12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Template_v1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8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8.emf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8.e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8.emf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oleObject" Target="../embeddings/oleObject3.bin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2.xml"/><Relationship Id="rId20" Type="http://schemas.openxmlformats.org/officeDocument/2006/relationships/chart" Target="../charts/chart1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19" Type="http://schemas.openxmlformats.org/officeDocument/2006/relationships/image" Target="../media/image5.emf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72982800-0054-1B30-5788-0516FDB49D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66105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2982800-0054-1B30-5788-0516FDB49D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btfpColumnIndicatorGroup2">
            <a:extLst>
              <a:ext uri="{FF2B5EF4-FFF2-40B4-BE49-F238E27FC236}">
                <a16:creationId xmlns:a16="http://schemas.microsoft.com/office/drawing/2014/main" id="{154B0D1C-DA23-824F-438A-9584940D8C4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" name="btfpColumnGapBlocker142707">
              <a:extLst>
                <a:ext uri="{FF2B5EF4-FFF2-40B4-BE49-F238E27FC236}">
                  <a16:creationId xmlns:a16="http://schemas.microsoft.com/office/drawing/2014/main" id="{0A4FA960-3FD0-90DB-D608-2E3C53142DD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btfpColumnGapBlocker381726">
              <a:extLst>
                <a:ext uri="{FF2B5EF4-FFF2-40B4-BE49-F238E27FC236}">
                  <a16:creationId xmlns:a16="http://schemas.microsoft.com/office/drawing/2014/main" id="{43E497FD-0F1D-B5B7-1B89-C1E406332FAA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373724">
              <a:extLst>
                <a:ext uri="{FF2B5EF4-FFF2-40B4-BE49-F238E27FC236}">
                  <a16:creationId xmlns:a16="http://schemas.microsoft.com/office/drawing/2014/main" id="{203D31C7-4FD1-CB4A-4AA9-A006FE3CEF5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406725">
              <a:extLst>
                <a:ext uri="{FF2B5EF4-FFF2-40B4-BE49-F238E27FC236}">
                  <a16:creationId xmlns:a16="http://schemas.microsoft.com/office/drawing/2014/main" id="{4D0E4272-7CCF-521E-889E-41A7A2C3F0F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IndicatorGroup1">
            <a:extLst>
              <a:ext uri="{FF2B5EF4-FFF2-40B4-BE49-F238E27FC236}">
                <a16:creationId xmlns:a16="http://schemas.microsoft.com/office/drawing/2014/main" id="{66B97491-3C9C-671E-2BB0-9F9E9928AB0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" name="btfpColumnGapBlocker326136">
              <a:extLst>
                <a:ext uri="{FF2B5EF4-FFF2-40B4-BE49-F238E27FC236}">
                  <a16:creationId xmlns:a16="http://schemas.microsoft.com/office/drawing/2014/main" id="{DCEA6FCD-6700-7CDC-9974-BA921A06C913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btfpColumnGapBlocker932127">
              <a:extLst>
                <a:ext uri="{FF2B5EF4-FFF2-40B4-BE49-F238E27FC236}">
                  <a16:creationId xmlns:a16="http://schemas.microsoft.com/office/drawing/2014/main" id="{87268082-86C1-5DC3-D7ED-884E9B93AB4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346835">
              <a:extLst>
                <a:ext uri="{FF2B5EF4-FFF2-40B4-BE49-F238E27FC236}">
                  <a16:creationId xmlns:a16="http://schemas.microsoft.com/office/drawing/2014/main" id="{89512308-13BE-B74A-03DE-8E23243CCD4D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894326">
              <a:extLst>
                <a:ext uri="{FF2B5EF4-FFF2-40B4-BE49-F238E27FC236}">
                  <a16:creationId xmlns:a16="http://schemas.microsoft.com/office/drawing/2014/main" id="{EC106BA6-8AA4-FF49-FDC0-CA68EC0E7C96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581FD10-AAF5-A2C3-9F26-2930C7481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xxxxxx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4DB66D-56C4-19F5-A95A-87F561311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 err="1"/>
              <a:t>xxxx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89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ENR (No Country Selected) Revenue: All  (Current) - (1/1)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1270655"/>
              </p:ext>
            </p:ext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Aurubis AG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Germany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Copper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1,471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-0.3x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29572982"/>
              </p:ext>
            </p:ext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0468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ENR (No Country Selected) Revenue: All  (Recent) - (1/1)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Sandfire Resources Limited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Australia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Copper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-11.1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0886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ENR (No Country Selected) Revenue: All  (Greyspace) - (1/1)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Freeport-McMoRan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United States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Copper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-5.7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0.3x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Southern Copper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10.0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United States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Copper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-11.3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523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Antofagasta plc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United Kingdom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Copper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-18.3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375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Lundin Mining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Canada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Copper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-19.9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247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OZ Minerals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Australia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Copper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-19.4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1.8x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Capstone Copper Corp.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Canada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Copper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-27.3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0427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ENR (No Country Selected) Revenue: All  (Whitespace) - (1/1)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Freeport-McMoRan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United States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Copper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-5.7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0.3x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Aurubis AG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20.0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Germany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Copper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1,471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Southern Copper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10.0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United States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Copper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-11.3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523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First Quantum Minerals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Canada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Copper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-7.0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Antofagasta plc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United Kingdom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Copper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-18.3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375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Lundin Mining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Canada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Copper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-19.9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247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OZ Minerals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Australia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Copper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-19.4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1.8x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Capstone Copper Corp.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Canada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Copper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-27.3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Trafilerie Carlo Gnutti S.p.A.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Italy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Copper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Sandfire Resources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Australia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Copper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-11.1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1140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hink-cell data - do not delete" hidden="1">
            <a:extLst>
              <a:ext uri="{FF2B5EF4-FFF2-40B4-BE49-F238E27FC236}">
                <a16:creationId xmlns:a16="http://schemas.microsoft.com/office/drawing/2014/main" id="{C50862E0-0C45-201F-5E59-26FAF4A396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91538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592" imgH="595" progId="TCLayout.ActiveDocument.1">
                  <p:embed/>
                </p:oleObj>
              </mc:Choice>
              <mc:Fallback>
                <p:oleObj name="think-cell Slide" r:id="rId18" imgW="592" imgH="595" progId="TCLayout.ActiveDocument.1">
                  <p:embed/>
                  <p:pic>
                    <p:nvPicPr>
                      <p:cNvPr id="5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50862E0-0C45-201F-5E59-26FAF4A396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btfpColumnIndicatorGroup2">
            <a:extLst>
              <a:ext uri="{FF2B5EF4-FFF2-40B4-BE49-F238E27FC236}">
                <a16:creationId xmlns:a16="http://schemas.microsoft.com/office/drawing/2014/main" id="{5C15F467-D010-4602-AC5F-D8DD1A8B1ED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8" name="btfpColumnGapBlocker494880">
              <a:extLst>
                <a:ext uri="{FF2B5EF4-FFF2-40B4-BE49-F238E27FC236}">
                  <a16:creationId xmlns:a16="http://schemas.microsoft.com/office/drawing/2014/main" id="{A23FB7C8-7F45-4DFD-80CC-3F46736BE77D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btfpColumnGapBlocker483646">
              <a:extLst>
                <a:ext uri="{FF2B5EF4-FFF2-40B4-BE49-F238E27FC236}">
                  <a16:creationId xmlns:a16="http://schemas.microsoft.com/office/drawing/2014/main" id="{957FA5C7-A87E-450A-97D2-D9D28B2F9B7D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4" name="btfpColumnIndicator850210">
              <a:extLst>
                <a:ext uri="{FF2B5EF4-FFF2-40B4-BE49-F238E27FC236}">
                  <a16:creationId xmlns:a16="http://schemas.microsoft.com/office/drawing/2014/main" id="{478B6F67-8618-4C7F-A0D5-B4003CDE300D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360273">
              <a:extLst>
                <a:ext uri="{FF2B5EF4-FFF2-40B4-BE49-F238E27FC236}">
                  <a16:creationId xmlns:a16="http://schemas.microsoft.com/office/drawing/2014/main" id="{CFD08CD3-F426-4F9D-800F-94DE6ADA6DDD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tfpColumnGapBlocker676224">
              <a:extLst>
                <a:ext uri="{FF2B5EF4-FFF2-40B4-BE49-F238E27FC236}">
                  <a16:creationId xmlns:a16="http://schemas.microsoft.com/office/drawing/2014/main" id="{6FA51C57-234B-4906-8D04-63E813F4009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3" name="btfpColumnIndicator944403">
              <a:extLst>
                <a:ext uri="{FF2B5EF4-FFF2-40B4-BE49-F238E27FC236}">
                  <a16:creationId xmlns:a16="http://schemas.microsoft.com/office/drawing/2014/main" id="{1B4910AB-D3E8-48ED-888D-30345F10B79A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375069">
              <a:extLst>
                <a:ext uri="{FF2B5EF4-FFF2-40B4-BE49-F238E27FC236}">
                  <a16:creationId xmlns:a16="http://schemas.microsoft.com/office/drawing/2014/main" id="{B87D052C-B5A6-46C7-996B-701586173291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btfpColumnIndicatorGroup1">
            <a:extLst>
              <a:ext uri="{FF2B5EF4-FFF2-40B4-BE49-F238E27FC236}">
                <a16:creationId xmlns:a16="http://schemas.microsoft.com/office/drawing/2014/main" id="{A784A019-59B3-42EC-B894-517067AC132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7" name="btfpColumnGapBlocker154652">
              <a:extLst>
                <a:ext uri="{FF2B5EF4-FFF2-40B4-BE49-F238E27FC236}">
                  <a16:creationId xmlns:a16="http://schemas.microsoft.com/office/drawing/2014/main" id="{0ADC2B16-6977-43A6-B5CB-077C7586760A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btfpColumnGapBlocker188540">
              <a:extLst>
                <a:ext uri="{FF2B5EF4-FFF2-40B4-BE49-F238E27FC236}">
                  <a16:creationId xmlns:a16="http://schemas.microsoft.com/office/drawing/2014/main" id="{3A09073A-B834-4F7D-86FC-161566D3F351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2" name="btfpColumnIndicator161819">
              <a:extLst>
                <a:ext uri="{FF2B5EF4-FFF2-40B4-BE49-F238E27FC236}">
                  <a16:creationId xmlns:a16="http://schemas.microsoft.com/office/drawing/2014/main" id="{1FEDEB70-763F-43E6-A824-1260DE34260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609859">
              <a:extLst>
                <a:ext uri="{FF2B5EF4-FFF2-40B4-BE49-F238E27FC236}">
                  <a16:creationId xmlns:a16="http://schemas.microsoft.com/office/drawing/2014/main" id="{F367F34E-FC84-48D3-A430-768B17F14620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tfpColumnGapBlocker804212">
              <a:extLst>
                <a:ext uri="{FF2B5EF4-FFF2-40B4-BE49-F238E27FC236}">
                  <a16:creationId xmlns:a16="http://schemas.microsoft.com/office/drawing/2014/main" id="{D7D05353-76F2-4B95-8D1D-42F07934618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" name="btfpColumnIndicator745003">
              <a:extLst>
                <a:ext uri="{FF2B5EF4-FFF2-40B4-BE49-F238E27FC236}">
                  <a16:creationId xmlns:a16="http://schemas.microsoft.com/office/drawing/2014/main" id="{F4C36095-C101-4ECC-B658-CF8100E475A0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319505">
              <a:extLst>
                <a:ext uri="{FF2B5EF4-FFF2-40B4-BE49-F238E27FC236}">
                  <a16:creationId xmlns:a16="http://schemas.microsoft.com/office/drawing/2014/main" id="{D4A4BD2F-E00B-4124-BB23-A60C66AF789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904097F7-4F2B-43BF-9A28-93FF9ADD3E18}"/>
              </a:ext>
            </a:extLst>
          </p:cNvPr>
          <p:cNvSpPr/>
          <p:nvPr/>
        </p:nvSpPr>
        <p:spPr bwMode="gray">
          <a:xfrm flipH="1" flipV="1">
            <a:off x="4787421" y="-2481259"/>
            <a:ext cx="13978634" cy="7643800"/>
          </a:xfrm>
          <a:prstGeom prst="pie">
            <a:avLst>
              <a:gd name="adj1" fmla="val 16213629"/>
              <a:gd name="adj2" fmla="val 21592876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Partial Circle 78">
            <a:extLst>
              <a:ext uri="{FF2B5EF4-FFF2-40B4-BE49-F238E27FC236}">
                <a16:creationId xmlns:a16="http://schemas.microsoft.com/office/drawing/2014/main" id="{4232F778-5584-42CF-888A-EA49358E1A45}"/>
              </a:ext>
            </a:extLst>
          </p:cNvPr>
          <p:cNvSpPr/>
          <p:nvPr/>
        </p:nvSpPr>
        <p:spPr bwMode="gray">
          <a:xfrm flipH="1" flipV="1">
            <a:off x="5467350" y="-1788888"/>
            <a:ext cx="12610448" cy="6259060"/>
          </a:xfrm>
          <a:prstGeom prst="pie">
            <a:avLst>
              <a:gd name="adj1" fmla="val 16213629"/>
              <a:gd name="adj2" fmla="val 21592876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Partial Circle 34">
            <a:extLst>
              <a:ext uri="{FF2B5EF4-FFF2-40B4-BE49-F238E27FC236}">
                <a16:creationId xmlns:a16="http://schemas.microsoft.com/office/drawing/2014/main" id="{77DCFDF6-9B49-4AA2-82DD-24CAEE6CE380}"/>
              </a:ext>
            </a:extLst>
          </p:cNvPr>
          <p:cNvSpPr/>
          <p:nvPr/>
        </p:nvSpPr>
        <p:spPr bwMode="gray">
          <a:xfrm flipH="1" flipV="1">
            <a:off x="6472185" y="-1010113"/>
            <a:ext cx="10593374" cy="4720572"/>
          </a:xfrm>
          <a:prstGeom prst="pie">
            <a:avLst>
              <a:gd name="adj1" fmla="val 16201139"/>
              <a:gd name="adj2" fmla="val 1154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82FBC9-A205-4684-AD25-C5F7BBDB3B96}"/>
              </a:ext>
            </a:extLst>
          </p:cNvPr>
          <p:cNvSpPr txBox="1"/>
          <p:nvPr/>
        </p:nvSpPr>
        <p:spPr bwMode="gray">
          <a:xfrm>
            <a:off x="4018680" y="6190521"/>
            <a:ext cx="4950060" cy="4112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Impact potential (Margin/ Cost, NWC, Cash, Revenue)</a:t>
            </a:r>
            <a:b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(absolute score from low to high)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93320D8-2509-40DD-AFFA-AFB91AA464AC}"/>
              </a:ext>
            </a:extLst>
          </p:cNvPr>
          <p:cNvSpPr txBox="1"/>
          <p:nvPr/>
        </p:nvSpPr>
        <p:spPr bwMode="gray">
          <a:xfrm rot="16200000">
            <a:off x="-604566" y="3408294"/>
            <a:ext cx="1686666" cy="4112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Bain Relationship to company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A9495FE-531A-4EDA-9635-17EA6D97CAB9}"/>
              </a:ext>
            </a:extLst>
          </p:cNvPr>
          <p:cNvSpPr/>
          <p:nvPr/>
        </p:nvSpPr>
        <p:spPr bwMode="gray">
          <a:xfrm>
            <a:off x="3052049" y="6047567"/>
            <a:ext cx="6759758" cy="194469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4F176-D606-4B02-B95B-93050E0B17CA}"/>
              </a:ext>
            </a:extLst>
          </p:cNvPr>
          <p:cNvSpPr txBox="1"/>
          <p:nvPr/>
        </p:nvSpPr>
        <p:spPr bwMode="gray">
          <a:xfrm>
            <a:off x="10989000" y="1585939"/>
            <a:ext cx="59498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Wave 1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5885377-94FA-48FD-AC1D-7168CDB358B1}"/>
              </a:ext>
            </a:extLst>
          </p:cNvPr>
          <p:cNvSpPr/>
          <p:nvPr/>
        </p:nvSpPr>
        <p:spPr bwMode="gray">
          <a:xfrm rot="16200000">
            <a:off x="-217885" y="3460674"/>
            <a:ext cx="1392929" cy="194469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80F58-446C-41AE-AD14-C49491DA456D}"/>
              </a:ext>
            </a:extLst>
          </p:cNvPr>
          <p:cNvSpPr txBox="1"/>
          <p:nvPr/>
        </p:nvSpPr>
        <p:spPr bwMode="gray">
          <a:xfrm rot="16200000">
            <a:off x="-118666" y="1304613"/>
            <a:ext cx="931654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Excellent relationship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B242E-E05D-4726-825B-8DEAD66896B5}"/>
              </a:ext>
            </a:extLst>
          </p:cNvPr>
          <p:cNvSpPr txBox="1"/>
          <p:nvPr/>
        </p:nvSpPr>
        <p:spPr bwMode="gray">
          <a:xfrm rot="16200000">
            <a:off x="-107065" y="5494011"/>
            <a:ext cx="908452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relationship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446594-CD83-4B8F-B851-09B1C104BE5E}"/>
              </a:ext>
            </a:extLst>
          </p:cNvPr>
          <p:cNvSpPr txBox="1"/>
          <p:nvPr/>
        </p:nvSpPr>
        <p:spPr bwMode="gray">
          <a:xfrm>
            <a:off x="571334" y="6000281"/>
            <a:ext cx="1462738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Lower improvement potential vs peers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AA5CE3-097B-460C-A409-3B89173E4031}"/>
              </a:ext>
            </a:extLst>
          </p:cNvPr>
          <p:cNvSpPr txBox="1"/>
          <p:nvPr/>
        </p:nvSpPr>
        <p:spPr bwMode="gray">
          <a:xfrm>
            <a:off x="10572750" y="6047463"/>
            <a:ext cx="1289050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Higher improvement potential vs peers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AE1C1A-35D0-44FE-A1CD-B1D441DD00EF}"/>
              </a:ext>
            </a:extLst>
          </p:cNvPr>
          <p:cNvSpPr/>
          <p:nvPr/>
        </p:nvSpPr>
        <p:spPr bwMode="gray">
          <a:xfrm>
            <a:off x="10986268" y="5184097"/>
            <a:ext cx="590598" cy="5723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~$3B</a:t>
            </a:r>
            <a:endParaRPr kumimoji="0" lang="pl-PL" sz="7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Revenue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26D4E3-D8F2-474F-B8E1-81204623FAE6}"/>
              </a:ext>
            </a:extLst>
          </p:cNvPr>
          <p:cNvSpPr txBox="1"/>
          <p:nvPr/>
        </p:nvSpPr>
        <p:spPr bwMode="gray">
          <a:xfrm>
            <a:off x="10989000" y="3832946"/>
            <a:ext cx="59498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Wave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EEDA0-A5E5-4B6E-843B-640F4445A5AE}"/>
              </a:ext>
            </a:extLst>
          </p:cNvPr>
          <p:cNvSpPr txBox="1"/>
          <p:nvPr/>
        </p:nvSpPr>
        <p:spPr bwMode="gray">
          <a:xfrm>
            <a:off x="10989000" y="4592659"/>
            <a:ext cx="59498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Wave 3</a:t>
            </a:r>
          </a:p>
        </p:txBody>
      </p:sp>
      <p:sp>
        <p:nvSpPr>
          <p:cNvPr id="3" name="btfpNotesBox337012">
            <a:extLst>
              <a:ext uri="{FF2B5EF4-FFF2-40B4-BE49-F238E27FC236}">
                <a16:creationId xmlns:a16="http://schemas.microsoft.com/office/drawing/2014/main" id="{AE5D2731-58A4-4DB3-BBA5-9D911C40699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*Current/recent account = Bain revenues between XXX</a:t>
            </a:r>
          </a:p>
        </p:txBody>
      </p:sp>
      <p:sp>
        <p:nvSpPr>
          <p:cNvPr id="48" name="Title 47">
            <a:extLst>
              <a:ext uri="{FF2B5EF4-FFF2-40B4-BE49-F238E27FC236}">
                <a16:creationId xmlns:a16="http://schemas.microsoft.com/office/drawing/2014/main" id="{601CAEE8-3E76-47E1-63C7-B3F69942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ENR (No Country Selected) Revenue: 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3C33CC2D-3EB9-2AE0-688C-0723AE75EEC3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89358339"/>
              </p:ext>
            </p:extLst>
          </p:nvPr>
        </p:nvGraphicFramePr>
        <p:xfrm>
          <a:off x="806450" y="1108075"/>
          <a:ext cx="11039475" cy="477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5" name="Text Placeholder">
            <a:extLst>
              <a:ext uri="{FF2B5EF4-FFF2-40B4-BE49-F238E27FC236}">
                <a16:creationId xmlns:a16="http://schemas.microsoft.com/office/drawing/2014/main" id="{3623A85E-2F3C-C017-14A0-C8A34272F33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839788" y="583406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F225EA49-976C-4D48-8FE3-76F5AA13A6C4}" type="datetime'''''''''''''''''''''''''''''''''''''''0'''''''''''">
              <a:rPr lang="en-US" altLang="en-US" smtClean="0">
                <a:solidFill>
                  <a:srgbClr val="000000"/>
                </a:solidFill>
              </a:rPr>
              <a:pPr/>
              <a:t>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Text Placeholder">
            <a:extLst>
              <a:ext uri="{FF2B5EF4-FFF2-40B4-BE49-F238E27FC236}">
                <a16:creationId xmlns:a16="http://schemas.microsoft.com/office/drawing/2014/main" id="{6D81AF19-BA02-8B98-5394-14014D60A2F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3559175" y="583406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F2DA850-BA3A-48D9-9EBC-EB6623B34905}" type="datetime'5'''''''''''''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Text Placeholder">
            <a:extLst>
              <a:ext uri="{FF2B5EF4-FFF2-40B4-BE49-F238E27FC236}">
                <a16:creationId xmlns:a16="http://schemas.microsoft.com/office/drawing/2014/main" id="{936CBDEA-D936-EE78-5C17-8CACE95A5D8E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6227763" y="5834063"/>
            <a:ext cx="196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6AA215C-719B-4F7C-83D1-67E62F7A3D71}" type="datetime'''1''0'''''''''''''''''''''''''''''''''''''''''''''''''''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Text Placeholder">
            <a:extLst>
              <a:ext uri="{FF2B5EF4-FFF2-40B4-BE49-F238E27FC236}">
                <a16:creationId xmlns:a16="http://schemas.microsoft.com/office/drawing/2014/main" id="{5B9C35C4-1BC9-11CB-A18D-32A96CAA2A7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8947150" y="5834063"/>
            <a:ext cx="196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879DE7F-7AAD-4A90-93AA-75116DDF1EB2}" type="datetime'''''''''''''''''''''1''''''''''''''''''''''''''''''5'''''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Text Placeholder">
            <a:extLst>
              <a:ext uri="{FF2B5EF4-FFF2-40B4-BE49-F238E27FC236}">
                <a16:creationId xmlns:a16="http://schemas.microsoft.com/office/drawing/2014/main" id="{D49AA4F3-3101-B911-D4F5-D78904B4E7A9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11664950" y="5834063"/>
            <a:ext cx="196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88D4CA3E-A6A5-4B32-850C-33C75EBEA210}" type="datetime'''''''''''''''''20'''''''''''''''''''''''''''''''''">
              <a:rPr lang="en-US" altLang="en-US" smtClean="0">
                <a:solidFill>
                  <a:srgbClr val="000000"/>
                </a:solidFill>
              </a:rPr>
              <a:pPr/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ext Placeholder">
            <a:extLst>
              <a:ext uri="{FF2B5EF4-FFF2-40B4-BE49-F238E27FC236}">
                <a16:creationId xmlns:a16="http://schemas.microsoft.com/office/drawing/2014/main" id="{1DBC3EE8-462A-C831-1558-AB07331513D1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673100" y="566896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80DF1277-3C4D-427E-9CF3-5422512D1707}" type="datetime'''''''''''''''''''''''''''''0'''''''''''''''''">
              <a:rPr lang="en-US" altLang="en-US" smtClean="0">
                <a:solidFill>
                  <a:srgbClr val="000000"/>
                </a:solidFill>
              </a:rPr>
              <a:pPr/>
              <a:t>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Text Placeholder">
            <a:extLst>
              <a:ext uri="{FF2B5EF4-FFF2-40B4-BE49-F238E27FC236}">
                <a16:creationId xmlns:a16="http://schemas.microsoft.com/office/drawing/2014/main" id="{2D19F6B4-2A84-59F3-653D-8308558EA968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673100" y="4522788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F9B4E9EE-6119-41D0-894E-5CE815EA3B6C}" type="datetime'''''''''''''''''2'''''''''''''''''''''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Text Placeholder">
            <a:extLst>
              <a:ext uri="{FF2B5EF4-FFF2-40B4-BE49-F238E27FC236}">
                <a16:creationId xmlns:a16="http://schemas.microsoft.com/office/drawing/2014/main" id="{598D1252-E107-FDCB-AB3C-EB191C756552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673100" y="33766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6044F74D-1713-4F41-90FC-27ABE0AB9EBA}" type="datetime'''4'''''''''''''''''''''''''''''''''''''''''''''''''''''''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 Placeholder">
            <a:extLst>
              <a:ext uri="{FF2B5EF4-FFF2-40B4-BE49-F238E27FC236}">
                <a16:creationId xmlns:a16="http://schemas.microsoft.com/office/drawing/2014/main" id="{ACD5DFC3-4176-F70A-B916-A661325847B6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673100" y="2230438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DBBBED9C-4A89-4AC4-9200-3431AC9A0C51}" type="datetime'6'''''''''''''''''">
              <a:rPr lang="en-US" altLang="en-US" smtClean="0">
                <a:solidFill>
                  <a:srgbClr val="000000"/>
                </a:solidFill>
                <a:effectLst/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CA4E0D86-F87C-ABCF-69EF-11DC73595D34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673100" y="108426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9E8DFBC7-1CF4-4349-9C2D-BEEA3E6BFC79}" type="datetime'''''''''8'''">
              <a:rPr lang="en-US" altLang="en-US" smtClean="0">
                <a:solidFill>
                  <a:srgbClr val="000000"/>
                </a:solidFill>
                <a:effectLst/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8" name="Text Placeholder">
            <a:extLst>
              <a:ext uri="{FF2B5EF4-FFF2-40B4-BE49-F238E27FC236}">
                <a16:creationId xmlns:a16="http://schemas.microsoft.com/office/drawing/2014/main" id="{5ACDCAEC-BFA0-6EC0-92AE-496C675F2E85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014413" y="3190875"/>
            <a:ext cx="1273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044116C4-D5ED-43FB-AA66-7DABFB30E8A8}" type="datetime'''Anto''''''''''f''a''''g''''a''''s''ta'''''''' ''''''''plc'">
              <a:rPr lang="en-US" altLang="en-US" smtClean="0">
                <a:solidFill>
                  <a:srgbClr val="000000"/>
                </a:solidFill>
              </a:rPr>
              <a:pPr/>
              <a:t>Antofagasta plc</a:t>
            </a:fld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58741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THINKCELLPRESENTATIONDONOTDELETE" val="&lt;?xml version=&quot;1.0&quot; encoding=&quot;UTF-16&quot; standalone=&quot;yes&quot;?&gt;&lt;root reqver=&quot;30783&quot;&gt;&lt;version val=&quot;3668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2"/>
  <p:tag name="BTFPLAYOUTENABL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VAL7x5XLaPxzR2iM3IX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nqZXM9mFay7Wizwr9CO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dP2yBnD1arxM4ecMg8R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dg8ZKn31mJsowNI66Zh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lehfxbIbvwqoDdxWPlp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7Ryl2gjjmWCHv891NuQ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4NpFIwOzLv0QaXdpV_K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9nZWtzo6YPbmlyj2MyW9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O01amgaSKuxx2zbPgby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2o6UCP3pb0d2VJIskC6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tLyIxGQ.LD.3Y7v_YKo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tx_psDrO7vdUH51k5sR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242</TotalTime>
  <Words>646</Words>
  <Application>Microsoft Office PowerPoint</Application>
  <PresentationFormat>Widescreen</PresentationFormat>
  <Paragraphs>284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Bain Core</vt:lpstr>
      <vt:lpstr>think-cell Slide</vt:lpstr>
      <vt:lpstr>xxxx</vt:lpstr>
      <vt:lpstr>ENR (No Country Selected) Revenue: All  (Current) - (1/1)</vt:lpstr>
      <vt:lpstr>ENR (No Country Selected) Revenue: All  (Recent) - (1/1)</vt:lpstr>
      <vt:lpstr>ENR (No Country Selected) Revenue: All  (Greyspace) - (1/1)</vt:lpstr>
      <vt:lpstr>ENR (No Country Selected) Revenue: All  (Whitespace) - (1/1)</vt:lpstr>
      <vt:lpstr>ENR (No Country Selected) Revenue: 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Balaji, Ashwin</dc:creator>
  <cp:lastModifiedBy>Kapoor, Rohan</cp:lastModifiedBy>
  <cp:revision>134</cp:revision>
  <cp:lastPrinted>2017-02-15T14:23:56Z</cp:lastPrinted>
  <dcterms:created xsi:type="dcterms:W3CDTF">2024-07-23T08:24:21Z</dcterms:created>
  <dcterms:modified xsi:type="dcterms:W3CDTF">2024-09-09T11:03:50Z</dcterms:modified>
</cp:coreProperties>
</file>