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sldIdLst>
    <p:sldId id="2147470122" r:id="rId4"/>
    <p:sldId id="2147470119" r:id="rId5"/>
  </p:sldIdLst>
  <p:sldSz cx="12192000" cy="6858000"/>
  <p:notesSz cx="6797675" cy="9926638"/>
  <p:custDataLst>
    <p:tags r:id="rId7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9CD49"/>
    <a:srgbClr val="507867"/>
    <a:srgbClr val="FFFFFF"/>
    <a:srgbClr val="5C5C5C"/>
    <a:srgbClr val="FAEEC3"/>
    <a:srgbClr val="F2DE8A"/>
    <a:srgbClr val="C6AA3D"/>
    <a:srgbClr val="AB8933"/>
    <a:srgbClr val="FA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F892D-D4B6-4306-9523-E140CA51C9BA}" v="164" dt="2024-08-08T11:16:58.824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6552" autoAdjust="0"/>
  </p:normalViewPr>
  <p:slideViewPr>
    <p:cSldViewPr snapToGrid="0">
      <p:cViewPr varScale="1">
        <p:scale>
          <a:sx n="57" d="100"/>
          <a:sy n="57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0C95-E343-43D9-B72B-D0201742EC7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761D-3203-4508-AB5B-4C194F08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Template slides for Transforma ...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7.xml"/><Relationship Id="rId7" Type="http://schemas.openxmlformats.org/officeDocument/2006/relationships/image" Target="../media/image6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0" Type="http://schemas.openxmlformats.org/officeDocument/2006/relationships/image" Target="../media/image9.emf"/><Relationship Id="rId4" Type="http://schemas.openxmlformats.org/officeDocument/2006/relationships/tags" Target="../tags/tag8.xml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72982800-0054-1B30-5788-0516FDB49D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3615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2982800-0054-1B30-5788-0516FDB4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154B0D1C-DA23-824F-438A-9584940D8C4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142707">
              <a:extLst>
                <a:ext uri="{FF2B5EF4-FFF2-40B4-BE49-F238E27FC236}">
                  <a16:creationId xmlns:a16="http://schemas.microsoft.com/office/drawing/2014/main" id="{0A4FA960-3FD0-90DB-D608-2E3C53142DD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381726">
              <a:extLst>
                <a:ext uri="{FF2B5EF4-FFF2-40B4-BE49-F238E27FC236}">
                  <a16:creationId xmlns:a16="http://schemas.microsoft.com/office/drawing/2014/main" id="{43E497FD-0F1D-B5B7-1B89-C1E406332FA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373724">
              <a:extLst>
                <a:ext uri="{FF2B5EF4-FFF2-40B4-BE49-F238E27FC236}">
                  <a16:creationId xmlns:a16="http://schemas.microsoft.com/office/drawing/2014/main" id="{203D31C7-4FD1-CB4A-4AA9-A006FE3CEF5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406725">
              <a:extLst>
                <a:ext uri="{FF2B5EF4-FFF2-40B4-BE49-F238E27FC236}">
                  <a16:creationId xmlns:a16="http://schemas.microsoft.com/office/drawing/2014/main" id="{4D0E4272-7CCF-521E-889E-41A7A2C3F0F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66B97491-3C9C-671E-2BB0-9F9E9928AB0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326136">
              <a:extLst>
                <a:ext uri="{FF2B5EF4-FFF2-40B4-BE49-F238E27FC236}">
                  <a16:creationId xmlns:a16="http://schemas.microsoft.com/office/drawing/2014/main" id="{DCEA6FCD-6700-7CDC-9974-BA921A06C91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932127">
              <a:extLst>
                <a:ext uri="{FF2B5EF4-FFF2-40B4-BE49-F238E27FC236}">
                  <a16:creationId xmlns:a16="http://schemas.microsoft.com/office/drawing/2014/main" id="{87268082-86C1-5DC3-D7ED-884E9B93AB4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346835">
              <a:extLst>
                <a:ext uri="{FF2B5EF4-FFF2-40B4-BE49-F238E27FC236}">
                  <a16:creationId xmlns:a16="http://schemas.microsoft.com/office/drawing/2014/main" id="{89512308-13BE-B74A-03DE-8E23243CCD4D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894326">
              <a:extLst>
                <a:ext uri="{FF2B5EF4-FFF2-40B4-BE49-F238E27FC236}">
                  <a16:creationId xmlns:a16="http://schemas.microsoft.com/office/drawing/2014/main" id="{EC106BA6-8AA4-FF49-FDC0-CA68EC0E7C9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3F4C197-2A36-1E84-E1E3-B968797C4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1FD10-AAF5-A2C3-9F26-2930C7481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4DB66D-56C4-19F5-A95A-87F56131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9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Retail (United States) Revenue: less than 5000000 Current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2466280"/>
              </p:ext>
            </p:extLst>
          </p:nvPr>
        </p:nvGraphicFramePr>
        <p:xfrm>
          <a:off x="330197" y="1270004"/>
          <a:ext cx="11522077" cy="281138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55060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835119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044370447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746473339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614684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Company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R</a:t>
                      </a:r>
                      <a:r>
                        <a:rPr lang="en-CA" sz="1000" err="1">
                          <a:latin typeface="+mj-lt"/>
                        </a:rPr>
                        <a:t>evenue</a:t>
                      </a:r>
                      <a:r>
                        <a:rPr lang="en-CA" sz="1000">
                          <a:latin typeface="+mj-lt"/>
                        </a:rPr>
                        <a:t> 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Sector</a:t>
                      </a:r>
                      <a:endParaRPr lang="en-CA" sz="100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EBIT % </a:t>
                      </a:r>
                      <a:r>
                        <a:rPr lang="en-CA" sz="1000" err="1">
                          <a:latin typeface="+mj-lt"/>
                        </a:rPr>
                        <a:t>pt</a:t>
                      </a:r>
                      <a:r>
                        <a:rPr lang="en-CA" sz="1000">
                          <a:latin typeface="+mj-lt"/>
                        </a:rPr>
                        <a:t>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E</a:t>
                      </a:r>
                      <a:r>
                        <a:rPr lang="en-CA" sz="100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Projected Rev </a:t>
                      </a:r>
                      <a:r>
                        <a:rPr lang="en-CA" sz="1000" err="1">
                          <a:latin typeface="+mj-lt"/>
                        </a:rPr>
                        <a:t>opp’ty</a:t>
                      </a:r>
                      <a:r>
                        <a:rPr lang="en-CA" sz="1000">
                          <a:latin typeface="+mj-lt"/>
                        </a:rPr>
                        <a:t>  ’22-’24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Historical Rev. Growth ’22 vs ‘21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Relative ESG Score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258835"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50028"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70073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38426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179283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50028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endParaRPr lang="en-GB" sz="10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50028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8"/>
                        </a:buBlip>
                      </a:pPr>
                      <a:endParaRPr lang="en-GB" sz="10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</a:tbl>
          </a:graphicData>
        </a:graphic>
      </p:graphicFrame>
      <p:sp>
        <p:nvSpPr>
          <p:cNvPr id="20" name="btfpNotesBox412344">
            <a:extLst>
              <a:ext uri="{FF2B5EF4-FFF2-40B4-BE49-F238E27FC236}">
                <a16:creationId xmlns:a16="http://schemas.microsoft.com/office/drawing/2014/main" id="{A56F81EF-F813-4668-B577-C5E6C6C3CFEE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ESG scores: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Below Median,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Yellow =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quartile,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Green =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 quartile</a:t>
            </a:r>
            <a:endParaRPr kumimoji="0" lang="en-CA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C24FA-A1DE-441C-9B00-5C3DD82BBB6E}"/>
              </a:ext>
            </a:extLst>
          </p:cNvPr>
          <p:cNvSpPr/>
          <p:nvPr/>
        </p:nvSpPr>
        <p:spPr bwMode="gray">
          <a:xfrm>
            <a:off x="32657" y="1879339"/>
            <a:ext cx="239485" cy="2255635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rgbClr val="FFFFFF"/>
                </a:solidFill>
              </a:rPr>
              <a:t>Bain Recent  Clients</a:t>
            </a:r>
          </a:p>
        </p:txBody>
      </p:sp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29572982"/>
              </p:ext>
            </p:ext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9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0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  <p:grpSp>
        <p:nvGrpSpPr>
          <p:cNvPr id="26" name="btfpStatusSticker152378">
            <a:extLst>
              <a:ext uri="{FF2B5EF4-FFF2-40B4-BE49-F238E27FC236}">
                <a16:creationId xmlns:a16="http://schemas.microsoft.com/office/drawing/2014/main" id="{3C873065-6AD4-462D-825F-6FB69FCF4D1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804779" y="955344"/>
            <a:ext cx="1057021" cy="235611"/>
            <a:chOff x="-3497561" y="876300"/>
            <a:chExt cx="1057021" cy="235611"/>
          </a:xfrm>
        </p:grpSpPr>
        <p:sp>
          <p:nvSpPr>
            <p:cNvPr id="27" name="btfpStatusStickerText152378">
              <a:extLst>
                <a:ext uri="{FF2B5EF4-FFF2-40B4-BE49-F238E27FC236}">
                  <a16:creationId xmlns:a16="http://schemas.microsoft.com/office/drawing/2014/main" id="{ACD31A56-E044-4A20-B122-39DF37FA15BD}"/>
                </a:ext>
              </a:extLst>
            </p:cNvPr>
            <p:cNvSpPr txBox="1"/>
            <p:nvPr/>
          </p:nvSpPr>
          <p:spPr bwMode="gray">
            <a:xfrm>
              <a:off x="-3497561" y="876300"/>
              <a:ext cx="1057021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Dec ’22</a:t>
              </a:r>
            </a:p>
          </p:txBody>
        </p:sp>
        <p:cxnSp>
          <p:nvCxnSpPr>
            <p:cNvPr id="28" name="btfpStatusStickerLine152378">
              <a:extLst>
                <a:ext uri="{FF2B5EF4-FFF2-40B4-BE49-F238E27FC236}">
                  <a16:creationId xmlns:a16="http://schemas.microsoft.com/office/drawing/2014/main" id="{A20523A7-640E-4D08-8959-A8C65B03061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49756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4683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PRESENTATIONDONOTDELETE" val="&lt;?xml version=&quot;1.0&quot; encoding=&quot;UTF-16&quot; standalone=&quot;yes&quot;?&gt;&lt;root reqver=&quot;30783&quot;&gt;&lt;version val=&quot;3668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</TotalTime>
  <Words>95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Bain Core</vt:lpstr>
      <vt:lpstr>think-cell Slide</vt:lpstr>
      <vt:lpstr>PowerPoint Presentation</vt:lpstr>
      <vt:lpstr>Retail (United States) Revenue: less than 5000000 Current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Balaji, Ashwin</dc:creator>
  <cp:lastModifiedBy>Vijay, Rahul</cp:lastModifiedBy>
  <cp:revision>44</cp:revision>
  <cp:lastPrinted>2017-02-15T14:23:56Z</cp:lastPrinted>
  <dcterms:created xsi:type="dcterms:W3CDTF">2024-07-23T08:24:21Z</dcterms:created>
  <dcterms:modified xsi:type="dcterms:W3CDTF">2024-08-12T18:22:50Z</dcterms:modified>
</cp:coreProperties>
</file>