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6000" dirty="0"/>
              <a:t>WIRESHARK</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77500" lnSpcReduction="20000"/>
          </a:bodyPr>
          <a:lstStyle/>
          <a:p>
            <a:r>
              <a:rPr lang="en-US" dirty="0"/>
              <a:t>Name: SAMAKSH BANSAL</a:t>
            </a:r>
          </a:p>
          <a:p>
            <a:r>
              <a:rPr lang="en-US" dirty="0"/>
              <a:t>Regno.: 11912543</a:t>
            </a:r>
          </a:p>
          <a:p>
            <a:r>
              <a:rPr lang="en-US" dirty="0"/>
              <a:t>Roll no.: 35</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Objective :</a:t>
            </a:r>
          </a:p>
        </p:txBody>
      </p:sp>
      <p:sp>
        <p:nvSpPr>
          <p:cNvPr id="5" name="Content Placeholder 4">
            <a:extLst>
              <a:ext uri="{FF2B5EF4-FFF2-40B4-BE49-F238E27FC236}">
                <a16:creationId xmlns:a16="http://schemas.microsoft.com/office/drawing/2014/main" id="{2C4C19B5-15D8-EA04-75AE-9CEA591BE39D}"/>
              </a:ext>
            </a:extLst>
          </p:cNvPr>
          <p:cNvSpPr>
            <a:spLocks noGrp="1"/>
          </p:cNvSpPr>
          <p:nvPr>
            <p:ph idx="1"/>
          </p:nvPr>
        </p:nvSpPr>
        <p:spPr/>
        <p:txBody>
          <a:bodyPr>
            <a:normAutofit/>
          </a:bodyPr>
          <a:lstStyle/>
          <a:p>
            <a:r>
              <a:rPr lang="en-US" sz="3600" dirty="0"/>
              <a:t>In this project, the objective is to inspect HTTP traffic and retrieve the username and password from the BSNL website using an appropriate tool. The project aims to demonstrate how an attacker can exploit the security vulnerabilities in the website and gain access to sensitive information.</a:t>
            </a:r>
            <a:endParaRPr lang="en-IN" sz="3600" dirty="0"/>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E380-20AB-4F58-357A-44BCD2429A86}"/>
              </a:ext>
            </a:extLst>
          </p:cNvPr>
          <p:cNvSpPr>
            <a:spLocks noGrp="1"/>
          </p:cNvSpPr>
          <p:nvPr>
            <p:ph type="title"/>
          </p:nvPr>
        </p:nvSpPr>
        <p:spPr/>
        <p:txBody>
          <a:bodyPr/>
          <a:lstStyle/>
          <a:p>
            <a:r>
              <a:rPr lang="en-IN" dirty="0"/>
              <a:t>Description Of The Project</a:t>
            </a:r>
          </a:p>
        </p:txBody>
      </p:sp>
      <p:sp>
        <p:nvSpPr>
          <p:cNvPr id="3" name="Content Placeholder 2">
            <a:extLst>
              <a:ext uri="{FF2B5EF4-FFF2-40B4-BE49-F238E27FC236}">
                <a16:creationId xmlns:a16="http://schemas.microsoft.com/office/drawing/2014/main" id="{0B5BF7FA-0003-FC87-4033-A250A8C68359}"/>
              </a:ext>
            </a:extLst>
          </p:cNvPr>
          <p:cNvSpPr>
            <a:spLocks noGrp="1"/>
          </p:cNvSpPr>
          <p:nvPr>
            <p:ph idx="1"/>
          </p:nvPr>
        </p:nvSpPr>
        <p:spPr/>
        <p:txBody>
          <a:bodyPr>
            <a:normAutofit/>
          </a:bodyPr>
          <a:lstStyle/>
          <a:p>
            <a:r>
              <a:rPr lang="en-US" sz="2400" dirty="0"/>
              <a:t>The project involves the use of Wireshark, a popular network protocol analyzer tool, to capture and analyze HTTP traffic between the user's computer and the BSNL website. The tool will allow us to inspect the packets and extract the username and password sent by the user to the website. The project will focus on identifying the security weaknesses in the website's login process that allow an attacker to intercept and steal the user's credentials. It will involve analyzing the HTTP packets for any unencrypted data and looking for patterns that indicate the username and password.</a:t>
            </a:r>
            <a:endParaRPr lang="en-IN" sz="2400" dirty="0"/>
          </a:p>
        </p:txBody>
      </p:sp>
    </p:spTree>
    <p:extLst>
      <p:ext uri="{BB962C8B-B14F-4D97-AF65-F5344CB8AC3E}">
        <p14:creationId xmlns:p14="http://schemas.microsoft.com/office/powerpoint/2010/main" val="300304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8F72-3F6A-F3D1-D34A-7C1C8165E5A9}"/>
              </a:ext>
            </a:extLst>
          </p:cNvPr>
          <p:cNvSpPr>
            <a:spLocks noGrp="1"/>
          </p:cNvSpPr>
          <p:nvPr>
            <p:ph type="title"/>
          </p:nvPr>
        </p:nvSpPr>
        <p:spPr/>
        <p:txBody>
          <a:bodyPr/>
          <a:lstStyle/>
          <a:p>
            <a:r>
              <a:rPr lang="en-IN" dirty="0"/>
              <a:t>Assumptions And Dependencies</a:t>
            </a:r>
          </a:p>
        </p:txBody>
      </p:sp>
      <p:sp>
        <p:nvSpPr>
          <p:cNvPr id="3" name="Content Placeholder 2">
            <a:extLst>
              <a:ext uri="{FF2B5EF4-FFF2-40B4-BE49-F238E27FC236}">
                <a16:creationId xmlns:a16="http://schemas.microsoft.com/office/drawing/2014/main" id="{D929BEFB-FB3E-2969-31F0-95DB0732A217}"/>
              </a:ext>
            </a:extLst>
          </p:cNvPr>
          <p:cNvSpPr>
            <a:spLocks noGrp="1"/>
          </p:cNvSpPr>
          <p:nvPr>
            <p:ph idx="1"/>
          </p:nvPr>
        </p:nvSpPr>
        <p:spPr/>
        <p:txBody>
          <a:bodyPr>
            <a:normAutofit/>
          </a:bodyPr>
          <a:lstStyle/>
          <a:p>
            <a:r>
              <a:rPr lang="en-US" sz="2400" dirty="0"/>
              <a:t>The assumptions for this project include: </a:t>
            </a:r>
            <a:r>
              <a:rPr lang="en-US" sz="2400" b="1" dirty="0" err="1"/>
              <a:t>i</a:t>
            </a:r>
            <a:r>
              <a:rPr lang="en-US" sz="2400" b="1" dirty="0"/>
              <a:t>. </a:t>
            </a:r>
            <a:r>
              <a:rPr lang="en-US" sz="2400" dirty="0"/>
              <a:t>The user is using an unsecured Wi-Fi network, which can be intercepted by an attacker. </a:t>
            </a:r>
            <a:r>
              <a:rPr lang="en-US" sz="2400" b="1" dirty="0"/>
              <a:t>ii.</a:t>
            </a:r>
            <a:r>
              <a:rPr lang="en-US" sz="2400" dirty="0"/>
              <a:t> The website does not use any encryption or security protocols to protect the user's credentials during transmission. </a:t>
            </a:r>
            <a:r>
              <a:rPr lang="en-US" sz="2400" b="1" dirty="0"/>
              <a:t>iii. </a:t>
            </a:r>
            <a:r>
              <a:rPr lang="en-US" sz="2400" dirty="0"/>
              <a:t>The user's computer is not infected with any malware that can intercept and steal their credentials. </a:t>
            </a:r>
            <a:r>
              <a:rPr lang="en-US" sz="2400" b="1" dirty="0"/>
              <a:t>iv.</a:t>
            </a:r>
            <a:r>
              <a:rPr lang="en-US" sz="2400" dirty="0"/>
              <a:t> The dependencies for this project include: </a:t>
            </a:r>
            <a:r>
              <a:rPr lang="en-US" sz="2400" b="1" dirty="0"/>
              <a:t>v. </a:t>
            </a:r>
            <a:r>
              <a:rPr lang="en-US" sz="2400" dirty="0"/>
              <a:t>Wireshark, the network protocol analyzer tool used to capture and analyze the website's traffic. </a:t>
            </a:r>
            <a:r>
              <a:rPr lang="en-US" sz="2400" b="1" dirty="0"/>
              <a:t>vi</a:t>
            </a:r>
            <a:r>
              <a:rPr lang="en-US" sz="2400" dirty="0"/>
              <a:t>. An internet connection to access the BSNL website. </a:t>
            </a:r>
            <a:r>
              <a:rPr lang="en-US" sz="2400" b="1" dirty="0"/>
              <a:t>vii. </a:t>
            </a:r>
            <a:r>
              <a:rPr lang="en-US" sz="2400" dirty="0"/>
              <a:t>A web browser to access the BSNL website and enter the login credentials</a:t>
            </a:r>
            <a:endParaRPr lang="en-IN" sz="2400" dirty="0"/>
          </a:p>
        </p:txBody>
      </p:sp>
    </p:spTree>
    <p:extLst>
      <p:ext uri="{BB962C8B-B14F-4D97-AF65-F5344CB8AC3E}">
        <p14:creationId xmlns:p14="http://schemas.microsoft.com/office/powerpoint/2010/main" val="254847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1">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 text, application&#10;&#10;Description automatically generated">
            <a:extLst>
              <a:ext uri="{FF2B5EF4-FFF2-40B4-BE49-F238E27FC236}">
                <a16:creationId xmlns:a16="http://schemas.microsoft.com/office/drawing/2014/main" id="{76FE344D-7FFA-E56A-7EEF-DA3FC524BD81}"/>
              </a:ext>
            </a:extLst>
          </p:cNvPr>
          <p:cNvPicPr>
            <a:picLocks noGrp="1" noChangeAspect="1"/>
          </p:cNvPicPr>
          <p:nvPr>
            <p:ph type="pic" idx="1"/>
          </p:nvPr>
        </p:nvPicPr>
        <p:blipFill rotWithShape="1">
          <a:blip r:embed="rId2"/>
          <a:srcRect r="-1" b="12426"/>
          <a:stretch/>
        </p:blipFill>
        <p:spPr>
          <a:xfrm>
            <a:off x="842772" y="841248"/>
            <a:ext cx="10506456" cy="5175504"/>
          </a:xfrm>
          <a:prstGeom prst="rect">
            <a:avLst/>
          </a:prstGeom>
        </p:spPr>
      </p:pic>
    </p:spTree>
    <p:extLst>
      <p:ext uri="{BB962C8B-B14F-4D97-AF65-F5344CB8AC3E}">
        <p14:creationId xmlns:p14="http://schemas.microsoft.com/office/powerpoint/2010/main" val="125814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screenshot of a computer&#10;&#10;Description automatically generated">
            <a:extLst>
              <a:ext uri="{FF2B5EF4-FFF2-40B4-BE49-F238E27FC236}">
                <a16:creationId xmlns:a16="http://schemas.microsoft.com/office/drawing/2014/main" id="{FDB372DB-47F4-52C6-5A31-F378924F9A01}"/>
              </a:ext>
            </a:extLst>
          </p:cNvPr>
          <p:cNvPicPr>
            <a:picLocks noGrp="1" noChangeAspect="1"/>
          </p:cNvPicPr>
          <p:nvPr>
            <p:ph type="pic" idx="1"/>
          </p:nvPr>
        </p:nvPicPr>
        <p:blipFill rotWithShape="1">
          <a:blip r:embed="rId2"/>
          <a:srcRect t="5260" r="-1" b="7166"/>
          <a:stretch/>
        </p:blipFill>
        <p:spPr>
          <a:xfrm>
            <a:off x="842772" y="841248"/>
            <a:ext cx="10506456" cy="5175504"/>
          </a:xfrm>
          <a:prstGeom prst="rect">
            <a:avLst/>
          </a:prstGeom>
        </p:spPr>
      </p:pic>
    </p:spTree>
    <p:extLst>
      <p:ext uri="{BB962C8B-B14F-4D97-AF65-F5344CB8AC3E}">
        <p14:creationId xmlns:p14="http://schemas.microsoft.com/office/powerpoint/2010/main" val="363079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5">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2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 application, table&#10;&#10;Description automatically generated">
            <a:extLst>
              <a:ext uri="{FF2B5EF4-FFF2-40B4-BE49-F238E27FC236}">
                <a16:creationId xmlns:a16="http://schemas.microsoft.com/office/drawing/2014/main" id="{88DB084F-223D-DBD7-61B1-4217480BD965}"/>
              </a:ext>
            </a:extLst>
          </p:cNvPr>
          <p:cNvPicPr>
            <a:picLocks noGrp="1" noChangeAspect="1"/>
          </p:cNvPicPr>
          <p:nvPr>
            <p:ph type="pic" idx="1"/>
          </p:nvPr>
        </p:nvPicPr>
        <p:blipFill rotWithShape="1">
          <a:blip r:embed="rId2"/>
          <a:srcRect r="25"/>
          <a:stretch/>
        </p:blipFill>
        <p:spPr>
          <a:xfrm>
            <a:off x="1466603" y="824311"/>
            <a:ext cx="9258794" cy="5209377"/>
          </a:xfrm>
          <a:prstGeom prst="rect">
            <a:avLst/>
          </a:prstGeom>
        </p:spPr>
      </p:pic>
    </p:spTree>
    <p:extLst>
      <p:ext uri="{BB962C8B-B14F-4D97-AF65-F5344CB8AC3E}">
        <p14:creationId xmlns:p14="http://schemas.microsoft.com/office/powerpoint/2010/main" val="4988263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Text&#10;&#10;Description automatically generated">
            <a:extLst>
              <a:ext uri="{FF2B5EF4-FFF2-40B4-BE49-F238E27FC236}">
                <a16:creationId xmlns:a16="http://schemas.microsoft.com/office/drawing/2014/main" id="{089E2A9D-8EE1-8C96-0864-35B1D2733AA6}"/>
              </a:ext>
            </a:extLst>
          </p:cNvPr>
          <p:cNvPicPr>
            <a:picLocks noGrp="1" noChangeAspect="1"/>
          </p:cNvPicPr>
          <p:nvPr>
            <p:ph type="pic" idx="1"/>
          </p:nvPr>
        </p:nvPicPr>
        <p:blipFill rotWithShape="1">
          <a:blip r:embed="rId2"/>
          <a:srcRect l="9233" r="17632" b="2"/>
          <a:stretch/>
        </p:blipFill>
        <p:spPr>
          <a:xfrm>
            <a:off x="1967948" y="905932"/>
            <a:ext cx="8458200" cy="5246389"/>
          </a:xfrm>
          <a:prstGeom prst="rect">
            <a:avLst/>
          </a:prstGeom>
        </p:spPr>
      </p:pic>
    </p:spTree>
    <p:extLst>
      <p:ext uri="{BB962C8B-B14F-4D97-AF65-F5344CB8AC3E}">
        <p14:creationId xmlns:p14="http://schemas.microsoft.com/office/powerpoint/2010/main" val="226714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364C7F-6705-1A3B-8364-86BF7FEBDA66}"/>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400" dirty="0">
                <a:solidFill>
                  <a:srgbClr val="FFFFFF"/>
                </a:solidFill>
              </a:rPr>
              <a:t>THANK YOU</a:t>
            </a:r>
          </a:p>
        </p:txBody>
      </p:sp>
      <p:cxnSp>
        <p:nvCxnSpPr>
          <p:cNvPr id="27" name="Straight Connector 26">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A9E22FE-A1F5-DC67-07FF-AC9DE1E893CC}"/>
              </a:ext>
            </a:extLst>
          </p:cNvPr>
          <p:cNvPicPr>
            <a:picLocks noChangeAspect="1"/>
          </p:cNvPicPr>
          <p:nvPr/>
        </p:nvPicPr>
        <p:blipFill rotWithShape="1">
          <a:blip r:embed="rId2"/>
          <a:srcRect l="5924" r="5923" b="-1"/>
          <a:stretch/>
        </p:blipFill>
        <p:spPr>
          <a:xfrm>
            <a:off x="4635095" y="10"/>
            <a:ext cx="7556889" cy="6857990"/>
          </a:xfrm>
          <a:prstGeom prst="rect">
            <a:avLst/>
          </a:prstGeom>
        </p:spPr>
      </p:pic>
    </p:spTree>
    <p:extLst>
      <p:ext uri="{BB962C8B-B14F-4D97-AF65-F5344CB8AC3E}">
        <p14:creationId xmlns:p14="http://schemas.microsoft.com/office/powerpoint/2010/main" val="246771633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{71B94B73-4788-4D10-9FCA-C0501C285C4E}tf11437505_win32</Template>
  <TotalTime>13</TotalTime>
  <Words>291</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Georgia Pro Cond Light</vt:lpstr>
      <vt:lpstr>Speak Pro</vt:lpstr>
      <vt:lpstr>RetrospectVTI</vt:lpstr>
      <vt:lpstr>WIRESHARK</vt:lpstr>
      <vt:lpstr>Objective :</vt:lpstr>
      <vt:lpstr>Description Of The Project</vt:lpstr>
      <vt:lpstr>Assumptions And Dependencies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WIRESHARK</dc:title>
  <dc:creator>Samaksh Bansal</dc:creator>
  <cp:lastModifiedBy>Samaksh Bansal</cp:lastModifiedBy>
  <cp:revision>1</cp:revision>
  <dcterms:created xsi:type="dcterms:W3CDTF">2023-04-16T08:32:46Z</dcterms:created>
  <dcterms:modified xsi:type="dcterms:W3CDTF">2023-04-16T08:46:02Z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