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601155" y="1920247"/>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305787" y="4326389"/>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Samaksh Yadav</a:t>
            </a:r>
          </a:p>
          <a:p>
            <a:r>
              <a:rPr lang="en-US" sz="2000" b="1" dirty="0">
                <a:solidFill>
                  <a:schemeClr val="accent1">
                    <a:lumMod val="75000"/>
                  </a:schemeClr>
                </a:solidFill>
                <a:latin typeface="Arial"/>
                <a:cs typeface="Arial"/>
              </a:rPr>
              <a:t>College Name &amp; Department : VIT Chennai - EEE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3600" dirty="0"/>
              <a:t>https://github.com/SamakshY/cyber-security.git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In today's digital age, the risk of confidential data leakage is a significant concern. To address this issue, the project aims to develop an effective steganographic system capable of concealing sensitive information within digital images. By embedding data covertly into images, the system ensures that the hidden information remains undetectable to unauthorized users, thereby enhancing data confidentiality and mitigating the risks associated with data leakage</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This project aims to develop a steganographic system to securely embed confidential information within digital images. </a:t>
            </a:r>
          </a:p>
          <a:p>
            <a:pPr>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It will include advanced embedding and extraction algorithms to ensure the hidden data is resistant to detection and unauthorized access.</a:t>
            </a:r>
          </a:p>
          <a:p>
            <a:pPr>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The project will enhance data security and privacy, addressing the increasing concern of data breaches by providing a covert method for data protection.</a:t>
            </a:r>
          </a:p>
          <a:p>
            <a:pPr>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This innovative approach addresses the growing concern of data breaches, offering a covert and reliable solution for protecting sensitive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Tools and Libraries:</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Python: Primary programming language.</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OpenCV: For image processing.</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hashlib</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SHA-256 password hashing.</a:t>
            </a:r>
          </a:p>
          <a:p>
            <a:pPr>
              <a:buFont typeface="Wingdings" panose="05000000000000000000" pitchFamily="2" charset="2"/>
              <a:buChar char="v"/>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Enhanced Security:</a:t>
            </a:r>
            <a:r>
              <a:rPr lang="en-IN" sz="2400" dirty="0">
                <a:latin typeface="Calibri" panose="020F0502020204030204" pitchFamily="34" charset="0"/>
                <a:ea typeface="Calibri" panose="020F0502020204030204" pitchFamily="34" charset="0"/>
                <a:cs typeface="Calibri" panose="020F0502020204030204" pitchFamily="34" charset="0"/>
              </a:rPr>
              <a:t> Protects sensitive data from unauthorized access.</a:t>
            </a:r>
          </a:p>
          <a:p>
            <a:pPr>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Practical Application:</a:t>
            </a:r>
            <a:r>
              <a:rPr lang="en-IN" sz="2400" dirty="0">
                <a:latin typeface="Calibri" panose="020F0502020204030204" pitchFamily="34" charset="0"/>
                <a:ea typeface="Calibri" panose="020F0502020204030204" pitchFamily="34" charset="0"/>
                <a:cs typeface="Calibri" panose="020F0502020204030204" pitchFamily="34" charset="0"/>
              </a:rPr>
              <a:t> Suitable for government, businesses, healthcare, and individuals.</a:t>
            </a:r>
          </a:p>
          <a:p>
            <a:pPr>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User-Friendly:</a:t>
            </a:r>
            <a:r>
              <a:rPr lang="en-IN" sz="2400" dirty="0">
                <a:latin typeface="Calibri" panose="020F0502020204030204" pitchFamily="34" charset="0"/>
                <a:ea typeface="Calibri" panose="020F0502020204030204" pitchFamily="34" charset="0"/>
                <a:cs typeface="Calibri" panose="020F0502020204030204" pitchFamily="34" charset="0"/>
              </a:rPr>
              <a:t> Simple interface for secure data embedding and retrieval.</a:t>
            </a:r>
          </a:p>
          <a:p>
            <a:pPr>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Reliable and Robust:</a:t>
            </a:r>
            <a:r>
              <a:rPr lang="en-IN" sz="2400" dirty="0">
                <a:latin typeface="Calibri" panose="020F0502020204030204" pitchFamily="34" charset="0"/>
                <a:ea typeface="Calibri" panose="020F0502020204030204" pitchFamily="34" charset="0"/>
                <a:cs typeface="Calibri" panose="020F0502020204030204" pitchFamily="34" charset="0"/>
              </a:rPr>
              <a:t> Ensures confidential communication and data storage without noticeable image distortion.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Government Agencies: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securely transmitting classified information.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Businesses: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sensitive corporate data and intellectual property.</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Healthcare Providers: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safeguarding patient records and confidential medical information.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Military:</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communication and strategic information sharing.</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Journalists: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sources and sensitive data.</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Financial Institutions: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transmission of financial data.</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Individuals: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personal data security and privacy in digital communication.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Digital Forensics Experts: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investigating digital crimes without alerting suspects. </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Secure Data Embedding:</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Implemented robust encryption to securely hide messages in images using SHA-256 hashing.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Quality Preservation: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Maintained image quality and ensured hidden data is imperceptible.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Reliable Decryption: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Developed effective decryption algorithms for accurate message retrieval.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User-Friendly:</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Created easy-to-use scripts for encryption and decryption, accessible to non-technical users.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Versatile Applications: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Demonstrated applicability in government, business, healthcare, and personal data security. </a:t>
            </a:r>
          </a:p>
          <a:p>
            <a:pPr marL="0" indent="0">
              <a:buNone/>
            </a:pPr>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EC595-97FD-74F2-56E4-24018DF87C85}"/>
              </a:ext>
            </a:extLst>
          </p:cNvPr>
          <p:cNvSpPr>
            <a:spLocks noGrp="1"/>
          </p:cNvSpPr>
          <p:nvPr>
            <p:ph type="title"/>
          </p:nvPr>
        </p:nvSpPr>
        <p:spPr/>
        <p:txBody>
          <a:bodyPr/>
          <a:lstStyle/>
          <a:p>
            <a:r>
              <a:rPr lang="en-IN" dirty="0">
                <a:solidFill>
                  <a:schemeClr val="accent1"/>
                </a:solidFill>
              </a:rPr>
              <a:t>Results</a:t>
            </a:r>
            <a:endParaRPr lang="en-IN" dirty="0"/>
          </a:p>
        </p:txBody>
      </p:sp>
      <p:pic>
        <p:nvPicPr>
          <p:cNvPr id="4" name="Content Placeholder 4">
            <a:extLst>
              <a:ext uri="{FF2B5EF4-FFF2-40B4-BE49-F238E27FC236}">
                <a16:creationId xmlns:a16="http://schemas.microsoft.com/office/drawing/2014/main" id="{9F17B7E1-0C7F-5811-4EFF-7536F729E038}"/>
              </a:ext>
            </a:extLst>
          </p:cNvPr>
          <p:cNvPicPr>
            <a:picLocks noGrp="1" noChangeAspect="1"/>
          </p:cNvPicPr>
          <p:nvPr>
            <p:ph idx="1"/>
          </p:nvPr>
        </p:nvPicPr>
        <p:blipFill>
          <a:blip r:embed="rId2"/>
          <a:stretch>
            <a:fillRect/>
          </a:stretch>
        </p:blipFill>
        <p:spPr>
          <a:xfrm>
            <a:off x="581192" y="1498973"/>
            <a:ext cx="3372909" cy="2445497"/>
          </a:xfrm>
        </p:spPr>
      </p:pic>
      <p:pic>
        <p:nvPicPr>
          <p:cNvPr id="5" name="Picture 4">
            <a:extLst>
              <a:ext uri="{FF2B5EF4-FFF2-40B4-BE49-F238E27FC236}">
                <a16:creationId xmlns:a16="http://schemas.microsoft.com/office/drawing/2014/main" id="{BB91AAC8-77C0-2B67-7827-6C64965D5316}"/>
              </a:ext>
            </a:extLst>
          </p:cNvPr>
          <p:cNvPicPr>
            <a:picLocks noChangeAspect="1"/>
          </p:cNvPicPr>
          <p:nvPr/>
        </p:nvPicPr>
        <p:blipFill>
          <a:blip r:embed="rId3"/>
          <a:stretch>
            <a:fillRect/>
          </a:stretch>
        </p:blipFill>
        <p:spPr>
          <a:xfrm>
            <a:off x="4592977" y="1613258"/>
            <a:ext cx="3006045" cy="1445097"/>
          </a:xfrm>
          <a:prstGeom prst="rect">
            <a:avLst/>
          </a:prstGeom>
        </p:spPr>
      </p:pic>
      <p:pic>
        <p:nvPicPr>
          <p:cNvPr id="6" name="Content Placeholder 8">
            <a:extLst>
              <a:ext uri="{FF2B5EF4-FFF2-40B4-BE49-F238E27FC236}">
                <a16:creationId xmlns:a16="http://schemas.microsoft.com/office/drawing/2014/main" id="{E00F71D0-8C43-4974-CDA9-F0F5A27F512C}"/>
              </a:ext>
            </a:extLst>
          </p:cNvPr>
          <p:cNvPicPr>
            <a:picLocks noChangeAspect="1"/>
          </p:cNvPicPr>
          <p:nvPr/>
        </p:nvPicPr>
        <p:blipFill>
          <a:blip r:embed="rId4"/>
          <a:stretch>
            <a:fillRect/>
          </a:stretch>
        </p:blipFill>
        <p:spPr>
          <a:xfrm>
            <a:off x="8040028" y="1264962"/>
            <a:ext cx="3445273" cy="2913517"/>
          </a:xfrm>
          <a:prstGeom prst="rect">
            <a:avLst/>
          </a:prstGeom>
        </p:spPr>
      </p:pic>
      <p:pic>
        <p:nvPicPr>
          <p:cNvPr id="7" name="Picture 6">
            <a:extLst>
              <a:ext uri="{FF2B5EF4-FFF2-40B4-BE49-F238E27FC236}">
                <a16:creationId xmlns:a16="http://schemas.microsoft.com/office/drawing/2014/main" id="{07B9FA3E-FF53-0F83-83EF-A8E30610AF7D}"/>
              </a:ext>
            </a:extLst>
          </p:cNvPr>
          <p:cNvPicPr>
            <a:picLocks noChangeAspect="1"/>
          </p:cNvPicPr>
          <p:nvPr/>
        </p:nvPicPr>
        <p:blipFill>
          <a:blip r:embed="rId5"/>
          <a:stretch>
            <a:fillRect/>
          </a:stretch>
        </p:blipFill>
        <p:spPr>
          <a:xfrm>
            <a:off x="593834" y="3944470"/>
            <a:ext cx="3360267" cy="2514600"/>
          </a:xfrm>
          <a:prstGeom prst="rect">
            <a:avLst/>
          </a:prstGeom>
        </p:spPr>
      </p:pic>
      <p:pic>
        <p:nvPicPr>
          <p:cNvPr id="8" name="Picture 7">
            <a:extLst>
              <a:ext uri="{FF2B5EF4-FFF2-40B4-BE49-F238E27FC236}">
                <a16:creationId xmlns:a16="http://schemas.microsoft.com/office/drawing/2014/main" id="{833187C8-3434-DFDC-882D-31D44F695710}"/>
              </a:ext>
            </a:extLst>
          </p:cNvPr>
          <p:cNvPicPr>
            <a:picLocks noChangeAspect="1"/>
          </p:cNvPicPr>
          <p:nvPr/>
        </p:nvPicPr>
        <p:blipFill>
          <a:blip r:embed="rId6"/>
          <a:stretch>
            <a:fillRect/>
          </a:stretch>
        </p:blipFill>
        <p:spPr>
          <a:xfrm>
            <a:off x="4898026" y="4728502"/>
            <a:ext cx="5223802" cy="1157986"/>
          </a:xfrm>
          <a:prstGeom prst="rect">
            <a:avLst/>
          </a:prstGeom>
        </p:spPr>
      </p:pic>
    </p:spTree>
    <p:extLst>
      <p:ext uri="{BB962C8B-B14F-4D97-AF65-F5344CB8AC3E}">
        <p14:creationId xmlns:p14="http://schemas.microsoft.com/office/powerpoint/2010/main" val="3829480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85000" lnSpcReduction="20000"/>
          </a:bodyPr>
          <a:lstStyle/>
          <a:p>
            <a:pPr marL="0" indent="0">
              <a:buNone/>
            </a:pPr>
            <a:r>
              <a:rPr lang="en-IN" sz="2100" dirty="0"/>
              <a:t>	This project uses steganography to securely hide data within images using SHA-256 hashed </a:t>
            </a:r>
            <a:r>
              <a:rPr lang="en-IN" sz="2100" dirty="0">
                <a:latin typeface="Calibri" panose="020F0502020204030204" pitchFamily="34" charset="0"/>
                <a:ea typeface="Calibri" panose="020F0502020204030204" pitchFamily="34" charset="0"/>
                <a:cs typeface="Calibri" panose="020F0502020204030204" pitchFamily="34" charset="0"/>
              </a:rPr>
              <a:t>passwords. The 	encryption algorithm embeds secret messages into pixel values, ensuring data remains imperceptible. The 	decryption algorithm accurately retrieves hidden messages, maintaining image integrity.</a:t>
            </a:r>
          </a:p>
          <a:p>
            <a:pPr>
              <a:buFont typeface="Wingdings" panose="05000000000000000000" pitchFamily="2" charset="2"/>
              <a:buChar char="ü"/>
            </a:pPr>
            <a:r>
              <a:rPr lang="en-US" sz="2100" b="1" dirty="0">
                <a:latin typeface="Calibri" panose="020F0502020204030204" pitchFamily="34" charset="0"/>
                <a:ea typeface="Calibri" panose="020F0502020204030204" pitchFamily="34" charset="0"/>
                <a:cs typeface="Calibri" panose="020F0502020204030204" pitchFamily="34" charset="0"/>
              </a:rPr>
              <a:t>Enhanced Security:</a:t>
            </a:r>
            <a:endParaRPr lang="en-US" sz="21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2100" dirty="0">
                <a:latin typeface="Calibri" panose="020F0502020204030204" pitchFamily="34" charset="0"/>
                <a:ea typeface="Calibri" panose="020F0502020204030204" pitchFamily="34" charset="0"/>
                <a:cs typeface="Calibri" panose="020F0502020204030204" pitchFamily="34" charset="0"/>
              </a:rPr>
              <a:t>Implemented SHA-256 hashing for passwords to ensure secure data embedding and retrieval.</a:t>
            </a:r>
          </a:p>
          <a:p>
            <a:pPr>
              <a:buFont typeface="Wingdings" panose="05000000000000000000" pitchFamily="2" charset="2"/>
              <a:buChar char="ü"/>
            </a:pPr>
            <a:r>
              <a:rPr lang="en-US" sz="2100" b="1" dirty="0">
                <a:latin typeface="Calibri" panose="020F0502020204030204" pitchFamily="34" charset="0"/>
                <a:ea typeface="Calibri" panose="020F0502020204030204" pitchFamily="34" charset="0"/>
                <a:cs typeface="Calibri" panose="020F0502020204030204" pitchFamily="34" charset="0"/>
              </a:rPr>
              <a:t>Efficient Algorithms:</a:t>
            </a:r>
            <a:endParaRPr lang="en-US" sz="21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2100" dirty="0">
                <a:latin typeface="Calibri" panose="020F0502020204030204" pitchFamily="34" charset="0"/>
                <a:ea typeface="Calibri" panose="020F0502020204030204" pitchFamily="34" charset="0"/>
                <a:cs typeface="Calibri" panose="020F0502020204030204" pitchFamily="34" charset="0"/>
              </a:rPr>
              <a:t>Developed optimized encryption and decryption algorithms to embed and extract messages without compromising image quality.</a:t>
            </a:r>
          </a:p>
          <a:p>
            <a:pPr>
              <a:buFont typeface="Wingdings" panose="05000000000000000000" pitchFamily="2" charset="2"/>
              <a:buChar char="ü"/>
            </a:pPr>
            <a:r>
              <a:rPr lang="en-US" sz="2100" b="1" dirty="0">
                <a:latin typeface="Calibri" panose="020F0502020204030204" pitchFamily="34" charset="0"/>
                <a:ea typeface="Calibri" panose="020F0502020204030204" pitchFamily="34" charset="0"/>
                <a:cs typeface="Calibri" panose="020F0502020204030204" pitchFamily="34" charset="0"/>
              </a:rPr>
              <a:t>Versatile Application:</a:t>
            </a:r>
            <a:endParaRPr lang="en-US" sz="21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2100" dirty="0">
                <a:latin typeface="Calibri" panose="020F0502020204030204" pitchFamily="34" charset="0"/>
                <a:ea typeface="Calibri" panose="020F0502020204030204" pitchFamily="34" charset="0"/>
                <a:cs typeface="Calibri" panose="020F0502020204030204" pitchFamily="34" charset="0"/>
              </a:rPr>
              <a:t>Made the system compatible with common image formats, allowing for broad applicability across various use cases.</a:t>
            </a:r>
          </a:p>
          <a:p>
            <a:pPr>
              <a:buFont typeface="Wingdings" panose="05000000000000000000" pitchFamily="2" charset="2"/>
              <a:buChar char="ü"/>
            </a:pPr>
            <a:r>
              <a:rPr lang="en-US" sz="2100" b="1" dirty="0">
                <a:latin typeface="Calibri" panose="020F0502020204030204" pitchFamily="34" charset="0"/>
                <a:ea typeface="Calibri" panose="020F0502020204030204" pitchFamily="34" charset="0"/>
                <a:cs typeface="Calibri" panose="020F0502020204030204" pitchFamily="34" charset="0"/>
              </a:rPr>
              <a:t>Robust Testing:</a:t>
            </a:r>
            <a:endParaRPr lang="en-US" sz="21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2100" dirty="0">
                <a:latin typeface="Calibri" panose="020F0502020204030204" pitchFamily="34" charset="0"/>
                <a:ea typeface="Calibri" panose="020F0502020204030204" pitchFamily="34" charset="0"/>
                <a:cs typeface="Calibri" panose="020F0502020204030204" pitchFamily="34" charset="0"/>
              </a:rPr>
              <a:t>Conducted extensive testing to ensure the system’s reliability and resistance to potential attacks, enhancing overall robustness.</a:t>
            </a:r>
          </a:p>
          <a:p>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2159</TotalTime>
  <Words>581</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Courier New</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Samaksh Yadav</cp:lastModifiedBy>
  <cp:revision>26</cp:revision>
  <dcterms:created xsi:type="dcterms:W3CDTF">2021-05-26T16:50:10Z</dcterms:created>
  <dcterms:modified xsi:type="dcterms:W3CDTF">2025-02-26T15:40:23Z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