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0" d="100"/>
          <a:sy n="70" d="100"/>
        </p:scale>
        <p:origin x="51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7A674-FD0E-491B-A01E-A165B8FB7B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E75247-2B25-4F36-A4B6-41BED8D68DCB}">
      <dgm:prSet/>
      <dgm:spPr>
        <a:solidFill>
          <a:schemeClr val="accent2">
            <a:lumMod val="20000"/>
            <a:lumOff val="80000"/>
          </a:schemeClr>
        </a:solidFill>
      </dgm:spPr>
      <dgm:t>
        <a:bodyPr/>
        <a:lstStyle/>
        <a:p>
          <a:r>
            <a:rPr lang="en-US" dirty="0">
              <a:solidFill>
                <a:schemeClr val="tx1"/>
              </a:solidFill>
            </a:rPr>
            <a:t>Quench is not a franchise of Starbucks, but it serves Starbucks coffee which is quite popular amongst students at the University of Washington. The database developed can be used to track weekly, monthly, quarterly, or yearly sales.</a:t>
          </a:r>
        </a:p>
      </dgm:t>
    </dgm:pt>
    <dgm:pt modelId="{3ECBF05E-210D-4674-A93F-315FA2227CF7}" type="parTrans" cxnId="{557685A9-50A5-4543-B73A-CDD86D8E2C6A}">
      <dgm:prSet/>
      <dgm:spPr/>
      <dgm:t>
        <a:bodyPr/>
        <a:lstStyle/>
        <a:p>
          <a:endParaRPr lang="en-US"/>
        </a:p>
      </dgm:t>
    </dgm:pt>
    <dgm:pt modelId="{80D9E276-EFF0-4677-B1BA-159EBC97132A}" type="sibTrans" cxnId="{557685A9-50A5-4543-B73A-CDD86D8E2C6A}">
      <dgm:prSet/>
      <dgm:spPr/>
      <dgm:t>
        <a:bodyPr/>
        <a:lstStyle/>
        <a:p>
          <a:endParaRPr lang="en-US"/>
        </a:p>
      </dgm:t>
    </dgm:pt>
    <dgm:pt modelId="{8EA62553-2E91-43DD-B066-BCB446BE1FD7}">
      <dgm:prSet/>
      <dgm:spPr>
        <a:solidFill>
          <a:schemeClr val="accent2"/>
        </a:solidFill>
      </dgm:spPr>
      <dgm:t>
        <a:bodyPr/>
        <a:lstStyle/>
        <a:p>
          <a:r>
            <a:rPr lang="en-US" dirty="0"/>
            <a:t>It can be used to manage the inventory and menu by analyzing which drink, syrups or milk are the most popular.</a:t>
          </a:r>
        </a:p>
      </dgm:t>
    </dgm:pt>
    <dgm:pt modelId="{B786ED3C-30E2-44B2-9CEA-F65E18BE9C42}" type="parTrans" cxnId="{96A8BF21-B99E-45D5-936B-5A492E79BF48}">
      <dgm:prSet/>
      <dgm:spPr/>
      <dgm:t>
        <a:bodyPr/>
        <a:lstStyle/>
        <a:p>
          <a:endParaRPr lang="en-US"/>
        </a:p>
      </dgm:t>
    </dgm:pt>
    <dgm:pt modelId="{188A6CCB-F07D-4B70-BAE7-C2504427D087}" type="sibTrans" cxnId="{96A8BF21-B99E-45D5-936B-5A492E79BF48}">
      <dgm:prSet/>
      <dgm:spPr/>
      <dgm:t>
        <a:bodyPr/>
        <a:lstStyle/>
        <a:p>
          <a:endParaRPr lang="en-US"/>
        </a:p>
      </dgm:t>
    </dgm:pt>
    <dgm:pt modelId="{902603CD-D77A-41E0-936E-FAED284BA02B}">
      <dgm:prSet/>
      <dgm:spPr>
        <a:solidFill>
          <a:schemeClr val="accent2">
            <a:lumMod val="20000"/>
            <a:lumOff val="80000"/>
          </a:schemeClr>
        </a:solidFill>
      </dgm:spPr>
      <dgm:t>
        <a:bodyPr/>
        <a:lstStyle/>
        <a:p>
          <a:r>
            <a:rPr lang="en-US" dirty="0">
              <a:solidFill>
                <a:schemeClr val="tx1"/>
              </a:solidFill>
            </a:rPr>
            <a:t>The database can be used by the Starbucks in the future to target customers and provide them monthly or weekly plan.</a:t>
          </a:r>
        </a:p>
      </dgm:t>
    </dgm:pt>
    <dgm:pt modelId="{4E54058E-E906-477E-9490-74FFCE29B1DD}" type="parTrans" cxnId="{AB0D7296-BA73-4C9F-9E5E-807FDF10C889}">
      <dgm:prSet/>
      <dgm:spPr/>
      <dgm:t>
        <a:bodyPr/>
        <a:lstStyle/>
        <a:p>
          <a:endParaRPr lang="en-US"/>
        </a:p>
      </dgm:t>
    </dgm:pt>
    <dgm:pt modelId="{E8B0C460-F4BE-4FED-B09C-A1F923A450D4}" type="sibTrans" cxnId="{AB0D7296-BA73-4C9F-9E5E-807FDF10C889}">
      <dgm:prSet/>
      <dgm:spPr/>
      <dgm:t>
        <a:bodyPr/>
        <a:lstStyle/>
        <a:p>
          <a:endParaRPr lang="en-US"/>
        </a:p>
      </dgm:t>
    </dgm:pt>
    <dgm:pt modelId="{C594CC1E-7EA2-4EF4-B731-D760CD4B804A}" type="pres">
      <dgm:prSet presAssocID="{46C7A674-FD0E-491B-A01E-A165B8FB7B80}" presName="linear" presStyleCnt="0">
        <dgm:presLayoutVars>
          <dgm:animLvl val="lvl"/>
          <dgm:resizeHandles val="exact"/>
        </dgm:presLayoutVars>
      </dgm:prSet>
      <dgm:spPr/>
    </dgm:pt>
    <dgm:pt modelId="{C4F9DF93-1535-4C80-B3AF-9743909E12AD}" type="pres">
      <dgm:prSet presAssocID="{F0E75247-2B25-4F36-A4B6-41BED8D68DCB}" presName="parentText" presStyleLbl="node1" presStyleIdx="0" presStyleCnt="3">
        <dgm:presLayoutVars>
          <dgm:chMax val="0"/>
          <dgm:bulletEnabled val="1"/>
        </dgm:presLayoutVars>
      </dgm:prSet>
      <dgm:spPr/>
    </dgm:pt>
    <dgm:pt modelId="{2A0A810E-DB8D-46CF-9215-668CAA355D91}" type="pres">
      <dgm:prSet presAssocID="{80D9E276-EFF0-4677-B1BA-159EBC97132A}" presName="spacer" presStyleCnt="0"/>
      <dgm:spPr/>
    </dgm:pt>
    <dgm:pt modelId="{C0013670-1684-458C-88AE-30D085A5ABD8}" type="pres">
      <dgm:prSet presAssocID="{8EA62553-2E91-43DD-B066-BCB446BE1FD7}" presName="parentText" presStyleLbl="node1" presStyleIdx="1" presStyleCnt="3">
        <dgm:presLayoutVars>
          <dgm:chMax val="0"/>
          <dgm:bulletEnabled val="1"/>
        </dgm:presLayoutVars>
      </dgm:prSet>
      <dgm:spPr/>
    </dgm:pt>
    <dgm:pt modelId="{78A3EA4C-2BCB-4919-9B64-18778EB270C5}" type="pres">
      <dgm:prSet presAssocID="{188A6CCB-F07D-4B70-BAE7-C2504427D087}" presName="spacer" presStyleCnt="0"/>
      <dgm:spPr/>
    </dgm:pt>
    <dgm:pt modelId="{0ECEDD60-13B4-4889-B2C4-602FD239B041}" type="pres">
      <dgm:prSet presAssocID="{902603CD-D77A-41E0-936E-FAED284BA02B}" presName="parentText" presStyleLbl="node1" presStyleIdx="2" presStyleCnt="3">
        <dgm:presLayoutVars>
          <dgm:chMax val="0"/>
          <dgm:bulletEnabled val="1"/>
        </dgm:presLayoutVars>
      </dgm:prSet>
      <dgm:spPr/>
    </dgm:pt>
  </dgm:ptLst>
  <dgm:cxnLst>
    <dgm:cxn modelId="{96A8BF21-B99E-45D5-936B-5A492E79BF48}" srcId="{46C7A674-FD0E-491B-A01E-A165B8FB7B80}" destId="{8EA62553-2E91-43DD-B066-BCB446BE1FD7}" srcOrd="1" destOrd="0" parTransId="{B786ED3C-30E2-44B2-9CEA-F65E18BE9C42}" sibTransId="{188A6CCB-F07D-4B70-BAE7-C2504427D087}"/>
    <dgm:cxn modelId="{7E4E3033-DE91-493A-AB30-A0D7BDCF8BBA}" type="presOf" srcId="{8EA62553-2E91-43DD-B066-BCB446BE1FD7}" destId="{C0013670-1684-458C-88AE-30D085A5ABD8}" srcOrd="0" destOrd="0" presId="urn:microsoft.com/office/officeart/2005/8/layout/vList2"/>
    <dgm:cxn modelId="{6794F633-303E-4702-B72E-FEFA136F47F5}" type="presOf" srcId="{F0E75247-2B25-4F36-A4B6-41BED8D68DCB}" destId="{C4F9DF93-1535-4C80-B3AF-9743909E12AD}" srcOrd="0" destOrd="0" presId="urn:microsoft.com/office/officeart/2005/8/layout/vList2"/>
    <dgm:cxn modelId="{D443B435-F690-47C4-B7D7-95E053BEA82D}" type="presOf" srcId="{46C7A674-FD0E-491B-A01E-A165B8FB7B80}" destId="{C594CC1E-7EA2-4EF4-B731-D760CD4B804A}" srcOrd="0" destOrd="0" presId="urn:microsoft.com/office/officeart/2005/8/layout/vList2"/>
    <dgm:cxn modelId="{82C8BF6E-113D-4208-83F8-ECC1B26B14EC}" type="presOf" srcId="{902603CD-D77A-41E0-936E-FAED284BA02B}" destId="{0ECEDD60-13B4-4889-B2C4-602FD239B041}" srcOrd="0" destOrd="0" presId="urn:microsoft.com/office/officeart/2005/8/layout/vList2"/>
    <dgm:cxn modelId="{AB0D7296-BA73-4C9F-9E5E-807FDF10C889}" srcId="{46C7A674-FD0E-491B-A01E-A165B8FB7B80}" destId="{902603CD-D77A-41E0-936E-FAED284BA02B}" srcOrd="2" destOrd="0" parTransId="{4E54058E-E906-477E-9490-74FFCE29B1DD}" sibTransId="{E8B0C460-F4BE-4FED-B09C-A1F923A450D4}"/>
    <dgm:cxn modelId="{557685A9-50A5-4543-B73A-CDD86D8E2C6A}" srcId="{46C7A674-FD0E-491B-A01E-A165B8FB7B80}" destId="{F0E75247-2B25-4F36-A4B6-41BED8D68DCB}" srcOrd="0" destOrd="0" parTransId="{3ECBF05E-210D-4674-A93F-315FA2227CF7}" sibTransId="{80D9E276-EFF0-4677-B1BA-159EBC97132A}"/>
    <dgm:cxn modelId="{548CA41C-AE14-4CEF-8063-732926C1C536}" type="presParOf" srcId="{C594CC1E-7EA2-4EF4-B731-D760CD4B804A}" destId="{C4F9DF93-1535-4C80-B3AF-9743909E12AD}" srcOrd="0" destOrd="0" presId="urn:microsoft.com/office/officeart/2005/8/layout/vList2"/>
    <dgm:cxn modelId="{807CB1C6-7C8F-4371-9B66-5EA2C994D2F4}" type="presParOf" srcId="{C594CC1E-7EA2-4EF4-B731-D760CD4B804A}" destId="{2A0A810E-DB8D-46CF-9215-668CAA355D91}" srcOrd="1" destOrd="0" presId="urn:microsoft.com/office/officeart/2005/8/layout/vList2"/>
    <dgm:cxn modelId="{6A88B102-EB97-49C4-BA1D-AB9621F344F0}" type="presParOf" srcId="{C594CC1E-7EA2-4EF4-B731-D760CD4B804A}" destId="{C0013670-1684-458C-88AE-30D085A5ABD8}" srcOrd="2" destOrd="0" presId="urn:microsoft.com/office/officeart/2005/8/layout/vList2"/>
    <dgm:cxn modelId="{97B72357-607E-49FD-9048-63CB3BF9AFC4}" type="presParOf" srcId="{C594CC1E-7EA2-4EF4-B731-D760CD4B804A}" destId="{78A3EA4C-2BCB-4919-9B64-18778EB270C5}" srcOrd="3" destOrd="0" presId="urn:microsoft.com/office/officeart/2005/8/layout/vList2"/>
    <dgm:cxn modelId="{EA59DA8C-394E-4A96-A7E3-7BF49BC4D343}" type="presParOf" srcId="{C594CC1E-7EA2-4EF4-B731-D760CD4B804A}" destId="{0ECEDD60-13B4-4889-B2C4-602FD239B041}" srcOrd="4" destOrd="0" presId="urn:microsoft.com/office/officeart/2005/8/layout/vList2"/>
  </dgm:cxnLst>
  <dgm:bg/>
  <dgm:whole>
    <a:ln>
      <a:solidFill>
        <a:schemeClr val="bg1">
          <a:lumMod val="9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9DF93-1535-4C80-B3AF-9743909E12AD}">
      <dsp:nvSpPr>
        <dsp:cNvPr id="0" name=""/>
        <dsp:cNvSpPr/>
      </dsp:nvSpPr>
      <dsp:spPr>
        <a:xfrm>
          <a:off x="0" y="418801"/>
          <a:ext cx="7532914" cy="1641509"/>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Quench is not a franchise of Starbucks, but it serves Starbucks coffee which is quite popular amongst students at the University of Washington. The database developed can be used to track weekly, monthly, quarterly, or yearly sales.</a:t>
          </a:r>
        </a:p>
      </dsp:txBody>
      <dsp:txXfrm>
        <a:off x="80132" y="498933"/>
        <a:ext cx="7372650" cy="1481245"/>
      </dsp:txXfrm>
    </dsp:sp>
    <dsp:sp modelId="{C0013670-1684-458C-88AE-30D085A5ABD8}">
      <dsp:nvSpPr>
        <dsp:cNvPr id="0" name=""/>
        <dsp:cNvSpPr/>
      </dsp:nvSpPr>
      <dsp:spPr>
        <a:xfrm>
          <a:off x="0" y="2126552"/>
          <a:ext cx="7532914" cy="164150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can be used to manage the inventory and menu by analyzing which drink, syrups or milk are the most popular.</a:t>
          </a:r>
        </a:p>
      </dsp:txBody>
      <dsp:txXfrm>
        <a:off x="80132" y="2206684"/>
        <a:ext cx="7372650" cy="1481245"/>
      </dsp:txXfrm>
    </dsp:sp>
    <dsp:sp modelId="{0ECEDD60-13B4-4889-B2C4-602FD239B041}">
      <dsp:nvSpPr>
        <dsp:cNvPr id="0" name=""/>
        <dsp:cNvSpPr/>
      </dsp:nvSpPr>
      <dsp:spPr>
        <a:xfrm>
          <a:off x="0" y="3834302"/>
          <a:ext cx="7532914" cy="1641509"/>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The database can be used by the Starbucks in the future to target customers and provide them monthly or weekly plan.</a:t>
          </a:r>
        </a:p>
      </dsp:txBody>
      <dsp:txXfrm>
        <a:off x="80132" y="3914434"/>
        <a:ext cx="7372650" cy="1481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10F5-DC2D-4C1D-B5E6-00B6A2DB3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248FAD-0CA1-4B90-93C7-FEC4D96B8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CE404B-9CD4-49F7-9051-0DE112C3AD88}"/>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5" name="Footer Placeholder 4">
            <a:extLst>
              <a:ext uri="{FF2B5EF4-FFF2-40B4-BE49-F238E27FC236}">
                <a16:creationId xmlns:a16="http://schemas.microsoft.com/office/drawing/2014/main" id="{E27997D1-3B38-4285-B00C-25C244C0C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5568D-6B9E-49DF-ADFA-4133514CBAE7}"/>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57767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68E3-E1FB-4D7D-A876-0DFAA67D5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1E2081-0EA8-41D6-88F3-236CAD387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55D0D-FC67-4EC2-B9EE-CB7D05A90D14}"/>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5" name="Footer Placeholder 4">
            <a:extLst>
              <a:ext uri="{FF2B5EF4-FFF2-40B4-BE49-F238E27FC236}">
                <a16:creationId xmlns:a16="http://schemas.microsoft.com/office/drawing/2014/main" id="{85F077B7-5179-4329-99ED-EB16C0D7E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8CE68-982E-4A16-B0E8-867C16040193}"/>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283612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36639-FBA8-4C26-86D0-20B99A58C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9785F0-A863-483A-B6BA-F521ADF0D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A2938-1731-4D2F-96E1-EAF84BFF804E}"/>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5" name="Footer Placeholder 4">
            <a:extLst>
              <a:ext uri="{FF2B5EF4-FFF2-40B4-BE49-F238E27FC236}">
                <a16:creationId xmlns:a16="http://schemas.microsoft.com/office/drawing/2014/main" id="{CB77D305-5E6D-489F-B6D2-4BBF53E45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5A68B-D387-4AF1-A946-C0D7B701DE36}"/>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278638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F955-699A-4EF4-8E49-8736493C7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FF518-4C89-469A-92FF-39E11CB25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4B634-8647-4F79-8360-7FAF404A4DC5}"/>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5" name="Footer Placeholder 4">
            <a:extLst>
              <a:ext uri="{FF2B5EF4-FFF2-40B4-BE49-F238E27FC236}">
                <a16:creationId xmlns:a16="http://schemas.microsoft.com/office/drawing/2014/main" id="{5114D9C3-7B68-46E4-A924-928E36155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E8584-1AC3-4DF2-8ECE-05F30AF26827}"/>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373657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9EC7-43CC-4A13-8709-381FA58589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65DB1-337E-4BC4-8822-6B73CFBCC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6B697-A3C5-4210-B4AC-8E58F30A1FC7}"/>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5" name="Footer Placeholder 4">
            <a:extLst>
              <a:ext uri="{FF2B5EF4-FFF2-40B4-BE49-F238E27FC236}">
                <a16:creationId xmlns:a16="http://schemas.microsoft.com/office/drawing/2014/main" id="{288E6209-AE93-4495-953B-B744DF1C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4FA6F-4AC3-4E7B-ABEB-208CE330E601}"/>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184347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1753-4537-4606-8166-0E166DB924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097B85-ACB7-46C4-B95C-94EB45F68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57702-1418-42EA-AB48-206945394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FF261-0F52-4692-BCDD-D747C634957D}"/>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6" name="Footer Placeholder 5">
            <a:extLst>
              <a:ext uri="{FF2B5EF4-FFF2-40B4-BE49-F238E27FC236}">
                <a16:creationId xmlns:a16="http://schemas.microsoft.com/office/drawing/2014/main" id="{06F5361B-9D13-45D5-9BD1-8B2360BDF9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80558-59AC-4630-B82B-AFA86AC546D1}"/>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250547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C833-9C77-408F-A598-62A83652FB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362DD-153D-4C40-B6D2-5DD23495D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D51BB-7753-4397-80B5-874AD5931B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9BDCA-B196-45F2-AA6D-F7B9FD205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B46E45-9F74-4F8A-BCB4-594C41C40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311FC3-9F91-40B2-BCD1-57E34129DFBC}"/>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8" name="Footer Placeholder 7">
            <a:extLst>
              <a:ext uri="{FF2B5EF4-FFF2-40B4-BE49-F238E27FC236}">
                <a16:creationId xmlns:a16="http://schemas.microsoft.com/office/drawing/2014/main" id="{C9717AA0-6E75-4D66-B3B8-B07884C8CD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6D4522-49DF-48F7-A6F1-08E222FD6ABC}"/>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405845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8F58-75D5-44FE-8B56-6D14E8B1BE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16A322-C0DD-4B63-A004-C69612CB01AB}"/>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4" name="Footer Placeholder 3">
            <a:extLst>
              <a:ext uri="{FF2B5EF4-FFF2-40B4-BE49-F238E27FC236}">
                <a16:creationId xmlns:a16="http://schemas.microsoft.com/office/drawing/2014/main" id="{C3C272D3-BE13-4A01-9F6E-1C32CA738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9C1837-DFEE-49F9-9432-46166FA785C4}"/>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420365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894C8A-59CA-468A-ADEF-E6D3E85BC63D}"/>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3" name="Footer Placeholder 2">
            <a:extLst>
              <a:ext uri="{FF2B5EF4-FFF2-40B4-BE49-F238E27FC236}">
                <a16:creationId xmlns:a16="http://schemas.microsoft.com/office/drawing/2014/main" id="{3615EC19-10FB-41F4-8A79-C63588B64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AAAB2-52DF-4F7D-AB6F-561A48140E43}"/>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54018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1873-8C4A-493B-BF98-3FCD67CA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92165-4837-44B2-93D6-ED0384CA4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F05F8-2E93-4836-80E3-23090D788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BAFC4-ACDE-4F04-968D-E647FBF8743E}"/>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6" name="Footer Placeholder 5">
            <a:extLst>
              <a:ext uri="{FF2B5EF4-FFF2-40B4-BE49-F238E27FC236}">
                <a16:creationId xmlns:a16="http://schemas.microsoft.com/office/drawing/2014/main" id="{E8787205-FEDF-48F0-9344-9AD253B61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A8323-B24E-43FF-9643-ACE18FD963AD}"/>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61238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5531-94D5-49D6-A866-267B1F616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C0CB8B-0D6B-468E-A76D-4EB3FC0F0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F12AF8-8F77-4FA3-B9F6-BB31CCEA3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C43E6-E2CD-4F9E-8E81-EDABA4980555}"/>
              </a:ext>
            </a:extLst>
          </p:cNvPr>
          <p:cNvSpPr>
            <a:spLocks noGrp="1"/>
          </p:cNvSpPr>
          <p:nvPr>
            <p:ph type="dt" sz="half" idx="10"/>
          </p:nvPr>
        </p:nvSpPr>
        <p:spPr/>
        <p:txBody>
          <a:bodyPr/>
          <a:lstStyle/>
          <a:p>
            <a:fld id="{FFD7C864-2CB2-4879-85AC-25901946A7C8}" type="datetimeFigureOut">
              <a:rPr lang="en-US" smtClean="0"/>
              <a:t>3/11/2022</a:t>
            </a:fld>
            <a:endParaRPr lang="en-US"/>
          </a:p>
        </p:txBody>
      </p:sp>
      <p:sp>
        <p:nvSpPr>
          <p:cNvPr id="6" name="Footer Placeholder 5">
            <a:extLst>
              <a:ext uri="{FF2B5EF4-FFF2-40B4-BE49-F238E27FC236}">
                <a16:creationId xmlns:a16="http://schemas.microsoft.com/office/drawing/2014/main" id="{EDCB9E6A-E27B-4ED2-B677-1EADF9F79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09FB6-5619-47AF-AB92-AD9FD132C07D}"/>
              </a:ext>
            </a:extLst>
          </p:cNvPr>
          <p:cNvSpPr>
            <a:spLocks noGrp="1"/>
          </p:cNvSpPr>
          <p:nvPr>
            <p:ph type="sldNum" sz="quarter" idx="12"/>
          </p:nvPr>
        </p:nvSpPr>
        <p:spPr/>
        <p:txBody>
          <a:bodyPr/>
          <a:lstStyle/>
          <a:p>
            <a:fld id="{70A642E3-368A-469C-A821-7B63A19B9091}" type="slidenum">
              <a:rPr lang="en-US" smtClean="0"/>
              <a:t>‹#›</a:t>
            </a:fld>
            <a:endParaRPr lang="en-US"/>
          </a:p>
        </p:txBody>
      </p:sp>
    </p:spTree>
    <p:extLst>
      <p:ext uri="{BB962C8B-B14F-4D97-AF65-F5344CB8AC3E}">
        <p14:creationId xmlns:p14="http://schemas.microsoft.com/office/powerpoint/2010/main" val="60441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E530D3-5C77-4690-82A6-EDF530BC0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4025EE-D99B-4759-99E1-F1829E79C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1AC7E-D89F-4120-B4E5-0ADF73AA4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7C864-2CB2-4879-85AC-25901946A7C8}" type="datetimeFigureOut">
              <a:rPr lang="en-US" smtClean="0"/>
              <a:t>3/11/2022</a:t>
            </a:fld>
            <a:endParaRPr lang="en-US"/>
          </a:p>
        </p:txBody>
      </p:sp>
      <p:sp>
        <p:nvSpPr>
          <p:cNvPr id="5" name="Footer Placeholder 4">
            <a:extLst>
              <a:ext uri="{FF2B5EF4-FFF2-40B4-BE49-F238E27FC236}">
                <a16:creationId xmlns:a16="http://schemas.microsoft.com/office/drawing/2014/main" id="{4B52E687-5DCE-4A84-9AF4-4801B158D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BC299-701B-4C5C-BE86-E6A4D1D04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642E3-368A-469C-A821-7B63A19B9091}" type="slidenum">
              <a:rPr lang="en-US" smtClean="0"/>
              <a:t>‹#›</a:t>
            </a:fld>
            <a:endParaRPr lang="en-US"/>
          </a:p>
        </p:txBody>
      </p:sp>
    </p:spTree>
    <p:extLst>
      <p:ext uri="{BB962C8B-B14F-4D97-AF65-F5344CB8AC3E}">
        <p14:creationId xmlns:p14="http://schemas.microsoft.com/office/powerpoint/2010/main" val="147149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Top Coffee-Consuming Countries - WorldAtlas">
            <a:extLst>
              <a:ext uri="{FF2B5EF4-FFF2-40B4-BE49-F238E27FC236}">
                <a16:creationId xmlns:a16="http://schemas.microsoft.com/office/drawing/2014/main" id="{D55342AE-EC2C-4188-9406-5C54DE1BB4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2" r="20733" b="842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2FF058-4629-4E73-A891-89691882D506}"/>
              </a:ext>
            </a:extLst>
          </p:cNvPr>
          <p:cNvSpPr>
            <a:spLocks noGrp="1"/>
          </p:cNvSpPr>
          <p:nvPr>
            <p:ph type="ctrTitle"/>
          </p:nvPr>
        </p:nvSpPr>
        <p:spPr>
          <a:xfrm>
            <a:off x="477981" y="1122363"/>
            <a:ext cx="4023360" cy="3204134"/>
          </a:xfrm>
        </p:spPr>
        <p:txBody>
          <a:bodyPr anchor="b">
            <a:normAutofit/>
          </a:bodyPr>
          <a:lstStyle/>
          <a:p>
            <a:pPr algn="l"/>
            <a:r>
              <a:rPr lang="en-US" sz="4400" b="1">
                <a:latin typeface="+mn-lt"/>
              </a:rPr>
              <a:t>Barista Management at Quench, UW Dining Center</a:t>
            </a:r>
          </a:p>
        </p:txBody>
      </p:sp>
      <p:sp>
        <p:nvSpPr>
          <p:cNvPr id="3" name="Subtitle 2">
            <a:extLst>
              <a:ext uri="{FF2B5EF4-FFF2-40B4-BE49-F238E27FC236}">
                <a16:creationId xmlns:a16="http://schemas.microsoft.com/office/drawing/2014/main" id="{8E53524E-F177-4CCB-B80F-61E90B049603}"/>
              </a:ext>
            </a:extLst>
          </p:cNvPr>
          <p:cNvSpPr>
            <a:spLocks noGrp="1"/>
          </p:cNvSpPr>
          <p:nvPr>
            <p:ph type="subTitle" idx="1"/>
          </p:nvPr>
        </p:nvSpPr>
        <p:spPr>
          <a:xfrm>
            <a:off x="477980" y="4872922"/>
            <a:ext cx="4023359" cy="1208141"/>
          </a:xfrm>
        </p:spPr>
        <p:txBody>
          <a:bodyPr>
            <a:normAutofit/>
          </a:bodyPr>
          <a:lstStyle/>
          <a:p>
            <a:pPr algn="l"/>
            <a:r>
              <a:rPr lang="en-US" sz="2000"/>
              <a:t>IMT 543             03/11/2022</a:t>
            </a:r>
          </a:p>
          <a:p>
            <a:pPr algn="l"/>
            <a:r>
              <a:rPr lang="en-US" sz="2000"/>
              <a:t>Presented by - Saman Ateeq</a:t>
            </a:r>
          </a:p>
        </p:txBody>
      </p:sp>
      <p:sp>
        <p:nvSpPr>
          <p:cNvPr id="75" name="Rectangle 74" hidden="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440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74AF4-3E91-40F9-9152-D2D3BC304546}"/>
              </a:ext>
            </a:extLst>
          </p:cNvPr>
          <p:cNvSpPr>
            <a:spLocks noGrp="1"/>
          </p:cNvSpPr>
          <p:nvPr>
            <p:ph type="title"/>
          </p:nvPr>
        </p:nvSpPr>
        <p:spPr>
          <a:xfrm>
            <a:off x="312724" y="3433763"/>
            <a:ext cx="3197013" cy="2743200"/>
          </a:xfrm>
        </p:spPr>
        <p:txBody>
          <a:bodyPr anchor="t">
            <a:normAutofit/>
          </a:bodyPr>
          <a:lstStyle/>
          <a:p>
            <a:pPr algn="ctr"/>
            <a:r>
              <a:rPr lang="en-US" sz="4800" dirty="0">
                <a:solidFill>
                  <a:schemeClr val="bg1"/>
                </a:solidFill>
              </a:rPr>
              <a:t>Contents</a:t>
            </a:r>
          </a:p>
        </p:txBody>
      </p:sp>
      <p:sp>
        <p:nvSpPr>
          <p:cNvPr id="3" name="Content Placeholder 2">
            <a:extLst>
              <a:ext uri="{FF2B5EF4-FFF2-40B4-BE49-F238E27FC236}">
                <a16:creationId xmlns:a16="http://schemas.microsoft.com/office/drawing/2014/main" id="{DF6FDBC6-A3ED-441D-BCA8-6ADC50E3898C}"/>
              </a:ext>
            </a:extLst>
          </p:cNvPr>
          <p:cNvSpPr>
            <a:spLocks noGrp="1"/>
          </p:cNvSpPr>
          <p:nvPr>
            <p:ph idx="1"/>
          </p:nvPr>
        </p:nvSpPr>
        <p:spPr>
          <a:xfrm>
            <a:off x="4488562" y="979714"/>
            <a:ext cx="7289799" cy="5766897"/>
          </a:xfrm>
        </p:spPr>
        <p:txBody>
          <a:bodyPr anchor="ctr">
            <a:normAutofit/>
          </a:bodyPr>
          <a:lstStyle/>
          <a:p>
            <a:r>
              <a:rPr lang="en-US" dirty="0"/>
              <a:t>Business Scope</a:t>
            </a:r>
          </a:p>
          <a:p>
            <a:endParaRPr lang="en-US" sz="800" dirty="0"/>
          </a:p>
          <a:p>
            <a:r>
              <a:rPr lang="en-US" dirty="0"/>
              <a:t>Draft ERD</a:t>
            </a:r>
          </a:p>
          <a:p>
            <a:pPr marL="0" indent="0">
              <a:buNone/>
            </a:pPr>
            <a:endParaRPr lang="en-US" sz="800" dirty="0"/>
          </a:p>
          <a:p>
            <a:r>
              <a:rPr lang="en-US" dirty="0"/>
              <a:t>Revised ERD</a:t>
            </a:r>
          </a:p>
          <a:p>
            <a:pPr marL="0" indent="0">
              <a:buNone/>
            </a:pPr>
            <a:endParaRPr lang="en-US" sz="800" dirty="0"/>
          </a:p>
          <a:p>
            <a:r>
              <a:rPr lang="en-US" dirty="0"/>
              <a:t>Code Objects &amp; Walkthrough</a:t>
            </a:r>
          </a:p>
          <a:p>
            <a:pPr>
              <a:buSzPct val="100000"/>
            </a:pPr>
            <a:r>
              <a:rPr lang="en-US" dirty="0"/>
              <a:t>    </a:t>
            </a:r>
            <a:r>
              <a:rPr lang="en-US" sz="2400" dirty="0"/>
              <a:t>Stored Procedure</a:t>
            </a:r>
          </a:p>
          <a:p>
            <a:pPr>
              <a:buSzPct val="100000"/>
            </a:pPr>
            <a:r>
              <a:rPr lang="en-US" sz="2400" dirty="0"/>
              <a:t>     Business Rule</a:t>
            </a:r>
          </a:p>
          <a:p>
            <a:pPr>
              <a:buSzPct val="99000"/>
            </a:pPr>
            <a:r>
              <a:rPr lang="en-US" sz="2400" dirty="0"/>
              <a:t>     Computed Column</a:t>
            </a:r>
          </a:p>
          <a:p>
            <a:pPr>
              <a:buSzPct val="99000"/>
            </a:pPr>
            <a:r>
              <a:rPr lang="en-US" sz="2400" dirty="0"/>
              <a:t>     SQL Query</a:t>
            </a:r>
          </a:p>
          <a:p>
            <a:pPr>
              <a:buSzPct val="99000"/>
            </a:pPr>
            <a:endParaRPr lang="en-US" sz="800" dirty="0"/>
          </a:p>
          <a:p>
            <a:pPr>
              <a:buSzPct val="99000"/>
            </a:pPr>
            <a:r>
              <a:rPr lang="en-US" dirty="0"/>
              <a:t>Key Takeaways</a:t>
            </a:r>
          </a:p>
          <a:p>
            <a:pPr>
              <a:buSzPct val="99000"/>
            </a:pPr>
            <a:endParaRPr lang="en-US" dirty="0"/>
          </a:p>
          <a:p>
            <a:pPr>
              <a:buSzPct val="99000"/>
            </a:pPr>
            <a:endParaRPr lang="en-US" dirty="0"/>
          </a:p>
        </p:txBody>
      </p:sp>
    </p:spTree>
    <p:extLst>
      <p:ext uri="{BB962C8B-B14F-4D97-AF65-F5344CB8AC3E}">
        <p14:creationId xmlns:p14="http://schemas.microsoft.com/office/powerpoint/2010/main" val="189113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74AF4-3E91-40F9-9152-D2D3BC304546}"/>
              </a:ext>
            </a:extLst>
          </p:cNvPr>
          <p:cNvSpPr>
            <a:spLocks noGrp="1"/>
          </p:cNvSpPr>
          <p:nvPr>
            <p:ph type="title"/>
          </p:nvPr>
        </p:nvSpPr>
        <p:spPr>
          <a:xfrm>
            <a:off x="285510" y="2460172"/>
            <a:ext cx="3197013" cy="3308577"/>
          </a:xfrm>
        </p:spPr>
        <p:txBody>
          <a:bodyPr anchor="t">
            <a:normAutofit/>
          </a:bodyPr>
          <a:lstStyle/>
          <a:p>
            <a:pPr algn="ctr"/>
            <a:r>
              <a:rPr lang="en-US" sz="4800" dirty="0">
                <a:solidFill>
                  <a:schemeClr val="bg1"/>
                </a:solidFill>
              </a:rPr>
              <a:t>Business Scope</a:t>
            </a:r>
          </a:p>
        </p:txBody>
      </p:sp>
      <p:graphicFrame>
        <p:nvGraphicFramePr>
          <p:cNvPr id="12" name="Content Placeholder 4">
            <a:extLst>
              <a:ext uri="{FF2B5EF4-FFF2-40B4-BE49-F238E27FC236}">
                <a16:creationId xmlns:a16="http://schemas.microsoft.com/office/drawing/2014/main" id="{FA5ED8BB-CB19-A77A-7C54-5203AF0F06B8}"/>
              </a:ext>
            </a:extLst>
          </p:cNvPr>
          <p:cNvGraphicFramePr>
            <a:graphicFrameLocks noGrp="1"/>
          </p:cNvGraphicFramePr>
          <p:nvPr>
            <p:ph idx="1"/>
            <p:extLst>
              <p:ext uri="{D42A27DB-BD31-4B8C-83A1-F6EECF244321}">
                <p14:modId xmlns:p14="http://schemas.microsoft.com/office/powerpoint/2010/main" val="3164503569"/>
              </p:ext>
            </p:extLst>
          </p:nvPr>
        </p:nvGraphicFramePr>
        <p:xfrm>
          <a:off x="4283529" y="451757"/>
          <a:ext cx="7532914" cy="5894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51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74AF4-3E91-40F9-9152-D2D3BC304546}"/>
              </a:ext>
            </a:extLst>
          </p:cNvPr>
          <p:cNvSpPr>
            <a:spLocks noGrp="1"/>
          </p:cNvSpPr>
          <p:nvPr>
            <p:ph type="title"/>
          </p:nvPr>
        </p:nvSpPr>
        <p:spPr>
          <a:xfrm>
            <a:off x="285510" y="2460172"/>
            <a:ext cx="3197013" cy="3308577"/>
          </a:xfrm>
        </p:spPr>
        <p:txBody>
          <a:bodyPr anchor="t">
            <a:normAutofit/>
          </a:bodyPr>
          <a:lstStyle/>
          <a:p>
            <a:pPr algn="ctr"/>
            <a:r>
              <a:rPr lang="en-US" sz="4800" dirty="0">
                <a:solidFill>
                  <a:schemeClr val="bg1"/>
                </a:solidFill>
              </a:rPr>
              <a:t>Draft ERD</a:t>
            </a:r>
          </a:p>
        </p:txBody>
      </p:sp>
      <p:pic>
        <p:nvPicPr>
          <p:cNvPr id="3074" name="Picture 2">
            <a:extLst>
              <a:ext uri="{FF2B5EF4-FFF2-40B4-BE49-F238E27FC236}">
                <a16:creationId xmlns:a16="http://schemas.microsoft.com/office/drawing/2014/main" id="{5FF91BE4-175F-4E99-8CFA-98D3DFD4D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071" y="73212"/>
            <a:ext cx="8032375" cy="678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96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74AF4-3E91-40F9-9152-D2D3BC304546}"/>
              </a:ext>
            </a:extLst>
          </p:cNvPr>
          <p:cNvSpPr>
            <a:spLocks noGrp="1"/>
          </p:cNvSpPr>
          <p:nvPr>
            <p:ph type="title"/>
          </p:nvPr>
        </p:nvSpPr>
        <p:spPr>
          <a:xfrm>
            <a:off x="285510" y="2460172"/>
            <a:ext cx="3197013" cy="3308577"/>
          </a:xfrm>
        </p:spPr>
        <p:txBody>
          <a:bodyPr anchor="t">
            <a:normAutofit/>
          </a:bodyPr>
          <a:lstStyle/>
          <a:p>
            <a:pPr algn="ctr"/>
            <a:r>
              <a:rPr lang="en-US" sz="4800" dirty="0">
                <a:solidFill>
                  <a:schemeClr val="bg1"/>
                </a:solidFill>
              </a:rPr>
              <a:t>Revised ERD</a:t>
            </a:r>
          </a:p>
        </p:txBody>
      </p:sp>
      <p:pic>
        <p:nvPicPr>
          <p:cNvPr id="4" name="Picture 3" descr="Diagram&#10;&#10;Description automatically generated">
            <a:extLst>
              <a:ext uri="{FF2B5EF4-FFF2-40B4-BE49-F238E27FC236}">
                <a16:creationId xmlns:a16="http://schemas.microsoft.com/office/drawing/2014/main" id="{E6888B14-566F-4D3C-A289-FF76A528D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884" y="297478"/>
            <a:ext cx="7821116" cy="6468378"/>
          </a:xfrm>
          <a:prstGeom prst="rect">
            <a:avLst/>
          </a:prstGeom>
        </p:spPr>
      </p:pic>
    </p:spTree>
    <p:extLst>
      <p:ext uri="{BB962C8B-B14F-4D97-AF65-F5344CB8AC3E}">
        <p14:creationId xmlns:p14="http://schemas.microsoft.com/office/powerpoint/2010/main" val="286159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74AF4-3E91-40F9-9152-D2D3BC304546}"/>
              </a:ext>
            </a:extLst>
          </p:cNvPr>
          <p:cNvSpPr>
            <a:spLocks noGrp="1"/>
          </p:cNvSpPr>
          <p:nvPr>
            <p:ph type="title"/>
          </p:nvPr>
        </p:nvSpPr>
        <p:spPr>
          <a:xfrm>
            <a:off x="161119" y="2775858"/>
            <a:ext cx="3542394" cy="3308577"/>
          </a:xfrm>
        </p:spPr>
        <p:txBody>
          <a:bodyPr anchor="t">
            <a:normAutofit/>
          </a:bodyPr>
          <a:lstStyle/>
          <a:p>
            <a:pPr algn="ctr"/>
            <a:r>
              <a:rPr lang="en-US" sz="4800" dirty="0">
                <a:solidFill>
                  <a:schemeClr val="bg1"/>
                </a:solidFill>
              </a:rPr>
              <a:t>Code Objects</a:t>
            </a:r>
          </a:p>
        </p:txBody>
      </p:sp>
      <p:grpSp>
        <p:nvGrpSpPr>
          <p:cNvPr id="5" name="Group 4">
            <a:extLst>
              <a:ext uri="{FF2B5EF4-FFF2-40B4-BE49-F238E27FC236}">
                <a16:creationId xmlns:a16="http://schemas.microsoft.com/office/drawing/2014/main" id="{91D4DC0F-751D-49CC-B6AD-BDE00D914AE4}"/>
              </a:ext>
            </a:extLst>
          </p:cNvPr>
          <p:cNvGrpSpPr/>
          <p:nvPr/>
        </p:nvGrpSpPr>
        <p:grpSpPr>
          <a:xfrm>
            <a:off x="4163786" y="498655"/>
            <a:ext cx="7952014" cy="1188632"/>
            <a:chOff x="0" y="418801"/>
            <a:chExt cx="7532914" cy="1641509"/>
          </a:xfrm>
        </p:grpSpPr>
        <p:sp>
          <p:nvSpPr>
            <p:cNvPr id="6" name="Rectangle: Rounded Corners 5">
              <a:extLst>
                <a:ext uri="{FF2B5EF4-FFF2-40B4-BE49-F238E27FC236}">
                  <a16:creationId xmlns:a16="http://schemas.microsoft.com/office/drawing/2014/main" id="{4B3C23E3-9C88-4719-AE6C-B41FD6B34361}"/>
                </a:ext>
              </a:extLst>
            </p:cNvPr>
            <p:cNvSpPr/>
            <p:nvPr/>
          </p:nvSpPr>
          <p:spPr>
            <a:xfrm>
              <a:off x="0" y="418801"/>
              <a:ext cx="7532914" cy="1641509"/>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56AE2BCC-65AC-42A7-96B8-42D0E281CE9B}"/>
                </a:ext>
              </a:extLst>
            </p:cNvPr>
            <p:cNvSpPr txBox="1"/>
            <p:nvPr/>
          </p:nvSpPr>
          <p:spPr>
            <a:xfrm>
              <a:off x="80132" y="479187"/>
              <a:ext cx="7372650" cy="148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Stored Procedure</a:t>
              </a:r>
            </a:p>
            <a:p>
              <a:pPr marL="342900" lvl="0" indent="-342900" algn="l" defTabSz="1022350">
                <a:lnSpc>
                  <a:spcPct val="90000"/>
                </a:lnSpc>
                <a:spcBef>
                  <a:spcPct val="0"/>
                </a:spcBef>
                <a:spcAft>
                  <a:spcPct val="35000"/>
                </a:spcAft>
                <a:buFont typeface="Arial" panose="020B0604020202020204" pitchFamily="34" charset="0"/>
                <a:buChar char="•"/>
              </a:pPr>
              <a:r>
                <a:rPr lang="en-US" sz="2000" dirty="0">
                  <a:solidFill>
                    <a:schemeClr val="tx1"/>
                  </a:solidFill>
                </a:rPr>
                <a:t>To insert records into tblDrink and tblOrder tables</a:t>
              </a:r>
            </a:p>
            <a:p>
              <a:pPr marL="342900" lvl="0" indent="-342900" algn="l" defTabSz="1022350">
                <a:lnSpc>
                  <a:spcPct val="90000"/>
                </a:lnSpc>
                <a:spcBef>
                  <a:spcPct val="0"/>
                </a:spcBef>
                <a:spcAft>
                  <a:spcPct val="35000"/>
                </a:spcAft>
                <a:buFont typeface="Arial" panose="020B0604020202020204" pitchFamily="34" charset="0"/>
                <a:buChar char="•"/>
              </a:pPr>
              <a:r>
                <a:rPr lang="en-US" sz="2000" kern="1200" dirty="0">
                  <a:solidFill>
                    <a:schemeClr val="tx1"/>
                  </a:solidFill>
                </a:rPr>
                <a:t>L</a:t>
              </a:r>
              <a:r>
                <a:rPr lang="en-US" sz="2000" dirty="0">
                  <a:solidFill>
                    <a:schemeClr val="tx1"/>
                  </a:solidFill>
                </a:rPr>
                <a:t>everaged nested stored procedures, error handling, and explicit transaction</a:t>
              </a:r>
              <a:endParaRPr lang="en-US" sz="2000" kern="1200" dirty="0">
                <a:solidFill>
                  <a:schemeClr val="tx1"/>
                </a:solidFill>
              </a:endParaRPr>
            </a:p>
            <a:p>
              <a:pPr marL="0" lvl="0" indent="0" algn="l" defTabSz="1022350">
                <a:lnSpc>
                  <a:spcPct val="90000"/>
                </a:lnSpc>
                <a:spcBef>
                  <a:spcPct val="0"/>
                </a:spcBef>
                <a:spcAft>
                  <a:spcPct val="35000"/>
                </a:spcAft>
                <a:buNone/>
              </a:pPr>
              <a:endParaRPr lang="en-US" sz="2300" kern="1200" dirty="0">
                <a:solidFill>
                  <a:schemeClr val="tx1"/>
                </a:solidFill>
              </a:endParaRPr>
            </a:p>
          </p:txBody>
        </p:sp>
      </p:grpSp>
      <p:grpSp>
        <p:nvGrpSpPr>
          <p:cNvPr id="8" name="Group 7">
            <a:extLst>
              <a:ext uri="{FF2B5EF4-FFF2-40B4-BE49-F238E27FC236}">
                <a16:creationId xmlns:a16="http://schemas.microsoft.com/office/drawing/2014/main" id="{36C7AD6D-9A28-4D3C-ADE1-4D3FA6F52834}"/>
              </a:ext>
            </a:extLst>
          </p:cNvPr>
          <p:cNvGrpSpPr/>
          <p:nvPr/>
        </p:nvGrpSpPr>
        <p:grpSpPr>
          <a:xfrm>
            <a:off x="4163781" y="2064155"/>
            <a:ext cx="7867097" cy="1880082"/>
            <a:chOff x="0" y="418801"/>
            <a:chExt cx="7532914" cy="2312093"/>
          </a:xfrm>
        </p:grpSpPr>
        <p:sp>
          <p:nvSpPr>
            <p:cNvPr id="9" name="Rectangle: Rounded Corners 8">
              <a:extLst>
                <a:ext uri="{FF2B5EF4-FFF2-40B4-BE49-F238E27FC236}">
                  <a16:creationId xmlns:a16="http://schemas.microsoft.com/office/drawing/2014/main" id="{B30DE8B4-DCBE-47B9-9F86-18C0B871CF6F}"/>
                </a:ext>
              </a:extLst>
            </p:cNvPr>
            <p:cNvSpPr/>
            <p:nvPr/>
          </p:nvSpPr>
          <p:spPr>
            <a:xfrm>
              <a:off x="0" y="418801"/>
              <a:ext cx="7532914" cy="1641509"/>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51DE7A83-132E-49BB-9E19-EA4FCFA2C5AC}"/>
                </a:ext>
              </a:extLst>
            </p:cNvPr>
            <p:cNvSpPr txBox="1"/>
            <p:nvPr/>
          </p:nvSpPr>
          <p:spPr>
            <a:xfrm>
              <a:off x="80131" y="700989"/>
              <a:ext cx="7372650" cy="20299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342900" lvl="0" indent="-342900" algn="l" defTabSz="1022350">
                <a:lnSpc>
                  <a:spcPct val="90000"/>
                </a:lnSpc>
                <a:spcBef>
                  <a:spcPct val="0"/>
                </a:spcBef>
                <a:spcAft>
                  <a:spcPct val="35000"/>
                </a:spcAft>
                <a:buFont typeface="Arial" panose="020B0604020202020204" pitchFamily="34" charset="0"/>
                <a:buChar char="•"/>
              </a:pPr>
              <a:r>
                <a:rPr lang="en-US" sz="2000" dirty="0">
                  <a:solidFill>
                    <a:schemeClr val="tx1"/>
                  </a:solidFill>
                </a:rPr>
                <a:t>Price of drinks can not be negative</a:t>
              </a:r>
            </a:p>
            <a:p>
              <a:pPr marL="342900" lvl="0" indent="-342900" algn="l" defTabSz="1022350">
                <a:lnSpc>
                  <a:spcPct val="90000"/>
                </a:lnSpc>
                <a:spcBef>
                  <a:spcPct val="0"/>
                </a:spcBef>
                <a:spcAft>
                  <a:spcPct val="35000"/>
                </a:spcAft>
                <a:buFont typeface="Arial" panose="020B0604020202020204" pitchFamily="34" charset="0"/>
                <a:buChar char="•"/>
              </a:pPr>
              <a:r>
                <a:rPr lang="en-US" sz="2000" kern="1200" dirty="0">
                  <a:solidFill>
                    <a:schemeClr val="tx1"/>
                  </a:solidFill>
                </a:rPr>
                <a:t>A few drinks can not be hot, a few can not be cold, and rest can be both</a:t>
              </a:r>
            </a:p>
            <a:p>
              <a:pPr marL="342900" lvl="0" indent="-342900" algn="l" defTabSz="1022350">
                <a:lnSpc>
                  <a:spcPct val="90000"/>
                </a:lnSpc>
                <a:spcBef>
                  <a:spcPct val="0"/>
                </a:spcBef>
                <a:spcAft>
                  <a:spcPct val="35000"/>
                </a:spcAft>
                <a:buFont typeface="Arial" panose="020B0604020202020204" pitchFamily="34" charset="0"/>
                <a:buChar char="•"/>
              </a:pPr>
              <a:r>
                <a:rPr lang="en-US" sz="2000" dirty="0">
                  <a:solidFill>
                    <a:schemeClr val="tx1"/>
                  </a:solidFill>
                </a:rPr>
                <a:t>Leveraged Alter Statement and Check constraint</a:t>
              </a:r>
            </a:p>
            <a:p>
              <a:pPr marL="342900" lvl="0" indent="-342900" algn="l" defTabSz="1022350">
                <a:lnSpc>
                  <a:spcPct val="90000"/>
                </a:lnSpc>
                <a:spcBef>
                  <a:spcPct val="0"/>
                </a:spcBef>
                <a:spcAft>
                  <a:spcPct val="35000"/>
                </a:spcAft>
                <a:buFont typeface="Arial" panose="020B0604020202020204" pitchFamily="34" charset="0"/>
                <a:buChar char="•"/>
              </a:pPr>
              <a:endParaRPr lang="en-US" sz="2000" kern="1200" dirty="0">
                <a:solidFill>
                  <a:schemeClr val="tx1"/>
                </a:solidFill>
              </a:endParaRPr>
            </a:p>
            <a:p>
              <a:pPr marL="0" lvl="0" indent="0" algn="l" defTabSz="1022350">
                <a:lnSpc>
                  <a:spcPct val="90000"/>
                </a:lnSpc>
                <a:spcBef>
                  <a:spcPct val="0"/>
                </a:spcBef>
                <a:spcAft>
                  <a:spcPct val="35000"/>
                </a:spcAft>
                <a:buNone/>
              </a:pPr>
              <a:endParaRPr lang="en-US" sz="2000" kern="1200" dirty="0">
                <a:solidFill>
                  <a:schemeClr val="tx1"/>
                </a:solidFill>
              </a:endParaRPr>
            </a:p>
          </p:txBody>
        </p:sp>
      </p:grpSp>
      <p:sp>
        <p:nvSpPr>
          <p:cNvPr id="3" name="TextBox 2">
            <a:extLst>
              <a:ext uri="{FF2B5EF4-FFF2-40B4-BE49-F238E27FC236}">
                <a16:creationId xmlns:a16="http://schemas.microsoft.com/office/drawing/2014/main" id="{84FB85E7-5C82-4F9D-B8D4-3E2B6F360B4C}"/>
              </a:ext>
            </a:extLst>
          </p:cNvPr>
          <p:cNvSpPr txBox="1"/>
          <p:nvPr/>
        </p:nvSpPr>
        <p:spPr>
          <a:xfrm>
            <a:off x="4243914" y="1658691"/>
            <a:ext cx="2737757" cy="800219"/>
          </a:xfrm>
          <a:prstGeom prst="rect">
            <a:avLst/>
          </a:prstGeom>
          <a:noFill/>
        </p:spPr>
        <p:txBody>
          <a:bodyPr wrap="square" rtlCol="0">
            <a:spAutoFit/>
          </a:bodyPr>
          <a:lstStyle/>
          <a:p>
            <a:r>
              <a:rPr lang="en-US" sz="2300" b="1" kern="1200" dirty="0">
                <a:solidFill>
                  <a:schemeClr val="tx1"/>
                </a:solidFill>
              </a:rPr>
              <a:t>Business Rule</a:t>
            </a:r>
          </a:p>
          <a:p>
            <a:endParaRPr lang="en-US" sz="2300" dirty="0"/>
          </a:p>
        </p:txBody>
      </p:sp>
      <p:grpSp>
        <p:nvGrpSpPr>
          <p:cNvPr id="12" name="Group 11">
            <a:extLst>
              <a:ext uri="{FF2B5EF4-FFF2-40B4-BE49-F238E27FC236}">
                <a16:creationId xmlns:a16="http://schemas.microsoft.com/office/drawing/2014/main" id="{C44E45FB-B4A6-4799-BA42-26730EFC6D93}"/>
              </a:ext>
            </a:extLst>
          </p:cNvPr>
          <p:cNvGrpSpPr/>
          <p:nvPr/>
        </p:nvGrpSpPr>
        <p:grpSpPr>
          <a:xfrm>
            <a:off x="4163781" y="3802478"/>
            <a:ext cx="7867097" cy="1047391"/>
            <a:chOff x="0" y="418801"/>
            <a:chExt cx="7532914" cy="1641509"/>
          </a:xfrm>
        </p:grpSpPr>
        <p:sp>
          <p:nvSpPr>
            <p:cNvPr id="13" name="Rectangle: Rounded Corners 12">
              <a:extLst>
                <a:ext uri="{FF2B5EF4-FFF2-40B4-BE49-F238E27FC236}">
                  <a16:creationId xmlns:a16="http://schemas.microsoft.com/office/drawing/2014/main" id="{9050EA7E-A422-45F6-8918-E8F50C7E31E0}"/>
                </a:ext>
              </a:extLst>
            </p:cNvPr>
            <p:cNvSpPr/>
            <p:nvPr/>
          </p:nvSpPr>
          <p:spPr>
            <a:xfrm>
              <a:off x="0" y="418801"/>
              <a:ext cx="7532914" cy="1641509"/>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6FDDFF0D-D51E-4934-9853-42752A3D9CA5}"/>
                </a:ext>
              </a:extLst>
            </p:cNvPr>
            <p:cNvSpPr txBox="1"/>
            <p:nvPr/>
          </p:nvSpPr>
          <p:spPr>
            <a:xfrm>
              <a:off x="76728" y="1064294"/>
              <a:ext cx="7372650" cy="995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342900" lvl="0" indent="-342900" algn="l" defTabSz="1022350">
                <a:lnSpc>
                  <a:spcPct val="90000"/>
                </a:lnSpc>
                <a:spcBef>
                  <a:spcPct val="0"/>
                </a:spcBef>
                <a:spcAft>
                  <a:spcPct val="35000"/>
                </a:spcAft>
                <a:buFont typeface="Arial" panose="020B0604020202020204" pitchFamily="34" charset="0"/>
                <a:buChar char="•"/>
              </a:pPr>
              <a:endParaRPr lang="en-US" sz="2000" dirty="0">
                <a:solidFill>
                  <a:schemeClr val="tx1"/>
                </a:solidFill>
              </a:endParaRPr>
            </a:p>
            <a:p>
              <a:pPr marL="342900" indent="-342900" defTabSz="1022350">
                <a:lnSpc>
                  <a:spcPct val="90000"/>
                </a:lnSpc>
                <a:spcBef>
                  <a:spcPct val="0"/>
                </a:spcBef>
                <a:spcAft>
                  <a:spcPct val="35000"/>
                </a:spcAft>
                <a:buFont typeface="Arial" panose="020B0604020202020204" pitchFamily="34" charset="0"/>
                <a:buChar char="•"/>
              </a:pPr>
              <a:r>
                <a:rPr lang="en-US" sz="2000" dirty="0">
                  <a:solidFill>
                    <a:schemeClr val="tx1"/>
                  </a:solidFill>
                </a:rPr>
                <a:t>Total Sales column which includes tax, quantity, and price for customization in drink &amp; Customer’s Full Name column</a:t>
              </a:r>
            </a:p>
            <a:p>
              <a:pPr marL="342900" lvl="0" indent="-342900" algn="l" defTabSz="1022350">
                <a:lnSpc>
                  <a:spcPct val="90000"/>
                </a:lnSpc>
                <a:spcBef>
                  <a:spcPct val="0"/>
                </a:spcBef>
                <a:spcAft>
                  <a:spcPct val="35000"/>
                </a:spcAft>
                <a:buFont typeface="Arial" panose="020B0604020202020204" pitchFamily="34" charset="0"/>
                <a:buChar char="•"/>
              </a:pPr>
              <a:r>
                <a:rPr lang="en-US" sz="2000" dirty="0">
                  <a:solidFill>
                    <a:schemeClr val="tx1"/>
                  </a:solidFill>
                </a:rPr>
                <a:t>Created Function and Add Column</a:t>
              </a:r>
            </a:p>
            <a:p>
              <a:pPr marL="342900" lvl="0" indent="-342900" algn="l" defTabSz="1022350">
                <a:lnSpc>
                  <a:spcPct val="90000"/>
                </a:lnSpc>
                <a:spcBef>
                  <a:spcPct val="0"/>
                </a:spcBef>
                <a:spcAft>
                  <a:spcPct val="35000"/>
                </a:spcAft>
                <a:buFont typeface="Arial" panose="020B0604020202020204" pitchFamily="34" charset="0"/>
                <a:buChar char="•"/>
              </a:pPr>
              <a:endParaRPr lang="en-US" sz="2000" kern="1200" dirty="0">
                <a:solidFill>
                  <a:schemeClr val="tx1"/>
                </a:solidFill>
              </a:endParaRPr>
            </a:p>
            <a:p>
              <a:pPr marL="0" lvl="0" indent="0" algn="l" defTabSz="1022350">
                <a:lnSpc>
                  <a:spcPct val="90000"/>
                </a:lnSpc>
                <a:spcBef>
                  <a:spcPct val="0"/>
                </a:spcBef>
                <a:spcAft>
                  <a:spcPct val="35000"/>
                </a:spcAft>
                <a:buNone/>
              </a:pPr>
              <a:endParaRPr lang="en-US" sz="2000" kern="1200" dirty="0">
                <a:solidFill>
                  <a:schemeClr val="tx1"/>
                </a:solidFill>
              </a:endParaRPr>
            </a:p>
          </p:txBody>
        </p:sp>
      </p:grpSp>
      <p:sp>
        <p:nvSpPr>
          <p:cNvPr id="15" name="TextBox 14">
            <a:extLst>
              <a:ext uri="{FF2B5EF4-FFF2-40B4-BE49-F238E27FC236}">
                <a16:creationId xmlns:a16="http://schemas.microsoft.com/office/drawing/2014/main" id="{D2271F42-8264-49F3-AB55-F153636C9D50}"/>
              </a:ext>
            </a:extLst>
          </p:cNvPr>
          <p:cNvSpPr txBox="1"/>
          <p:nvPr/>
        </p:nvSpPr>
        <p:spPr>
          <a:xfrm>
            <a:off x="4243914" y="3364542"/>
            <a:ext cx="2859015" cy="446276"/>
          </a:xfrm>
          <a:prstGeom prst="rect">
            <a:avLst/>
          </a:prstGeom>
          <a:noFill/>
        </p:spPr>
        <p:txBody>
          <a:bodyPr wrap="square" rtlCol="0">
            <a:spAutoFit/>
          </a:bodyPr>
          <a:lstStyle/>
          <a:p>
            <a:r>
              <a:rPr lang="en-US" sz="2300" b="1" dirty="0"/>
              <a:t>Computed Columns</a:t>
            </a:r>
          </a:p>
        </p:txBody>
      </p:sp>
      <p:grpSp>
        <p:nvGrpSpPr>
          <p:cNvPr id="16" name="Group 15">
            <a:extLst>
              <a:ext uri="{FF2B5EF4-FFF2-40B4-BE49-F238E27FC236}">
                <a16:creationId xmlns:a16="http://schemas.microsoft.com/office/drawing/2014/main" id="{0CFEC503-D5D7-4069-985F-FC6EF708E603}"/>
              </a:ext>
            </a:extLst>
          </p:cNvPr>
          <p:cNvGrpSpPr/>
          <p:nvPr/>
        </p:nvGrpSpPr>
        <p:grpSpPr>
          <a:xfrm>
            <a:off x="4160225" y="5199309"/>
            <a:ext cx="7867097" cy="1116310"/>
            <a:chOff x="0" y="418801"/>
            <a:chExt cx="7532914" cy="1641509"/>
          </a:xfrm>
        </p:grpSpPr>
        <p:sp>
          <p:nvSpPr>
            <p:cNvPr id="17" name="Rectangle: Rounded Corners 16">
              <a:extLst>
                <a:ext uri="{FF2B5EF4-FFF2-40B4-BE49-F238E27FC236}">
                  <a16:creationId xmlns:a16="http://schemas.microsoft.com/office/drawing/2014/main" id="{79855511-E23B-49E7-86E1-8D02C47C4BCA}"/>
                </a:ext>
              </a:extLst>
            </p:cNvPr>
            <p:cNvSpPr/>
            <p:nvPr/>
          </p:nvSpPr>
          <p:spPr>
            <a:xfrm>
              <a:off x="0" y="418801"/>
              <a:ext cx="7532914" cy="1641509"/>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BEC7EE7E-19E2-4F2E-B4A7-E109C6D2F306}"/>
                </a:ext>
              </a:extLst>
            </p:cNvPr>
            <p:cNvSpPr txBox="1"/>
            <p:nvPr/>
          </p:nvSpPr>
          <p:spPr>
            <a:xfrm>
              <a:off x="80131" y="632041"/>
              <a:ext cx="7372650" cy="12723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342900" lvl="0" indent="-342900" algn="l" defTabSz="1022350">
                <a:lnSpc>
                  <a:spcPct val="90000"/>
                </a:lnSpc>
                <a:spcBef>
                  <a:spcPct val="0"/>
                </a:spcBef>
                <a:spcAft>
                  <a:spcPct val="35000"/>
                </a:spcAft>
                <a:buFont typeface="Arial" panose="020B0604020202020204" pitchFamily="34" charset="0"/>
                <a:buChar char="•"/>
              </a:pPr>
              <a:endParaRPr lang="en-US" sz="2000" dirty="0">
                <a:solidFill>
                  <a:schemeClr val="tx1"/>
                </a:solidFill>
              </a:endParaRPr>
            </a:p>
            <a:p>
              <a:pPr marL="342900" lvl="0" indent="-342900" algn="l" defTabSz="1022350">
                <a:lnSpc>
                  <a:spcPct val="90000"/>
                </a:lnSpc>
                <a:spcBef>
                  <a:spcPct val="0"/>
                </a:spcBef>
                <a:spcAft>
                  <a:spcPct val="35000"/>
                </a:spcAft>
                <a:buFont typeface="Arial" panose="020B0604020202020204" pitchFamily="34" charset="0"/>
                <a:buChar char="•"/>
              </a:pPr>
              <a:r>
                <a:rPr lang="en-US" sz="2000" dirty="0">
                  <a:solidFill>
                    <a:schemeClr val="tx1"/>
                  </a:solidFill>
                </a:rPr>
                <a:t>Which is the most popular drink size, syrup, and milk</a:t>
              </a:r>
            </a:p>
            <a:p>
              <a:pPr marL="342900" lvl="0" indent="-342900" algn="l" defTabSz="1022350">
                <a:lnSpc>
                  <a:spcPct val="90000"/>
                </a:lnSpc>
                <a:spcBef>
                  <a:spcPct val="0"/>
                </a:spcBef>
                <a:spcAft>
                  <a:spcPct val="35000"/>
                </a:spcAft>
                <a:buFont typeface="Arial" panose="020B0604020202020204" pitchFamily="34" charset="0"/>
                <a:buChar char="•"/>
              </a:pPr>
              <a:r>
                <a:rPr lang="en-US" sz="2000" kern="1200" dirty="0">
                  <a:solidFill>
                    <a:schemeClr val="tx1"/>
                  </a:solidFill>
                </a:rPr>
                <a:t>Calculated YTD and MTD Sales</a:t>
              </a:r>
            </a:p>
            <a:p>
              <a:pPr marL="342900" lvl="0" indent="-342900" algn="l" defTabSz="1022350">
                <a:lnSpc>
                  <a:spcPct val="90000"/>
                </a:lnSpc>
                <a:spcBef>
                  <a:spcPct val="0"/>
                </a:spcBef>
                <a:spcAft>
                  <a:spcPct val="35000"/>
                </a:spcAft>
                <a:buFont typeface="Arial" panose="020B0604020202020204" pitchFamily="34" charset="0"/>
                <a:buChar char="•"/>
              </a:pPr>
              <a:r>
                <a:rPr lang="en-US" sz="2000" dirty="0">
                  <a:solidFill>
                    <a:schemeClr val="tx1"/>
                  </a:solidFill>
                </a:rPr>
                <a:t>Leveraged group by, order by, multiple joins</a:t>
              </a:r>
              <a:endParaRPr lang="en-US" sz="2000" kern="1200" dirty="0">
                <a:solidFill>
                  <a:schemeClr val="tx1"/>
                </a:solidFill>
              </a:endParaRPr>
            </a:p>
            <a:p>
              <a:pPr marL="0" lvl="0" indent="0" algn="l" defTabSz="1022350">
                <a:lnSpc>
                  <a:spcPct val="90000"/>
                </a:lnSpc>
                <a:spcBef>
                  <a:spcPct val="0"/>
                </a:spcBef>
                <a:spcAft>
                  <a:spcPct val="35000"/>
                </a:spcAft>
                <a:buNone/>
              </a:pPr>
              <a:endParaRPr lang="en-US" sz="2000" kern="1200" dirty="0">
                <a:solidFill>
                  <a:schemeClr val="tx1"/>
                </a:solidFill>
              </a:endParaRPr>
            </a:p>
          </p:txBody>
        </p:sp>
      </p:grpSp>
      <p:sp>
        <p:nvSpPr>
          <p:cNvPr id="19" name="TextBox 18">
            <a:extLst>
              <a:ext uri="{FF2B5EF4-FFF2-40B4-BE49-F238E27FC236}">
                <a16:creationId xmlns:a16="http://schemas.microsoft.com/office/drawing/2014/main" id="{F2CFE96F-9CB8-4BCD-B8D4-64D6EAA7565E}"/>
              </a:ext>
            </a:extLst>
          </p:cNvPr>
          <p:cNvSpPr txBox="1"/>
          <p:nvPr/>
        </p:nvSpPr>
        <p:spPr>
          <a:xfrm>
            <a:off x="4243913" y="4792024"/>
            <a:ext cx="3098500" cy="446276"/>
          </a:xfrm>
          <a:prstGeom prst="rect">
            <a:avLst/>
          </a:prstGeom>
          <a:noFill/>
        </p:spPr>
        <p:txBody>
          <a:bodyPr wrap="square" rtlCol="0">
            <a:spAutoFit/>
          </a:bodyPr>
          <a:lstStyle/>
          <a:p>
            <a:r>
              <a:rPr lang="en-US" sz="2300" b="1" dirty="0"/>
              <a:t>SQL Query</a:t>
            </a:r>
          </a:p>
        </p:txBody>
      </p:sp>
    </p:spTree>
    <p:extLst>
      <p:ext uri="{BB962C8B-B14F-4D97-AF65-F5344CB8AC3E}">
        <p14:creationId xmlns:p14="http://schemas.microsoft.com/office/powerpoint/2010/main" val="73013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DA42-E8B5-4A80-B6C5-C179ACCD44E6}"/>
              </a:ext>
            </a:extLst>
          </p:cNvPr>
          <p:cNvSpPr>
            <a:spLocks noGrp="1"/>
          </p:cNvSpPr>
          <p:nvPr>
            <p:ph type="title"/>
          </p:nvPr>
        </p:nvSpPr>
        <p:spPr>
          <a:xfrm>
            <a:off x="2724440" y="2486699"/>
            <a:ext cx="8629358" cy="1403231"/>
          </a:xfrm>
        </p:spPr>
        <p:txBody>
          <a:bodyPr vert="horz" lIns="91440" tIns="45720" rIns="91440" bIns="45720" rtlCol="0" anchor="ctr">
            <a:normAutofit/>
          </a:bodyPr>
          <a:lstStyle/>
          <a:p>
            <a:r>
              <a:rPr lang="en-US" sz="8800" kern="1200">
                <a:solidFill>
                  <a:schemeClr val="tx1"/>
                </a:solidFill>
                <a:latin typeface="+mj-lt"/>
                <a:ea typeface="+mj-ea"/>
                <a:cs typeface="+mj-cs"/>
              </a:rPr>
              <a:t>Code Walkthrough</a:t>
            </a:r>
          </a:p>
        </p:txBody>
      </p:sp>
      <p:pic>
        <p:nvPicPr>
          <p:cNvPr id="6" name="Graphic 5" descr="Checkmark">
            <a:extLst>
              <a:ext uri="{FF2B5EF4-FFF2-40B4-BE49-F238E27FC236}">
                <a16:creationId xmlns:a16="http://schemas.microsoft.com/office/drawing/2014/main" id="{D91F194B-099D-020B-ECBA-7E6CC50B86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8399"/>
            <a:ext cx="1371600" cy="1371600"/>
          </a:xfrm>
          <a:prstGeom prst="rect">
            <a:avLst/>
          </a:prstGeom>
        </p:spPr>
      </p:pic>
    </p:spTree>
    <p:extLst>
      <p:ext uri="{BB962C8B-B14F-4D97-AF65-F5344CB8AC3E}">
        <p14:creationId xmlns:p14="http://schemas.microsoft.com/office/powerpoint/2010/main" val="374904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374AF4-3E91-40F9-9152-D2D3BC304546}"/>
              </a:ext>
            </a:extLst>
          </p:cNvPr>
          <p:cNvSpPr>
            <a:spLocks noGrp="1"/>
          </p:cNvSpPr>
          <p:nvPr>
            <p:ph type="title"/>
          </p:nvPr>
        </p:nvSpPr>
        <p:spPr>
          <a:xfrm>
            <a:off x="0" y="3140530"/>
            <a:ext cx="3864634" cy="974271"/>
          </a:xfrm>
        </p:spPr>
        <p:txBody>
          <a:bodyPr anchor="t">
            <a:normAutofit/>
          </a:bodyPr>
          <a:lstStyle/>
          <a:p>
            <a:pPr algn="ctr"/>
            <a:r>
              <a:rPr lang="en-US" sz="4800" dirty="0">
                <a:solidFill>
                  <a:schemeClr val="bg1"/>
                </a:solidFill>
              </a:rPr>
              <a:t>Key Takeaways</a:t>
            </a:r>
          </a:p>
        </p:txBody>
      </p:sp>
      <p:grpSp>
        <p:nvGrpSpPr>
          <p:cNvPr id="20" name="Group 19">
            <a:extLst>
              <a:ext uri="{FF2B5EF4-FFF2-40B4-BE49-F238E27FC236}">
                <a16:creationId xmlns:a16="http://schemas.microsoft.com/office/drawing/2014/main" id="{A2115221-3CE8-415B-9C36-083FEC7CC7A9}"/>
              </a:ext>
            </a:extLst>
          </p:cNvPr>
          <p:cNvGrpSpPr/>
          <p:nvPr/>
        </p:nvGrpSpPr>
        <p:grpSpPr>
          <a:xfrm>
            <a:off x="4278085" y="1252973"/>
            <a:ext cx="7532914" cy="1087456"/>
            <a:chOff x="0" y="418801"/>
            <a:chExt cx="7532914" cy="1641509"/>
          </a:xfrm>
        </p:grpSpPr>
        <p:sp>
          <p:nvSpPr>
            <p:cNvPr id="21" name="Rectangle: Rounded Corners 20">
              <a:extLst>
                <a:ext uri="{FF2B5EF4-FFF2-40B4-BE49-F238E27FC236}">
                  <a16:creationId xmlns:a16="http://schemas.microsoft.com/office/drawing/2014/main" id="{BFFE756D-C47D-481C-8BFA-5D960E455A51}"/>
                </a:ext>
              </a:extLst>
            </p:cNvPr>
            <p:cNvSpPr/>
            <p:nvPr/>
          </p:nvSpPr>
          <p:spPr>
            <a:xfrm>
              <a:off x="0" y="418801"/>
              <a:ext cx="7532914" cy="1641509"/>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07BDAFBE-FB31-422D-8897-0B7CB3D8EA71}"/>
                </a:ext>
              </a:extLst>
            </p:cNvPr>
            <p:cNvSpPr txBox="1"/>
            <p:nvPr/>
          </p:nvSpPr>
          <p:spPr>
            <a:xfrm>
              <a:off x="80132" y="498933"/>
              <a:ext cx="7372650" cy="14812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Developed database from scratch by implementing all three phases of SDLC- conceptual, Logical, Physical</a:t>
              </a:r>
            </a:p>
          </p:txBody>
        </p:sp>
      </p:grpSp>
      <p:grpSp>
        <p:nvGrpSpPr>
          <p:cNvPr id="23" name="Group 22">
            <a:extLst>
              <a:ext uri="{FF2B5EF4-FFF2-40B4-BE49-F238E27FC236}">
                <a16:creationId xmlns:a16="http://schemas.microsoft.com/office/drawing/2014/main" id="{900573FA-80A0-41EE-8CE4-BBB48E93FBE7}"/>
              </a:ext>
            </a:extLst>
          </p:cNvPr>
          <p:cNvGrpSpPr/>
          <p:nvPr/>
        </p:nvGrpSpPr>
        <p:grpSpPr>
          <a:xfrm>
            <a:off x="4278085" y="3054797"/>
            <a:ext cx="7532914" cy="1087456"/>
            <a:chOff x="0" y="418801"/>
            <a:chExt cx="7532914" cy="1641509"/>
          </a:xfrm>
        </p:grpSpPr>
        <p:sp>
          <p:nvSpPr>
            <p:cNvPr id="24" name="Rectangle: Rounded Corners 23">
              <a:extLst>
                <a:ext uri="{FF2B5EF4-FFF2-40B4-BE49-F238E27FC236}">
                  <a16:creationId xmlns:a16="http://schemas.microsoft.com/office/drawing/2014/main" id="{2CF42B22-875D-420E-A747-4FD85A660D0F}"/>
                </a:ext>
              </a:extLst>
            </p:cNvPr>
            <p:cNvSpPr/>
            <p:nvPr/>
          </p:nvSpPr>
          <p:spPr>
            <a:xfrm>
              <a:off x="0" y="418801"/>
              <a:ext cx="7532914" cy="1641509"/>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Rounded Corners 4">
              <a:extLst>
                <a:ext uri="{FF2B5EF4-FFF2-40B4-BE49-F238E27FC236}">
                  <a16:creationId xmlns:a16="http://schemas.microsoft.com/office/drawing/2014/main" id="{08213495-0554-4BCC-833F-367EBED0700C}"/>
                </a:ext>
              </a:extLst>
            </p:cNvPr>
            <p:cNvSpPr txBox="1"/>
            <p:nvPr/>
          </p:nvSpPr>
          <p:spPr>
            <a:xfrm>
              <a:off x="80132" y="498933"/>
              <a:ext cx="7372650" cy="14812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Hands-on practice on SQL Server</a:t>
              </a:r>
            </a:p>
          </p:txBody>
        </p:sp>
      </p:grpSp>
      <p:pic>
        <p:nvPicPr>
          <p:cNvPr id="5122" name="Picture 2" descr="Using SQL Server as Repository database for Informatica Installation - IDWBI">
            <a:extLst>
              <a:ext uri="{FF2B5EF4-FFF2-40B4-BE49-F238E27FC236}">
                <a16:creationId xmlns:a16="http://schemas.microsoft.com/office/drawing/2014/main" id="{1709BDC7-2E08-4199-A2E5-A2776290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00" y="3054797"/>
            <a:ext cx="1370239" cy="110354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DAF9ACD-134B-4ACA-8897-326A4547D262}"/>
              </a:ext>
            </a:extLst>
          </p:cNvPr>
          <p:cNvGrpSpPr/>
          <p:nvPr/>
        </p:nvGrpSpPr>
        <p:grpSpPr>
          <a:xfrm>
            <a:off x="4278085" y="5128288"/>
            <a:ext cx="7532914" cy="1087456"/>
            <a:chOff x="0" y="418801"/>
            <a:chExt cx="7532914" cy="1641509"/>
          </a:xfrm>
        </p:grpSpPr>
        <p:sp>
          <p:nvSpPr>
            <p:cNvPr id="27" name="Rectangle: Rounded Corners 26">
              <a:extLst>
                <a:ext uri="{FF2B5EF4-FFF2-40B4-BE49-F238E27FC236}">
                  <a16:creationId xmlns:a16="http://schemas.microsoft.com/office/drawing/2014/main" id="{11B82151-E792-4263-90A5-1AF51002F496}"/>
                </a:ext>
              </a:extLst>
            </p:cNvPr>
            <p:cNvSpPr/>
            <p:nvPr/>
          </p:nvSpPr>
          <p:spPr>
            <a:xfrm>
              <a:off x="0" y="418801"/>
              <a:ext cx="7532914" cy="1641509"/>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Rounded Corners 4">
              <a:extLst>
                <a:ext uri="{FF2B5EF4-FFF2-40B4-BE49-F238E27FC236}">
                  <a16:creationId xmlns:a16="http://schemas.microsoft.com/office/drawing/2014/main" id="{3124A28F-CE40-4F12-8277-99C9FF5873BC}"/>
                </a:ext>
              </a:extLst>
            </p:cNvPr>
            <p:cNvSpPr txBox="1"/>
            <p:nvPr/>
          </p:nvSpPr>
          <p:spPr>
            <a:xfrm>
              <a:off x="80132" y="498933"/>
              <a:ext cx="7372650" cy="14812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Application of RDBMS concepts, e.g., ERD, Stored Procedure, Functions, Joins, DDL, DML scripts, etc.</a:t>
              </a:r>
            </a:p>
          </p:txBody>
        </p:sp>
      </p:grpSp>
    </p:spTree>
    <p:extLst>
      <p:ext uri="{BB962C8B-B14F-4D97-AF65-F5344CB8AC3E}">
        <p14:creationId xmlns:p14="http://schemas.microsoft.com/office/powerpoint/2010/main" val="191546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94E3B5-4C09-44B1-A1F0-22A393E2D4B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4C9204B9-CDC5-4B0F-A0EB-90A3A8E6118B}"/>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sateeq@uw.edu</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878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306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Barista Management at Quench, UW Dining Center</vt:lpstr>
      <vt:lpstr>Contents</vt:lpstr>
      <vt:lpstr>Business Scope</vt:lpstr>
      <vt:lpstr>Draft ERD</vt:lpstr>
      <vt:lpstr>Revised ERD</vt:lpstr>
      <vt:lpstr>Code Objects</vt:lpstr>
      <vt:lpstr>Code Walkthrough</vt:lpstr>
      <vt:lpstr>Key Takeaways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Barista Management at Quench, UW Dining Center</dc:title>
  <dc:creator>Saman Ateeq</dc:creator>
  <cp:lastModifiedBy>Saman Ateeq</cp:lastModifiedBy>
  <cp:revision>2</cp:revision>
  <dcterms:created xsi:type="dcterms:W3CDTF">2022-03-11T17:00:45Z</dcterms:created>
  <dcterms:modified xsi:type="dcterms:W3CDTF">2022-03-11T21:32:07Z</dcterms:modified>
</cp:coreProperties>
</file>