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4" r:id="rId2"/>
    <p:sldId id="370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F284890-2BEE-43F9-B6F7-D123318CBC00}" type="datetimeFigureOut">
              <a:rPr lang="fa-IR" smtClean="0"/>
              <a:t>19/10/1440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46744F5-4502-4504-9998-35EA138153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071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12" y="116348"/>
            <a:ext cx="8229600" cy="989856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>
                <a:solidFill>
                  <a:srgbClr val="00B050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مقدمه</a:t>
            </a:r>
            <a:endParaRPr lang="en-US" sz="4800" dirty="0">
              <a:solidFill>
                <a:srgbClr val="00B050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62028"/>
            <a:ext cx="8229600" cy="4824426"/>
          </a:xfrm>
        </p:spPr>
        <p:txBody>
          <a:bodyPr>
            <a:normAutofit fontScale="92500" lnSpcReduction="20000"/>
          </a:bodyPr>
          <a:lstStyle/>
          <a:p>
            <a:pPr algn="justLow" rtl="1">
              <a:buBlip>
                <a:blip r:embed="rId2"/>
              </a:buBlip>
            </a:pPr>
            <a:r>
              <a:rPr lang="fa-IR" sz="4000" b="1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هارمونی به معنای هم آهنگی است. نوازندگان برای تولید یک موسیقی جدید از آلات موسیقی مختلفی استفاده می کنند و زیبایی موسیقی به هماهنگی بین نت های ساز های مختلف است.</a:t>
            </a:r>
          </a:p>
          <a:p>
            <a:pPr algn="just" rtl="1">
              <a:buBlip>
                <a:blip r:embed="rId2"/>
              </a:buBlip>
            </a:pPr>
            <a:r>
              <a:rPr lang="fa-IR" sz="4000" b="1" dirty="0">
                <a:solidFill>
                  <a:srgbClr val="FF0000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در ساخت یک موسیقی هدف یافتن بهترین هارمونی و تولید زیباترین موسیقی ممکن است. </a:t>
            </a:r>
          </a:p>
          <a:p>
            <a:pPr algn="just" rtl="1">
              <a:buBlip>
                <a:blip r:embed="rId2"/>
              </a:buBlip>
            </a:pPr>
            <a:r>
              <a:rPr lang="fa-IR" sz="4000" b="1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نوازندگان در هر بار اجرا سعی می کنند نت های بهتری انتخاب کنند تا در هر بار اجرا موسیقی تکامل بیشتری داشته و زیباتر گردد.</a:t>
            </a:r>
          </a:p>
          <a:p>
            <a:pPr algn="just" rtl="1">
              <a:buBlip>
                <a:blip r:embed="rId2"/>
              </a:buBlip>
            </a:pPr>
            <a:r>
              <a:rPr lang="fa-IR" sz="4000" b="1" dirty="0">
                <a:solidFill>
                  <a:srgbClr val="FF0000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نوازندگان قطعه های نواخته شده را به خاطر می سپارند تا در هر بار قطعه جدید را با قطعات بعدی مقایسه کنند.</a:t>
            </a:r>
            <a:endParaRPr lang="fa-IR" sz="4000" b="1" dirty="0">
              <a:solidFill>
                <a:srgbClr val="FF0000"/>
              </a:solidFill>
            </a:endParaRPr>
          </a:p>
          <a:p>
            <a:pPr algn="justLow" rtl="1">
              <a:buBlip>
                <a:blip r:embed="rId2"/>
              </a:buBlip>
            </a:pPr>
            <a:endParaRPr lang="fa-IR" sz="4000" b="1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r" rtl="1"/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843"/>
      </p:ext>
    </p:extLst>
  </p:cSld>
  <p:clrMapOvr>
    <a:masterClrMapping/>
  </p:clrMapOvr>
  <p:transition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  <a:r>
              <a:rPr lang="fa-IR" sz="32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(ادامه)</a:t>
            </a:r>
            <a:endParaRPr lang="en-US" sz="5400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04904"/>
            <a:ext cx="8229600" cy="4752988"/>
          </a:xfrm>
        </p:spPr>
        <p:txBody>
          <a:bodyPr>
            <a:normAutofit/>
          </a:bodyPr>
          <a:lstStyle/>
          <a:p>
            <a:pPr algn="justLow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حال مقداری که در مرحله قبل از حافظه انتخاب شده است با احتمال 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PAR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به مرحله تنظیم زیروبمی می رود.</a:t>
            </a: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endParaRPr lang="fa-IR" sz="4000" b="1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Untitled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714620"/>
            <a:ext cx="7972950" cy="1028768"/>
          </a:xfrm>
          <a:prstGeom prst="rect">
            <a:avLst/>
          </a:prstGeom>
        </p:spPr>
      </p:pic>
      <p:pic>
        <p:nvPicPr>
          <p:cNvPr id="9" name="Picture 8" descr="Untitled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3" y="4143380"/>
            <a:ext cx="3786213" cy="6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4824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  <a:r>
              <a:rPr lang="fa-IR" sz="32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(ادامه)</a:t>
            </a:r>
            <a:endParaRPr lang="en-US" sz="5400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04904"/>
            <a:ext cx="8229600" cy="4752988"/>
          </a:xfrm>
        </p:spPr>
        <p:txBody>
          <a:bodyPr>
            <a:normAutofit/>
          </a:bodyPr>
          <a:lstStyle/>
          <a:p>
            <a:pPr algn="justLow" rtl="1">
              <a:buNone/>
            </a:pPr>
            <a:r>
              <a:rPr lang="fa-IR" sz="4000" b="1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گام چهارم: 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اگر بردار هارمونی جدید از بدترین هارمونی موجود در حافظه بهتر باشد جایگزین آن می شود.</a:t>
            </a:r>
          </a:p>
          <a:p>
            <a:pPr algn="justLow" rtl="1">
              <a:buNone/>
            </a:pPr>
            <a:r>
              <a:rPr lang="fa-IR" sz="4000" b="1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گام پنجم: 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تکرار گام های 3و4 تا زمانی که شرط پایانی ارضا شود یا تعداد تکرارها به پایان برسد.</a:t>
            </a: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endParaRPr lang="fa-IR" sz="4000" b="1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5451"/>
      </p:ext>
    </p:extLst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88785"/>
              </p:ext>
            </p:extLst>
          </p:nvPr>
        </p:nvGraphicFramePr>
        <p:xfrm>
          <a:off x="762000" y="2819400"/>
          <a:ext cx="7848598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8200">
                <a:tc gridSpan="4">
                  <a:txBody>
                    <a:bodyPr/>
                    <a:lstStyle/>
                    <a:p>
                      <a:pPr algn="ctr" rtl="1" fontAlgn="b"/>
                      <a:r>
                        <a:rPr lang="fa-IR" sz="4400" u="none" strike="noStrike" dirty="0">
                          <a:effectLst/>
                        </a:rPr>
                        <a:t>هارمونی</a:t>
                      </a:r>
                      <a:endParaRPr lang="fa-IR" sz="4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u="none" strike="noStrike" dirty="0">
                          <a:effectLst/>
                        </a:rPr>
                        <a:t> 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4400" u="none" strike="noStrike" dirty="0">
                          <a:effectLst/>
                        </a:rPr>
                        <a:t>برازندگی</a:t>
                      </a:r>
                      <a:endParaRPr lang="fa-IR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</a:rPr>
                        <a:t>1.2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</a:rPr>
                        <a:t>0.5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</a:rPr>
                        <a:t>6.3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>
                          <a:effectLst/>
                        </a:rPr>
                        <a:t>-5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400" u="none" strike="noStrike" dirty="0">
                          <a:effectLst/>
                        </a:rPr>
                        <a:t> 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</a:rPr>
                        <a:t>66.38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228600"/>
                <a:ext cx="502240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dirty="0">
                    <a:solidFill>
                      <a:srgbClr val="FF0000"/>
                    </a:solidFill>
                  </a:rPr>
                  <a:t>Sphere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6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6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6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6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8600"/>
                <a:ext cx="5022401" cy="1107996"/>
              </a:xfrm>
              <a:prstGeom prst="rect">
                <a:avLst/>
              </a:prstGeom>
              <a:blipFill rotWithShape="1">
                <a:blip r:embed="rId2"/>
                <a:stretch>
                  <a:fillRect l="-8384" t="-18232" b="-419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8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استفاده از هارمونی در 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52988"/>
          </a:xfrm>
        </p:spPr>
        <p:txBody>
          <a:bodyPr>
            <a:normAutofit/>
          </a:bodyPr>
          <a:lstStyle/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فرض کنید 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k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هارمونی توسط 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n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نوازنده ساخته شده </a:t>
            </a:r>
          </a:p>
          <a:p>
            <a:pPr algn="just">
              <a:buNone/>
            </a:pP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HMS (Harmony Memory Size) = k</a:t>
            </a: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2428868"/>
            <a:ext cx="5558270" cy="27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2623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استفاده از هارمونی در 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  <a:r>
              <a:rPr lang="fa-IR" sz="32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(ادامه)</a:t>
            </a:r>
            <a:endParaRPr lang="en-US" sz="5400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52988"/>
          </a:xfrm>
        </p:spPr>
        <p:txBody>
          <a:bodyPr>
            <a:normAutofit/>
          </a:bodyPr>
          <a:lstStyle/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هر هارمونی جدید می تواند از تغییر در نت های هارمونی های قبلی ایجاد شود. به این معنا که نوازنده نت های خود را کمی تغییر می دهد.</a:t>
            </a:r>
          </a:p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این تغییر می تواند به یکی از سه روش زیر انجام گیرد: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1- در نظر گرفتن نت های موجود در حافظه</a:t>
            </a: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3643314"/>
            <a:ext cx="4583939" cy="22860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43372" y="3857628"/>
            <a:ext cx="642942" cy="2071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028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استفاده از هارمونی در 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  <a:r>
              <a:rPr lang="fa-IR" sz="32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(ادامه)</a:t>
            </a:r>
            <a:endParaRPr lang="en-US" sz="5400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52988"/>
          </a:xfrm>
        </p:spPr>
        <p:txBody>
          <a:bodyPr>
            <a:normAutofit/>
          </a:bodyPr>
          <a:lstStyle/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2-تنظیم زیر و بمی</a:t>
            </a:r>
          </a:p>
          <a:p>
            <a:pPr algn="just">
              <a:buNone/>
            </a:pP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{Do Re Mi </a:t>
            </a:r>
            <a:r>
              <a:rPr lang="en-US" sz="4000" dirty="0" err="1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Fa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Sol La Si}</a:t>
            </a:r>
          </a:p>
          <a:p>
            <a:pPr algn="ctr">
              <a:buNone/>
            </a:pP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∆x = 1</a:t>
            </a:r>
          </a:p>
          <a:p>
            <a:pPr algn="ctr">
              <a:buNone/>
            </a:pP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∆x = 2</a:t>
            </a:r>
          </a:p>
          <a:p>
            <a:pPr algn="ctr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Left Brace 5"/>
          <p:cNvSpPr>
            <a:spLocks/>
          </p:cNvSpPr>
          <p:nvPr/>
        </p:nvSpPr>
        <p:spPr>
          <a:xfrm rot="16200000">
            <a:off x="2178827" y="2393149"/>
            <a:ext cx="285752" cy="1357322"/>
          </a:xfrm>
          <a:prstGeom prst="leftBrace">
            <a:avLst>
              <a:gd name="adj1" fmla="val 8333"/>
              <a:gd name="adj2" fmla="val 508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>
            <a:spLocks/>
          </p:cNvSpPr>
          <p:nvPr/>
        </p:nvSpPr>
        <p:spPr>
          <a:xfrm rot="16200000">
            <a:off x="2214546" y="1928802"/>
            <a:ext cx="285752" cy="2286016"/>
          </a:xfrm>
          <a:prstGeom prst="leftBrace">
            <a:avLst>
              <a:gd name="adj1" fmla="val 8333"/>
              <a:gd name="adj2" fmla="val 508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755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52988"/>
          </a:xfrm>
        </p:spPr>
        <p:txBody>
          <a:bodyPr>
            <a:normAutofit lnSpcReduction="10000"/>
          </a:bodyPr>
          <a:lstStyle/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این الگوریتم از پنج گام تشکیل شده است: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1- مقدار دهی اولیه مسئله بهینه سازی و پارامترهای اولیه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2- مقدار دهی حافظه هارمونی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3- ایجاد یک هارمونی جدید بهبود یافته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4- به روز کردن حافظه هارمونی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5- تکرار گام های 3و4 تا زمانی که شرط پایانی ارضا شود یا تکرارها تمام شود.</a:t>
            </a: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5118"/>
      </p:ext>
    </p:extLst>
  </p:cSld>
  <p:clrMapOvr>
    <a:masterClrMapping/>
  </p:clrMapOvr>
  <p:transition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  <a:r>
              <a:rPr lang="fa-IR" sz="32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(ادامه)</a:t>
            </a:r>
            <a:endParaRPr lang="en-US" sz="5400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52988"/>
          </a:xfrm>
        </p:spPr>
        <p:txBody>
          <a:bodyPr>
            <a:normAutofit/>
          </a:bodyPr>
          <a:lstStyle/>
          <a:p>
            <a:pPr algn="just" rtl="1">
              <a:buNone/>
            </a:pPr>
            <a:r>
              <a:rPr lang="fa-IR" sz="4000" b="1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گام اول: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ابتدا مسئله به صورت زیر تعریف می گردد:</a:t>
            </a:r>
          </a:p>
          <a:p>
            <a:pPr algn="just">
              <a:buNone/>
            </a:pP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Minimize f(x)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, xi is in  Xi , </a:t>
            </a:r>
            <a:r>
              <a:rPr lang="en-US" sz="4000" dirty="0" err="1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i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=1,2,…,N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حال باید پارامترهای زیر مقدار دهی شوند:</a:t>
            </a:r>
          </a:p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اندازه حافظه هارمونی 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HMS</a:t>
            </a: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نرخ در نظر گرفتن حافظه هارمونی 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HMCR</a:t>
            </a: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5036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  <a:r>
              <a:rPr lang="fa-IR" sz="32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(ادامه)</a:t>
            </a:r>
            <a:endParaRPr lang="en-US" sz="5400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52988"/>
          </a:xfrm>
        </p:spPr>
        <p:txBody>
          <a:bodyPr>
            <a:normAutofit/>
          </a:bodyPr>
          <a:lstStyle/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نرخ تنظیم زیر و بمی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PAR</a:t>
            </a:r>
            <a:endParaRPr lang="fa-IR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ماکزیمم تعداد بهبود </a:t>
            </a:r>
            <a:r>
              <a:rPr lang="en-US" sz="4000" dirty="0" err="1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MaxImp</a:t>
            </a: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Blip>
                <a:blip r:embed="rId2"/>
              </a:buBlip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پهنای باند </a:t>
            </a:r>
            <a:r>
              <a:rPr lang="en-US" sz="4000" dirty="0" err="1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bw</a:t>
            </a: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 rtl="1">
              <a:buNone/>
            </a:pPr>
            <a:r>
              <a:rPr lang="fa-IR" sz="4000" b="1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گام دوم: </a:t>
            </a:r>
          </a:p>
          <a:p>
            <a:pPr algn="just" rtl="1">
              <a:buNone/>
            </a:pP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در این مرحله ماتریس </a:t>
            </a:r>
            <a:r>
              <a:rPr lang="en-US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HM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با مقادیر اولیه ای که به طور تصادفی تولید می شود پر می گردد.</a:t>
            </a: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15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918418"/>
          </a:xfrm>
        </p:spPr>
        <p:txBody>
          <a:bodyPr>
            <a:normAutofit/>
          </a:bodyPr>
          <a:lstStyle/>
          <a:p>
            <a:pPr marL="342900" indent="-342900" algn="just" rtl="1">
              <a:spcBef>
                <a:spcPct val="20000"/>
              </a:spcBef>
            </a:pPr>
            <a:r>
              <a:rPr lang="fa-IR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الگوریتم </a:t>
            </a:r>
            <a:r>
              <a:rPr lang="en-US" sz="54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HS</a:t>
            </a:r>
            <a:r>
              <a:rPr lang="fa-IR" sz="3200" dirty="0"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(ادامه)</a:t>
            </a:r>
            <a:endParaRPr lang="en-US" sz="5400" dirty="0"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52988"/>
          </a:xfrm>
        </p:spPr>
        <p:txBody>
          <a:bodyPr>
            <a:normAutofit/>
          </a:bodyPr>
          <a:lstStyle/>
          <a:p>
            <a:pPr algn="just" rtl="1">
              <a:buNone/>
            </a:pPr>
            <a:r>
              <a:rPr lang="fa-IR" sz="4000" b="1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گام سوم:</a:t>
            </a:r>
          </a:p>
          <a:p>
            <a:pPr algn="just" rtl="1">
              <a:buNone/>
            </a:pPr>
            <a:r>
              <a:rPr lang="fa-IR" sz="4000" b="1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 </a:t>
            </a:r>
            <a:r>
              <a:rPr lang="fa-IR" sz="4000" dirty="0">
                <a:solidFill>
                  <a:schemeClr val="tx2"/>
                </a:solidFill>
                <a:latin typeface="Arabic Typesetting" pitchFamily="66" charset="-78"/>
                <a:ea typeface="Tahoma" pitchFamily="34" charset="0"/>
                <a:cs typeface="Arabic Typesetting" pitchFamily="66" charset="-78"/>
              </a:rPr>
              <a:t>در این گام یک بردار هارمونی جدید براساس روش های در نظر گرفتن حافظه، انتخاب تصادفی و تنظیم زیر و بمی تولید می شود.</a:t>
            </a:r>
          </a:p>
          <a:p>
            <a:pPr algn="just" rtl="1">
              <a:buNone/>
            </a:pPr>
            <a:endParaRPr lang="fa-IR" sz="4000" b="1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  <a:p>
            <a:pPr algn="just">
              <a:buNone/>
            </a:pPr>
            <a:endParaRPr lang="en-US" sz="4000" dirty="0">
              <a:solidFill>
                <a:schemeClr val="tx2"/>
              </a:solidFill>
              <a:latin typeface="Arabic Typesetting" pitchFamily="66" charset="-78"/>
              <a:ea typeface="Tahoma" pitchFamily="34" charset="0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F067-2AA9-40A7-8114-20087B32B0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3214686"/>
            <a:ext cx="5159917" cy="19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13935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489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Arabic Typesetting</vt:lpstr>
      <vt:lpstr>Arial</vt:lpstr>
      <vt:lpstr>Calibri</vt:lpstr>
      <vt:lpstr>Cambria Math</vt:lpstr>
      <vt:lpstr>Office Theme</vt:lpstr>
      <vt:lpstr>مقدمه</vt:lpstr>
      <vt:lpstr>PowerPoint Presentation</vt:lpstr>
      <vt:lpstr>استفاده از هارمونی در الگوریتم HS</vt:lpstr>
      <vt:lpstr>استفاده از هارمونی در الگوریتم HS(ادامه)</vt:lpstr>
      <vt:lpstr>استفاده از هارمونی در الگوریتم HS(ادامه)</vt:lpstr>
      <vt:lpstr>الگوریتم HS</vt:lpstr>
      <vt:lpstr>الگوریتم HS(ادامه)</vt:lpstr>
      <vt:lpstr>الگوریتم HS(ادامه)</vt:lpstr>
      <vt:lpstr>الگوریتم HS(ادامه)</vt:lpstr>
      <vt:lpstr>الگوریتم HS(ادامه)</vt:lpstr>
      <vt:lpstr>الگوریتم HS(ادامه)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Kaenet Milad</dc:creator>
  <cp:lastModifiedBy>Saman Chitsazian</cp:lastModifiedBy>
  <cp:revision>5</cp:revision>
  <dcterms:created xsi:type="dcterms:W3CDTF">2006-08-16T00:00:00Z</dcterms:created>
  <dcterms:modified xsi:type="dcterms:W3CDTF">2019-06-22T06:56:31Z</dcterms:modified>
</cp:coreProperties>
</file>