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mforta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5df36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55df3652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5df3652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55df3652e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5df3652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55df3652e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df3652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55df3652e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5df3652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55df3652e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5df3652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55df3652e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5df3652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55df3652e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df3652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55df3652e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df3652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55df3652e_0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5df3652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55df3652e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5df3652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55df3652e_0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5df3652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55df3652e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df3652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55df3652e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df3652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55df3652e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5df3652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55df3652e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5df3652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55df3652e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5df3652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55df3652e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5df3652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55df3652e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5df3652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55df3652e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netofthingsagenda.techtarget.com/definition/embedded-system" TargetMode="External"/><Relationship Id="rId4" Type="http://schemas.openxmlformats.org/officeDocument/2006/relationships/hyperlink" Target="https://searchmobilecomputing.techtarget.com/definition/peripheral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762800" y="638363"/>
            <a:ext cx="59070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is a Microcontroller?</a:t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831350" y="2387675"/>
            <a:ext cx="57699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1" lang="en-US" sz="2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microcontroller is a compact integrated circuit designed to govern a specific operation in an </a:t>
            </a:r>
            <a:r>
              <a:rPr b="1" lang="en-US" sz="2600">
                <a:solidFill>
                  <a:srgbClr val="FFFFF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embedded system</a:t>
            </a:r>
            <a:r>
              <a:rPr b="1" lang="en-US" sz="2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1" sz="2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1" lang="en-US" sz="2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typical microcontroller includes a processor, memory and input/output (I/O) </a:t>
            </a:r>
            <a:r>
              <a:rPr b="1" lang="en-US" sz="2600">
                <a:solidFill>
                  <a:srgbClr val="FFFFF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peripherals</a:t>
            </a:r>
            <a:r>
              <a:rPr b="1" lang="en-US" sz="2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on a single chip.</a:t>
            </a:r>
            <a:endParaRPr b="1" i="0" sz="2600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00" y="1297814"/>
            <a:ext cx="5480000" cy="410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0" y="40472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Configuration of NodeMCU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84825" y="1724775"/>
            <a:ext cx="1375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35" y="1724775"/>
            <a:ext cx="8616540" cy="48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0" y="250957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Arduino IDE</a:t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Overview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0" y="250957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Embedded C in Arduino</a:t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Program Structure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75" y="152400"/>
            <a:ext cx="4386778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5379625" y="1252950"/>
            <a:ext cx="6570600" cy="4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 Declaration and Initialization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 Setup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 Main loop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 User-defined function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 Verification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7227600" y="2784900"/>
            <a:ext cx="4229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Select your Microcontroller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45211" t="0"/>
          <a:stretch/>
        </p:blipFill>
        <p:spPr>
          <a:xfrm>
            <a:off x="152400" y="76200"/>
            <a:ext cx="653449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45232" t="0"/>
          <a:stretch/>
        </p:blipFill>
        <p:spPr>
          <a:xfrm>
            <a:off x="152400" y="152400"/>
            <a:ext cx="6391975" cy="65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7227600" y="2784900"/>
            <a:ext cx="4229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Select the programmer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7186525" y="2536500"/>
            <a:ext cx="42297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Upload your code to the Microcontroller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59828" l="0" r="41503" t="0"/>
          <a:stretch/>
        </p:blipFill>
        <p:spPr>
          <a:xfrm>
            <a:off x="411100" y="312325"/>
            <a:ext cx="6076300" cy="62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1088250" y="1457850"/>
            <a:ext cx="636600" cy="88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0" y="2509575"/>
            <a:ext cx="121920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Our First Code</a:t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Let’s blink an LED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7638225" y="1914888"/>
            <a:ext cx="42297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 pinMode ( 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 digitalWrite ( 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 delay ( 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8169" l="0" r="0" t="7520"/>
          <a:stretch/>
        </p:blipFill>
        <p:spPr>
          <a:xfrm>
            <a:off x="152400" y="0"/>
            <a:ext cx="7206705" cy="6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2071650" y="2237250"/>
            <a:ext cx="80487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That’s all for Day 1 </a:t>
            </a:r>
            <a:endParaRPr b="1" sz="48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69600" y="332075"/>
            <a:ext cx="115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Microcontroller vs Microprocessor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382709" y="1632460"/>
            <a:ext cx="397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General Purpose Device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953400" y="1702300"/>
            <a:ext cx="662100" cy="57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/>
          </a:p>
        </p:txBody>
      </p:sp>
      <p:sp>
        <p:nvSpPr>
          <p:cNvPr id="94" name="Google Shape;94;p14"/>
          <p:cNvSpPr/>
          <p:nvPr/>
        </p:nvSpPr>
        <p:spPr>
          <a:xfrm>
            <a:off x="5953400" y="2786929"/>
            <a:ext cx="662100" cy="5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5953400" y="4063285"/>
            <a:ext cx="662100" cy="57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/>
          </a:p>
        </p:txBody>
      </p:sp>
      <p:sp>
        <p:nvSpPr>
          <p:cNvPr id="96" name="Google Shape;96;p14"/>
          <p:cNvSpPr txBox="1"/>
          <p:nvPr/>
        </p:nvSpPr>
        <p:spPr>
          <a:xfrm>
            <a:off x="7325008" y="2632533"/>
            <a:ext cx="3973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Doesn’t contain I/O ports, timer, RAM, ROM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325008" y="3834800"/>
            <a:ext cx="3973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Byte addressable and nibble addressable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93189" y="1549900"/>
            <a:ext cx="429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Chip with dedicated operation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212390" y="2571308"/>
            <a:ext cx="3973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ontains I/O ports, timer, RAM, ROM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212390" y="3832863"/>
            <a:ext cx="3973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Bit addressable as well as  byte addressable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953400" y="5434888"/>
            <a:ext cx="662100" cy="57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/>
          </a:p>
        </p:txBody>
      </p:sp>
      <p:sp>
        <p:nvSpPr>
          <p:cNvPr id="102" name="Google Shape;102;p14"/>
          <p:cNvSpPr txBox="1"/>
          <p:nvPr/>
        </p:nvSpPr>
        <p:spPr>
          <a:xfrm>
            <a:off x="7325009" y="5133610"/>
            <a:ext cx="397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Instruction set is complex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14409" y="5133610"/>
            <a:ext cx="397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b="1" lang="en-US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Instruction set is simple with less number of instructions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50" y="76200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Introduction to NodeMCU</a:t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33324" l="0" r="0" t="0"/>
          <a:stretch/>
        </p:blipFill>
        <p:spPr>
          <a:xfrm>
            <a:off x="866913" y="1075500"/>
            <a:ext cx="10458178" cy="5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50" y="76200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33324" l="0" r="0" t="0"/>
          <a:stretch/>
        </p:blipFill>
        <p:spPr>
          <a:xfrm>
            <a:off x="50" y="1045150"/>
            <a:ext cx="8664850" cy="47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1226050" y="2249950"/>
            <a:ext cx="657000" cy="1539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913675" y="1451900"/>
            <a:ext cx="657000" cy="1539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913675" y="3199925"/>
            <a:ext cx="657000" cy="1539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767550" y="1830350"/>
            <a:ext cx="46152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 GPIO Pins 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0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General </a:t>
            </a:r>
            <a:endParaRPr b="1" sz="30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0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Purpose  Input Output </a:t>
            </a:r>
            <a:endParaRPr b="1" sz="30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50" y="76200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33324" l="0" r="0" t="0"/>
          <a:stretch/>
        </p:blipFill>
        <p:spPr>
          <a:xfrm>
            <a:off x="50" y="1045150"/>
            <a:ext cx="8664850" cy="47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1267100" y="3493250"/>
            <a:ext cx="657000" cy="7980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767550" y="2211350"/>
            <a:ext cx="46152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 Power Pins 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0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Positive 3.3 V ,</a:t>
            </a:r>
            <a:endParaRPr b="1" sz="30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30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Ground</a:t>
            </a:r>
            <a:endParaRPr b="1" sz="30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737525" y="2598475"/>
            <a:ext cx="657000" cy="7980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737525" y="4516700"/>
            <a:ext cx="657000" cy="7980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0" y="548450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Time to install</a:t>
            </a:r>
            <a:endParaRPr b="1" sz="50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Arduino IDE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138" y="2443400"/>
            <a:ext cx="5791725" cy="3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0" y="40472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Configuration of NodeMCU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29613" l="3090" r="4110" t="4928"/>
          <a:stretch/>
        </p:blipFill>
        <p:spPr>
          <a:xfrm>
            <a:off x="1560625" y="1724775"/>
            <a:ext cx="10251724" cy="40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84825" y="1724775"/>
            <a:ext cx="1375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0" y="40472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Configuration of NodeMCU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25" y="1607050"/>
            <a:ext cx="8791775" cy="5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84825" y="1724775"/>
            <a:ext cx="1375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0" y="404725"/>
            <a:ext cx="12192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Configuration of NodeMCU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84825" y="1724775"/>
            <a:ext cx="1375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t/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25" y="1560500"/>
            <a:ext cx="9272213" cy="5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