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 Regular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61D75C-8D23-41F9-A347-4FCEE5AF226A}">
  <a:tblStyle styleId="{2561D75C-8D23-41F9-A347-4FCEE5AF2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Regular-regular.fntdata"/><Relationship Id="rId14" Type="http://schemas.openxmlformats.org/officeDocument/2006/relationships/slide" Target="slides/slide8.xml"/><Relationship Id="rId17" Type="http://schemas.openxmlformats.org/officeDocument/2006/relationships/font" Target="fonts/Comfortaa-regular.fntdata"/><Relationship Id="rId16" Type="http://schemas.openxmlformats.org/officeDocument/2006/relationships/font" Target="fonts/ComfortaaRegula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e13e47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e13e47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e13e47e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e13e47e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e13e47e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e13e47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e13e47e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e13e47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e13e47e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e13e47e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e13e47e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e13e47e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e13e47e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e13e47e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Identifier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60275" y="266100"/>
            <a:ext cx="3260400" cy="46113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IoT</a:t>
            </a:r>
            <a:endParaRPr sz="5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5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sz="5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of</a:t>
            </a:r>
            <a:endParaRPr sz="55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Things)</a:t>
            </a:r>
            <a:endParaRPr sz="5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985" l="6901" r="6615" t="4785"/>
          <a:stretch/>
        </p:blipFill>
        <p:spPr>
          <a:xfrm>
            <a:off x="16200" y="0"/>
            <a:ext cx="57440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2400" y="107000"/>
            <a:ext cx="8853900" cy="90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is IoT ?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34700" y="1015700"/>
            <a:ext cx="5894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A system of 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interrelated </a:t>
            </a: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computing devices, mechanical and digital machines, objects, animals or people that are provided with 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unique </a:t>
            </a:r>
            <a:r>
              <a:rPr b="1" lang="en" sz="2400">
                <a:solidFill>
                  <a:srgbClr val="FFFF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identifiers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(UIDs)</a:t>
            </a:r>
            <a:r>
              <a:rPr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and the ability to transfer data over a 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network </a:t>
            </a: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without requiring 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human-to-human </a:t>
            </a: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or </a:t>
            </a: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human-to-computer </a:t>
            </a:r>
            <a:r>
              <a:rPr lang="en" sz="2400">
                <a:solidFill>
                  <a:srgbClr val="F6B26B"/>
                </a:solidFill>
                <a:latin typeface="Comfortaa"/>
                <a:ea typeface="Comfortaa"/>
                <a:cs typeface="Comfortaa"/>
                <a:sym typeface="Comfortaa"/>
              </a:rPr>
              <a:t>interaction</a:t>
            </a:r>
            <a:endParaRPr sz="2400">
              <a:solidFill>
                <a:srgbClr val="F6B2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500" y="1524250"/>
            <a:ext cx="3776700" cy="2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72" y="0"/>
            <a:ext cx="79490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4849350" y="1453625"/>
            <a:ext cx="3445800" cy="12423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More</a:t>
            </a:r>
            <a:endParaRPr b="1" sz="3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Examples</a:t>
            </a:r>
            <a:endParaRPr b="1" sz="3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42300" y="104475"/>
            <a:ext cx="5062800" cy="4523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Smart Home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Uber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Fitness Gadget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Smart Agriculture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IoT Analytics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Barcode System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Shopping Center 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Tags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Regular"/>
              <a:buChar char="●"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Weather Station</a:t>
            </a:r>
            <a:endParaRPr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13344"/>
          <a:stretch/>
        </p:blipFill>
        <p:spPr>
          <a:xfrm>
            <a:off x="0" y="0"/>
            <a:ext cx="59354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5935400" y="1277400"/>
            <a:ext cx="3267600" cy="2588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will we 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 in </a:t>
            </a:r>
            <a:r>
              <a:rPr b="1" lang="en" sz="3600">
                <a:solidFill>
                  <a:srgbClr val="9FC5E8"/>
                </a:solidFill>
                <a:latin typeface="Comfortaa"/>
                <a:ea typeface="Comfortaa"/>
                <a:cs typeface="Comfortaa"/>
                <a:sym typeface="Comfortaa"/>
              </a:rPr>
              <a:t>this workshop</a:t>
            </a:r>
            <a:r>
              <a:rPr b="1"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?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9FC5E8"/>
                </a:solidFill>
                <a:latin typeface="Comfortaa"/>
                <a:ea typeface="Comfortaa"/>
                <a:cs typeface="Comfortaa"/>
                <a:sym typeface="Comfortaa"/>
              </a:rPr>
              <a:t>Agendas</a:t>
            </a:r>
            <a:endParaRPr b="1" sz="3200">
              <a:solidFill>
                <a:srgbClr val="9FC5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Comfortaa"/>
              <a:buChar char="●"/>
            </a:pPr>
            <a:r>
              <a:rPr b="1" lang="en" sz="21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Understand the IoT concept and real life applications</a:t>
            </a:r>
            <a:endParaRPr b="1" sz="21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5125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Comfortaa"/>
              <a:buChar char="●"/>
            </a:pPr>
            <a:r>
              <a:rPr b="1" lang="en" sz="21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Difference between microprocessor and microcontroller</a:t>
            </a:r>
            <a:endParaRPr b="1" sz="21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5125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Comfortaa"/>
              <a:buChar char="●"/>
            </a:pPr>
            <a:r>
              <a:rPr b="1" lang="en" sz="21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Architecture and application areas of IoT</a:t>
            </a:r>
            <a:endParaRPr b="1" sz="21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5125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Comfortaa"/>
              <a:buChar char="●"/>
            </a:pPr>
            <a:r>
              <a:rPr b="1" lang="en" sz="21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Use and functionality of sensors used in IoT applications</a:t>
            </a:r>
            <a:endParaRPr b="1" sz="21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5125" lvl="0" marL="2286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2150"/>
              <a:buFont typeface="Comfortaa"/>
              <a:buChar char="●"/>
            </a:pPr>
            <a:r>
              <a:rPr b="1" lang="en" sz="21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Understand the benefits of Internet of Things and how it makes our life easier</a:t>
            </a:r>
            <a:endParaRPr b="1" sz="21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9"/>
          <p:cNvGraphicFramePr/>
          <p:nvPr/>
        </p:nvGraphicFramePr>
        <p:xfrm>
          <a:off x="210375" y="2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{2561D75C-8D23-41F9-A347-4FCEE5AF226A}</a:tableStyleId>
              </a:tblPr>
              <a:tblGrid>
                <a:gridCol w="972775"/>
                <a:gridCol w="7819775"/>
              </a:tblGrid>
              <a:tr h="5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CFE2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Day 1</a:t>
                      </a:r>
                      <a:endParaRPr b="1" sz="2150">
                        <a:solidFill>
                          <a:srgbClr val="CFE2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1.1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Introduction to Microcontroller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1.2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Difference between Microcontroller and Microprocessor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1.3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Introduction to NodeMCU ESP8266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1.4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 Installation and Configuration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1.5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Overview of Arduino IDE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1.6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Program Structure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1.7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14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5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First Blink Sketch</a:t>
                      </a:r>
                      <a:endParaRPr b="1" sz="215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