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c14a0ee13_1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3c14a0ee13_1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Gradient boosting is to minimize the loss function of the model by adding weak learners using gradient descent. </a:t>
            </a: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Gradient descent is a first-order iterative optimization algorithm for finding a local minimum of a differentiable function. Different types of loss functions can be used.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Random Forest is a </a:t>
            </a:r>
            <a:r>
              <a:rPr b="1"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bagging technique</a:t>
            </a: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that contains a number of decision trees on various subsets of the given dataset, and is based on the majority votes of predictions.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On the other hand, </a:t>
            </a:r>
            <a:r>
              <a:rPr b="1"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boosting method</a:t>
            </a: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is iterative learning, meaning that the model will predict something initially and self analyses its mistakes and give more weightage to the data points in which it made a wrong prediction in the next iteration. This process continues as a cycle. </a:t>
            </a:r>
            <a:r>
              <a:rPr b="1"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XGBoost is a good option for unbalanced datasets</a:t>
            </a: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whereas Random Forest is lacking in this </a:t>
            </a: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perspective</a:t>
            </a: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c14a0ee13_1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c14a0ee13_1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c14a0ee1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c14a0ee1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c14a0ee1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c14a0ee1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5e18fd6c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5e18fd6c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c14a0ee1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c14a0ee1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c14a0ee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c14a0ee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d3390a05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d3390a05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c14a0ee1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c14a0ee1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5745cc55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75745cc55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c14a0ee1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3c14a0ee1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c14a0ee13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c14a0ee13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d3390a05d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d3390a05d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hyperlink" Target="https://public.tableau.com/app/profile/jing.sy/viz/Price_Optimization_Final/Dashboard1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suddharshan/retail-price-optimization?resource=downloa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Retail Price Optimization</a:t>
            </a:r>
            <a:endParaRPr sz="55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26" y="2354800"/>
            <a:ext cx="41652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581"/>
              <a:buFont typeface="Arial"/>
              <a:buNone/>
            </a:pPr>
            <a:r>
              <a:rPr lang="en" sz="4300">
                <a:solidFill>
                  <a:schemeClr val="dk1"/>
                </a:solidFill>
              </a:rPr>
              <a:t>U</a:t>
            </a:r>
            <a:r>
              <a:rPr lang="en" sz="4300">
                <a:solidFill>
                  <a:schemeClr val="dk1"/>
                </a:solidFill>
              </a:rPr>
              <a:t>sing Supervised Learning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250" y="2354800"/>
            <a:ext cx="3230049" cy="169577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729425" y="2896000"/>
            <a:ext cx="4165200" cy="11109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Contributors</a:t>
            </a:r>
            <a:endParaRPr b="1"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Greer Inns 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Sarah Kim 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Nolan Tonthat 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2747275" y="2896000"/>
            <a:ext cx="2147400" cy="11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Sam Spillane 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Nazeli Mnatsakanyan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Jing Sy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1234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Sliding Window with </a:t>
            </a:r>
            <a:r>
              <a:rPr lang="en"/>
              <a:t>XGBoost</a:t>
            </a: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 rotWithShape="1">
          <a:blip r:embed="rId3">
            <a:alphaModFix/>
          </a:blip>
          <a:srcRect b="10" l="0" r="8759" t="0"/>
          <a:stretch/>
        </p:blipFill>
        <p:spPr>
          <a:xfrm>
            <a:off x="7522050" y="3064899"/>
            <a:ext cx="1545750" cy="3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5050" y="3547375"/>
            <a:ext cx="1892750" cy="76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4980" y="4455200"/>
            <a:ext cx="4262819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25" y="535200"/>
            <a:ext cx="7008579" cy="385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7294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Dashboard!</a:t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00" y="1685028"/>
            <a:ext cx="7147325" cy="3458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6197700" y="1249125"/>
            <a:ext cx="2946300" cy="12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Price_Optimization_Final | Tableau Public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/>
              <a:t>Failed Models</a:t>
            </a:r>
            <a:endParaRPr b="1" sz="1400"/>
          </a:p>
          <a:p>
            <a:pPr indent="-31750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Neural Network</a:t>
            </a:r>
            <a:endParaRPr sz="1400"/>
          </a:p>
          <a:p>
            <a:pPr indent="-317500" lvl="0" marL="457200" rtl="0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●"/>
            </a:pPr>
            <a:r>
              <a:rPr lang="en" sz="1400"/>
              <a:t>Linear Regression (Lasso)</a:t>
            </a:r>
            <a:endParaRPr sz="1400"/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350" y="1318638"/>
            <a:ext cx="4267200" cy="3078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Steps</a:t>
            </a:r>
            <a:endParaRPr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Optimize existing models (e.g. Random Forest, XGBoost) by adjusting the number of estimators to avoid data underfitting or overfitting</a:t>
            </a:r>
            <a:endParaRPr sz="1400"/>
          </a:p>
          <a:p>
            <a:pPr indent="-3175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Test outside</a:t>
            </a:r>
            <a:r>
              <a:rPr lang="en" sz="1400"/>
              <a:t> datasets to our trained </a:t>
            </a:r>
            <a:r>
              <a:rPr lang="en" sz="1400"/>
              <a:t>models</a:t>
            </a:r>
            <a:endParaRPr sz="1400"/>
          </a:p>
          <a:p>
            <a:pPr indent="-317500" lvl="0" marL="457200" rtl="0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●"/>
            </a:pPr>
            <a:r>
              <a:rPr lang="en" sz="1400"/>
              <a:t>Correct and optimize Neural Network model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062" y="1552375"/>
            <a:ext cx="5997876" cy="35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 txBox="1"/>
          <p:nvPr>
            <p:ph type="title"/>
          </p:nvPr>
        </p:nvSpPr>
        <p:spPr>
          <a:xfrm>
            <a:off x="729450" y="861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Thank you!</a:t>
            </a:r>
            <a:endParaRPr sz="26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2716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316725" y="1245050"/>
            <a:ext cx="8184600" cy="3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Problem</a:t>
            </a:r>
            <a:endParaRPr b="1" sz="1500"/>
          </a:p>
          <a:p>
            <a:pPr indent="-309562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❏"/>
            </a:pPr>
            <a:r>
              <a:rPr lang="en" sz="1500"/>
              <a:t>Setting the right price for products is essential to maximize profits and meet business goals</a:t>
            </a:r>
            <a:endParaRPr sz="1500"/>
          </a:p>
          <a:p>
            <a:pPr indent="-30956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500"/>
              <a:t>However, determining the optimal price for each product can be a very complex and time-consuming task</a:t>
            </a:r>
            <a:endParaRPr sz="1500"/>
          </a:p>
          <a:p>
            <a:pPr indent="-30956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500"/>
              <a:t>The challenge that many businesses face is being able to efficiently leverage the data to make informed pricing decisions that finds the balance between profitability and market demand</a:t>
            </a:r>
            <a:endParaRPr sz="1500"/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Solution</a:t>
            </a:r>
            <a:endParaRPr b="1" sz="1500"/>
          </a:p>
          <a:p>
            <a:pPr indent="-309562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❏"/>
            </a:pPr>
            <a:r>
              <a:rPr lang="en" sz="1500"/>
              <a:t>Utilizing a linear regression model to analyze products, categories, competitive pricing, and customer ratings from the </a:t>
            </a:r>
            <a:r>
              <a:rPr lang="en" sz="1500"/>
              <a:t>acquired</a:t>
            </a:r>
            <a:r>
              <a:rPr lang="en" sz="1500"/>
              <a:t> data to accurately recommend optimal prices for various products</a:t>
            </a:r>
            <a:endParaRPr sz="1500"/>
          </a:p>
          <a:p>
            <a:pPr indent="-30956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500"/>
              <a:t>E</a:t>
            </a:r>
            <a:r>
              <a:rPr lang="en" sz="1500"/>
              <a:t>nabling retailers to make strategic business decisions</a:t>
            </a:r>
            <a:endParaRPr sz="150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/>
              <a:t>Data Sources:</a:t>
            </a:r>
            <a:endParaRPr sz="1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https://www.kaggle.com/datasets/suddharshan/retail-price-optimization?resource=download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830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ETL/EDA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4735275" y="1467575"/>
            <a:ext cx="4245300" cy="41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Correlation Heatmap</a:t>
            </a:r>
            <a:endParaRPr b="1"/>
          </a:p>
          <a:p>
            <a:pPr indent="-31115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Largest Correlations</a:t>
            </a:r>
            <a:endParaRPr b="1"/>
          </a:p>
          <a:p>
            <a:pPr indent="-304800" lvl="1" marL="9144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Unit Price vs. Lag Price</a:t>
            </a:r>
            <a:endParaRPr sz="1200"/>
          </a:p>
          <a:p>
            <a:pPr indent="-304800" lvl="1" marL="9144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Qty Sold vs. Total Price</a:t>
            </a:r>
            <a:endParaRPr sz="1200"/>
          </a:p>
          <a:p>
            <a:pPr indent="-304800" lvl="1" marL="9144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Comp 1 Price vs. Comp 3 Price</a:t>
            </a:r>
            <a:endParaRPr sz="1200"/>
          </a:p>
          <a:p>
            <a:pPr indent="-304800" lvl="1" marL="9144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Comp 1 Freight Price vs. Comp 2 Freight Price</a:t>
            </a:r>
            <a:endParaRPr sz="1200"/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Other EDA visualizations (Dashboard):</a:t>
            </a:r>
            <a:endParaRPr b="1"/>
          </a:p>
          <a:p>
            <a:pPr indent="-31115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Box Plot of Product Category vs. Unit Price </a:t>
            </a:r>
            <a:endParaRPr/>
          </a:p>
          <a:p>
            <a:pPr indent="-311150" lvl="0" marL="457200" rtl="0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SzPts val="1300"/>
              <a:buChar char="●"/>
            </a:pPr>
            <a:r>
              <a:rPr lang="en"/>
              <a:t>Scatter Plot of Qty Sold vs. Unit Price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50" y="629375"/>
            <a:ext cx="4633425" cy="3867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338" y="665150"/>
            <a:ext cx="4199575" cy="68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16137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86900" y="480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Other Observations:</a:t>
            </a:r>
            <a:endParaRPr b="1"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250" y="869626"/>
            <a:ext cx="2903875" cy="200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4925" y="579925"/>
            <a:ext cx="3247975" cy="316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525" y="2912513"/>
            <a:ext cx="3115336" cy="21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0900" y="3928025"/>
            <a:ext cx="3014725" cy="103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Build, Test, Train, Evaluate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Models</a:t>
            </a:r>
            <a:r>
              <a:rPr lang="en"/>
              <a:t> Used:</a:t>
            </a:r>
            <a:endParaRPr/>
          </a:p>
          <a:p>
            <a:pPr indent="-31115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Cumulative Training with </a:t>
            </a:r>
            <a:r>
              <a:rPr b="1" lang="en"/>
              <a:t>Linear Regression (LR)</a:t>
            </a:r>
            <a:endParaRPr b="1"/>
          </a:p>
          <a:p>
            <a:pPr indent="-31115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Sliding Window with </a:t>
            </a:r>
            <a:r>
              <a:rPr b="1" lang="en"/>
              <a:t>LR</a:t>
            </a:r>
            <a:endParaRPr b="1"/>
          </a:p>
          <a:p>
            <a:pPr indent="-31115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Sliding Window with </a:t>
            </a:r>
            <a:r>
              <a:rPr b="1" lang="en"/>
              <a:t>Random Forest (RF)</a:t>
            </a:r>
            <a:endParaRPr b="1"/>
          </a:p>
          <a:p>
            <a:pPr indent="-31115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Sliding Window with </a:t>
            </a:r>
            <a:r>
              <a:rPr b="1" lang="en"/>
              <a:t>Extreme Gradient Boosting</a:t>
            </a:r>
            <a:r>
              <a:rPr b="1" lang="en"/>
              <a:t>  (XGB)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1234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Cumulative Training with Linear Regression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/>
          </a:blip>
          <a:srcRect b="5222" l="0" r="0" t="0"/>
          <a:stretch/>
        </p:blipFill>
        <p:spPr>
          <a:xfrm>
            <a:off x="162351" y="618950"/>
            <a:ext cx="3054274" cy="45245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494500" y="2414375"/>
            <a:ext cx="5184300" cy="26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Step 1</a:t>
            </a:r>
            <a:r>
              <a:rPr lang="en" sz="1000"/>
              <a:t>: Define sizes of testing, stretch,  and first training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u="sng"/>
              <a:t>Step 2</a:t>
            </a:r>
            <a:r>
              <a:rPr lang="en" sz="1000"/>
              <a:t>: Group by product and set features/target variable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u="sng"/>
              <a:t>Step 3</a:t>
            </a:r>
            <a:r>
              <a:rPr lang="en" sz="1000"/>
              <a:t>: Cumulative training and testing to predict data points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u="sng"/>
              <a:t>Step 4</a:t>
            </a:r>
            <a:r>
              <a:rPr lang="en" sz="1000"/>
              <a:t>: </a:t>
            </a:r>
            <a:r>
              <a:rPr lang="en" sz="1000"/>
              <a:t>Linear Regression </a:t>
            </a:r>
            <a:r>
              <a:rPr lang="en" sz="1000"/>
              <a:t>Model Training using training data </a:t>
            </a:r>
            <a:r>
              <a:rPr i="1" lang="en" sz="1000"/>
              <a:t>(features_train, target_train)</a:t>
            </a:r>
            <a:endParaRPr i="1" sz="1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u="sng"/>
              <a:t>Step 5</a:t>
            </a:r>
            <a:r>
              <a:rPr lang="en" sz="1000"/>
              <a:t>: Unit price predictions (features_test)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u="sng"/>
              <a:t>Step 6:</a:t>
            </a:r>
            <a:r>
              <a:rPr lang="en" sz="1000"/>
              <a:t> Evaluate using Mean Squared Error (MSE) - actual vs. predicted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u="sng"/>
              <a:t>Step 7:</a:t>
            </a:r>
            <a:r>
              <a:rPr lang="en" sz="1000"/>
              <a:t> Calculate avg MSE and loop to find price with min MSE</a:t>
            </a:r>
            <a:endParaRPr sz="1000"/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→ </a:t>
            </a:r>
            <a:r>
              <a:rPr b="1" lang="en" sz="1000"/>
              <a:t>Optimal Price </a:t>
            </a:r>
            <a:endParaRPr sz="1000"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9900" y="618951"/>
            <a:ext cx="4542150" cy="16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1234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Sliding Window with Linear Regression 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3466800" y="2399925"/>
            <a:ext cx="5184300" cy="26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Step 1</a:t>
            </a:r>
            <a:r>
              <a:rPr lang="en" sz="1000"/>
              <a:t>: </a:t>
            </a:r>
            <a:r>
              <a:rPr lang="en" sz="1000"/>
              <a:t>Define Window Size (5)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u="sng"/>
              <a:t>Step 2</a:t>
            </a:r>
            <a:r>
              <a:rPr lang="en" sz="1000"/>
              <a:t>: Group by product and set features/target variable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u="sng"/>
              <a:t>Step 3</a:t>
            </a:r>
            <a:r>
              <a:rPr lang="en" sz="1000"/>
              <a:t>: Sliding Window training and testing to predict data points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u="sng"/>
              <a:t>Step 4</a:t>
            </a:r>
            <a:r>
              <a:rPr lang="en" sz="1000"/>
              <a:t>: Linear Regression Model Training using training data </a:t>
            </a:r>
            <a:r>
              <a:rPr i="1" lang="en" sz="1000"/>
              <a:t>(features_train, target_train)</a:t>
            </a:r>
            <a:endParaRPr i="1" sz="1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u="sng"/>
              <a:t>Step 5</a:t>
            </a:r>
            <a:r>
              <a:rPr lang="en" sz="1000"/>
              <a:t>: Unit price predictions (features_test)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u="sng"/>
              <a:t>Step 6:</a:t>
            </a:r>
            <a:r>
              <a:rPr lang="en" sz="1000"/>
              <a:t> Evaluate using Mean Squared Error (MSE) - actual vs. predicted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u="sng"/>
              <a:t>Step 7:</a:t>
            </a:r>
            <a:r>
              <a:rPr lang="en" sz="1000"/>
              <a:t> Calculate avg predicted price and MSE and loop to find price with min MSE</a:t>
            </a:r>
            <a:endParaRPr sz="1000"/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→ </a:t>
            </a:r>
            <a:r>
              <a:rPr b="1" lang="en" sz="1000"/>
              <a:t>Optimal Price </a:t>
            </a:r>
            <a:endParaRPr b="1" sz="1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00" y="611400"/>
            <a:ext cx="2472025" cy="441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9029" y="573300"/>
            <a:ext cx="3506521" cy="182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1234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Sliding Window with </a:t>
            </a:r>
            <a:r>
              <a:rPr lang="en"/>
              <a:t>Random Forest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381000" y="1566775"/>
            <a:ext cx="4506900" cy="22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Step 1</a:t>
            </a:r>
            <a:r>
              <a:rPr lang="en" sz="1000"/>
              <a:t>: Define Window Size (5)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u="sng"/>
              <a:t>Step 2</a:t>
            </a:r>
            <a:r>
              <a:rPr lang="en" sz="1000"/>
              <a:t>: Group by product and set features/target variable(s)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u="sng"/>
              <a:t>Step 3</a:t>
            </a:r>
            <a:r>
              <a:rPr lang="en" sz="1000"/>
              <a:t>: Sliding Window training and testing to predict data points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u="sng"/>
              <a:t>Step 4</a:t>
            </a:r>
            <a:r>
              <a:rPr lang="en" sz="1000"/>
              <a:t>: Random Forest Regressor Model Training using training data </a:t>
            </a:r>
            <a:r>
              <a:rPr i="1" lang="en" sz="1000"/>
              <a:t>(features_train, target_train)</a:t>
            </a:r>
            <a:endParaRPr i="1" sz="1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u="sng"/>
              <a:t>Step 5</a:t>
            </a:r>
            <a:r>
              <a:rPr lang="en" sz="1000"/>
              <a:t>: Unit price predictions (features_test)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u="sng"/>
              <a:t>Step 6:</a:t>
            </a:r>
            <a:r>
              <a:rPr lang="en" sz="1000"/>
              <a:t> Evaluate using Mean Squared Error (MSE) - actual vs. predicted</a:t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u="sng"/>
              <a:t>Step 7:</a:t>
            </a:r>
            <a:r>
              <a:rPr lang="en" sz="1000"/>
              <a:t> Calculate avg predicted price and MSE and loop to find price with min MSE</a:t>
            </a:r>
            <a:endParaRPr sz="1000" u="sng"/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→ </a:t>
            </a:r>
            <a:r>
              <a:rPr b="1" lang="en" sz="1000"/>
              <a:t>Optimal Model for Predicting Price </a:t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 b="0" l="0" r="17396" t="70776"/>
          <a:stretch/>
        </p:blipFill>
        <p:spPr>
          <a:xfrm>
            <a:off x="5345275" y="3536875"/>
            <a:ext cx="2969475" cy="147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 rotWithShape="1">
          <a:blip r:embed="rId4">
            <a:alphaModFix/>
          </a:blip>
          <a:srcRect b="0" l="1912" r="0" t="0"/>
          <a:stretch/>
        </p:blipFill>
        <p:spPr>
          <a:xfrm>
            <a:off x="4978202" y="998425"/>
            <a:ext cx="3703626" cy="239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9100" y="1367400"/>
            <a:ext cx="4141500" cy="28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>
            <p:ph type="title"/>
          </p:nvPr>
        </p:nvSpPr>
        <p:spPr>
          <a:xfrm>
            <a:off x="1234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Sliding Window with Random Forest Cont’d</a:t>
            </a: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850" y="2600725"/>
            <a:ext cx="2732100" cy="25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 rotWithShape="1">
          <a:blip r:embed="rId5">
            <a:alphaModFix/>
          </a:blip>
          <a:srcRect b="31181" l="0" r="1652" t="0"/>
          <a:stretch/>
        </p:blipFill>
        <p:spPr>
          <a:xfrm>
            <a:off x="599800" y="860500"/>
            <a:ext cx="2630200" cy="17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/>
        </p:nvSpPr>
        <p:spPr>
          <a:xfrm>
            <a:off x="4740600" y="974050"/>
            <a:ext cx="3417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Decision Tree Optimization: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722175" y="572850"/>
            <a:ext cx="3417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Feature Importance: 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 rot="-5400000">
            <a:off x="-368550" y="1610850"/>
            <a:ext cx="1341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Standard Scaling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 rot="-5400000">
            <a:off x="-368550" y="3287250"/>
            <a:ext cx="1341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Original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