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277" r:id="rId3"/>
    <p:sldId id="319" r:id="rId4"/>
    <p:sldId id="318" r:id="rId5"/>
    <p:sldId id="320" r:id="rId6"/>
    <p:sldId id="321" r:id="rId7"/>
    <p:sldId id="322" r:id="rId8"/>
    <p:sldId id="323" r:id="rId9"/>
    <p:sldId id="324" r:id="rId10"/>
    <p:sldId id="301" r:id="rId11"/>
    <p:sldId id="325" r:id="rId12"/>
    <p:sldId id="326" r:id="rId13"/>
    <p:sldId id="327" r:id="rId14"/>
    <p:sldId id="328" r:id="rId15"/>
    <p:sldId id="329" r:id="rId16"/>
    <p:sldId id="300" r:id="rId17"/>
    <p:sldId id="282" r:id="rId18"/>
    <p:sldId id="330" r:id="rId19"/>
    <p:sldId id="331" r:id="rId20"/>
    <p:sldId id="291" r:id="rId21"/>
    <p:sldId id="332" r:id="rId22"/>
    <p:sldId id="29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87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3" autoAdjust="0"/>
    <p:restoredTop sz="94624"/>
  </p:normalViewPr>
  <p:slideViewPr>
    <p:cSldViewPr>
      <p:cViewPr varScale="1">
        <p:scale>
          <a:sx n="79" d="100"/>
          <a:sy n="79" d="100"/>
        </p:scale>
        <p:origin x="68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67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4EB-4DB1-8536-FCABDC5E495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4EB-4DB1-8536-FCABDC5E49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5B2-430A-92ED-F1F4A4BF57A3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4EB-4DB1-8536-FCABDC5E495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2.5</c:v>
                </c:pt>
                <c:pt idx="2">
                  <c:v>1.7</c:v>
                </c:pt>
                <c:pt idx="3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B-4DB1-8536-FCABDC5E4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https://pixabay.com/en/open-book-library-education-read-1428428/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4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5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0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5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8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https://pixabay.com/en/agree-english-consent-contract-1728448/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7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0D8B8-307A-4993-9315-0D6ADDAA6CEB}"/>
              </a:ext>
            </a:extLst>
          </p:cNvPr>
          <p:cNvCxnSpPr/>
          <p:nvPr userDrawn="1"/>
        </p:nvCxnSpPr>
        <p:spPr>
          <a:xfrm>
            <a:off x="609441" y="6448926"/>
            <a:ext cx="10969943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9A4D36-ACE7-46EE-977E-260D55BF45D2}"/>
              </a:ext>
            </a:extLst>
          </p:cNvPr>
          <p:cNvSpPr/>
          <p:nvPr userDrawn="1"/>
        </p:nvSpPr>
        <p:spPr>
          <a:xfrm>
            <a:off x="5917949" y="6272463"/>
            <a:ext cx="352926" cy="352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36202" y="6244057"/>
            <a:ext cx="516420" cy="385017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D123-6095-417C-BF70-FB3D6881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9" y="1826035"/>
            <a:ext cx="6183397" cy="693092"/>
          </a:xfrm>
        </p:spPr>
        <p:txBody>
          <a:bodyPr/>
          <a:lstStyle/>
          <a:p>
            <a:pPr algn="ctr"/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IJTIMOIY GUMANITAR FANLAR KAFEDRASI SIYOSIY-HUQUQIY JURNALISTIKA YO‘NALISHI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5AA7B-816D-42DB-8DA3-E98D046866E3}"/>
              </a:ext>
            </a:extLst>
          </p:cNvPr>
          <p:cNvSpPr txBox="1"/>
          <p:nvPr/>
        </p:nvSpPr>
        <p:spPr>
          <a:xfrm>
            <a:off x="3861211" y="3347131"/>
            <a:ext cx="4466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z-Latn-UZ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Hasanova</a:t>
            </a:r>
            <a:r>
              <a:rPr lang="uz-Latn-U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Xurshida </a:t>
            </a:r>
            <a:r>
              <a:rPr lang="uz-Latn-UZ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Hasanovna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BF3AF-1A0B-45C7-ACFF-874C4B3A4607}"/>
              </a:ext>
            </a:extLst>
          </p:cNvPr>
          <p:cNvSpPr txBox="1"/>
          <p:nvPr/>
        </p:nvSpPr>
        <p:spPr>
          <a:xfrm>
            <a:off x="2498032" y="4077072"/>
            <a:ext cx="7190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z-Latn-U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70320101 – </a:t>
            </a:r>
            <a:r>
              <a:rPr lang="uz-Latn-UZ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“O‘ZBEKISTONDA OAVNING JAMOATCHILIK NAZORATINI AMALGA OSHIRISHDAGI ROLI”</a:t>
            </a:r>
          </a:p>
          <a:p>
            <a:pPr algn="ctr"/>
            <a:r>
              <a:rPr lang="uz-Latn-U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mavzusida </a:t>
            </a:r>
            <a:r>
              <a:rPr lang="uz-Latn-UZ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</a:t>
            </a:r>
            <a:r>
              <a:rPr lang="uz-Latn-U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akademik darajasini olish uchun yozilgan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B1EA8-E6E9-48AF-9FBB-401D969E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2" y="260648"/>
            <a:ext cx="4877964" cy="893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B5012-7CAE-4CF5-8B3F-D51C1B90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51" y="220959"/>
            <a:ext cx="4899072" cy="1135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968312-CF1A-4112-8793-B6C197BB0E24}"/>
              </a:ext>
            </a:extLst>
          </p:cNvPr>
          <p:cNvSpPr txBox="1"/>
          <p:nvPr/>
        </p:nvSpPr>
        <p:spPr>
          <a:xfrm>
            <a:off x="4041229" y="5305186"/>
            <a:ext cx="4104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z-Latn-UZ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MAGISTRLIK DISSERTA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Latn-UZ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SIYASI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C08B0-ADB0-42DC-8609-14E866359201}"/>
              </a:ext>
            </a:extLst>
          </p:cNvPr>
          <p:cNvSpPr txBox="1"/>
          <p:nvPr/>
        </p:nvSpPr>
        <p:spPr>
          <a:xfrm>
            <a:off x="3048317" y="2741428"/>
            <a:ext cx="609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Qo‘lyozma huquqi asosida UDK: 050 / 070:004:654.9 (575.1)</a:t>
            </a:r>
            <a:endParaRPr 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3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D572FED-32BF-4C4D-AB27-DEEC3340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76" y="3269677"/>
            <a:ext cx="7848872" cy="303339"/>
          </a:xfrm>
        </p:spPr>
        <p:txBody>
          <a:bodyPr/>
          <a:lstStyle/>
          <a:p>
            <a:pPr algn="ctr"/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quyidagicha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tuzilmalar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orqali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mumkin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1AC263A-1907-4FDA-B269-135862D9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6202" y="6244057"/>
            <a:ext cx="516420" cy="385017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2B691C-ED6B-4892-9265-92E3B5924D60}"/>
              </a:ext>
            </a:extLst>
          </p:cNvPr>
          <p:cNvGrpSpPr/>
          <p:nvPr/>
        </p:nvGrpSpPr>
        <p:grpSpPr>
          <a:xfrm>
            <a:off x="1125860" y="3870047"/>
            <a:ext cx="4883384" cy="855097"/>
            <a:chOff x="1247451" y="1196752"/>
            <a:chExt cx="4883384" cy="8550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A90EBC-666B-423F-B772-EDEE2B39FD18}"/>
                </a:ext>
              </a:extLst>
            </p:cNvPr>
            <p:cNvSpPr/>
            <p:nvPr/>
          </p:nvSpPr>
          <p:spPr>
            <a:xfrm>
              <a:off x="1247451" y="1196752"/>
              <a:ext cx="855097" cy="8550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00FCF7-5380-4497-90D3-8D4C9AF0A527}"/>
                </a:ext>
              </a:extLst>
            </p:cNvPr>
            <p:cNvSpPr/>
            <p:nvPr/>
          </p:nvSpPr>
          <p:spPr>
            <a:xfrm>
              <a:off x="2294975" y="1409593"/>
              <a:ext cx="3835860" cy="42941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US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</a:t>
              </a:r>
              <a:r>
                <a:rPr lang="uz-Latn-UZ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amoatchilik</a:t>
              </a:r>
              <a:r>
                <a:rPr lang="uz-Latn-UZ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nazorati komissiyalari</a:t>
              </a:r>
              <a:endParaRPr lang="en-IN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E3DCA09-6FA0-4819-8D28-FA625931F1AD}"/>
              </a:ext>
            </a:extLst>
          </p:cNvPr>
          <p:cNvGrpSpPr/>
          <p:nvPr/>
        </p:nvGrpSpPr>
        <p:grpSpPr>
          <a:xfrm>
            <a:off x="6559735" y="3870047"/>
            <a:ext cx="3985334" cy="855097"/>
            <a:chOff x="1247451" y="2564904"/>
            <a:chExt cx="3985334" cy="8550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6F3FA3-CB42-43A8-87F8-37606338CAEF}"/>
                </a:ext>
              </a:extLst>
            </p:cNvPr>
            <p:cNvSpPr/>
            <p:nvPr/>
          </p:nvSpPr>
          <p:spPr>
            <a:xfrm>
              <a:off x="1247451" y="2564904"/>
              <a:ext cx="855097" cy="8550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1F67DB-D1CE-40D6-86BC-63F66F4B5DB6}"/>
                </a:ext>
              </a:extLst>
            </p:cNvPr>
            <p:cNvSpPr/>
            <p:nvPr/>
          </p:nvSpPr>
          <p:spPr>
            <a:xfrm>
              <a:off x="2366304" y="2777744"/>
              <a:ext cx="2866481" cy="42941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US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</a:t>
              </a:r>
              <a:r>
                <a:rPr lang="uz-Latn-UZ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amoatchilik</a:t>
              </a:r>
              <a:r>
                <a:rPr lang="uz-Latn-UZ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tekshiruvlari</a:t>
              </a:r>
              <a:endParaRPr lang="en-IN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E804859-83F1-478E-B6AE-907506A1994B}"/>
              </a:ext>
            </a:extLst>
          </p:cNvPr>
          <p:cNvGrpSpPr/>
          <p:nvPr/>
        </p:nvGrpSpPr>
        <p:grpSpPr>
          <a:xfrm>
            <a:off x="1125860" y="5022175"/>
            <a:ext cx="4392488" cy="855097"/>
            <a:chOff x="1247451" y="3987595"/>
            <a:chExt cx="4392488" cy="8550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325F3D-4246-48AF-B41F-97434E510A3F}"/>
                </a:ext>
              </a:extLst>
            </p:cNvPr>
            <p:cNvSpPr/>
            <p:nvPr/>
          </p:nvSpPr>
          <p:spPr>
            <a:xfrm>
              <a:off x="1247451" y="3987595"/>
              <a:ext cx="855097" cy="8550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362989-444F-4112-9D7A-D7CCA794801B}"/>
                </a:ext>
              </a:extLst>
            </p:cNvPr>
            <p:cNvSpPr/>
            <p:nvPr/>
          </p:nvSpPr>
          <p:spPr>
            <a:xfrm>
              <a:off x="2291567" y="4199260"/>
              <a:ext cx="3348372" cy="42941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US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</a:t>
              </a:r>
              <a:r>
                <a:rPr lang="uz-Latn-UZ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amoatchilik</a:t>
              </a:r>
              <a:r>
                <a:rPr lang="uz-Latn-UZ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nazorati guruhlari</a:t>
              </a:r>
              <a:endParaRPr lang="en-IN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AE038E-722C-4F51-9926-D7BDF9AA8A08}"/>
              </a:ext>
            </a:extLst>
          </p:cNvPr>
          <p:cNvGrpSpPr/>
          <p:nvPr/>
        </p:nvGrpSpPr>
        <p:grpSpPr>
          <a:xfrm>
            <a:off x="6559735" y="5020999"/>
            <a:ext cx="4901401" cy="855097"/>
            <a:chOff x="1247451" y="5373216"/>
            <a:chExt cx="4901401" cy="85509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4E0BB4-981C-4DA7-B42F-7D5CE22FAD20}"/>
                </a:ext>
              </a:extLst>
            </p:cNvPr>
            <p:cNvSpPr/>
            <p:nvPr/>
          </p:nvSpPr>
          <p:spPr>
            <a:xfrm>
              <a:off x="1247451" y="5373216"/>
              <a:ext cx="855097" cy="8550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C00E7D-8BA9-4897-804E-89A31B4A9783}"/>
                </a:ext>
              </a:extLst>
            </p:cNvPr>
            <p:cNvSpPr/>
            <p:nvPr/>
          </p:nvSpPr>
          <p:spPr>
            <a:xfrm>
              <a:off x="2383486" y="5401390"/>
              <a:ext cx="3765366" cy="79874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GB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Jamoatchilik</a:t>
              </a:r>
              <a:r>
                <a:rPr lang="en-GB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nazoratining</a:t>
              </a:r>
              <a:r>
                <a:rPr lang="en-GB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boshqa</a:t>
              </a:r>
              <a:r>
                <a:rPr lang="en-GB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tashkiliy</a:t>
              </a:r>
              <a:r>
                <a:rPr lang="en-GB" sz="2000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2000" dirty="0" err="1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tuzilmalari</a:t>
              </a:r>
              <a:endParaRPr lang="en-IN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DC39D7-0DB5-4FB0-A4A5-A0B803BF0E6A}"/>
              </a:ext>
            </a:extLst>
          </p:cNvPr>
          <p:cNvSpPr txBox="1"/>
          <p:nvPr/>
        </p:nvSpPr>
        <p:spPr>
          <a:xfrm>
            <a:off x="837828" y="1111735"/>
            <a:ext cx="1062330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-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hokimiyati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federal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qonunlarga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muvofiq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ma’lum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vakolatlarini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oshiradigan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monitoring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maqsadida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oshiriladigan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subyektlarining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tekshirish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tahlil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tomonidan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baholanishidir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jamiyatining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o‘zaro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hamkorligi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tizimi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o‘zaro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mas’uliyat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ikki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tomon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manfaatlarini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tushunish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modeliga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asoslanadi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49D-E5A6-4E4B-9AAA-2B459ABDC0A4}"/>
              </a:ext>
            </a:extLst>
          </p:cNvPr>
          <p:cNvSpPr txBox="1"/>
          <p:nvPr/>
        </p:nvSpPr>
        <p:spPr>
          <a:xfrm>
            <a:off x="4510236" y="452081"/>
            <a:ext cx="3168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4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75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124744"/>
            <a:ext cx="9721080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1.2.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o‘rni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ahamiyati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</a:p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Hammamizga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ma’lumki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biz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plyuralizm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hurfikrlilik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davrida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istiqomat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qilmoqdamiz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Bu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navbatida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turli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talqinlar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mulohazalar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fikrlardan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tarkib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topgan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media-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maydon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deganidir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O‘zbekiston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Respublikasida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muassasalari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ustidan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sohasidagi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munosabatlarni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tartibga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solish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2018-yil 12-apreldagi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to‘g‘risida”gi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Ommaviy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axborot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vositalari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subyekti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sifatida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mansabdor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shaxslariga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)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axborot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oqimining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ko‘prik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”,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kanal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aksincha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ishlaridan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xabardor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chiqaruvchi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ijro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etuvchi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hokimiyatlarining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ustidan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omili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xizmat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0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412776"/>
            <a:ext cx="972108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Ommaviy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axborot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vositalarining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hayotiga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kuchli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ta’sir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etishini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holda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nisbatan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"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to‘rtinchi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hokimiyat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"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atamasi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qo‘llaniladi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  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Shunday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ekan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birinchi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navbatda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barcha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qolaversa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nodavlat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ommaviy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axborot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vositalarining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yanada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bormoqda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Bu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bugun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mamlakatda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kechayotgan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ijtimoiy-iqtisodiy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jarayonlarga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nisbatan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mas’uliyat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tashabbuskorlik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daxldorlik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hissi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ongida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shakllanishi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zarur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Agar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qanday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qonunbuzilish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holatlariga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murosasiz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bo‘lsak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mansabdor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shaxslarning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xatti-harakatlariga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ko‘pchilik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baho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bersak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fikr-mulohazalarimizni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emin-erkin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bayon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etsak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ana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o‘shanda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chinakam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ustuvorligi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ta’minlanadi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9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439650"/>
            <a:ext cx="972108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2.1.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Xorij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OAVlarida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oshirilishi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vujudga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nodavlat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notijorat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nomi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yuritiladigan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tashkilotlarining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tarkib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topishi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bog‘liq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Nemis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olimi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Yu.Xabermas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ko‘ra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dastlab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Yevropadagi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London,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Parij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singari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shaharlardagi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klublar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salonlar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qahvaxonalarda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paydo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Ushbu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joylarda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mavzularda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munozaralar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turli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ommaviy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debatlar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o‘tkazilgan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Aynan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ana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shunday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munozara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debatlar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ilk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kurtaklari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mohiyatiga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ko‘ra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qiluvchi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birlashmalar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hisoblanadi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bog‘liq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jahon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tajribasiga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tayanadigan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bo‘lsak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ko‘plab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mamlakatlarni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misol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ko‘rsatishimiz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mumkin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1124744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3275B8-06CE-44B6-9FE5-342CF702FA9A}"/>
              </a:ext>
            </a:extLst>
          </p:cNvPr>
          <p:cNvSpPr txBox="1"/>
          <p:nvPr/>
        </p:nvSpPr>
        <p:spPr>
          <a:xfrm>
            <a:off x="1413892" y="231928"/>
            <a:ext cx="93610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BOB. </a:t>
            </a:r>
            <a:r>
              <a:rPr lang="uz-Latn-UZ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Jamoatchilik nazoratini amalga oshirishda </a:t>
            </a:r>
            <a:r>
              <a:rPr lang="uz-Latn-UZ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OAVning</a:t>
            </a:r>
            <a:r>
              <a:rPr lang="uz-Latn-UZ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roli: xorijiy va mahalliy tajriba</a:t>
            </a:r>
            <a:endParaRPr lang="ru-RU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-10909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>
            <a:cxnSpLocks/>
          </p:cNvCxnSpPr>
          <p:nvPr/>
        </p:nvCxnSpPr>
        <p:spPr>
          <a:xfrm rot="5400000">
            <a:off x="3600187" y="3546961"/>
            <a:ext cx="498845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357924E-36B9-4682-BD38-C0EEA1022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80" y="1052736"/>
            <a:ext cx="1053852" cy="105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63FC0-0AB5-417E-96A3-7CB16A813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55" y="1003598"/>
            <a:ext cx="1152128" cy="11521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65CD24-0188-4272-A718-0C034811AB1E}"/>
              </a:ext>
            </a:extLst>
          </p:cNvPr>
          <p:cNvSpPr/>
          <p:nvPr/>
        </p:nvSpPr>
        <p:spPr>
          <a:xfrm>
            <a:off x="760952" y="2420888"/>
            <a:ext cx="45725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Avvalo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Yaponiya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teleradiokompaniyasi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bog‘liq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ayrim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ma’lumotlarni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keltiradigan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bo‘lsak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Yaponiya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teleradiokompaniyasi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byudjeti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mamlakatning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barcha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tomonidan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maxsus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tarif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to‘lash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hisobiga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shakllantiriladi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Ushbu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oylik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soliq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televizor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qabul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qiluvchisi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oila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tomonidan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to‘lanishi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kerak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Taxminlarga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ko‘ra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televizorni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sotib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o‘rnatish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albatta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oyda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oilaviy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byudjetdan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korporativ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byudjetga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mablag‘larni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ushlab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qolish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majburiyatini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shartnomani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tuzish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uchun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NHKga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xabar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berish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majburiyatini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keltirib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chiqaradi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Bu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ko‘plab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e’tirozlarga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noroziligiga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sabab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bo‘lgani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bois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hozirda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tartibni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yengilashtiruvchi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tarmoqlar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chiqilmoqda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53EFA-3225-4468-BCA4-BFAE279962D9}"/>
              </a:ext>
            </a:extLst>
          </p:cNvPr>
          <p:cNvSpPr/>
          <p:nvPr/>
        </p:nvSpPr>
        <p:spPr>
          <a:xfrm>
            <a:off x="6870688" y="2512055"/>
            <a:ext cx="45725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2018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yil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Rossiyada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qabul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Yolg‘on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xabarlarga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qarshi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kurashish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to‘g‘risida”gi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2018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yilning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mart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oyida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e’tirozi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shikoyatlari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natijasida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bekor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fikricha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so‘z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erkinligiga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huquqini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cheklashga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mobaynida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ko‘plab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bahs-munozaralarga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sabab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Keyinchalik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boshqarishga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qaratilgan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axborotlar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tarqalishining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oldini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maqsadida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2019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yil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yuqori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Federasiya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Kengashi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yolg‘on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xabarlar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tarqatgan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resurslarni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bloklash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jazolash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ko‘zda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tutilgan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loyihasi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ma’qullandi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09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367642"/>
            <a:ext cx="954106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2.2.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O‘zbekistonda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oshirishining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o‘ziga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xos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jihatlari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O‘zbekiston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Respublikasida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Majlis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palatalari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hamda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xalq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deputatlari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viloyat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shahar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tuman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Kengashlariga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hokimiyati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hisobdorligining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yo‘lga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qo‘yilishi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«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Elektron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hukumat»ning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joriy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veb-portali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tatbiq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takomillashtirish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o‘rtasida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o‘zaro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yaqin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hamkorlikni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o‘rnatish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bo‘yicha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oshirilayotgan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yanada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kuchaytirishga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xizmat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qilmoqda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navbatida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boshqaruvi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xalq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vakillari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oldida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berishi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qilinayotgan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ochiq-oshkoraligi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eng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muhimi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mas’uliyatli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bo‘lishini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ta’minlamoqda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3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59BAC-29A8-4468-97DD-A22AD78ACB83}"/>
              </a:ext>
            </a:extLst>
          </p:cNvPr>
          <p:cNvCxnSpPr>
            <a:cxnSpLocks/>
          </p:cNvCxnSpPr>
          <p:nvPr/>
        </p:nvCxnSpPr>
        <p:spPr>
          <a:xfrm rot="5400000">
            <a:off x="4033069" y="3258095"/>
            <a:ext cx="4122686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617CCB2-562E-4997-82F5-4092692D2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224" y="1190141"/>
            <a:ext cx="2061964" cy="7790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F94645-84F3-4FCE-B01E-EF4AD3450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067" y="1190140"/>
            <a:ext cx="3819104" cy="7790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C54CCE8-4506-4C10-88BC-0EE627F76294}"/>
              </a:ext>
            </a:extLst>
          </p:cNvPr>
          <p:cNvSpPr/>
          <p:nvPr/>
        </p:nvSpPr>
        <p:spPr>
          <a:xfrm>
            <a:off x="760952" y="2510894"/>
            <a:ext cx="4572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«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Elektron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hukumat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»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joriy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etilgach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qator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ijobiy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o‘zgarishlar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oshirildi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Chunonchi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xizmatlaridan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foydalanish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kengaydi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osonlashdi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alohida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taqdim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imkoniyati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vujudga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siyosiy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jarayonlarga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boshqaruviga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jalb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imkoniyati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yuzaga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axborotlardan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foydalanish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almashish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tezlashdi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eng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asosiysi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uchun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qator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qulayliklar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yaratildi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1B0EE-C530-4FD2-B862-E851F256AA7E}"/>
              </a:ext>
            </a:extLst>
          </p:cNvPr>
          <p:cNvSpPr/>
          <p:nvPr/>
        </p:nvSpPr>
        <p:spPr>
          <a:xfrm>
            <a:off x="6870688" y="2564904"/>
            <a:ext cx="4572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“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Mening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fikrim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veb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portali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orqali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Oliy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Majlis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palatalari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xalq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deputatlari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mahalliy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Kengashlariga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elektron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jamoaviy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murojaat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berish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imkoniyati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taqdim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Hozirda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o‘zining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konstitusiyaviy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huquqidan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foydalangan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holda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mamlakat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qonunchilik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tizimini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takomillashtirish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borasida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fikr-mulohazalarini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bildiradi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6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014" y="354788"/>
            <a:ext cx="3900795" cy="492420"/>
          </a:xfr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4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monitoringi</a:t>
            </a:r>
            <a:endParaRPr lang="en-IN" sz="24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2505C-80D2-4770-A25A-E26E11CA9760}"/>
              </a:ext>
            </a:extLst>
          </p:cNvPr>
          <p:cNvSpPr/>
          <p:nvPr/>
        </p:nvSpPr>
        <p:spPr>
          <a:xfrm>
            <a:off x="0" y="2337177"/>
            <a:ext cx="6094412" cy="364565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FD1A6-69FA-4C35-8A2F-6EB991B4E303}"/>
              </a:ext>
            </a:extLst>
          </p:cNvPr>
          <p:cNvSpPr/>
          <p:nvPr/>
        </p:nvSpPr>
        <p:spPr>
          <a:xfrm>
            <a:off x="803777" y="908720"/>
            <a:ext cx="10547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ahamiyatga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molik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dasturlarni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monitoringidan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o‘tkazishning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maqsadi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mazkur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dasturlarni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chiqish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oshirishni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takomillashtirish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bo‘yicha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tavsiyalar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chiqishdir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Bunday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tavsiyalar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monitoring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natijalarini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muhokamasidan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o‘tkazish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asosida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qabul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qilinadi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</a:p>
          <a:p>
            <a:pPr algn="ctr" fontAlgn="base"/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monitoringi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quyidagi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tamoyillarga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asoslanib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o‘tkaziladi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3B304C-A414-4AFB-B888-9275E4DE9183}"/>
              </a:ext>
            </a:extLst>
          </p:cNvPr>
          <p:cNvGrpSpPr/>
          <p:nvPr/>
        </p:nvGrpSpPr>
        <p:grpSpPr>
          <a:xfrm>
            <a:off x="5746359" y="2814958"/>
            <a:ext cx="3444397" cy="602926"/>
            <a:chOff x="5746359" y="2539023"/>
            <a:chExt cx="3444397" cy="6029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CBECF-422A-40E1-A1F8-A4D488CEE5FA}"/>
                </a:ext>
              </a:extLst>
            </p:cNvPr>
            <p:cNvSpPr/>
            <p:nvPr/>
          </p:nvSpPr>
          <p:spPr>
            <a:xfrm>
              <a:off x="5746359" y="2539023"/>
              <a:ext cx="602926" cy="60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1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51C769-D2B2-4C1C-960C-2E1FECF7CD05}"/>
                </a:ext>
              </a:extLst>
            </p:cNvPr>
            <p:cNvSpPr/>
            <p:nvPr/>
          </p:nvSpPr>
          <p:spPr>
            <a:xfrm>
              <a:off x="6742484" y="2655820"/>
              <a:ext cx="2448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Tizimlilik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xolislik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66581F-15DD-4E8D-842F-2F0E20DD534A}"/>
              </a:ext>
            </a:extLst>
          </p:cNvPr>
          <p:cNvGrpSpPr/>
          <p:nvPr/>
        </p:nvGrpSpPr>
        <p:grpSpPr>
          <a:xfrm>
            <a:off x="5746359" y="3873687"/>
            <a:ext cx="3732429" cy="602926"/>
            <a:chOff x="5746359" y="3873687"/>
            <a:chExt cx="3732429" cy="6029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1B486F-7740-40BB-AC9E-A44F670E38D4}"/>
                </a:ext>
              </a:extLst>
            </p:cNvPr>
            <p:cNvSpPr/>
            <p:nvPr/>
          </p:nvSpPr>
          <p:spPr>
            <a:xfrm>
              <a:off x="5746359" y="3873687"/>
              <a:ext cx="602926" cy="60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1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63A93C-4954-40CB-A1AC-98D9A927E92D}"/>
                </a:ext>
              </a:extLst>
            </p:cNvPr>
            <p:cNvSpPr/>
            <p:nvPr/>
          </p:nvSpPr>
          <p:spPr>
            <a:xfrm>
              <a:off x="6742484" y="3975338"/>
              <a:ext cx="2736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Qonuniylik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ochiqlik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310323-D20D-40EB-9D5E-263135A1809C}"/>
              </a:ext>
            </a:extLst>
          </p:cNvPr>
          <p:cNvGrpSpPr/>
          <p:nvPr/>
        </p:nvGrpSpPr>
        <p:grpSpPr>
          <a:xfrm>
            <a:off x="5746546" y="4906557"/>
            <a:ext cx="4596525" cy="646331"/>
            <a:chOff x="5746359" y="5186649"/>
            <a:chExt cx="4596525" cy="6463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47EE57-73DF-4115-B8D4-4D101FF96212}"/>
                </a:ext>
              </a:extLst>
            </p:cNvPr>
            <p:cNvSpPr/>
            <p:nvPr/>
          </p:nvSpPr>
          <p:spPr>
            <a:xfrm>
              <a:off x="5746359" y="5208352"/>
              <a:ext cx="602926" cy="60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1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620F806-0B40-4032-AB6A-17F7D9C90FBE}"/>
                </a:ext>
              </a:extLst>
            </p:cNvPr>
            <p:cNvSpPr/>
            <p:nvPr/>
          </p:nvSpPr>
          <p:spPr>
            <a:xfrm>
              <a:off x="6742484" y="5186649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Olinayotgan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ma’lumotlarning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ishonchliligi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44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325633" y="1666763"/>
            <a:ext cx="95375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3.1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bog‘liq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yutuqlari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tashabbuslari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shakllanadigan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boshqaradigan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hisoblanadi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Lekin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ana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boshqaradigan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o‘xshash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mutanosib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ravishda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yuritishlari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uchun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muayyan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darajada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rivojlangan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bo‘lishlari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kerak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uchun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ham,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o‘sha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muayyan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darajaga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yetgunlaricha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madadi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zarur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Mamlakatning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barqaror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rivojlanishida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shaxsning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munosabatlarini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tartibga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soluvchi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mexanizmlardan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muhim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o‘ynaydi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Ayni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paytda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undagi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barcha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orqali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boshqaruv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sub’yektlarining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mavjud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me’yorlar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qadriyatlar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huquqiy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andozalar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yordamida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hokimiyati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ishlarini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borishlari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zarur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hollarda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hokimiyati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ustidan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borishlari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ham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mumkin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Bu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ikki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vaziyat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bir-birini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inkor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qilmaydi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1124744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3275B8-06CE-44B6-9FE5-342CF702FA9A}"/>
              </a:ext>
            </a:extLst>
          </p:cNvPr>
          <p:cNvSpPr txBox="1"/>
          <p:nvPr/>
        </p:nvSpPr>
        <p:spPr>
          <a:xfrm>
            <a:off x="1413892" y="231928"/>
            <a:ext cx="93610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BOB. </a:t>
            </a:r>
            <a:r>
              <a:rPr lang="uz-Latn-UZ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OAVni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Latn-UZ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jamoatchilik </a:t>
            </a:r>
            <a:r>
              <a:rPr lang="uz-Latn-UZ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z-Latn-UZ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z-Latn-UZ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tini amalga oshirishi bilan bog‘liq yutuqlar, muammolar</a:t>
            </a:r>
            <a:endParaRPr lang="ru-RU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923773" y="1412776"/>
            <a:ext cx="10341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3.2.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bog‘liq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muammolar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Birinchi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yo‘nalish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huquqlari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erkinliklari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manfaatlariga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rioya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etilishini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ta’minlash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hisoblanadi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Bu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bugungi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kunda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Prezidentimiz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tomonidan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borilayotgan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qadri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uchun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ezgu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tamoyilini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mujassam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ya’ni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mamlakatning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fuqarosi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konstitutsiyada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belgilab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berilgan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manfaatlaridan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to‘laqonli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foydalanish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imkoniyati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kafolatlanadi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Agar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jarayonga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kimdir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yoki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qaysidir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tuzilma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to‘sqinlik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qilsa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ommaviy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axborot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vositalari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muammoni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muhokamasiga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orqali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iziga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tushiradi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 fontAlgn="base"/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Ikkinchi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masala,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ya’ni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mansabdor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shaxslari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qonuniylikni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ta’minlash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–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bugungi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kunning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eng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muhim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masalalaridan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hisoblanadi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Chunki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qilinayotgan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katta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loyihalarda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manfaatlar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to‘qnashuviga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yo‘l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qo‘ymaslik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korrupsiyaviy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holatlarning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oldini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kabi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nazoratisiz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yutuqqa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erishish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qiyin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rivojlanishi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uchun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imkoniyatlar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yaratishining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sababi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shundaki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tom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ma’nodagi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samarali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mustaqil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xolis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iqtisodiy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jihatdan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birlashmalarigina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mumkin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Bunday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tuzilmalar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bizda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juda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sekinlik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rivojlanmoqda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1124744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1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39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5E681-9DF4-45C4-9BA6-3745CE49052E}"/>
              </a:ext>
            </a:extLst>
          </p:cNvPr>
          <p:cNvSpPr/>
          <p:nvPr/>
        </p:nvSpPr>
        <p:spPr>
          <a:xfrm>
            <a:off x="5590355" y="0"/>
            <a:ext cx="6598469" cy="686503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7CA7E0-FC2F-426B-89DC-458AD3B6F87F}"/>
              </a:ext>
            </a:extLst>
          </p:cNvPr>
          <p:cNvSpPr/>
          <p:nvPr/>
        </p:nvSpPr>
        <p:spPr>
          <a:xfrm>
            <a:off x="5162502" y="1340768"/>
            <a:ext cx="777240" cy="777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9EE3C-EF80-4724-9799-42E08C64A303}"/>
              </a:ext>
            </a:extLst>
          </p:cNvPr>
          <p:cNvSpPr/>
          <p:nvPr/>
        </p:nvSpPr>
        <p:spPr>
          <a:xfrm>
            <a:off x="6454452" y="1550238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Kirish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80884-6B51-44BD-8FC2-16679B8EAB14}"/>
              </a:ext>
            </a:extLst>
          </p:cNvPr>
          <p:cNvSpPr/>
          <p:nvPr/>
        </p:nvSpPr>
        <p:spPr>
          <a:xfrm>
            <a:off x="5162502" y="2363728"/>
            <a:ext cx="777240" cy="777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84FD10-3A13-4D1E-974C-9C8E1E996708}"/>
              </a:ext>
            </a:extLst>
          </p:cNvPr>
          <p:cNvSpPr/>
          <p:nvPr/>
        </p:nvSpPr>
        <p:spPr>
          <a:xfrm>
            <a:off x="6454452" y="2398405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z-Latn-UZ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OAVning</a:t>
            </a:r>
            <a:r>
              <a:rPr lang="uz-Latn-UZ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jamoatchilik nazoratini amalga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uz-Latn-UZ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oshirishining nazariy asoslari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4C3F9B-F7D3-41E0-A90F-B184C032C4CF}"/>
              </a:ext>
            </a:extLst>
          </p:cNvPr>
          <p:cNvSpPr/>
          <p:nvPr/>
        </p:nvSpPr>
        <p:spPr>
          <a:xfrm>
            <a:off x="5162502" y="3371840"/>
            <a:ext cx="777240" cy="777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3275FC-A0E2-4462-B62E-526CF975CD32}"/>
              </a:ext>
            </a:extLst>
          </p:cNvPr>
          <p:cNvSpPr/>
          <p:nvPr/>
        </p:nvSpPr>
        <p:spPr>
          <a:xfrm>
            <a:off x="6454452" y="3406517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z-Latn-UZ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Jamoatchilik nazoratini amalga oshirishda </a:t>
            </a:r>
            <a:r>
              <a:rPr lang="uz-Latn-UZ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OAVning</a:t>
            </a:r>
            <a:r>
              <a:rPr lang="uz-Latn-UZ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roli: xorijiy va mahalliy tajriba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4E0E9B-1611-466B-A795-D5B9F4AC271C}"/>
              </a:ext>
            </a:extLst>
          </p:cNvPr>
          <p:cNvSpPr/>
          <p:nvPr/>
        </p:nvSpPr>
        <p:spPr>
          <a:xfrm>
            <a:off x="5162502" y="4379952"/>
            <a:ext cx="777240" cy="777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85D78C-C0BA-4D3C-BC91-F2D9E3A47C7D}"/>
              </a:ext>
            </a:extLst>
          </p:cNvPr>
          <p:cNvSpPr/>
          <p:nvPr/>
        </p:nvSpPr>
        <p:spPr>
          <a:xfrm>
            <a:off x="6454452" y="4365104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z-Latn-UZ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OAVni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uz-Latn-UZ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g jamoatchilik </a:t>
            </a:r>
            <a:r>
              <a:rPr lang="uz-Latn-UZ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nazo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uz-Latn-UZ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tini amalga oshirishi bilan bog‘liq yutuqlar, muammolar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7518E-A7DF-4E84-8A2D-32782BE667EE}"/>
              </a:ext>
            </a:extLst>
          </p:cNvPr>
          <p:cNvSpPr txBox="1"/>
          <p:nvPr/>
        </p:nvSpPr>
        <p:spPr>
          <a:xfrm>
            <a:off x="6454452" y="399306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MUNDARIJA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7AF899-411A-44C7-B9ED-1BF54F5721D7}"/>
              </a:ext>
            </a:extLst>
          </p:cNvPr>
          <p:cNvSpPr/>
          <p:nvPr/>
        </p:nvSpPr>
        <p:spPr>
          <a:xfrm>
            <a:off x="5162502" y="5388064"/>
            <a:ext cx="777240" cy="777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56980D-4F3A-46C9-A126-E53739F3DD21}"/>
              </a:ext>
            </a:extLst>
          </p:cNvPr>
          <p:cNvSpPr/>
          <p:nvPr/>
        </p:nvSpPr>
        <p:spPr>
          <a:xfrm>
            <a:off x="6454452" y="5576629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Xulosa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1E2E7A-A64D-4782-8A5F-7126343D5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094360"/>
              </p:ext>
            </p:extLst>
          </p:nvPr>
        </p:nvGraphicFramePr>
        <p:xfrm>
          <a:off x="2789765" y="1691106"/>
          <a:ext cx="6609295" cy="4406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E39A552-10CD-40F9-B650-4F86DB0A2983}"/>
              </a:ext>
            </a:extLst>
          </p:cNvPr>
          <p:cNvSpPr/>
          <p:nvPr/>
        </p:nvSpPr>
        <p:spPr>
          <a:xfrm>
            <a:off x="8686700" y="5042560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Hali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bunga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yetib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kelmagan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782A62-20DC-424A-BD9F-718EBC735D6C}"/>
              </a:ext>
            </a:extLst>
          </p:cNvPr>
          <p:cNvGrpSpPr/>
          <p:nvPr/>
        </p:nvGrpSpPr>
        <p:grpSpPr>
          <a:xfrm>
            <a:off x="8038628" y="4545467"/>
            <a:ext cx="3240360" cy="313991"/>
            <a:chOff x="8254652" y="4376033"/>
            <a:chExt cx="3024336" cy="1330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EFD89E-59AA-4B83-B5AD-2FB39EA56122}"/>
                </a:ext>
              </a:extLst>
            </p:cNvPr>
            <p:cNvCxnSpPr>
              <a:cxnSpLocks/>
            </p:cNvCxnSpPr>
            <p:nvPr/>
          </p:nvCxnSpPr>
          <p:spPr>
            <a:xfrm>
              <a:off x="8254652" y="4376033"/>
              <a:ext cx="432048" cy="1330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B822A4-F3FD-4822-9C8B-CB39E529DB36}"/>
                </a:ext>
              </a:extLst>
            </p:cNvPr>
            <p:cNvCxnSpPr/>
            <p:nvPr/>
          </p:nvCxnSpPr>
          <p:spPr>
            <a:xfrm>
              <a:off x="8686700" y="4509120"/>
              <a:ext cx="2592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E43529D-0B96-4BFF-9871-64C7772CD74E}"/>
              </a:ext>
            </a:extLst>
          </p:cNvPr>
          <p:cNvSpPr/>
          <p:nvPr/>
        </p:nvSpPr>
        <p:spPr>
          <a:xfrm>
            <a:off x="8686700" y="406720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  <a:endParaRPr lang="en-IN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33051-6065-424D-BB52-35759E1934DF}"/>
              </a:ext>
            </a:extLst>
          </p:cNvPr>
          <p:cNvSpPr/>
          <p:nvPr/>
        </p:nvSpPr>
        <p:spPr>
          <a:xfrm>
            <a:off x="8686700" y="2604160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yo’q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C97DE4-D2A9-4D81-9615-9A2FBAE8CA97}"/>
              </a:ext>
            </a:extLst>
          </p:cNvPr>
          <p:cNvGrpSpPr/>
          <p:nvPr/>
        </p:nvGrpSpPr>
        <p:grpSpPr>
          <a:xfrm>
            <a:off x="7952493" y="2421057"/>
            <a:ext cx="3326495" cy="646331"/>
            <a:chOff x="7966620" y="4509119"/>
            <a:chExt cx="3312368" cy="10371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E07557-515F-45D8-B4F8-7E58969B2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620" y="4509119"/>
              <a:ext cx="720080" cy="1037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FEBA19-A590-49C6-865B-7606DBF8BFCF}"/>
                </a:ext>
              </a:extLst>
            </p:cNvPr>
            <p:cNvCxnSpPr/>
            <p:nvPr/>
          </p:nvCxnSpPr>
          <p:spPr>
            <a:xfrm>
              <a:off x="8686700" y="4509120"/>
              <a:ext cx="2592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13854-EE8F-45D3-ACD7-6140F04A47C0}"/>
              </a:ext>
            </a:extLst>
          </p:cNvPr>
          <p:cNvSpPr/>
          <p:nvPr/>
        </p:nvSpPr>
        <p:spPr>
          <a:xfrm>
            <a:off x="8686700" y="162880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11%</a:t>
            </a:r>
            <a:endParaRPr lang="en-IN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9A9028-6D9E-425D-9CE5-325C53D5A3A6}"/>
              </a:ext>
            </a:extLst>
          </p:cNvPr>
          <p:cNvSpPr/>
          <p:nvPr/>
        </p:nvSpPr>
        <p:spPr>
          <a:xfrm>
            <a:off x="851955" y="2604160"/>
            <a:ext cx="273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nazoratida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o’rni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katta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A790D2-3D9A-43E6-8BF9-283E7BA3B5F8}"/>
              </a:ext>
            </a:extLst>
          </p:cNvPr>
          <p:cNvGrpSpPr/>
          <p:nvPr/>
        </p:nvGrpSpPr>
        <p:grpSpPr>
          <a:xfrm flipH="1" flipV="1">
            <a:off x="981843" y="2421056"/>
            <a:ext cx="3326496" cy="273103"/>
            <a:chOff x="7952493" y="4406512"/>
            <a:chExt cx="3326495" cy="1026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B502F5-D213-49B8-B7F8-6CFF2C47FC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2493" y="4406512"/>
              <a:ext cx="734207" cy="1026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236F114-7BA4-47EA-BCA1-60E548AD0E2F}"/>
                </a:ext>
              </a:extLst>
            </p:cNvPr>
            <p:cNvCxnSpPr/>
            <p:nvPr/>
          </p:nvCxnSpPr>
          <p:spPr>
            <a:xfrm>
              <a:off x="8686700" y="4509120"/>
              <a:ext cx="2592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CE3F3-90AC-43C7-A310-496D2A42118E}"/>
              </a:ext>
            </a:extLst>
          </p:cNvPr>
          <p:cNvSpPr/>
          <p:nvPr/>
        </p:nvSpPr>
        <p:spPr>
          <a:xfrm>
            <a:off x="851955" y="162880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75%</a:t>
            </a:r>
            <a:endParaRPr lang="en-IN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1B3D91-A93E-4CE0-A4F1-3359D4694F73}"/>
              </a:ext>
            </a:extLst>
          </p:cNvPr>
          <p:cNvSpPr/>
          <p:nvPr/>
        </p:nvSpPr>
        <p:spPr>
          <a:xfrm>
            <a:off x="851955" y="5243451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Aniq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javob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berolmaydi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12611C-AF7F-4E5D-A9FD-4A75CA4E0095}"/>
              </a:ext>
            </a:extLst>
          </p:cNvPr>
          <p:cNvGrpSpPr/>
          <p:nvPr/>
        </p:nvGrpSpPr>
        <p:grpSpPr>
          <a:xfrm>
            <a:off x="981844" y="5060349"/>
            <a:ext cx="4414336" cy="646331"/>
            <a:chOff x="981844" y="4710011"/>
            <a:chExt cx="4414336" cy="64633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A52700-7E75-4D41-A71E-A820BC4B6967}"/>
                </a:ext>
              </a:extLst>
            </p:cNvPr>
            <p:cNvCxnSpPr>
              <a:cxnSpLocks/>
            </p:cNvCxnSpPr>
            <p:nvPr/>
          </p:nvCxnSpPr>
          <p:spPr>
            <a:xfrm>
              <a:off x="3574132" y="4710011"/>
              <a:ext cx="1822048" cy="6463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308C09-96C0-4787-BCCA-20C4FC3EC644}"/>
                </a:ext>
              </a:extLst>
            </p:cNvPr>
            <p:cNvCxnSpPr/>
            <p:nvPr/>
          </p:nvCxnSpPr>
          <p:spPr>
            <a:xfrm flipH="1">
              <a:off x="981844" y="4710011"/>
              <a:ext cx="2592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245E1EC-BF78-43F3-8B44-768124987318}"/>
              </a:ext>
            </a:extLst>
          </p:cNvPr>
          <p:cNvSpPr/>
          <p:nvPr/>
        </p:nvSpPr>
        <p:spPr>
          <a:xfrm>
            <a:off x="851955" y="4268091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17%</a:t>
            </a:r>
            <a:endParaRPr lang="en-IN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8D37F6-D51B-4D76-870E-55D05CEF12CE}"/>
              </a:ext>
            </a:extLst>
          </p:cNvPr>
          <p:cNvSpPr txBox="1"/>
          <p:nvPr/>
        </p:nvSpPr>
        <p:spPr>
          <a:xfrm>
            <a:off x="1254523" y="596373"/>
            <a:ext cx="9679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O‘zbekistonda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fikrini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shakllantirishda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OAVning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qanday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deb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o‘ylaysiz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mazmunida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so‘rovnoma</a:t>
            </a:r>
            <a:r>
              <a:rPr lang="ru-RU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o‘tkazdim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Natijalar</a:t>
            </a:r>
            <a:r>
              <a:rPr lang="en-US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quyidagicha</a:t>
            </a:r>
            <a:endParaRPr lang="ru-RU" sz="18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3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1052736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E50869C-868C-439F-857D-A8EB73E5C162}"/>
              </a:ext>
            </a:extLst>
          </p:cNvPr>
          <p:cNvSpPr/>
          <p:nvPr/>
        </p:nvSpPr>
        <p:spPr>
          <a:xfrm>
            <a:off x="931883" y="1268760"/>
            <a:ext cx="10341275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So’ngi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yillarda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faollashdi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aloqalar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mustahkamlanib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davlat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xususiy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necha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barobar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ko‘paydi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Har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tartib-qoidalarini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Ushbu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magistrlik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aloqalarni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shakllantirish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jarayonlarida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ommaning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o‘rganish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urnatishda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ilmiy-ijodiy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tahlil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maqsad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olingan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Xulosa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aytadigan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bo‘lsak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bog‘liq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ilmiy-ijodiy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atroflicha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o’rganilgan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Mundarijadagi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mavzularni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yoritishda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eng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so’ngi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ilmiy-uslubiy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adabiyotlar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boshqa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zaruriy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qo‘llanmalar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qiyosiy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tahlil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qilingan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O’rganilgan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bilimlar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umumlashtirilib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dissertatsiya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ijodiy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umumlashtirilgan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Dissertatsiyada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adabiyotlardan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ham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samarali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foydalanilgan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Qisqa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aytadigan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bo‘lsak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muvafaqiyatli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yakunlangan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0C2EA-CAD1-48FF-ACE4-55526C5FE037}"/>
              </a:ext>
            </a:extLst>
          </p:cNvPr>
          <p:cNvSpPr txBox="1"/>
          <p:nvPr/>
        </p:nvSpPr>
        <p:spPr>
          <a:xfrm>
            <a:off x="1422002" y="332656"/>
            <a:ext cx="9361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endParaRPr lang="ru-RU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1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2EDE0A-36B6-4E33-BA8D-E397FDD05AAD}"/>
              </a:ext>
            </a:extLst>
          </p:cNvPr>
          <p:cNvCxnSpPr/>
          <p:nvPr/>
        </p:nvCxnSpPr>
        <p:spPr>
          <a:xfrm>
            <a:off x="6094412" y="1628800"/>
            <a:ext cx="0" cy="3960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36003D-F632-4F33-8040-DDECA7AEB334}"/>
              </a:ext>
            </a:extLst>
          </p:cNvPr>
          <p:cNvSpPr/>
          <p:nvPr/>
        </p:nvSpPr>
        <p:spPr>
          <a:xfrm>
            <a:off x="1623019" y="332656"/>
            <a:ext cx="9007893" cy="4849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ishining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natijasi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sifatida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quyidagi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taklif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xulosalar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ishlab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chiqildi</a:t>
            </a:r>
            <a:r>
              <a:rPr lang="en-IN" sz="1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5859B0-5D96-491A-A05B-64F69D41E118}"/>
              </a:ext>
            </a:extLst>
          </p:cNvPr>
          <p:cNvSpPr/>
          <p:nvPr/>
        </p:nvSpPr>
        <p:spPr>
          <a:xfrm>
            <a:off x="1292545" y="1312026"/>
            <a:ext cx="41897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Avvalo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aytib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o‘tish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kerakki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O‘zbekiston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taraqqiyoti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tartibotlarni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qabul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qilmaydi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Innovatsion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taraqqiyot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bugungi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talablariga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javob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berishga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qodir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bo‘lgan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jamiyat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rivojiga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hissa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qo‘shishga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qodir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bo‘lgan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tartib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qoidalarga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tayanadi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Eskilarini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hayotning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o‘zi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chiqarib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tashlaydi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6D3851-4666-47C9-8270-BDAC72696115}"/>
              </a:ext>
            </a:extLst>
          </p:cNvPr>
          <p:cNvSpPr/>
          <p:nvPr/>
        </p:nvSpPr>
        <p:spPr>
          <a:xfrm>
            <a:off x="1292626" y="2912464"/>
            <a:ext cx="4189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Jamoatchilik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nazoratini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amalga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oshirish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bog‘liq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qonun-qoidalar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eskirib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o‘z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ahamiyatini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yo‘qotib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bormoqda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Shu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bugungi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taraqqiyotimizga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xizmat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qiladigan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odamlarning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xohish-istaklariga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keladigan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qonunlarni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qabul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qilish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vaqti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keldi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1D250B-800E-4EB8-9B13-0E2C3356B8BF}"/>
              </a:ext>
            </a:extLst>
          </p:cNvPr>
          <p:cNvSpPr/>
          <p:nvPr/>
        </p:nvSpPr>
        <p:spPr>
          <a:xfrm>
            <a:off x="1292536" y="4297459"/>
            <a:ext cx="41897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Fuqarolarning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bugungi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muammolarini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o’rganadigan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yagona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markaz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sanaladigan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Ijtimoiy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fikr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jamoatchilik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markazi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o’z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yo’nalishini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aniq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belgilab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olmagan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Shuningdek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jamoatchilikka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aniq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batafsil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ma’lumotlar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bermaydi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Ana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shulardan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chiqib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ushbu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markaz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uslbuni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tubdan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o‘zgartirishi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112C82-B23E-4E94-A837-C15DB47AD746}"/>
              </a:ext>
            </a:extLst>
          </p:cNvPr>
          <p:cNvSpPr/>
          <p:nvPr/>
        </p:nvSpPr>
        <p:spPr>
          <a:xfrm>
            <a:off x="6747238" y="1312026"/>
            <a:ext cx="41897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Ijtimoiy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fikr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jamoatchilik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markazi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davlat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jamiyat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o‘rtasida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ko‘prik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vazifasini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o‘tashi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Ushbu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jamoatchilik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markazi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yetuk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olimlar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ziyolilar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mehnat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faxriylari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ilg‘or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xotin-qizlar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tashabbuskor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faol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yoshlar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muntazam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aloqada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bo‘lib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ularga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tayanib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borishlari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BAF90C-E99A-416B-9998-CEE9D51774CF}"/>
              </a:ext>
            </a:extLst>
          </p:cNvPr>
          <p:cNvSpPr/>
          <p:nvPr/>
        </p:nvSpPr>
        <p:spPr>
          <a:xfrm>
            <a:off x="6747240" y="2912464"/>
            <a:ext cx="41896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Barcha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demokratik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davlatlarda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fuqarolarning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ijtimoiy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masalalar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bog‘liq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o‘zgarishlar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xalqning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fikr-mulohazalariga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tayanib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amalga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oshiriladi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Shu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nuqtai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nazardan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yondashadigan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bo‘lsak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bunday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amaliyotni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bizda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ham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qo‘llash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mumkin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deb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o‘ylaymiz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E7AF73-B937-45D9-85C7-49E217E2E491}"/>
              </a:ext>
            </a:extLst>
          </p:cNvPr>
          <p:cNvSpPr/>
          <p:nvPr/>
        </p:nvSpPr>
        <p:spPr>
          <a:xfrm>
            <a:off x="6747244" y="4297459"/>
            <a:ext cx="41896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OAVlarning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jamoatchilik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nazoratini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amalga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oshirishdagi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ishtirokini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bosqichga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chiqish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zarur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OAVlar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xodimlarining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jamoatchilik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nazoratini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amalga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oshirishdagi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ishtirokini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ta’minlashning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yangicha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usullarini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joriy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etish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Shunchaki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rasmiyatchilik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uchun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faol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ishtirok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etishini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ta’minlash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zarur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314255" y="1124744"/>
            <a:ext cx="9560313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uz-Latn-UZ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 mavzusining </a:t>
            </a:r>
            <a:r>
              <a:rPr lang="uz-Latn-UZ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dolzarbligi</a:t>
            </a:r>
            <a:r>
              <a:rPr lang="uz-Latn-UZ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va ahamiyati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Yangi O‘zbekistonda jamoatchilikning fikrlashida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kreativ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jihatlar namoyon bo‘la boshladi, turli mansabdor shaxslarning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atti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-harakatlari mamlakatimiz fuqarolarini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bee’tibor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qoldirmayap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i, ularning faoliyatlariga bevosita baho berib, o‘z fikrini erkin ifoda etmoqda.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O‘zbekiston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taraqqiyotida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iqtisodiyotning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tarkibiy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qismi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sifatida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jamiyatning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ma’naviy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madaniy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hayotini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barqaror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rivojlanishini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ta’minlashga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xizmat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yo‘naltirish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zarurligiga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e’tibor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qaratilmoqda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Shu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nuqtai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nazardan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yondashadigan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bo‘lsak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ahamiyatini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ilmiy-nazariy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jihatdan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tahlil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oshirishning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tajribasida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sinalgan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usullarini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ilmiy-ijodiy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o’rganish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eng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ilg‘or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usullarini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amaliyotda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qo‘llash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bugungi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taraqqiyotimizning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eng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talablaridan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ekanligiga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amin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bo‘lmoqdamiz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0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314255" y="1484784"/>
            <a:ext cx="9560313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Magistrlik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siyasida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jamoatchilik nazorati bilan bog‘liq eng 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ngi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ma’lumotlar, dolzarb masalalar tahlil etilgan. O‘zbekiston taraqqiyotiga ijobiy ta’sir ko‘rsatadigan ilg‘or g‘oyalar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oʻ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rganilgan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eng aktual masalalar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qiyosiy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tahlil etilgan.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Mass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-media va ijtimoiy tarmoqlarda dolzarb bo‘lib kelayotgan jarayonlarga alohida e’tibor qaratilgan. Ushbu yangiliklar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um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lashtirilib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tegishli xulosalar qilingan.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obyekti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-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birlashmalari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mass-media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tarmoqlar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predmeti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-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nazariy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mas-media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tarmoqlar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5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484784"/>
            <a:ext cx="9721080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uz-Latn-UZ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Magistrlik</a:t>
            </a:r>
            <a:r>
              <a:rPr lang="uz-Latn-UZ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uz-Latn-UZ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dissertasiyasining</a:t>
            </a:r>
            <a:r>
              <a:rPr lang="uz-Latn-UZ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maqsadi va vazifalari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uqarolik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jamiyatining muhim belgilaridan biri bo‘lgan, jamoatchilik nazorati bilan bog‘liq bo‘lgan, qonunlar ijrosini ta’minlash, mamlakatda qabul qilingan va amalda bo‘lgan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me’yoriy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hujjatlarni hayotga izchil joriy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qilishdag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ishtirokini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tahliliy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oʻ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rganish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davlat hokimiyati va boshqaruvi ustidan nazoratini amalga oshirishda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rolini oshirish bilan bog‘liq muammolarni yechimini topish. Shuni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gdek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avlat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organlari va tashkilotlari faoliyatining ochiqligini ta’minlashda,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tchilik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nazoratini maqsadli amalga oshirishdagi muammolarning yechimin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topish va ularni zamon talabi darajasiga olib chiqishning nazariy asoslarini ishlab chiqish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dissertasiyaning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maqsad va vazifalari sanaladi.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0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-2286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124744"/>
            <a:ext cx="9721080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Magistrlik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dissertatsiyasining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yangiligi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siya ishida, 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ngi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olti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-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yetti yil ichida jamoatchilik nazoratini amalga oshirishda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roli bilan bog‘liq yangi islohotlarning mazmun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-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mohiyati ochib berilgan.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taraqqiyotiga xizmat qiladigan ilg‘or g‘oyalarni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siya mavzusi doirasida yangicha tahlil qilingan. Bugungi kunda talabalarga “Jamoatchilik tashkilotlari faoliyatini boshqarish”, “Axborot xizmatlarining OAV bilan hamkorlik shakllari” kabi fanlarning o‘tilayotganligi, kelgusida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yetuk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jurnalist kadrlar yetishib chiqishiga xizmat qiladi. Biroq, ushbu fanlarni o‘qitishda metodologik asos bo‘ladigan zarur qo‘llanmalar 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yarli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yo‘q. Mazkur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disserta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siya esa ushbu sohaga oid eng so‘ngi ilmiy-uslubiy, adabiyotlardan ijodiy foydalanilgan holda yozilgan. Mavzuni yoritishda, mavjud manbalar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qiyosiy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tahlil qilingan va 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umu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</a:t>
            </a:r>
            <a:r>
              <a:rPr lang="uz-Latn-UZ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lashtirilga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</a:t>
            </a:r>
            <a:r>
              <a:rPr lang="uz-Latn-UZ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holda xulosa qilingan.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4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-2286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124744"/>
            <a:ext cx="9721080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asosiy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masalalari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farazlari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O‘zbekistonda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o’rganishga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qaratilgan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zamonaviy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usullar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ushbu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sohaga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oid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yangiliklarni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tadbiq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etishga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qaratiladi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farazlari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OAVlarning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rolini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yangicha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tahlil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mavzuga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oid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farazlarga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qo‘yilgan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talablardan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chiqqan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holda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ijodiy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yondashish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ko’tarilgan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masalalarni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hayot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bog‘lash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natijalarining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nazariy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amaliy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ahamiyati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Tadqiqot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ishini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tayyorlashda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mavzuga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oid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mahalliy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xorijda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chop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adabiyotlar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mass-media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tarmoqlar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ilmiy-tahliliy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qiyosiy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o’rganildi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sotsiologik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so‘rov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o‘tkazildi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Shuningdek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mavzu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yuzasidan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Germaniya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Polshada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chop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jurnallarda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mavzuga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oid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ilmiy-tahliliy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maqola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chop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etildi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7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283028"/>
            <a:ext cx="972108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1.1. 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tushunchasi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mazmun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mohiyati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yurtimizda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uzoq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tarixiy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ildizlarga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Bu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institut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bizda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qadim-qadimdan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oqsoqollar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Kengashi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ko‘rinishida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namoyon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tayanadi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hisoblashmaslik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turli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salbiy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holatlarning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chiqishiga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hisoblashish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g‘oyasini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miloddan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avvalgi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V-IV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asrlarda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yashagan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mashhur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Yunon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faylasufi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Suqrot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ilgari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surib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shogirdlarini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haqiqatni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bilishga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undagan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U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haqiqatni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bahs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orqali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suhbat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yo‘li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anglash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mumkin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suhbatda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asosiy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e’tiborni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inson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ongi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tafakkurini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tahlil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qaratish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zarurligini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aytgan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Ya’ni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haqiqat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bahs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munozaralarda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tug‘iladi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uchun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ham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bunday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usul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Suqrot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usuli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deb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atalgan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3275B8-06CE-44B6-9FE5-342CF702FA9A}"/>
              </a:ext>
            </a:extLst>
          </p:cNvPr>
          <p:cNvSpPr txBox="1"/>
          <p:nvPr/>
        </p:nvSpPr>
        <p:spPr>
          <a:xfrm>
            <a:off x="1330445" y="348833"/>
            <a:ext cx="96310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BOB.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OAVning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nazoratini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oshirishining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endParaRPr lang="ru-RU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5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94FCF-D957-418B-B732-151DDA55E2D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233872" y="1478319"/>
            <a:ext cx="97210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tushunchalari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bir-biriga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juda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yaqinday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tuyuladi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Aslida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o‘rtasida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umumiyliklar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qatorda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jiddiy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tafovutlar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mavjud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harbiy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sohada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boruvchi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yuristlarning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fikriga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ko‘ra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armiya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ustidan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borayotgan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anglatadi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Bundan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kelib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chiqadiki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harbiy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bo‘lmagan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tashkilotlar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tomonidan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Qurolli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kuchlar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mamlakatimiz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qonunlariga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mosligi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maqsadga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muvofiqligini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qilishni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bildiradi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Yuqoridagilar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alohida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shaxslar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tomonidan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Qurolli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kuchlar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faoliyatining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Konstitusiyaga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xalqaro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shartnomalarga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mosligi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shuningdek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Qurolli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kuchlar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tizimidagi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ijtimoiy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masalalarning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huquqiy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me’yorlarga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mosligi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ustidan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o‘tkaziladigan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ham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bildiradi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Biz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yuqorida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o‘rtaga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tashlagan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masala,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ya’ni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hamda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tushunchalari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o‘rtasidagi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farq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xuddi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mana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o‘rinda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ko‘rinadi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birlashmasiga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a’zo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bo‘lmagan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fuqaro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ham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oshirishi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mumkin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Jamoatchilik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nazoratini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yakka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shaxslar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emas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jamoat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birlashmalari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ularning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vakillari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amalga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oshiradi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3872" y="98072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1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</TotalTime>
  <Words>3045</Words>
  <Application>Microsoft Office PowerPoint</Application>
  <PresentationFormat>Custom</PresentationFormat>
  <Paragraphs>130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Open Sans</vt:lpstr>
      <vt:lpstr>Times New Roman</vt:lpstr>
      <vt:lpstr>Office Theme</vt:lpstr>
      <vt:lpstr>IJTIMOIY GUMANITAR FANLAR KAFEDRASI SIYOSIY-HUQUQIY JURNALISTIKA YO‘NALISHI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Jamoatchilik nazoratini quyidagicha tuzilmalar orqali amalga oshirish mumkin: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Jamoatchilik monitoringi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Samandar Komilov</cp:lastModifiedBy>
  <cp:revision>180</cp:revision>
  <dcterms:created xsi:type="dcterms:W3CDTF">2013-09-12T13:05:01Z</dcterms:created>
  <dcterms:modified xsi:type="dcterms:W3CDTF">2023-06-09T11:04:56Z</dcterms:modified>
</cp:coreProperties>
</file>