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59BFF5-9135-4C93-99D0-ACBEB0429836}" type="datetimeFigureOut">
              <a:rPr lang="en-US" smtClean="0"/>
              <a:t>04-Mar-23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A75D-2636-4DF4-A847-82E52ED3DB2E}" type="slidenum">
              <a:rPr lang="en-US" smtClean="0"/>
              <a:t>‹#›</a:t>
            </a:fld>
            <a:endParaRPr lang="en-US"/>
          </a:p>
        </p:txBody>
      </p:sp>
    </p:spTree>
    <p:extLst>
      <p:ext uri="{BB962C8B-B14F-4D97-AF65-F5344CB8AC3E}">
        <p14:creationId xmlns:p14="http://schemas.microsoft.com/office/powerpoint/2010/main" val="366478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59BFF5-9135-4C93-99D0-ACBEB0429836}" type="datetimeFigureOut">
              <a:rPr lang="en-US" smtClean="0"/>
              <a:t>04-Mar-23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A75D-2636-4DF4-A847-82E52ED3DB2E}" type="slidenum">
              <a:rPr lang="en-US" smtClean="0"/>
              <a:t>‹#›</a:t>
            </a:fld>
            <a:endParaRPr lang="en-US"/>
          </a:p>
        </p:txBody>
      </p:sp>
    </p:spTree>
    <p:extLst>
      <p:ext uri="{BB962C8B-B14F-4D97-AF65-F5344CB8AC3E}">
        <p14:creationId xmlns:p14="http://schemas.microsoft.com/office/powerpoint/2010/main" val="8568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59BFF5-9135-4C93-99D0-ACBEB0429836}" type="datetimeFigureOut">
              <a:rPr lang="en-US" smtClean="0"/>
              <a:t>04-Mar-23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A75D-2636-4DF4-A847-82E52ED3DB2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01999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59BFF5-9135-4C93-99D0-ACBEB0429836}" type="datetimeFigureOut">
              <a:rPr lang="en-US" smtClean="0"/>
              <a:t>04-Mar-23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A75D-2636-4DF4-A847-82E52ED3DB2E}" type="slidenum">
              <a:rPr lang="en-US" smtClean="0"/>
              <a:t>‹#›</a:t>
            </a:fld>
            <a:endParaRPr lang="en-US"/>
          </a:p>
        </p:txBody>
      </p:sp>
    </p:spTree>
    <p:extLst>
      <p:ext uri="{BB962C8B-B14F-4D97-AF65-F5344CB8AC3E}">
        <p14:creationId xmlns:p14="http://schemas.microsoft.com/office/powerpoint/2010/main" val="872585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59BFF5-9135-4C93-99D0-ACBEB0429836}" type="datetimeFigureOut">
              <a:rPr lang="en-US" smtClean="0"/>
              <a:t>04-Mar-23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A75D-2636-4DF4-A847-82E52ED3DB2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97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59BFF5-9135-4C93-99D0-ACBEB0429836}" type="datetimeFigureOut">
              <a:rPr lang="en-US" smtClean="0"/>
              <a:t>04-Mar-23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A75D-2636-4DF4-A847-82E52ED3DB2E}" type="slidenum">
              <a:rPr lang="en-US" smtClean="0"/>
              <a:t>‹#›</a:t>
            </a:fld>
            <a:endParaRPr lang="en-US"/>
          </a:p>
        </p:txBody>
      </p:sp>
    </p:spTree>
    <p:extLst>
      <p:ext uri="{BB962C8B-B14F-4D97-AF65-F5344CB8AC3E}">
        <p14:creationId xmlns:p14="http://schemas.microsoft.com/office/powerpoint/2010/main" val="4117208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59BFF5-9135-4C93-99D0-ACBEB0429836}" type="datetimeFigureOut">
              <a:rPr lang="en-US" smtClean="0"/>
              <a:t>04-Mar-23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A75D-2636-4DF4-A847-82E52ED3DB2E}" type="slidenum">
              <a:rPr lang="en-US" smtClean="0"/>
              <a:t>‹#›</a:t>
            </a:fld>
            <a:endParaRPr lang="en-US"/>
          </a:p>
        </p:txBody>
      </p:sp>
    </p:spTree>
    <p:extLst>
      <p:ext uri="{BB962C8B-B14F-4D97-AF65-F5344CB8AC3E}">
        <p14:creationId xmlns:p14="http://schemas.microsoft.com/office/powerpoint/2010/main" val="958666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59BFF5-9135-4C93-99D0-ACBEB0429836}" type="datetimeFigureOut">
              <a:rPr lang="en-US" smtClean="0"/>
              <a:t>04-Mar-23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A75D-2636-4DF4-A847-82E52ED3DB2E}" type="slidenum">
              <a:rPr lang="en-US" smtClean="0"/>
              <a:t>‹#›</a:t>
            </a:fld>
            <a:endParaRPr lang="en-US"/>
          </a:p>
        </p:txBody>
      </p:sp>
    </p:spTree>
    <p:extLst>
      <p:ext uri="{BB962C8B-B14F-4D97-AF65-F5344CB8AC3E}">
        <p14:creationId xmlns:p14="http://schemas.microsoft.com/office/powerpoint/2010/main" val="388728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59BFF5-9135-4C93-99D0-ACBEB0429836}" type="datetimeFigureOut">
              <a:rPr lang="en-US" smtClean="0"/>
              <a:t>04-Mar-23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A75D-2636-4DF4-A847-82E52ED3DB2E}" type="slidenum">
              <a:rPr lang="en-US" smtClean="0"/>
              <a:t>‹#›</a:t>
            </a:fld>
            <a:endParaRPr lang="en-US"/>
          </a:p>
        </p:txBody>
      </p:sp>
    </p:spTree>
    <p:extLst>
      <p:ext uri="{BB962C8B-B14F-4D97-AF65-F5344CB8AC3E}">
        <p14:creationId xmlns:p14="http://schemas.microsoft.com/office/powerpoint/2010/main" val="427452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59BFF5-9135-4C93-99D0-ACBEB0429836}" type="datetimeFigureOut">
              <a:rPr lang="en-US" smtClean="0"/>
              <a:t>04-Mar-23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3A75D-2636-4DF4-A847-82E52ED3DB2E}" type="slidenum">
              <a:rPr lang="en-US" smtClean="0"/>
              <a:t>‹#›</a:t>
            </a:fld>
            <a:endParaRPr lang="en-US"/>
          </a:p>
        </p:txBody>
      </p:sp>
    </p:spTree>
    <p:extLst>
      <p:ext uri="{BB962C8B-B14F-4D97-AF65-F5344CB8AC3E}">
        <p14:creationId xmlns:p14="http://schemas.microsoft.com/office/powerpoint/2010/main" val="83479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59BFF5-9135-4C93-99D0-ACBEB0429836}" type="datetimeFigureOut">
              <a:rPr lang="en-US" smtClean="0"/>
              <a:t>04-Mar-23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3A75D-2636-4DF4-A847-82E52ED3DB2E}" type="slidenum">
              <a:rPr lang="en-US" smtClean="0"/>
              <a:t>‹#›</a:t>
            </a:fld>
            <a:endParaRPr lang="en-US"/>
          </a:p>
        </p:txBody>
      </p:sp>
    </p:spTree>
    <p:extLst>
      <p:ext uri="{BB962C8B-B14F-4D97-AF65-F5344CB8AC3E}">
        <p14:creationId xmlns:p14="http://schemas.microsoft.com/office/powerpoint/2010/main" val="199651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59BFF5-9135-4C93-99D0-ACBEB0429836}" type="datetimeFigureOut">
              <a:rPr lang="en-US" smtClean="0"/>
              <a:t>04-Mar-23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83A75D-2636-4DF4-A847-82E52ED3DB2E}" type="slidenum">
              <a:rPr lang="en-US" smtClean="0"/>
              <a:t>‹#›</a:t>
            </a:fld>
            <a:endParaRPr lang="en-US"/>
          </a:p>
        </p:txBody>
      </p:sp>
    </p:spTree>
    <p:extLst>
      <p:ext uri="{BB962C8B-B14F-4D97-AF65-F5344CB8AC3E}">
        <p14:creationId xmlns:p14="http://schemas.microsoft.com/office/powerpoint/2010/main" val="2396557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59BFF5-9135-4C93-99D0-ACBEB0429836}" type="datetimeFigureOut">
              <a:rPr lang="en-US" smtClean="0"/>
              <a:t>04-Mar-23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3A75D-2636-4DF4-A847-82E52ED3DB2E}" type="slidenum">
              <a:rPr lang="en-US" smtClean="0"/>
              <a:t>‹#›</a:t>
            </a:fld>
            <a:endParaRPr lang="en-US"/>
          </a:p>
        </p:txBody>
      </p:sp>
    </p:spTree>
    <p:extLst>
      <p:ext uri="{BB962C8B-B14F-4D97-AF65-F5344CB8AC3E}">
        <p14:creationId xmlns:p14="http://schemas.microsoft.com/office/powerpoint/2010/main" val="301089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9BFF5-9135-4C93-99D0-ACBEB0429836}" type="datetimeFigureOut">
              <a:rPr lang="en-US" smtClean="0"/>
              <a:t>04-Mar-23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83A75D-2636-4DF4-A847-82E52ED3DB2E}" type="slidenum">
              <a:rPr lang="en-US" smtClean="0"/>
              <a:t>‹#›</a:t>
            </a:fld>
            <a:endParaRPr lang="en-US"/>
          </a:p>
        </p:txBody>
      </p:sp>
    </p:spTree>
    <p:extLst>
      <p:ext uri="{BB962C8B-B14F-4D97-AF65-F5344CB8AC3E}">
        <p14:creationId xmlns:p14="http://schemas.microsoft.com/office/powerpoint/2010/main" val="205580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59BFF5-9135-4C93-99D0-ACBEB0429836}" type="datetimeFigureOut">
              <a:rPr lang="en-US" smtClean="0"/>
              <a:t>04-Mar-23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3A75D-2636-4DF4-A847-82E52ED3DB2E}" type="slidenum">
              <a:rPr lang="en-US" smtClean="0"/>
              <a:t>‹#›</a:t>
            </a:fld>
            <a:endParaRPr lang="en-US"/>
          </a:p>
        </p:txBody>
      </p:sp>
    </p:spTree>
    <p:extLst>
      <p:ext uri="{BB962C8B-B14F-4D97-AF65-F5344CB8AC3E}">
        <p14:creationId xmlns:p14="http://schemas.microsoft.com/office/powerpoint/2010/main" val="9874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A59BFF5-9135-4C93-99D0-ACBEB0429836}" type="datetimeFigureOut">
              <a:rPr lang="en-US" smtClean="0"/>
              <a:t>04-Mar-23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3A75D-2636-4DF4-A847-82E52ED3DB2E}" type="slidenum">
              <a:rPr lang="en-US" smtClean="0"/>
              <a:t>‹#›</a:t>
            </a:fld>
            <a:endParaRPr lang="en-US"/>
          </a:p>
        </p:txBody>
      </p:sp>
    </p:spTree>
    <p:extLst>
      <p:ext uri="{BB962C8B-B14F-4D97-AF65-F5344CB8AC3E}">
        <p14:creationId xmlns:p14="http://schemas.microsoft.com/office/powerpoint/2010/main" val="421306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59BFF5-9135-4C93-99D0-ACBEB0429836}" type="datetimeFigureOut">
              <a:rPr lang="en-US" smtClean="0"/>
              <a:t>04-Mar-23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83A75D-2636-4DF4-A847-82E52ED3DB2E}" type="slidenum">
              <a:rPr lang="en-US" smtClean="0"/>
              <a:t>‹#›</a:t>
            </a:fld>
            <a:endParaRPr lang="en-US"/>
          </a:p>
        </p:txBody>
      </p:sp>
    </p:spTree>
    <p:extLst>
      <p:ext uri="{BB962C8B-B14F-4D97-AF65-F5344CB8AC3E}">
        <p14:creationId xmlns:p14="http://schemas.microsoft.com/office/powerpoint/2010/main" val="1154754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mandarkhanafridi@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836534"/>
          </a:xfrm>
        </p:spPr>
        <p:txBody>
          <a:bodyPr>
            <a:normAutofit/>
          </a:bodyPr>
          <a:lstStyle/>
          <a:p>
            <a:pPr algn="ctr"/>
            <a:r>
              <a:rPr lang="en-US" b="1" dirty="0" smtClean="0">
                <a:solidFill>
                  <a:schemeClr val="accent5"/>
                </a:solidFill>
              </a:rPr>
              <a:t>Samandar Khan Afridi</a:t>
            </a:r>
            <a:r>
              <a:rPr lang="en-US" b="1" dirty="0" smtClean="0"/>
              <a:t/>
            </a:r>
            <a:br>
              <a:rPr lang="en-US" b="1" dirty="0" smtClean="0"/>
            </a:br>
            <a:r>
              <a:rPr lang="en-US" b="1" dirty="0" smtClean="0">
                <a:solidFill>
                  <a:srgbClr val="FF0000"/>
                </a:solidFill>
              </a:rPr>
              <a:t>Email:</a:t>
            </a:r>
            <a:br>
              <a:rPr lang="en-US" b="1" dirty="0" smtClean="0">
                <a:solidFill>
                  <a:srgbClr val="FF0000"/>
                </a:solidFill>
              </a:rPr>
            </a:br>
            <a:r>
              <a:rPr lang="en-US" b="1" dirty="0" smtClean="0">
                <a:hlinkClick r:id="rId2"/>
              </a:rPr>
              <a:t>samandarkhanafridi@gmail.com</a:t>
            </a:r>
            <a:r>
              <a:rPr lang="en-US" b="1" dirty="0"/>
              <a:t/>
            </a:r>
            <a:br>
              <a:rPr lang="en-US" b="1" dirty="0"/>
            </a:br>
            <a:r>
              <a:rPr lang="en-US" b="1" dirty="0" smtClean="0">
                <a:solidFill>
                  <a:schemeClr val="accent5"/>
                </a:solidFill>
              </a:rPr>
              <a:t>Basic Arduino Programming</a:t>
            </a:r>
            <a:endParaRPr lang="en-US" b="1" dirty="0">
              <a:solidFill>
                <a:schemeClr val="accent5"/>
              </a:solidFill>
            </a:endParaRPr>
          </a:p>
        </p:txBody>
      </p:sp>
      <p:sp>
        <p:nvSpPr>
          <p:cNvPr id="3" name="Subtitle 2"/>
          <p:cNvSpPr>
            <a:spLocks noGrp="1"/>
          </p:cNvSpPr>
          <p:nvPr>
            <p:ph type="subTitle" idx="1"/>
          </p:nvPr>
        </p:nvSpPr>
        <p:spPr>
          <a:xfrm>
            <a:off x="1421363" y="3836534"/>
            <a:ext cx="10770637" cy="1957776"/>
          </a:xfrm>
        </p:spPr>
        <p:txBody>
          <a:bodyPr>
            <a:normAutofit/>
          </a:bodyPr>
          <a:lstStyle/>
          <a:p>
            <a:pPr algn="l"/>
            <a:r>
              <a:rPr lang="en-US" b="1" dirty="0" smtClean="0"/>
              <a:t>Contents:</a:t>
            </a:r>
          </a:p>
          <a:p>
            <a:pPr marL="457200" indent="-457200" algn="l">
              <a:buFont typeface="+mj-lt"/>
              <a:buAutoNum type="arabicPeriod"/>
            </a:pPr>
            <a:r>
              <a:rPr lang="en-US" dirty="0" smtClean="0"/>
              <a:t>Basic </a:t>
            </a:r>
            <a:r>
              <a:rPr lang="en-US" b="1" dirty="0" smtClean="0"/>
              <a:t>(void setup(),void loop())</a:t>
            </a:r>
          </a:p>
          <a:p>
            <a:pPr marL="457200" indent="-457200" algn="l">
              <a:buFont typeface="+mj-lt"/>
              <a:buAutoNum type="arabicPeriod"/>
            </a:pPr>
            <a:r>
              <a:rPr lang="en-US" dirty="0" smtClean="0"/>
              <a:t>Conditions/Loops </a:t>
            </a:r>
            <a:r>
              <a:rPr lang="en-US" b="1" dirty="0" smtClean="0"/>
              <a:t>(</a:t>
            </a:r>
            <a:r>
              <a:rPr lang="en-US" b="1" dirty="0" err="1" smtClean="0"/>
              <a:t>if,if</a:t>
            </a:r>
            <a:r>
              <a:rPr lang="en-US" b="1" dirty="0" smtClean="0"/>
              <a:t>-</a:t>
            </a:r>
            <a:r>
              <a:rPr lang="en-US" b="1" dirty="0" err="1" smtClean="0"/>
              <a:t>else,for,while,do</a:t>
            </a:r>
            <a:r>
              <a:rPr lang="en-US" b="1" dirty="0" smtClean="0"/>
              <a:t>-while)</a:t>
            </a:r>
          </a:p>
          <a:p>
            <a:pPr marL="457200" indent="-457200" algn="l">
              <a:buFont typeface="+mj-lt"/>
              <a:buAutoNum type="arabicPeriod"/>
            </a:pPr>
            <a:r>
              <a:rPr lang="en-US" dirty="0" smtClean="0"/>
              <a:t>Inputs/Outputs </a:t>
            </a:r>
            <a:r>
              <a:rPr lang="en-US" b="1" dirty="0" smtClean="0"/>
              <a:t>(</a:t>
            </a:r>
            <a:r>
              <a:rPr lang="en-US" b="1" dirty="0" err="1" smtClean="0"/>
              <a:t>pinMode,digitalRead,digitalWrite,analogRead,analogWrite</a:t>
            </a:r>
            <a:r>
              <a:rPr lang="en-US" b="1" dirty="0" smtClean="0"/>
              <a:t>)</a:t>
            </a:r>
          </a:p>
          <a:p>
            <a:endParaRPr lang="en-US" dirty="0"/>
          </a:p>
        </p:txBody>
      </p:sp>
    </p:spTree>
    <p:extLst>
      <p:ext uri="{BB962C8B-B14F-4D97-AF65-F5344CB8AC3E}">
        <p14:creationId xmlns:p14="http://schemas.microsoft.com/office/powerpoint/2010/main" val="147437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smtClean="0">
                <a:solidFill>
                  <a:srgbClr val="FF0000"/>
                </a:solidFill>
              </a:rPr>
              <a:t>digitalWrite</a:t>
            </a:r>
            <a:endParaRPr lang="en-US" dirty="0" smtClean="0">
              <a:solidFill>
                <a:srgbClr val="FF0000"/>
              </a:solidFill>
            </a:endParaRPr>
          </a:p>
          <a:p>
            <a:pPr marL="0" indent="0">
              <a:buNone/>
            </a:pPr>
            <a:r>
              <a:rPr lang="en-US" dirty="0" smtClean="0">
                <a:solidFill>
                  <a:schemeClr val="accent5"/>
                </a:solidFill>
              </a:rPr>
              <a:t>Description: </a:t>
            </a:r>
            <a:r>
              <a:rPr lang="en-US" dirty="0" smtClean="0"/>
              <a:t>Write a HIGH or LOW value to a digital pin.</a:t>
            </a:r>
          </a:p>
          <a:p>
            <a:pPr marL="0" indent="0">
              <a:buNone/>
            </a:pPr>
            <a:r>
              <a:rPr lang="en-US" dirty="0" smtClean="0">
                <a:solidFill>
                  <a:schemeClr val="accent5"/>
                </a:solidFill>
              </a:rPr>
              <a:t>Syntax:</a:t>
            </a:r>
          </a:p>
          <a:p>
            <a:pPr marL="0" indent="0">
              <a:buNone/>
            </a:pPr>
            <a:r>
              <a:rPr lang="en-US" dirty="0"/>
              <a:t>v</a:t>
            </a:r>
            <a:r>
              <a:rPr lang="en-US" dirty="0" smtClean="0"/>
              <a:t>oid loop() {</a:t>
            </a:r>
          </a:p>
          <a:p>
            <a:pPr marL="0" indent="0">
              <a:buNone/>
            </a:pPr>
            <a:r>
              <a:rPr lang="en-US" dirty="0"/>
              <a:t>	</a:t>
            </a:r>
            <a:r>
              <a:rPr lang="en-US" dirty="0" err="1" smtClean="0"/>
              <a:t>digitalWrite</a:t>
            </a:r>
            <a:r>
              <a:rPr lang="en-US" dirty="0" smtClean="0"/>
              <a:t>(</a:t>
            </a:r>
            <a:r>
              <a:rPr lang="en-US" dirty="0" err="1" smtClean="0"/>
              <a:t>pin,value</a:t>
            </a:r>
            <a:r>
              <a:rPr lang="en-US" dirty="0" smtClean="0"/>
              <a:t>);</a:t>
            </a:r>
          </a:p>
          <a:p>
            <a:pPr marL="0" indent="0">
              <a:buNone/>
            </a:pPr>
            <a:r>
              <a:rPr lang="en-US" dirty="0"/>
              <a:t>	</a:t>
            </a:r>
            <a:r>
              <a:rPr lang="en-US" dirty="0" smtClean="0"/>
              <a:t>//returns nothing</a:t>
            </a:r>
          </a:p>
          <a:p>
            <a:pPr marL="0" indent="0">
              <a:buNone/>
            </a:pPr>
            <a:r>
              <a:rPr lang="en-US" dirty="0" smtClean="0"/>
              <a:t>}</a:t>
            </a:r>
            <a:endParaRPr lang="en-US" dirty="0"/>
          </a:p>
        </p:txBody>
      </p:sp>
    </p:spTree>
    <p:extLst>
      <p:ext uri="{BB962C8B-B14F-4D97-AF65-F5344CB8AC3E}">
        <p14:creationId xmlns:p14="http://schemas.microsoft.com/office/powerpoint/2010/main" val="20714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smtClean="0">
                <a:solidFill>
                  <a:srgbClr val="FF0000"/>
                </a:solidFill>
              </a:rPr>
              <a:t>analogRead</a:t>
            </a:r>
            <a:endParaRPr lang="en-US" dirty="0" smtClean="0">
              <a:solidFill>
                <a:srgbClr val="FF0000"/>
              </a:solidFill>
            </a:endParaRPr>
          </a:p>
          <a:p>
            <a:pPr marL="0" indent="0">
              <a:buNone/>
            </a:pPr>
            <a:r>
              <a:rPr lang="en-US" dirty="0" smtClean="0">
                <a:solidFill>
                  <a:schemeClr val="accent5"/>
                </a:solidFill>
              </a:rPr>
              <a:t>Description: </a:t>
            </a:r>
            <a:r>
              <a:rPr lang="en-US" dirty="0" smtClean="0"/>
              <a:t>Read the value from the specified analog pin.</a:t>
            </a:r>
          </a:p>
          <a:p>
            <a:pPr marL="0" indent="0">
              <a:buNone/>
            </a:pPr>
            <a:r>
              <a:rPr lang="en-US" dirty="0" smtClean="0">
                <a:solidFill>
                  <a:schemeClr val="accent5"/>
                </a:solidFill>
              </a:rPr>
              <a:t>Syntax:</a:t>
            </a:r>
          </a:p>
          <a:p>
            <a:pPr marL="0" indent="0">
              <a:buNone/>
            </a:pPr>
            <a:r>
              <a:rPr lang="en-US" dirty="0"/>
              <a:t>v</a:t>
            </a:r>
            <a:r>
              <a:rPr lang="en-US" dirty="0" smtClean="0"/>
              <a:t>oid loop() {</a:t>
            </a:r>
          </a:p>
          <a:p>
            <a:pPr marL="0" indent="0">
              <a:buNone/>
            </a:pPr>
            <a:r>
              <a:rPr lang="en-US" dirty="0"/>
              <a:t>	</a:t>
            </a:r>
            <a:r>
              <a:rPr lang="en-US" dirty="0" err="1" smtClean="0"/>
              <a:t>analogRead</a:t>
            </a:r>
            <a:r>
              <a:rPr lang="en-US" dirty="0" smtClean="0"/>
              <a:t>(pin);</a:t>
            </a:r>
          </a:p>
          <a:p>
            <a:pPr marL="0" indent="0">
              <a:buNone/>
            </a:pPr>
            <a:r>
              <a:rPr lang="en-US" dirty="0"/>
              <a:t>	</a:t>
            </a:r>
            <a:r>
              <a:rPr lang="en-US" dirty="0" smtClean="0"/>
              <a:t>//returns</a:t>
            </a:r>
          </a:p>
          <a:p>
            <a:pPr marL="0" indent="0">
              <a:buNone/>
            </a:pPr>
            <a:r>
              <a:rPr lang="en-US" dirty="0"/>
              <a:t>}</a:t>
            </a:r>
          </a:p>
        </p:txBody>
      </p:sp>
    </p:spTree>
    <p:extLst>
      <p:ext uri="{BB962C8B-B14F-4D97-AF65-F5344CB8AC3E}">
        <p14:creationId xmlns:p14="http://schemas.microsoft.com/office/powerpoint/2010/main" val="3344393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smtClean="0">
                <a:solidFill>
                  <a:srgbClr val="FF0000"/>
                </a:solidFill>
              </a:rPr>
              <a:t>analogWrite</a:t>
            </a:r>
            <a:endParaRPr lang="en-US" dirty="0" smtClean="0">
              <a:solidFill>
                <a:srgbClr val="FF0000"/>
              </a:solidFill>
            </a:endParaRPr>
          </a:p>
          <a:p>
            <a:pPr marL="0" indent="0">
              <a:buNone/>
            </a:pPr>
            <a:r>
              <a:rPr lang="en-US" dirty="0" smtClean="0">
                <a:solidFill>
                  <a:schemeClr val="accent5"/>
                </a:solidFill>
              </a:rPr>
              <a:t>Description: </a:t>
            </a:r>
            <a:r>
              <a:rPr lang="en-US" dirty="0" smtClean="0"/>
              <a:t>Writes an analog value (PWM wave) to a pin.</a:t>
            </a:r>
          </a:p>
          <a:p>
            <a:pPr marL="0" indent="0">
              <a:buNone/>
            </a:pPr>
            <a:r>
              <a:rPr lang="en-US" dirty="0" smtClean="0">
                <a:solidFill>
                  <a:schemeClr val="accent5"/>
                </a:solidFill>
              </a:rPr>
              <a:t>Syntax:</a:t>
            </a:r>
          </a:p>
          <a:p>
            <a:pPr marL="0" indent="0">
              <a:buNone/>
            </a:pPr>
            <a:r>
              <a:rPr lang="en-US" dirty="0"/>
              <a:t>v</a:t>
            </a:r>
            <a:r>
              <a:rPr lang="en-US" dirty="0" smtClean="0"/>
              <a:t>oid loop() {</a:t>
            </a:r>
          </a:p>
          <a:p>
            <a:pPr marL="0" indent="0">
              <a:buNone/>
            </a:pPr>
            <a:r>
              <a:rPr lang="en-US" dirty="0"/>
              <a:t>	</a:t>
            </a:r>
            <a:r>
              <a:rPr lang="en-US" dirty="0" err="1" smtClean="0"/>
              <a:t>analogWrite</a:t>
            </a:r>
            <a:r>
              <a:rPr lang="en-US" dirty="0" smtClean="0"/>
              <a:t>(</a:t>
            </a:r>
            <a:r>
              <a:rPr lang="en-US" dirty="0" err="1" smtClean="0"/>
              <a:t>pin,value</a:t>
            </a:r>
            <a:r>
              <a:rPr lang="en-US" dirty="0" smtClean="0"/>
              <a:t>);</a:t>
            </a:r>
          </a:p>
          <a:p>
            <a:pPr marL="0" indent="0">
              <a:buNone/>
            </a:pPr>
            <a:r>
              <a:rPr lang="en-US" dirty="0"/>
              <a:t>	</a:t>
            </a:r>
            <a:r>
              <a:rPr lang="en-US" dirty="0" smtClean="0"/>
              <a:t>//returns</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3603281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8000" dirty="0" smtClean="0"/>
              <a:t>Thank You !</a:t>
            </a:r>
            <a:endParaRPr lang="en-US" sz="8000" dirty="0"/>
          </a:p>
        </p:txBody>
      </p:sp>
    </p:spTree>
    <p:extLst>
      <p:ext uri="{BB962C8B-B14F-4D97-AF65-F5344CB8AC3E}">
        <p14:creationId xmlns:p14="http://schemas.microsoft.com/office/powerpoint/2010/main" val="2268665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a:t>
            </a:r>
            <a:endParaRPr lang="en-US" b="1" dirty="0"/>
          </a:p>
        </p:txBody>
      </p:sp>
      <p:sp>
        <p:nvSpPr>
          <p:cNvPr id="3" name="Content Placeholder 2"/>
          <p:cNvSpPr>
            <a:spLocks noGrp="1"/>
          </p:cNvSpPr>
          <p:nvPr>
            <p:ph idx="1"/>
          </p:nvPr>
        </p:nvSpPr>
        <p:spPr/>
        <p:txBody>
          <a:bodyPr/>
          <a:lstStyle/>
          <a:p>
            <a:pPr marL="0" indent="0">
              <a:buNone/>
            </a:pPr>
            <a:r>
              <a:rPr lang="en-US" dirty="0" smtClean="0"/>
              <a:t>The basic structure </a:t>
            </a:r>
            <a:r>
              <a:rPr lang="en-US" smtClean="0"/>
              <a:t>of Arduino </a:t>
            </a:r>
            <a:r>
              <a:rPr lang="en-US" dirty="0" smtClean="0"/>
              <a:t>programming is simple and is composed of two parts </a:t>
            </a:r>
          </a:p>
          <a:p>
            <a:pPr marL="0" indent="0">
              <a:buNone/>
            </a:pPr>
            <a:r>
              <a:rPr lang="en-US" b="1" dirty="0" smtClean="0"/>
              <a:t>setup()</a:t>
            </a:r>
          </a:p>
          <a:p>
            <a:pPr marL="0" indent="0">
              <a:buNone/>
            </a:pPr>
            <a:r>
              <a:rPr lang="en-US" b="1" dirty="0" smtClean="0"/>
              <a:t>loop()</a:t>
            </a:r>
          </a:p>
          <a:p>
            <a:pPr marL="0" indent="0">
              <a:buNone/>
            </a:pPr>
            <a:r>
              <a:rPr lang="en-US" dirty="0" smtClean="0">
                <a:solidFill>
                  <a:srgbClr val="0070C0"/>
                </a:solidFill>
              </a:rPr>
              <a:t>Setup() </a:t>
            </a:r>
            <a:r>
              <a:rPr lang="en-US" dirty="0" smtClean="0"/>
              <a:t>function which initializes and sets the initial values, the </a:t>
            </a:r>
            <a:r>
              <a:rPr lang="en-US" dirty="0" smtClean="0">
                <a:solidFill>
                  <a:srgbClr val="0070C0"/>
                </a:solidFill>
              </a:rPr>
              <a:t>loop() </a:t>
            </a:r>
            <a:r>
              <a:rPr lang="en-US" dirty="0" smtClean="0"/>
              <a:t>function does precisely what its name suggests, and the loops consecutively allowing your program to change and respond Use it to actively control the Arduino board</a:t>
            </a:r>
            <a:endParaRPr lang="en-US" dirty="0"/>
          </a:p>
        </p:txBody>
      </p:sp>
    </p:spTree>
    <p:extLst>
      <p:ext uri="{BB962C8B-B14F-4D97-AF65-F5344CB8AC3E}">
        <p14:creationId xmlns:p14="http://schemas.microsoft.com/office/powerpoint/2010/main" val="2752282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Conditions/Loops:</a:t>
            </a:r>
            <a:endParaRPr lang="en-US" b="1" dirty="0"/>
          </a:p>
        </p:txBody>
      </p:sp>
      <p:sp>
        <p:nvSpPr>
          <p:cNvPr id="3" name="Content Placeholder 2"/>
          <p:cNvSpPr>
            <a:spLocks noGrp="1"/>
          </p:cNvSpPr>
          <p:nvPr>
            <p:ph idx="1"/>
          </p:nvPr>
        </p:nvSpPr>
        <p:spPr/>
        <p:txBody>
          <a:bodyPr/>
          <a:lstStyle/>
          <a:p>
            <a:pPr marL="0" indent="0">
              <a:buNone/>
            </a:pPr>
            <a:r>
              <a:rPr lang="en-US" dirty="0" smtClean="0">
                <a:solidFill>
                  <a:srgbClr val="FF0000"/>
                </a:solidFill>
              </a:rPr>
              <a:t>if</a:t>
            </a:r>
          </a:p>
          <a:p>
            <a:pPr marL="0" indent="0">
              <a:buNone/>
            </a:pPr>
            <a:r>
              <a:rPr lang="en-US" dirty="0" smtClean="0">
                <a:solidFill>
                  <a:schemeClr val="accent5"/>
                </a:solidFill>
              </a:rPr>
              <a:t>Description: </a:t>
            </a:r>
            <a:r>
              <a:rPr lang="en-US" dirty="0" smtClean="0"/>
              <a:t>The if statement checks for a condition and execute the preceding statement or set of statements if the condition is ‘true’</a:t>
            </a:r>
          </a:p>
          <a:p>
            <a:pPr marL="0" indent="0">
              <a:buNone/>
            </a:pPr>
            <a:r>
              <a:rPr lang="en-US" dirty="0" smtClean="0">
                <a:solidFill>
                  <a:schemeClr val="accent5"/>
                </a:solidFill>
              </a:rPr>
              <a:t>Syntax:</a:t>
            </a:r>
          </a:p>
          <a:p>
            <a:pPr marL="0" indent="0">
              <a:buNone/>
            </a:pPr>
            <a:r>
              <a:rPr lang="en-US" dirty="0" smtClean="0"/>
              <a:t>if(condition){</a:t>
            </a:r>
          </a:p>
          <a:p>
            <a:pPr marL="0" indent="0">
              <a:buNone/>
            </a:pPr>
            <a:r>
              <a:rPr lang="en-US" dirty="0" smtClean="0"/>
              <a:t>	//statement</a:t>
            </a:r>
          </a:p>
          <a:p>
            <a:pPr marL="0" indent="0">
              <a:buNone/>
            </a:pP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672683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547" y="0"/>
            <a:ext cx="10515600" cy="6858000"/>
          </a:xfrm>
        </p:spPr>
        <p:txBody>
          <a:bodyPr>
            <a:normAutofit/>
          </a:bodyPr>
          <a:lstStyle/>
          <a:p>
            <a:pPr marL="0" indent="0">
              <a:buNone/>
            </a:pPr>
            <a:r>
              <a:rPr lang="en-US" dirty="0">
                <a:solidFill>
                  <a:srgbClr val="FF0000"/>
                </a:solidFill>
              </a:rPr>
              <a:t>i</a:t>
            </a:r>
            <a:r>
              <a:rPr lang="en-US" dirty="0" smtClean="0">
                <a:solidFill>
                  <a:srgbClr val="FF0000"/>
                </a:solidFill>
              </a:rPr>
              <a:t>f-else</a:t>
            </a:r>
          </a:p>
          <a:p>
            <a:pPr marL="0" indent="0">
              <a:buNone/>
            </a:pPr>
            <a:r>
              <a:rPr lang="en-US" dirty="0" smtClean="0">
                <a:solidFill>
                  <a:schemeClr val="accent5"/>
                </a:solidFill>
              </a:rPr>
              <a:t>Description:</a:t>
            </a:r>
            <a:r>
              <a:rPr lang="en-US" dirty="0" smtClean="0"/>
              <a:t> The if…else </a:t>
            </a:r>
            <a:r>
              <a:rPr lang="en-US" dirty="0"/>
              <a:t>allows greater control over the flow of a </a:t>
            </a:r>
            <a:r>
              <a:rPr lang="en-US" dirty="0" smtClean="0"/>
              <a:t>code then the basic if a statement by allowing multiple tests to be grouped an else clause (if at all exists) will be executed if the condition in the if statement results in falls. The else can proceed another if test, so that multiple, mutually exclusive tests can be run at the same time.</a:t>
            </a:r>
          </a:p>
          <a:p>
            <a:pPr marL="0" indent="0">
              <a:buNone/>
            </a:pPr>
            <a:r>
              <a:rPr lang="en-US" dirty="0" err="1" smtClean="0">
                <a:solidFill>
                  <a:schemeClr val="accent5"/>
                </a:solidFill>
              </a:rPr>
              <a:t>Symtax</a:t>
            </a:r>
            <a:r>
              <a:rPr lang="en-US" dirty="0" smtClean="0">
                <a:solidFill>
                  <a:schemeClr val="accent5"/>
                </a:solidFill>
              </a:rPr>
              <a:t>:</a:t>
            </a:r>
          </a:p>
          <a:p>
            <a:pPr marL="0" indent="0">
              <a:buNone/>
            </a:pPr>
            <a:r>
              <a:rPr lang="en-US" dirty="0"/>
              <a:t>i</a:t>
            </a:r>
            <a:r>
              <a:rPr lang="en-US" dirty="0" smtClean="0"/>
              <a:t>f (condition){</a:t>
            </a:r>
          </a:p>
          <a:p>
            <a:pPr marL="0" indent="0">
              <a:buNone/>
            </a:pPr>
            <a:r>
              <a:rPr lang="en-US" dirty="0" smtClean="0"/>
              <a:t>	//do thing A</a:t>
            </a:r>
          </a:p>
          <a:p>
            <a:pPr marL="0" indent="0">
              <a:buNone/>
            </a:pPr>
            <a:r>
              <a:rPr lang="en-US" dirty="0" smtClean="0"/>
              <a:t>}</a:t>
            </a:r>
          </a:p>
          <a:p>
            <a:pPr marL="0" indent="0">
              <a:buNone/>
            </a:pPr>
            <a:r>
              <a:rPr lang="en-US" dirty="0"/>
              <a:t>e</a:t>
            </a:r>
            <a:r>
              <a:rPr lang="en-US" dirty="0" smtClean="0"/>
              <a:t>lse if (condition2){</a:t>
            </a:r>
          </a:p>
          <a:p>
            <a:pPr marL="0" indent="0">
              <a:buNone/>
            </a:pPr>
            <a:r>
              <a:rPr lang="en-US" dirty="0" smtClean="0"/>
              <a:t>	//do thing B</a:t>
            </a:r>
          </a:p>
          <a:p>
            <a:pPr marL="0" indent="0">
              <a:buNone/>
            </a:pPr>
            <a:r>
              <a:rPr lang="en-US" dirty="0" smtClean="0"/>
              <a:t>}</a:t>
            </a:r>
          </a:p>
          <a:p>
            <a:pPr marL="0" indent="0">
              <a:buNone/>
            </a:pPr>
            <a:r>
              <a:rPr lang="en-US" dirty="0"/>
              <a:t>e</a:t>
            </a:r>
            <a:r>
              <a:rPr lang="en-US" dirty="0" smtClean="0"/>
              <a:t>lse {</a:t>
            </a:r>
          </a:p>
          <a:p>
            <a:pPr marL="0" indent="0">
              <a:buNone/>
            </a:pPr>
            <a:r>
              <a:rPr lang="en-US" dirty="0" smtClean="0"/>
              <a:t>	// do thing C</a:t>
            </a:r>
          </a:p>
          <a:p>
            <a:pPr marL="0" indent="0">
              <a:buNone/>
            </a:pPr>
            <a:r>
              <a:rPr lang="en-US" dirty="0" smtClean="0"/>
              <a:t>}</a:t>
            </a:r>
          </a:p>
        </p:txBody>
      </p:sp>
    </p:spTree>
    <p:extLst>
      <p:ext uri="{BB962C8B-B14F-4D97-AF65-F5344CB8AC3E}">
        <p14:creationId xmlns:p14="http://schemas.microsoft.com/office/powerpoint/2010/main" val="1567571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216" y="827249"/>
            <a:ext cx="10515600" cy="4351338"/>
          </a:xfrm>
        </p:spPr>
        <p:txBody>
          <a:bodyPr/>
          <a:lstStyle/>
          <a:p>
            <a:pPr marL="0" indent="0">
              <a:buNone/>
            </a:pPr>
            <a:r>
              <a:rPr lang="en-US" dirty="0">
                <a:solidFill>
                  <a:srgbClr val="FF0000"/>
                </a:solidFill>
              </a:rPr>
              <a:t>f</a:t>
            </a:r>
            <a:r>
              <a:rPr lang="en-US" dirty="0" smtClean="0">
                <a:solidFill>
                  <a:srgbClr val="FF0000"/>
                </a:solidFill>
              </a:rPr>
              <a:t>or</a:t>
            </a:r>
          </a:p>
          <a:p>
            <a:pPr marL="0" indent="0">
              <a:buNone/>
            </a:pPr>
            <a:r>
              <a:rPr lang="en-US" dirty="0" smtClean="0">
                <a:solidFill>
                  <a:schemeClr val="accent5"/>
                </a:solidFill>
              </a:rPr>
              <a:t>Description: </a:t>
            </a:r>
            <a:r>
              <a:rPr lang="en-US" dirty="0" smtClean="0"/>
              <a:t>The four statement is used to repeat a block of statements enclosed in curly braces an increment counter is usually used to increment and terminate the loop. The for statement is useful for any repetitive operation, and is often used in combination with arrays to operate on collections of data/pins.</a:t>
            </a:r>
          </a:p>
          <a:p>
            <a:pPr marL="0" indent="0">
              <a:buNone/>
            </a:pPr>
            <a:r>
              <a:rPr lang="en-US" dirty="0" smtClean="0">
                <a:solidFill>
                  <a:schemeClr val="accent5"/>
                </a:solidFill>
              </a:rPr>
              <a:t>Syntax: </a:t>
            </a:r>
            <a:r>
              <a:rPr lang="en-US" dirty="0" smtClean="0"/>
              <a:t>for(initialization; condition; increment){</a:t>
            </a:r>
          </a:p>
          <a:p>
            <a:pPr marL="0" indent="0">
              <a:buNone/>
            </a:pPr>
            <a:r>
              <a:rPr lang="en-US" dirty="0" smtClean="0"/>
              <a:t>	// statement</a:t>
            </a:r>
          </a:p>
          <a:p>
            <a:pPr marL="0" indent="0">
              <a:buNone/>
            </a:pPr>
            <a:r>
              <a:rPr lang="en-US" dirty="0"/>
              <a:t>}</a:t>
            </a:r>
          </a:p>
        </p:txBody>
      </p:sp>
    </p:spTree>
    <p:extLst>
      <p:ext uri="{BB962C8B-B14F-4D97-AF65-F5344CB8AC3E}">
        <p14:creationId xmlns:p14="http://schemas.microsoft.com/office/powerpoint/2010/main" val="4182604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solidFill>
                  <a:srgbClr val="FF0000"/>
                </a:solidFill>
              </a:rPr>
              <a:t>w</a:t>
            </a:r>
            <a:r>
              <a:rPr lang="en-US" dirty="0" smtClean="0">
                <a:solidFill>
                  <a:srgbClr val="FF0000"/>
                </a:solidFill>
              </a:rPr>
              <a:t>hile</a:t>
            </a:r>
          </a:p>
          <a:p>
            <a:pPr marL="0" indent="0">
              <a:buNone/>
            </a:pPr>
            <a:r>
              <a:rPr lang="en-US" dirty="0" smtClean="0">
                <a:solidFill>
                  <a:schemeClr val="accent5"/>
                </a:solidFill>
              </a:rPr>
              <a:t>Description: </a:t>
            </a:r>
            <a:r>
              <a:rPr lang="en-US" dirty="0" smtClean="0"/>
              <a:t>A while loop will loop continuously and infinitely until the next until the expression inside the parenthesis() becomes false.  Something must change the tested variable or the value are the while loop will never exit. This could be in your code such as an incremented variable or an external condition such as testing a sensor.</a:t>
            </a:r>
          </a:p>
          <a:p>
            <a:pPr marL="0" indent="0">
              <a:buNone/>
            </a:pPr>
            <a:r>
              <a:rPr lang="en-US" dirty="0" smtClean="0">
                <a:solidFill>
                  <a:schemeClr val="accent5"/>
                </a:solidFill>
              </a:rPr>
              <a:t>Syntax: </a:t>
            </a:r>
          </a:p>
          <a:p>
            <a:pPr marL="0" indent="0">
              <a:buNone/>
            </a:pPr>
            <a:r>
              <a:rPr lang="en-US" dirty="0" smtClean="0"/>
              <a:t>while (condition){</a:t>
            </a:r>
          </a:p>
          <a:p>
            <a:pPr marL="0" indent="0">
              <a:buNone/>
            </a:pPr>
            <a:r>
              <a:rPr lang="en-US" dirty="0" smtClean="0"/>
              <a:t>	//statement</a:t>
            </a:r>
          </a:p>
          <a:p>
            <a:pPr marL="0" indent="0">
              <a:buNone/>
            </a:pPr>
            <a:r>
              <a:rPr lang="en-US" dirty="0"/>
              <a:t>}</a:t>
            </a:r>
          </a:p>
        </p:txBody>
      </p:sp>
    </p:spTree>
    <p:extLst>
      <p:ext uri="{BB962C8B-B14F-4D97-AF65-F5344CB8AC3E}">
        <p14:creationId xmlns:p14="http://schemas.microsoft.com/office/powerpoint/2010/main" val="4252010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886" y="1256457"/>
            <a:ext cx="10515600" cy="4351338"/>
          </a:xfrm>
        </p:spPr>
        <p:txBody>
          <a:bodyPr/>
          <a:lstStyle/>
          <a:p>
            <a:pPr marL="0" indent="0">
              <a:buNone/>
            </a:pPr>
            <a:r>
              <a:rPr lang="en-US" dirty="0" smtClean="0">
                <a:solidFill>
                  <a:srgbClr val="FF0000"/>
                </a:solidFill>
              </a:rPr>
              <a:t>do-while</a:t>
            </a:r>
          </a:p>
          <a:p>
            <a:pPr marL="0" indent="0">
              <a:buNone/>
            </a:pPr>
            <a:r>
              <a:rPr lang="en-US" dirty="0" smtClean="0">
                <a:solidFill>
                  <a:schemeClr val="accent5"/>
                </a:solidFill>
              </a:rPr>
              <a:t>Description: </a:t>
            </a:r>
            <a:r>
              <a:rPr lang="en-US" dirty="0" smtClean="0"/>
              <a:t>The do…while Loop works in same manner as the while loop, with the exception that </a:t>
            </a:r>
            <a:r>
              <a:rPr lang="en-US" dirty="0"/>
              <a:t>t</a:t>
            </a:r>
            <a:r>
              <a:rPr lang="en-US" dirty="0" smtClean="0"/>
              <a:t>he condition is tested at the end of the loop, So the loop will always run at least once.</a:t>
            </a:r>
          </a:p>
          <a:p>
            <a:pPr marL="0" indent="0">
              <a:buNone/>
            </a:pPr>
            <a:r>
              <a:rPr lang="en-US" dirty="0" smtClean="0">
                <a:solidFill>
                  <a:schemeClr val="accent5"/>
                </a:solidFill>
              </a:rPr>
              <a:t>Syntax:</a:t>
            </a:r>
          </a:p>
          <a:p>
            <a:pPr marL="0" indent="0">
              <a:buNone/>
            </a:pPr>
            <a:r>
              <a:rPr lang="en-US" dirty="0"/>
              <a:t>d</a:t>
            </a:r>
            <a:r>
              <a:rPr lang="en-US" dirty="0" smtClean="0"/>
              <a:t>o{</a:t>
            </a:r>
          </a:p>
          <a:p>
            <a:pPr marL="0" indent="0">
              <a:buNone/>
            </a:pPr>
            <a:r>
              <a:rPr lang="en-US" dirty="0" smtClean="0"/>
              <a:t>	//statement block</a:t>
            </a:r>
          </a:p>
          <a:p>
            <a:pPr marL="0" indent="0">
              <a:buNone/>
            </a:pPr>
            <a:r>
              <a:rPr lang="en-US" dirty="0" smtClean="0"/>
              <a:t>}while(condition);</a:t>
            </a:r>
            <a:endParaRPr lang="en-US" dirty="0"/>
          </a:p>
        </p:txBody>
      </p:sp>
    </p:spTree>
    <p:extLst>
      <p:ext uri="{BB962C8B-B14F-4D97-AF65-F5344CB8AC3E}">
        <p14:creationId xmlns:p14="http://schemas.microsoft.com/office/powerpoint/2010/main" val="2240064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Input/Output:</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smtClean="0">
                <a:solidFill>
                  <a:srgbClr val="FF0000"/>
                </a:solidFill>
              </a:rPr>
              <a:t>pinMode</a:t>
            </a:r>
            <a:endParaRPr lang="en-US" dirty="0">
              <a:solidFill>
                <a:srgbClr val="FF0000"/>
              </a:solidFill>
            </a:endParaRPr>
          </a:p>
          <a:p>
            <a:pPr marL="0" indent="0">
              <a:buNone/>
            </a:pPr>
            <a:r>
              <a:rPr lang="en-US" dirty="0" smtClean="0">
                <a:solidFill>
                  <a:schemeClr val="accent5"/>
                </a:solidFill>
              </a:rPr>
              <a:t>Description: </a:t>
            </a:r>
            <a:r>
              <a:rPr lang="en-US" dirty="0" smtClean="0"/>
              <a:t>configures the specified pin to behave either as an input or an output.</a:t>
            </a:r>
          </a:p>
          <a:p>
            <a:pPr marL="0" indent="0">
              <a:buNone/>
            </a:pPr>
            <a:r>
              <a:rPr lang="en-US" dirty="0" smtClean="0">
                <a:solidFill>
                  <a:schemeClr val="accent5"/>
                </a:solidFill>
              </a:rPr>
              <a:t>Syntax:</a:t>
            </a:r>
          </a:p>
          <a:p>
            <a:pPr marL="0" indent="0">
              <a:buNone/>
            </a:pPr>
            <a:r>
              <a:rPr lang="en-US" dirty="0"/>
              <a:t>v</a:t>
            </a:r>
            <a:r>
              <a:rPr lang="en-US" dirty="0" smtClean="0"/>
              <a:t>oid setup() {</a:t>
            </a:r>
          </a:p>
          <a:p>
            <a:pPr marL="0" indent="0">
              <a:buNone/>
            </a:pPr>
            <a:r>
              <a:rPr lang="en-US" dirty="0"/>
              <a:t>	</a:t>
            </a:r>
            <a:r>
              <a:rPr lang="en-US" dirty="0" err="1" smtClean="0"/>
              <a:t>pinMode</a:t>
            </a:r>
            <a:r>
              <a:rPr lang="en-US" dirty="0" smtClean="0"/>
              <a:t>(</a:t>
            </a:r>
            <a:r>
              <a:rPr lang="en-US" dirty="0" err="1" smtClean="0"/>
              <a:t>pin,mode</a:t>
            </a:r>
            <a:r>
              <a:rPr lang="en-US" dirty="0" smtClean="0"/>
              <a:t>);</a:t>
            </a:r>
          </a:p>
          <a:p>
            <a:pPr marL="0" indent="0">
              <a:buNone/>
            </a:pPr>
            <a:r>
              <a:rPr lang="en-US" dirty="0"/>
              <a:t>	</a:t>
            </a:r>
            <a:r>
              <a:rPr lang="en-US" dirty="0" smtClean="0"/>
              <a:t>//mode</a:t>
            </a:r>
          </a:p>
          <a:p>
            <a:pPr marL="0" indent="0">
              <a:buNone/>
            </a:pPr>
            <a:r>
              <a:rPr lang="en-US" dirty="0"/>
              <a:t>	</a:t>
            </a:r>
            <a:r>
              <a:rPr lang="en-US" dirty="0" smtClean="0"/>
              <a:t>//1. INPUT</a:t>
            </a:r>
          </a:p>
          <a:p>
            <a:pPr marL="0" indent="0">
              <a:buNone/>
            </a:pPr>
            <a:r>
              <a:rPr lang="en-US" dirty="0"/>
              <a:t>	</a:t>
            </a:r>
            <a:r>
              <a:rPr lang="en-US" dirty="0" smtClean="0"/>
              <a:t>//2. OUTPUT</a:t>
            </a:r>
          </a:p>
          <a:p>
            <a:pPr marL="0" indent="0">
              <a:buNone/>
            </a:pPr>
            <a:r>
              <a:rPr lang="en-US" dirty="0" smtClean="0"/>
              <a:t>}</a:t>
            </a:r>
            <a:endParaRPr lang="en-US" dirty="0"/>
          </a:p>
        </p:txBody>
      </p:sp>
    </p:spTree>
    <p:extLst>
      <p:ext uri="{BB962C8B-B14F-4D97-AF65-F5344CB8AC3E}">
        <p14:creationId xmlns:p14="http://schemas.microsoft.com/office/powerpoint/2010/main" val="2505929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err="1" smtClean="0">
                <a:solidFill>
                  <a:srgbClr val="FF0000"/>
                </a:solidFill>
              </a:rPr>
              <a:t>digitalRead</a:t>
            </a:r>
            <a:endParaRPr lang="en-US" dirty="0" smtClean="0">
              <a:solidFill>
                <a:srgbClr val="FF0000"/>
              </a:solidFill>
            </a:endParaRPr>
          </a:p>
          <a:p>
            <a:pPr marL="0" indent="0">
              <a:buNone/>
            </a:pPr>
            <a:r>
              <a:rPr lang="en-US" dirty="0" smtClean="0">
                <a:solidFill>
                  <a:schemeClr val="accent5"/>
                </a:solidFill>
              </a:rPr>
              <a:t>Description: </a:t>
            </a:r>
            <a:r>
              <a:rPr lang="en-US" dirty="0" smtClean="0"/>
              <a:t>Reads the value from a specified digital pin, either HIGH or LOW.</a:t>
            </a:r>
          </a:p>
          <a:p>
            <a:pPr marL="0" indent="0">
              <a:buNone/>
            </a:pPr>
            <a:r>
              <a:rPr lang="en-US" dirty="0" smtClean="0">
                <a:solidFill>
                  <a:schemeClr val="accent5"/>
                </a:solidFill>
              </a:rPr>
              <a:t>Syntax:</a:t>
            </a:r>
          </a:p>
          <a:p>
            <a:pPr marL="0" indent="0">
              <a:buNone/>
            </a:pPr>
            <a:r>
              <a:rPr lang="en-US" dirty="0"/>
              <a:t>v</a:t>
            </a:r>
            <a:r>
              <a:rPr lang="en-US" dirty="0" smtClean="0"/>
              <a:t>oid loop() {</a:t>
            </a:r>
          </a:p>
          <a:p>
            <a:pPr marL="0" indent="0">
              <a:buNone/>
            </a:pPr>
            <a:r>
              <a:rPr lang="en-US" dirty="0"/>
              <a:t>	</a:t>
            </a:r>
            <a:r>
              <a:rPr lang="en-US" dirty="0" err="1" smtClean="0"/>
              <a:t>var</a:t>
            </a:r>
            <a:r>
              <a:rPr lang="en-US" dirty="0" smtClean="0"/>
              <a:t>=</a:t>
            </a:r>
            <a:r>
              <a:rPr lang="en-US" dirty="0" err="1" smtClean="0"/>
              <a:t>digitalRead</a:t>
            </a:r>
            <a:r>
              <a:rPr lang="en-US" dirty="0" smtClean="0"/>
              <a:t>(</a:t>
            </a:r>
            <a:r>
              <a:rPr lang="en-US" dirty="0" err="1" smtClean="0"/>
              <a:t>pinNumber</a:t>
            </a:r>
            <a:r>
              <a:rPr lang="en-US" dirty="0" smtClean="0"/>
              <a:t>);</a:t>
            </a:r>
          </a:p>
          <a:p>
            <a:pPr marL="0" indent="0">
              <a:buNone/>
            </a:pPr>
            <a:r>
              <a:rPr lang="en-US" dirty="0"/>
              <a:t>	</a:t>
            </a:r>
            <a:r>
              <a:rPr lang="en-US" dirty="0" smtClean="0"/>
              <a:t>//Returns</a:t>
            </a:r>
          </a:p>
          <a:p>
            <a:pPr marL="0" indent="0">
              <a:buNone/>
            </a:pPr>
            <a:r>
              <a:rPr lang="en-US" dirty="0"/>
              <a:t>	</a:t>
            </a:r>
            <a:r>
              <a:rPr lang="en-US" dirty="0" smtClean="0"/>
              <a:t>//HIGH(1) or LOW(0)</a:t>
            </a:r>
          </a:p>
          <a:p>
            <a:pPr marL="0" indent="0">
              <a:buNone/>
            </a:pPr>
            <a:r>
              <a:rPr lang="en-US" dirty="0"/>
              <a:t>}</a:t>
            </a:r>
          </a:p>
        </p:txBody>
      </p:sp>
    </p:spTree>
    <p:extLst>
      <p:ext uri="{BB962C8B-B14F-4D97-AF65-F5344CB8AC3E}">
        <p14:creationId xmlns:p14="http://schemas.microsoft.com/office/powerpoint/2010/main" val="2116907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TotalTime>
  <Words>585</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Samandar Khan Afridi Email: samandarkhanafridi@gmail.com Basic Arduino Programming</vt:lpstr>
      <vt:lpstr>Basic:</vt:lpstr>
      <vt:lpstr>Conditions/Loops:</vt:lpstr>
      <vt:lpstr>PowerPoint Presentation</vt:lpstr>
      <vt:lpstr>PowerPoint Presentation</vt:lpstr>
      <vt:lpstr>PowerPoint Presentation</vt:lpstr>
      <vt:lpstr>PowerPoint Presentation</vt:lpstr>
      <vt:lpstr>Input/Output:</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Samandar Khan Afridi Email: samandarkhanafridi@gmail.com Basic Arduino Programming</dc:title>
  <dc:creator>Samandar Khan Afridi</dc:creator>
  <cp:lastModifiedBy>Samandar Khan Afridi</cp:lastModifiedBy>
  <cp:revision>11</cp:revision>
  <dcterms:created xsi:type="dcterms:W3CDTF">2023-03-04T04:27:57Z</dcterms:created>
  <dcterms:modified xsi:type="dcterms:W3CDTF">2023-03-04T05:27:50Z</dcterms:modified>
</cp:coreProperties>
</file>