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94660"/>
  </p:normalViewPr>
  <p:slideViewPr>
    <p:cSldViewPr snapToGrid="0" showGuides="1">
      <p:cViewPr varScale="1">
        <p:scale>
          <a:sx n="57" d="100"/>
          <a:sy n="57" d="100"/>
        </p:scale>
        <p:origin x="78" y="14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9/13/2024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mailto:STUDENT@CAMPUS.ED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E944-8343-0F7D-0582-4DBAC171A9EA}"/>
              </a:ext>
            </a:extLst>
          </p:cNvPr>
          <p:cNvSpPr>
            <a:spLocks noGrp="1"/>
          </p:cNvSpPr>
          <p:nvPr>
            <p:ph type="ctrTitle"/>
          </p:nvPr>
        </p:nvSpPr>
        <p:spPr/>
        <p:txBody>
          <a:bodyPr/>
          <a:lstStyle/>
          <a:p>
            <a:r>
              <a:rPr lang="en-US" dirty="0"/>
              <a:t>Capturing and </a:t>
            </a:r>
            <a:r>
              <a:rPr lang="en-US" dirty="0" err="1"/>
              <a:t>analyszing</a:t>
            </a:r>
            <a:r>
              <a:rPr lang="en-US" dirty="0"/>
              <a:t> network traffic using a sniffer</a:t>
            </a:r>
          </a:p>
        </p:txBody>
      </p:sp>
      <p:sp>
        <p:nvSpPr>
          <p:cNvPr id="3" name="Subtitle 2">
            <a:extLst>
              <a:ext uri="{FF2B5EF4-FFF2-40B4-BE49-F238E27FC236}">
                <a16:creationId xmlns:a16="http://schemas.microsoft.com/office/drawing/2014/main" id="{F99507A8-7413-E047-B21A-60C893B28B7F}"/>
              </a:ext>
            </a:extLst>
          </p:cNvPr>
          <p:cNvSpPr>
            <a:spLocks noGrp="1"/>
          </p:cNvSpPr>
          <p:nvPr>
            <p:ph type="subTitle" idx="1"/>
          </p:nvPr>
        </p:nvSpPr>
        <p:spPr/>
        <p:txBody>
          <a:bodyPr/>
          <a:lstStyle/>
          <a:p>
            <a:r>
              <a:rPr lang="en-US" dirty="0"/>
              <a:t>Samuel DePriest</a:t>
            </a:r>
          </a:p>
          <a:p>
            <a:r>
              <a:rPr lang="en-US" dirty="0"/>
              <a:t>09/13/2024</a:t>
            </a:r>
          </a:p>
        </p:txBody>
      </p:sp>
    </p:spTree>
    <p:extLst>
      <p:ext uri="{BB962C8B-B14F-4D97-AF65-F5344CB8AC3E}">
        <p14:creationId xmlns:p14="http://schemas.microsoft.com/office/powerpoint/2010/main" val="1479456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180" name="Straight Connector 179">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0" name="Rectangle 189">
            <a:extLst>
              <a:ext uri="{FF2B5EF4-FFF2-40B4-BE49-F238E27FC236}">
                <a16:creationId xmlns:a16="http://schemas.microsoft.com/office/drawing/2014/main" id="{4DD59EAD-680A-4078-A333-DA19AA93C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665641" y="4473679"/>
            <a:ext cx="9552558" cy="1233251"/>
          </a:xfrm>
        </p:spPr>
        <p:txBody>
          <a:bodyPr vert="horz" lIns="91440" tIns="45720" rIns="91440" bIns="45720" rtlCol="0" anchor="b">
            <a:normAutofit/>
          </a:bodyPr>
          <a:lstStyle/>
          <a:p>
            <a:pPr>
              <a:lnSpc>
                <a:spcPct val="90000"/>
              </a:lnSpc>
            </a:pPr>
            <a:r>
              <a:rPr lang="en-US" sz="4100" dirty="0"/>
              <a:t>Accessing telnet to remote into another system </a:t>
            </a:r>
          </a:p>
        </p:txBody>
      </p:sp>
      <p:grpSp>
        <p:nvGrpSpPr>
          <p:cNvPr id="192" name="Group 191">
            <a:extLst>
              <a:ext uri="{FF2B5EF4-FFF2-40B4-BE49-F238E27FC236}">
                <a16:creationId xmlns:a16="http://schemas.microsoft.com/office/drawing/2014/main" id="{ABAAB33C-61BA-4F81-829F-DEAEA22295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3" name="Straight Connector 192">
              <a:extLst>
                <a:ext uri="{FF2B5EF4-FFF2-40B4-BE49-F238E27FC236}">
                  <a16:creationId xmlns:a16="http://schemas.microsoft.com/office/drawing/2014/main" id="{8A64DC27-24F7-407B-8E3B-661EFD89D9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AA026BCE-5483-434F-AA3C-4BA9813238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83848A68-E326-4497-8A5C-0FE319964C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A44441F2-0229-403E-BCD2-28AFD741E0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8079545E-0063-4DE1-9578-0769874AA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9" name="Snip Diagonal Corner Rectangle 12">
            <a:extLst>
              <a:ext uri="{FF2B5EF4-FFF2-40B4-BE49-F238E27FC236}">
                <a16:creationId xmlns:a16="http://schemas.microsoft.com/office/drawing/2014/main" id="{D800B5B7-75AA-4561-9BE9-90023C9D2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DA3B1B47-6E0D-D142-0DAA-8A8D99BE7A71}"/>
              </a:ext>
            </a:extLst>
          </p:cNvPr>
          <p:cNvPicPr>
            <a:picLocks noGrp="1" noChangeAspect="1"/>
          </p:cNvPicPr>
          <p:nvPr>
            <p:ph idx="1"/>
          </p:nvPr>
        </p:nvPicPr>
        <p:blipFill>
          <a:blip r:embed="rId2"/>
          <a:srcRect t="13475" r="1" b="16248"/>
          <a:stretch/>
        </p:blipFill>
        <p:spPr>
          <a:xfrm>
            <a:off x="834934" y="854087"/>
            <a:ext cx="9290304"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103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204" name="Straight Connector 203">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4" name="Rectangle 213">
            <a:extLst>
              <a:ext uri="{FF2B5EF4-FFF2-40B4-BE49-F238E27FC236}">
                <a16:creationId xmlns:a16="http://schemas.microsoft.com/office/drawing/2014/main" id="{BC9F9CA8-E3D2-410F-9379-AA0316363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665641" y="3949438"/>
            <a:ext cx="9552558" cy="1443483"/>
          </a:xfrm>
        </p:spPr>
        <p:txBody>
          <a:bodyPr vert="horz" lIns="91440" tIns="45720" rIns="91440" bIns="45720" rtlCol="0" anchor="b">
            <a:normAutofit/>
          </a:bodyPr>
          <a:lstStyle/>
          <a:p>
            <a:pPr>
              <a:lnSpc>
                <a:spcPct val="90000"/>
              </a:lnSpc>
            </a:pPr>
            <a:r>
              <a:rPr lang="en-US" sz="3000"/>
              <a:t>Gaining access to the windows server machine, adding a user then moving it to enterprise admin group</a:t>
            </a:r>
          </a:p>
        </p:txBody>
      </p:sp>
      <p:pic>
        <p:nvPicPr>
          <p:cNvPr id="11" name="Content Placeholder 10">
            <a:extLst>
              <a:ext uri="{FF2B5EF4-FFF2-40B4-BE49-F238E27FC236}">
                <a16:creationId xmlns:a16="http://schemas.microsoft.com/office/drawing/2014/main" id="{E6999CCF-943E-9070-1F4A-8AF48CBD09A2}"/>
              </a:ext>
            </a:extLst>
          </p:cNvPr>
          <p:cNvPicPr>
            <a:picLocks noGrp="1" noChangeAspect="1"/>
          </p:cNvPicPr>
          <p:nvPr>
            <p:ph idx="1"/>
          </p:nvPr>
        </p:nvPicPr>
        <p:blipFill>
          <a:blip r:embed="rId2"/>
          <a:srcRect r="-3" b="22643"/>
          <a:stretch/>
        </p:blipFill>
        <p:spPr>
          <a:xfrm>
            <a:off x="684211" y="804672"/>
            <a:ext cx="7543799" cy="2917756"/>
          </a:xfrm>
          <a:custGeom>
            <a:avLst/>
            <a:gdLst/>
            <a:ahLst/>
            <a:cxnLst/>
            <a:rect l="l" t="t" r="r" b="b"/>
            <a:pathLst>
              <a:path w="7543799" h="2917756">
                <a:moveTo>
                  <a:pt x="325906" y="0"/>
                </a:moveTo>
                <a:lnTo>
                  <a:pt x="7543799" y="0"/>
                </a:lnTo>
                <a:lnTo>
                  <a:pt x="7543799" y="2601638"/>
                </a:lnTo>
                <a:lnTo>
                  <a:pt x="7227681" y="2917756"/>
                </a:lnTo>
                <a:lnTo>
                  <a:pt x="0" y="2917756"/>
                </a:lnTo>
                <a:lnTo>
                  <a:pt x="0" y="325906"/>
                </a:lnTo>
                <a:close/>
              </a:path>
            </a:pathLst>
          </a:custGeom>
          <a:ln w="15875">
            <a:solidFill>
              <a:srgbClr val="FFFFFF">
                <a:alpha val="40000"/>
              </a:srgbClr>
            </a:solidFill>
          </a:ln>
          <a:effectLst>
            <a:innerShdw blurRad="57150" dist="38100" dir="14460000">
              <a:srgbClr val="000000">
                <a:alpha val="70000"/>
              </a:srgbClr>
            </a:innerShdw>
          </a:effectLst>
        </p:spPr>
      </p:pic>
      <p:grpSp>
        <p:nvGrpSpPr>
          <p:cNvPr id="216" name="Group 215">
            <a:extLst>
              <a:ext uri="{FF2B5EF4-FFF2-40B4-BE49-F238E27FC236}">
                <a16:creationId xmlns:a16="http://schemas.microsoft.com/office/drawing/2014/main" id="{6769C8FB-4CEB-42F0-9102-FBDB3CFFFB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7" name="Straight Connector 216">
              <a:extLst>
                <a:ext uri="{FF2B5EF4-FFF2-40B4-BE49-F238E27FC236}">
                  <a16:creationId xmlns:a16="http://schemas.microsoft.com/office/drawing/2014/main" id="{6248A34E-A2DC-42E2-AC95-1E85AC616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B7D6DEFE-DDAD-4DC8-9FB3-179FE915CC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25570C18-7573-4F57-AFFB-A1B2A6C05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948C8DF1-488D-4E49-886A-9453A59830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5EA9C3DB-5416-4805-88FB-EA42F462A6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1803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204" name="Straight Connector 203">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4" name="Rectangle 213">
            <a:extLst>
              <a:ext uri="{FF2B5EF4-FFF2-40B4-BE49-F238E27FC236}">
                <a16:creationId xmlns:a16="http://schemas.microsoft.com/office/drawing/2014/main" id="{4DD59EAD-680A-4078-A333-DA19AA93C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665641" y="4473679"/>
            <a:ext cx="9552558" cy="1233251"/>
          </a:xfrm>
        </p:spPr>
        <p:txBody>
          <a:bodyPr vert="horz" lIns="91440" tIns="45720" rIns="91440" bIns="45720" rtlCol="0" anchor="b">
            <a:normAutofit/>
          </a:bodyPr>
          <a:lstStyle/>
          <a:p>
            <a:pPr>
              <a:lnSpc>
                <a:spcPct val="90000"/>
              </a:lnSpc>
            </a:pPr>
            <a:r>
              <a:rPr lang="en-US" sz="3400"/>
              <a:t>Viewing info on account “superman” and gaining flag for challenge</a:t>
            </a:r>
          </a:p>
        </p:txBody>
      </p:sp>
      <p:grpSp>
        <p:nvGrpSpPr>
          <p:cNvPr id="216" name="Group 215">
            <a:extLst>
              <a:ext uri="{FF2B5EF4-FFF2-40B4-BE49-F238E27FC236}">
                <a16:creationId xmlns:a16="http://schemas.microsoft.com/office/drawing/2014/main" id="{ABAAB33C-61BA-4F81-829F-DEAEA22295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7" name="Straight Connector 216">
              <a:extLst>
                <a:ext uri="{FF2B5EF4-FFF2-40B4-BE49-F238E27FC236}">
                  <a16:creationId xmlns:a16="http://schemas.microsoft.com/office/drawing/2014/main" id="{8A64DC27-24F7-407B-8E3B-661EFD89D9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AA026BCE-5483-434F-AA3C-4BA9813238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83848A68-E326-4497-8A5C-0FE319964C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A44441F2-0229-403E-BCD2-28AFD741E0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8079545E-0063-4DE1-9578-0769874AA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3" name="Snip Diagonal Corner Rectangle 12">
            <a:extLst>
              <a:ext uri="{FF2B5EF4-FFF2-40B4-BE49-F238E27FC236}">
                <a16:creationId xmlns:a16="http://schemas.microsoft.com/office/drawing/2014/main" id="{D800B5B7-75AA-4561-9BE9-90023C9D2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2AE42AC-975F-BA59-229F-FDC196E2FD22}"/>
              </a:ext>
            </a:extLst>
          </p:cNvPr>
          <p:cNvPicPr>
            <a:picLocks noGrp="1" noChangeAspect="1"/>
          </p:cNvPicPr>
          <p:nvPr>
            <p:ph idx="1"/>
          </p:nvPr>
        </p:nvPicPr>
        <p:blipFill>
          <a:blip r:embed="rId2"/>
          <a:srcRect t="12934" r="1" b="17823"/>
          <a:stretch/>
        </p:blipFill>
        <p:spPr>
          <a:xfrm>
            <a:off x="834934" y="854087"/>
            <a:ext cx="9290304"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267054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228" name="Straight Connector 227">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38" name="Rectangle 237">
            <a:extLst>
              <a:ext uri="{FF2B5EF4-FFF2-40B4-BE49-F238E27FC236}">
                <a16:creationId xmlns:a16="http://schemas.microsoft.com/office/drawing/2014/main" id="{4DD59EAD-680A-4078-A333-DA19AA93C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665641" y="4473679"/>
            <a:ext cx="9552558" cy="1233251"/>
          </a:xfrm>
        </p:spPr>
        <p:txBody>
          <a:bodyPr vert="horz" lIns="91440" tIns="45720" rIns="91440" bIns="45720" rtlCol="0" anchor="b">
            <a:normAutofit/>
          </a:bodyPr>
          <a:lstStyle/>
          <a:p>
            <a:pPr>
              <a:lnSpc>
                <a:spcPct val="90000"/>
              </a:lnSpc>
            </a:pPr>
            <a:r>
              <a:rPr lang="en-US" sz="3400" dirty="0"/>
              <a:t>Viewing info on account “</a:t>
            </a:r>
            <a:r>
              <a:rPr lang="en-US" sz="3400"/>
              <a:t>aquaman</a:t>
            </a:r>
            <a:r>
              <a:rPr lang="en-US" sz="3400" dirty="0"/>
              <a:t>” and gaining flag for challenge</a:t>
            </a:r>
          </a:p>
        </p:txBody>
      </p:sp>
      <p:grpSp>
        <p:nvGrpSpPr>
          <p:cNvPr id="240" name="Group 239">
            <a:extLst>
              <a:ext uri="{FF2B5EF4-FFF2-40B4-BE49-F238E27FC236}">
                <a16:creationId xmlns:a16="http://schemas.microsoft.com/office/drawing/2014/main" id="{ABAAB33C-61BA-4F81-829F-DEAEA22295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1" name="Straight Connector 240">
              <a:extLst>
                <a:ext uri="{FF2B5EF4-FFF2-40B4-BE49-F238E27FC236}">
                  <a16:creationId xmlns:a16="http://schemas.microsoft.com/office/drawing/2014/main" id="{8A64DC27-24F7-407B-8E3B-661EFD89D9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id="{AA026BCE-5483-434F-AA3C-4BA9813238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83848A68-E326-4497-8A5C-0FE319964C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id="{A44441F2-0229-403E-BCD2-28AFD741E0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8079545E-0063-4DE1-9578-0769874AA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7" name="Snip Diagonal Corner Rectangle 12">
            <a:extLst>
              <a:ext uri="{FF2B5EF4-FFF2-40B4-BE49-F238E27FC236}">
                <a16:creationId xmlns:a16="http://schemas.microsoft.com/office/drawing/2014/main" id="{D800B5B7-75AA-4561-9BE9-90023C9D2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B6CD7E7-78D1-9EAE-E165-DDE6306CE53C}"/>
              </a:ext>
            </a:extLst>
          </p:cNvPr>
          <p:cNvPicPr>
            <a:picLocks noGrp="1" noChangeAspect="1"/>
          </p:cNvPicPr>
          <p:nvPr>
            <p:ph idx="1"/>
          </p:nvPr>
        </p:nvPicPr>
        <p:blipFill>
          <a:blip r:embed="rId2"/>
          <a:srcRect t="11505" r="1" b="19251"/>
          <a:stretch/>
        </p:blipFill>
        <p:spPr>
          <a:xfrm>
            <a:off x="834934" y="854087"/>
            <a:ext cx="9290304"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224725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252" name="Straight Connector 251">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62" name="Rectangle 261">
            <a:extLst>
              <a:ext uri="{FF2B5EF4-FFF2-40B4-BE49-F238E27FC236}">
                <a16:creationId xmlns:a16="http://schemas.microsoft.com/office/drawing/2014/main" id="{9A6AC0FC-762D-4AAC-A1AB-74B69D850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3400" dirty="0"/>
              <a:t>Using filter to check for ftp login on windows server from windows 10 machine</a:t>
            </a:r>
          </a:p>
        </p:txBody>
      </p:sp>
      <p:sp>
        <p:nvSpPr>
          <p:cNvPr id="264" name="Snip Diagonal Corner Rectangle 6">
            <a:extLst>
              <a:ext uri="{FF2B5EF4-FFF2-40B4-BE49-F238E27FC236}">
                <a16:creationId xmlns:a16="http://schemas.microsoft.com/office/drawing/2014/main" id="{676FC733-EAF1-4C6D-AC29-579C41D20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E555FEA6-3427-BFFA-B48B-39E232D2092F}"/>
              </a:ext>
            </a:extLst>
          </p:cNvPr>
          <p:cNvPicPr>
            <a:picLocks noGrp="1" noChangeAspect="1"/>
          </p:cNvPicPr>
          <p:nvPr>
            <p:ph idx="1"/>
          </p:nvPr>
        </p:nvPicPr>
        <p:blipFill>
          <a:blip r:embed="rId2"/>
          <a:srcRect r="-2" b="2629"/>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66" name="Group 265">
            <a:extLst>
              <a:ext uri="{FF2B5EF4-FFF2-40B4-BE49-F238E27FC236}">
                <a16:creationId xmlns:a16="http://schemas.microsoft.com/office/drawing/2014/main" id="{9964BEBC-FE72-4400-9991-686F4BF7E5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7" name="Straight Connector 266">
              <a:extLst>
                <a:ext uri="{FF2B5EF4-FFF2-40B4-BE49-F238E27FC236}">
                  <a16:creationId xmlns:a16="http://schemas.microsoft.com/office/drawing/2014/main" id="{3495E48B-0E1E-41CB-9C49-ACB1430CF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D479FB95-DCF3-425D-AA86-CA81B8421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a:extLst>
                <a:ext uri="{FF2B5EF4-FFF2-40B4-BE49-F238E27FC236}">
                  <a16:creationId xmlns:a16="http://schemas.microsoft.com/office/drawing/2014/main" id="{AF62ACAB-E93D-4E42-ADE6-BF12DEE9C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a:extLst>
                <a:ext uri="{FF2B5EF4-FFF2-40B4-BE49-F238E27FC236}">
                  <a16:creationId xmlns:a16="http://schemas.microsoft.com/office/drawing/2014/main" id="{EC760946-4E46-4996-95A1-78B3DAE23E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a:extLst>
                <a:ext uri="{FF2B5EF4-FFF2-40B4-BE49-F238E27FC236}">
                  <a16:creationId xmlns:a16="http://schemas.microsoft.com/office/drawing/2014/main" id="{B861FA01-8B70-4A47-8A7D-F88659BF90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57258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276" name="Straight Connector 275">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0" name="Straight Connector 279">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86" name="Rectangle 285">
            <a:extLst>
              <a:ext uri="{FF2B5EF4-FFF2-40B4-BE49-F238E27FC236}">
                <a16:creationId xmlns:a16="http://schemas.microsoft.com/office/drawing/2014/main" id="{9A6AC0FC-762D-4AAC-A1AB-74B69D850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2600"/>
              <a:t>exaMING POP SINCE ITS PLAIN TEXT FOR </a:t>
            </a:r>
            <a:r>
              <a:rPr lang="en-US" sz="2600">
                <a:hlinkClick r:id="rId2"/>
              </a:rPr>
              <a:t>STUDENT@CAMPUS.EDU</a:t>
            </a:r>
            <a:r>
              <a:rPr lang="en-US" sz="2600"/>
              <a:t> TO VIEW PASSWORD</a:t>
            </a:r>
          </a:p>
        </p:txBody>
      </p:sp>
      <p:sp>
        <p:nvSpPr>
          <p:cNvPr id="288" name="Snip Diagonal Corner Rectangle 6">
            <a:extLst>
              <a:ext uri="{FF2B5EF4-FFF2-40B4-BE49-F238E27FC236}">
                <a16:creationId xmlns:a16="http://schemas.microsoft.com/office/drawing/2014/main" id="{676FC733-EAF1-4C6D-AC29-579C41D20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BA909C4-374A-3FE8-9F22-A4CBC3A294B4}"/>
              </a:ext>
            </a:extLst>
          </p:cNvPr>
          <p:cNvPicPr>
            <a:picLocks noGrp="1" noChangeAspect="1"/>
          </p:cNvPicPr>
          <p:nvPr>
            <p:ph idx="1"/>
          </p:nvPr>
        </p:nvPicPr>
        <p:blipFill>
          <a:blip r:embed="rId3"/>
          <a:srcRect r="7695"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90" name="Group 289">
            <a:extLst>
              <a:ext uri="{FF2B5EF4-FFF2-40B4-BE49-F238E27FC236}">
                <a16:creationId xmlns:a16="http://schemas.microsoft.com/office/drawing/2014/main" id="{9964BEBC-FE72-4400-9991-686F4BF7E5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1" name="Straight Connector 290">
              <a:extLst>
                <a:ext uri="{FF2B5EF4-FFF2-40B4-BE49-F238E27FC236}">
                  <a16:creationId xmlns:a16="http://schemas.microsoft.com/office/drawing/2014/main" id="{3495E48B-0E1E-41CB-9C49-ACB1430CF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a:extLst>
                <a:ext uri="{FF2B5EF4-FFF2-40B4-BE49-F238E27FC236}">
                  <a16:creationId xmlns:a16="http://schemas.microsoft.com/office/drawing/2014/main" id="{D479FB95-DCF3-425D-AA86-CA81B8421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a:extLst>
                <a:ext uri="{FF2B5EF4-FFF2-40B4-BE49-F238E27FC236}">
                  <a16:creationId xmlns:a16="http://schemas.microsoft.com/office/drawing/2014/main" id="{AF62ACAB-E93D-4E42-ADE6-BF12DEE9C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a:extLst>
                <a:ext uri="{FF2B5EF4-FFF2-40B4-BE49-F238E27FC236}">
                  <a16:creationId xmlns:a16="http://schemas.microsoft.com/office/drawing/2014/main" id="{EC760946-4E46-4996-95A1-78B3DAE23E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B861FA01-8B70-4A47-8A7D-F88659BF90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8683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300" name="Straight Connector 299">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2" name="Straight Connector 301">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4" name="Straight Connector 303">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0" name="Rectangle 309">
            <a:extLst>
              <a:ext uri="{FF2B5EF4-FFF2-40B4-BE49-F238E27FC236}">
                <a16:creationId xmlns:a16="http://schemas.microsoft.com/office/drawing/2014/main" id="{9A6AC0FC-762D-4AAC-A1AB-74B69D850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2300" dirty="0"/>
              <a:t>APPLYING “FRAME CONTAINS BUY” TO LOOK FOR THE EMAIL WE SENT ON THE WINDWOS 10 </a:t>
            </a:r>
            <a:r>
              <a:rPr lang="en-US" sz="2300" dirty="0" err="1"/>
              <a:t>MACHINe</a:t>
            </a:r>
            <a:r>
              <a:rPr lang="en-US" sz="2300" dirty="0"/>
              <a:t>. We THEN FOLLOW THE TCP STREAM FOR THE MESSAGE</a:t>
            </a:r>
          </a:p>
        </p:txBody>
      </p:sp>
      <p:sp>
        <p:nvSpPr>
          <p:cNvPr id="312" name="Snip Diagonal Corner Rectangle 6">
            <a:extLst>
              <a:ext uri="{FF2B5EF4-FFF2-40B4-BE49-F238E27FC236}">
                <a16:creationId xmlns:a16="http://schemas.microsoft.com/office/drawing/2014/main" id="{676FC733-EAF1-4C6D-AC29-579C41D20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87060E93-8074-A3C3-ECE3-A3D4565FA34E}"/>
              </a:ext>
            </a:extLst>
          </p:cNvPr>
          <p:cNvPicPr>
            <a:picLocks noGrp="1" noChangeAspect="1"/>
          </p:cNvPicPr>
          <p:nvPr>
            <p:ph idx="1"/>
          </p:nvPr>
        </p:nvPicPr>
        <p:blipFill>
          <a:blip r:embed="rId2"/>
          <a:srcRect l="4125" r="3570"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314" name="Group 313">
            <a:extLst>
              <a:ext uri="{FF2B5EF4-FFF2-40B4-BE49-F238E27FC236}">
                <a16:creationId xmlns:a16="http://schemas.microsoft.com/office/drawing/2014/main" id="{9964BEBC-FE72-4400-9991-686F4BF7E5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5" name="Straight Connector 314">
              <a:extLst>
                <a:ext uri="{FF2B5EF4-FFF2-40B4-BE49-F238E27FC236}">
                  <a16:creationId xmlns:a16="http://schemas.microsoft.com/office/drawing/2014/main" id="{3495E48B-0E1E-41CB-9C49-ACB1430CF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D479FB95-DCF3-425D-AA86-CA81B8421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7" name="Straight Connector 316">
              <a:extLst>
                <a:ext uri="{FF2B5EF4-FFF2-40B4-BE49-F238E27FC236}">
                  <a16:creationId xmlns:a16="http://schemas.microsoft.com/office/drawing/2014/main" id="{AF62ACAB-E93D-4E42-ADE6-BF12DEE9C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8" name="Straight Connector 317">
              <a:extLst>
                <a:ext uri="{FF2B5EF4-FFF2-40B4-BE49-F238E27FC236}">
                  <a16:creationId xmlns:a16="http://schemas.microsoft.com/office/drawing/2014/main" id="{EC760946-4E46-4996-95A1-78B3DAE23E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9" name="Straight Connector 318">
              <a:extLst>
                <a:ext uri="{FF2B5EF4-FFF2-40B4-BE49-F238E27FC236}">
                  <a16:creationId xmlns:a16="http://schemas.microsoft.com/office/drawing/2014/main" id="{B861FA01-8B70-4A47-8A7D-F88659BF90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1274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324" name="Straight Connector 323">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34" name="Rectangle 333">
            <a:extLst>
              <a:ext uri="{FF2B5EF4-FFF2-40B4-BE49-F238E27FC236}">
                <a16:creationId xmlns:a16="http://schemas.microsoft.com/office/drawing/2014/main" id="{9A6AC0FC-762D-4AAC-A1AB-74B69D850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2600"/>
              <a:t>Applied telnet on filter, then followed TCP stream on packet that lead to entry of credentials and adding of user”Creeper”</a:t>
            </a:r>
          </a:p>
        </p:txBody>
      </p:sp>
      <p:sp>
        <p:nvSpPr>
          <p:cNvPr id="336" name="Snip Diagonal Corner Rectangle 6">
            <a:extLst>
              <a:ext uri="{FF2B5EF4-FFF2-40B4-BE49-F238E27FC236}">
                <a16:creationId xmlns:a16="http://schemas.microsoft.com/office/drawing/2014/main" id="{676FC733-EAF1-4C6D-AC29-579C41D20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75A323C-FA22-73D2-63B4-9A78ED634AD7}"/>
              </a:ext>
            </a:extLst>
          </p:cNvPr>
          <p:cNvPicPr>
            <a:picLocks noGrp="1" noChangeAspect="1"/>
          </p:cNvPicPr>
          <p:nvPr>
            <p:ph idx="1"/>
          </p:nvPr>
        </p:nvPicPr>
        <p:blipFill>
          <a:blip r:embed="rId2"/>
          <a:srcRect l="2675" r="5648"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338" name="Group 337">
            <a:extLst>
              <a:ext uri="{FF2B5EF4-FFF2-40B4-BE49-F238E27FC236}">
                <a16:creationId xmlns:a16="http://schemas.microsoft.com/office/drawing/2014/main" id="{9964BEBC-FE72-4400-9991-686F4BF7E5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39" name="Straight Connector 338">
              <a:extLst>
                <a:ext uri="{FF2B5EF4-FFF2-40B4-BE49-F238E27FC236}">
                  <a16:creationId xmlns:a16="http://schemas.microsoft.com/office/drawing/2014/main" id="{3495E48B-0E1E-41CB-9C49-ACB1430CF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0" name="Straight Connector 339">
              <a:extLst>
                <a:ext uri="{FF2B5EF4-FFF2-40B4-BE49-F238E27FC236}">
                  <a16:creationId xmlns:a16="http://schemas.microsoft.com/office/drawing/2014/main" id="{D479FB95-DCF3-425D-AA86-CA81B8421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1" name="Straight Connector 340">
              <a:extLst>
                <a:ext uri="{FF2B5EF4-FFF2-40B4-BE49-F238E27FC236}">
                  <a16:creationId xmlns:a16="http://schemas.microsoft.com/office/drawing/2014/main" id="{AF62ACAB-E93D-4E42-ADE6-BF12DEE9C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2" name="Straight Connector 341">
              <a:extLst>
                <a:ext uri="{FF2B5EF4-FFF2-40B4-BE49-F238E27FC236}">
                  <a16:creationId xmlns:a16="http://schemas.microsoft.com/office/drawing/2014/main" id="{EC760946-4E46-4996-95A1-78B3DAE23E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3" name="Straight Connector 342">
              <a:extLst>
                <a:ext uri="{FF2B5EF4-FFF2-40B4-BE49-F238E27FC236}">
                  <a16:creationId xmlns:a16="http://schemas.microsoft.com/office/drawing/2014/main" id="{B861FA01-8B70-4A47-8A7D-F88659BF90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6220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348" name="Straight Connector 347">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2" name="Straight Connector 351">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4" name="Straight Connector 353">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6" name="Straight Connector 355">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58" name="Rectangle 357">
            <a:extLst>
              <a:ext uri="{FF2B5EF4-FFF2-40B4-BE49-F238E27FC236}">
                <a16:creationId xmlns:a16="http://schemas.microsoft.com/office/drawing/2014/main" id="{9A6AC0FC-762D-4AAC-A1AB-74B69D850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3400"/>
              <a:t>Applied ftp filter and followed tcp stream on packet to acquire flag</a:t>
            </a:r>
          </a:p>
        </p:txBody>
      </p:sp>
      <p:sp>
        <p:nvSpPr>
          <p:cNvPr id="360" name="Snip Diagonal Corner Rectangle 6">
            <a:extLst>
              <a:ext uri="{FF2B5EF4-FFF2-40B4-BE49-F238E27FC236}">
                <a16:creationId xmlns:a16="http://schemas.microsoft.com/office/drawing/2014/main" id="{676FC733-EAF1-4C6D-AC29-579C41D20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78D238EC-1D43-4EB1-C8C1-3B50F69A2E33}"/>
              </a:ext>
            </a:extLst>
          </p:cNvPr>
          <p:cNvPicPr>
            <a:picLocks noGrp="1" noChangeAspect="1"/>
          </p:cNvPicPr>
          <p:nvPr>
            <p:ph idx="1"/>
          </p:nvPr>
        </p:nvPicPr>
        <p:blipFill>
          <a:blip r:embed="rId2"/>
          <a:srcRect l="4202" r="4753"/>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362" name="Group 361">
            <a:extLst>
              <a:ext uri="{FF2B5EF4-FFF2-40B4-BE49-F238E27FC236}">
                <a16:creationId xmlns:a16="http://schemas.microsoft.com/office/drawing/2014/main" id="{9964BEBC-FE72-4400-9991-686F4BF7E5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63" name="Straight Connector 362">
              <a:extLst>
                <a:ext uri="{FF2B5EF4-FFF2-40B4-BE49-F238E27FC236}">
                  <a16:creationId xmlns:a16="http://schemas.microsoft.com/office/drawing/2014/main" id="{3495E48B-0E1E-41CB-9C49-ACB1430CF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4" name="Straight Connector 363">
              <a:extLst>
                <a:ext uri="{FF2B5EF4-FFF2-40B4-BE49-F238E27FC236}">
                  <a16:creationId xmlns:a16="http://schemas.microsoft.com/office/drawing/2014/main" id="{D479FB95-DCF3-425D-AA86-CA81B8421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5" name="Straight Connector 364">
              <a:extLst>
                <a:ext uri="{FF2B5EF4-FFF2-40B4-BE49-F238E27FC236}">
                  <a16:creationId xmlns:a16="http://schemas.microsoft.com/office/drawing/2014/main" id="{AF62ACAB-E93D-4E42-ADE6-BF12DEE9C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6" name="Straight Connector 365">
              <a:extLst>
                <a:ext uri="{FF2B5EF4-FFF2-40B4-BE49-F238E27FC236}">
                  <a16:creationId xmlns:a16="http://schemas.microsoft.com/office/drawing/2014/main" id="{EC760946-4E46-4996-95A1-78B3DAE23E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7" name="Straight Connector 366">
              <a:extLst>
                <a:ext uri="{FF2B5EF4-FFF2-40B4-BE49-F238E27FC236}">
                  <a16:creationId xmlns:a16="http://schemas.microsoft.com/office/drawing/2014/main" id="{B861FA01-8B70-4A47-8A7D-F88659BF90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5757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372" name="Straight Connector 371">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4" name="Straight Connector 373">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6" name="Straight Connector 375">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8" name="Straight Connector 377">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0" name="Straight Connector 379">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82" name="Rectangle 381">
            <a:extLst>
              <a:ext uri="{FF2B5EF4-FFF2-40B4-BE49-F238E27FC236}">
                <a16:creationId xmlns:a16="http://schemas.microsoft.com/office/drawing/2014/main" id="{9A6AC0FC-762D-4AAC-A1AB-74B69D850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3400" dirty="0"/>
              <a:t>Applied telnet filter and followed </a:t>
            </a:r>
            <a:r>
              <a:rPr lang="en-US" sz="3400"/>
              <a:t>tcp</a:t>
            </a:r>
            <a:r>
              <a:rPr lang="en-US" sz="3400" dirty="0"/>
              <a:t> stream on packet to acquire flag</a:t>
            </a:r>
          </a:p>
        </p:txBody>
      </p:sp>
      <p:sp>
        <p:nvSpPr>
          <p:cNvPr id="384" name="Snip Diagonal Corner Rectangle 6">
            <a:extLst>
              <a:ext uri="{FF2B5EF4-FFF2-40B4-BE49-F238E27FC236}">
                <a16:creationId xmlns:a16="http://schemas.microsoft.com/office/drawing/2014/main" id="{676FC733-EAF1-4C6D-AC29-579C41D20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995F274-5885-B0F0-0B8B-18019DB12682}"/>
              </a:ext>
            </a:extLst>
          </p:cNvPr>
          <p:cNvPicPr>
            <a:picLocks noGrp="1" noChangeAspect="1"/>
          </p:cNvPicPr>
          <p:nvPr>
            <p:ph idx="1"/>
          </p:nvPr>
        </p:nvPicPr>
        <p:blipFill>
          <a:blip r:embed="rId2"/>
          <a:srcRect l="1519" r="5859" b="-2"/>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386" name="Group 385">
            <a:extLst>
              <a:ext uri="{FF2B5EF4-FFF2-40B4-BE49-F238E27FC236}">
                <a16:creationId xmlns:a16="http://schemas.microsoft.com/office/drawing/2014/main" id="{9964BEBC-FE72-4400-9991-686F4BF7E5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87" name="Straight Connector 386">
              <a:extLst>
                <a:ext uri="{FF2B5EF4-FFF2-40B4-BE49-F238E27FC236}">
                  <a16:creationId xmlns:a16="http://schemas.microsoft.com/office/drawing/2014/main" id="{3495E48B-0E1E-41CB-9C49-ACB1430CF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a:extLst>
                <a:ext uri="{FF2B5EF4-FFF2-40B4-BE49-F238E27FC236}">
                  <a16:creationId xmlns:a16="http://schemas.microsoft.com/office/drawing/2014/main" id="{D479FB95-DCF3-425D-AA86-CA81B8421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a:extLst>
                <a:ext uri="{FF2B5EF4-FFF2-40B4-BE49-F238E27FC236}">
                  <a16:creationId xmlns:a16="http://schemas.microsoft.com/office/drawing/2014/main" id="{AF62ACAB-E93D-4E42-ADE6-BF12DEE9C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a:extLst>
                <a:ext uri="{FF2B5EF4-FFF2-40B4-BE49-F238E27FC236}">
                  <a16:creationId xmlns:a16="http://schemas.microsoft.com/office/drawing/2014/main" id="{EC760946-4E46-4996-95A1-78B3DAE23E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1" name="Straight Connector 390">
              <a:extLst>
                <a:ext uri="{FF2B5EF4-FFF2-40B4-BE49-F238E27FC236}">
                  <a16:creationId xmlns:a16="http://schemas.microsoft.com/office/drawing/2014/main" id="{B861FA01-8B70-4A47-8A7D-F88659BF90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0525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8353" y="393127"/>
            <a:ext cx="8534400" cy="1507067"/>
          </a:xfrm>
        </p:spPr>
        <p:txBody>
          <a:bodyPr/>
          <a:lstStyle/>
          <a:p>
            <a:r>
              <a:rPr lang="en-US" dirty="0"/>
              <a:t>Objective</a:t>
            </a:r>
          </a:p>
        </p:txBody>
      </p:sp>
      <p:sp>
        <p:nvSpPr>
          <p:cNvPr id="3" name="Content Placeholder 2">
            <a:extLst>
              <a:ext uri="{FF2B5EF4-FFF2-40B4-BE49-F238E27FC236}">
                <a16:creationId xmlns:a16="http://schemas.microsoft.com/office/drawing/2014/main" id="{F1A31EA2-C0BA-F28F-5622-E26C91BED6FC}"/>
              </a:ext>
            </a:extLst>
          </p:cNvPr>
          <p:cNvSpPr>
            <a:spLocks noGrp="1"/>
          </p:cNvSpPr>
          <p:nvPr>
            <p:ph idx="1"/>
          </p:nvPr>
        </p:nvSpPr>
        <p:spPr>
          <a:xfrm>
            <a:off x="758353" y="2490688"/>
            <a:ext cx="8534400" cy="3615267"/>
          </a:xfrm>
        </p:spPr>
        <p:txBody>
          <a:bodyPr/>
          <a:lstStyle/>
          <a:p>
            <a:r>
              <a:rPr lang="en-US" dirty="0"/>
              <a:t>Capturer and analyze traffic user a sniffer. The sniffer used is Wireshark. A sniffer is a passive scanner that just listens and records traffic on the network. On a network hub all traffic is sent to all machines. In order to see all machines a SPAN port will need to be configured</a:t>
            </a:r>
          </a:p>
          <a:p>
            <a:endParaRPr lang="en-US" dirty="0"/>
          </a:p>
          <a:p>
            <a:r>
              <a:rPr lang="en-US" dirty="0"/>
              <a:t>Tools:</a:t>
            </a:r>
          </a:p>
          <a:p>
            <a:r>
              <a:rPr lang="en-US" dirty="0"/>
              <a:t>Wireshark</a:t>
            </a:r>
          </a:p>
          <a:p>
            <a:r>
              <a:rPr lang="en-US" dirty="0"/>
              <a:t>Kali  </a:t>
            </a:r>
          </a:p>
        </p:txBody>
      </p:sp>
    </p:spTree>
    <p:extLst>
      <p:ext uri="{BB962C8B-B14F-4D97-AF65-F5344CB8AC3E}">
        <p14:creationId xmlns:p14="http://schemas.microsoft.com/office/powerpoint/2010/main" val="309188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396" name="Straight Connector 395">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0" name="Straight Connector 399">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06" name="Rectangle 405">
            <a:extLst>
              <a:ext uri="{FF2B5EF4-FFF2-40B4-BE49-F238E27FC236}">
                <a16:creationId xmlns:a16="http://schemas.microsoft.com/office/drawing/2014/main" id="{9A6AC0FC-762D-4AAC-A1AB-74B69D850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3000"/>
              <a:t>Applied frame contains buy filter and followed tcp stream on packet to acquire flag from email</a:t>
            </a:r>
          </a:p>
        </p:txBody>
      </p:sp>
      <p:sp>
        <p:nvSpPr>
          <p:cNvPr id="408" name="Snip Diagonal Corner Rectangle 6">
            <a:extLst>
              <a:ext uri="{FF2B5EF4-FFF2-40B4-BE49-F238E27FC236}">
                <a16:creationId xmlns:a16="http://schemas.microsoft.com/office/drawing/2014/main" id="{676FC733-EAF1-4C6D-AC29-579C41D20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81300B41-D02E-4B29-D843-B3806C247B6A}"/>
              </a:ext>
            </a:extLst>
          </p:cNvPr>
          <p:cNvPicPr>
            <a:picLocks noGrp="1" noChangeAspect="1"/>
          </p:cNvPicPr>
          <p:nvPr>
            <p:ph idx="1"/>
          </p:nvPr>
        </p:nvPicPr>
        <p:blipFill>
          <a:blip r:embed="rId2"/>
          <a:srcRect l="1683" r="5064" b="-2"/>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410" name="Group 409">
            <a:extLst>
              <a:ext uri="{FF2B5EF4-FFF2-40B4-BE49-F238E27FC236}">
                <a16:creationId xmlns:a16="http://schemas.microsoft.com/office/drawing/2014/main" id="{9964BEBC-FE72-4400-9991-686F4BF7E5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1" name="Straight Connector 410">
              <a:extLst>
                <a:ext uri="{FF2B5EF4-FFF2-40B4-BE49-F238E27FC236}">
                  <a16:creationId xmlns:a16="http://schemas.microsoft.com/office/drawing/2014/main" id="{3495E48B-0E1E-41CB-9C49-ACB1430CF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a:extLst>
                <a:ext uri="{FF2B5EF4-FFF2-40B4-BE49-F238E27FC236}">
                  <a16:creationId xmlns:a16="http://schemas.microsoft.com/office/drawing/2014/main" id="{D479FB95-DCF3-425D-AA86-CA81B8421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a:extLst>
                <a:ext uri="{FF2B5EF4-FFF2-40B4-BE49-F238E27FC236}">
                  <a16:creationId xmlns:a16="http://schemas.microsoft.com/office/drawing/2014/main" id="{AF62ACAB-E93D-4E42-ADE6-BF12DEE9C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a:extLst>
                <a:ext uri="{FF2B5EF4-FFF2-40B4-BE49-F238E27FC236}">
                  <a16:creationId xmlns:a16="http://schemas.microsoft.com/office/drawing/2014/main" id="{EC760946-4E46-4996-95A1-78B3DAE23E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a:extLst>
                <a:ext uri="{FF2B5EF4-FFF2-40B4-BE49-F238E27FC236}">
                  <a16:creationId xmlns:a16="http://schemas.microsoft.com/office/drawing/2014/main" id="{B861FA01-8B70-4A47-8A7D-F88659BF90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3069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8353" y="393127"/>
            <a:ext cx="8534400" cy="1507067"/>
          </a:xfrm>
        </p:spPr>
        <p:txBody>
          <a:bodyPr/>
          <a:lstStyle/>
          <a:p>
            <a:r>
              <a:rPr lang="en-US" dirty="0"/>
              <a:t>conclusion</a:t>
            </a:r>
          </a:p>
        </p:txBody>
      </p:sp>
      <p:sp>
        <p:nvSpPr>
          <p:cNvPr id="3" name="Content Placeholder 2">
            <a:extLst>
              <a:ext uri="{FF2B5EF4-FFF2-40B4-BE49-F238E27FC236}">
                <a16:creationId xmlns:a16="http://schemas.microsoft.com/office/drawing/2014/main" id="{F1A31EA2-C0BA-F28F-5622-E26C91BED6FC}"/>
              </a:ext>
            </a:extLst>
          </p:cNvPr>
          <p:cNvSpPr>
            <a:spLocks noGrp="1"/>
          </p:cNvSpPr>
          <p:nvPr>
            <p:ph idx="1"/>
          </p:nvPr>
        </p:nvSpPr>
        <p:spPr>
          <a:xfrm>
            <a:off x="758353" y="2490688"/>
            <a:ext cx="8534400" cy="3615267"/>
          </a:xfrm>
        </p:spPr>
        <p:txBody>
          <a:bodyPr/>
          <a:lstStyle/>
          <a:p>
            <a:r>
              <a:rPr lang="en-US" dirty="0"/>
              <a:t>We used </a:t>
            </a:r>
            <a:r>
              <a:rPr lang="en-US" dirty="0" err="1"/>
              <a:t>wireshark</a:t>
            </a:r>
            <a:r>
              <a:rPr lang="en-US" dirty="0"/>
              <a:t> to capture packets that contained information from adding a user on the windows server machine from the windows 10 machine via telnet, downloading images using ftp from the windows server machine and being able to read emails on POP using </a:t>
            </a:r>
            <a:r>
              <a:rPr lang="en-US" dirty="0" err="1"/>
              <a:t>wireshark</a:t>
            </a:r>
            <a:r>
              <a:rPr lang="en-US" dirty="0"/>
              <a:t> to filter packets follow </a:t>
            </a:r>
            <a:r>
              <a:rPr lang="en-US"/>
              <a:t>TCP stream, to </a:t>
            </a:r>
            <a:r>
              <a:rPr lang="en-US" dirty="0"/>
              <a:t>extract </a:t>
            </a:r>
            <a:r>
              <a:rPr lang="en-US"/>
              <a:t>flags and </a:t>
            </a:r>
            <a:r>
              <a:rPr lang="en-US" dirty="0"/>
              <a:t>complete the challenges.</a:t>
            </a:r>
          </a:p>
        </p:txBody>
      </p:sp>
    </p:spTree>
    <p:extLst>
      <p:ext uri="{BB962C8B-B14F-4D97-AF65-F5344CB8AC3E}">
        <p14:creationId xmlns:p14="http://schemas.microsoft.com/office/powerpoint/2010/main" val="344544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8353" y="393127"/>
            <a:ext cx="8534400" cy="1507067"/>
          </a:xfrm>
        </p:spPr>
        <p:txBody>
          <a:bodyPr/>
          <a:lstStyle/>
          <a:p>
            <a:r>
              <a:rPr lang="en-US" dirty="0"/>
              <a:t>introduction</a:t>
            </a:r>
          </a:p>
        </p:txBody>
      </p:sp>
      <p:sp>
        <p:nvSpPr>
          <p:cNvPr id="3" name="Content Placeholder 2">
            <a:extLst>
              <a:ext uri="{FF2B5EF4-FFF2-40B4-BE49-F238E27FC236}">
                <a16:creationId xmlns:a16="http://schemas.microsoft.com/office/drawing/2014/main" id="{F1A31EA2-C0BA-F28F-5622-E26C91BED6FC}"/>
              </a:ext>
            </a:extLst>
          </p:cNvPr>
          <p:cNvSpPr>
            <a:spLocks noGrp="1"/>
          </p:cNvSpPr>
          <p:nvPr>
            <p:ph idx="1"/>
          </p:nvPr>
        </p:nvSpPr>
        <p:spPr>
          <a:xfrm>
            <a:off x="758353" y="2490688"/>
            <a:ext cx="8534400" cy="3615267"/>
          </a:xfrm>
        </p:spPr>
        <p:txBody>
          <a:bodyPr/>
          <a:lstStyle/>
          <a:p>
            <a:r>
              <a:rPr lang="en-US" b="0" i="0" dirty="0">
                <a:solidFill>
                  <a:srgbClr val="333333"/>
                </a:solidFill>
                <a:effectLst/>
                <a:latin typeface="gotham-book"/>
              </a:rPr>
              <a:t>Configure the network interface to allow the sniffer to capture packets on the network. (</a:t>
            </a:r>
            <a:r>
              <a:rPr lang="en-US" b="0" i="0" dirty="0" err="1">
                <a:solidFill>
                  <a:srgbClr val="333333"/>
                </a:solidFill>
                <a:effectLst/>
                <a:latin typeface="gotham-book"/>
              </a:rPr>
              <a:t>ifconfig</a:t>
            </a:r>
            <a:r>
              <a:rPr lang="en-US" b="0" i="0" dirty="0">
                <a:solidFill>
                  <a:srgbClr val="333333"/>
                </a:solidFill>
                <a:effectLst/>
                <a:latin typeface="gotham-book"/>
              </a:rPr>
              <a:t>).</a:t>
            </a:r>
          </a:p>
          <a:p>
            <a:r>
              <a:rPr lang="en-US" b="0" i="0" dirty="0">
                <a:solidFill>
                  <a:srgbClr val="333333"/>
                </a:solidFill>
                <a:effectLst/>
                <a:latin typeface="gotham-book"/>
              </a:rPr>
              <a:t>Generate traffic on the network so the sniffer can capture live traffic. (ftp, telnet, and Mail protocols).</a:t>
            </a:r>
          </a:p>
          <a:p>
            <a:r>
              <a:rPr lang="en-US" b="0" i="0" dirty="0">
                <a:solidFill>
                  <a:srgbClr val="333333"/>
                </a:solidFill>
                <a:effectLst/>
                <a:latin typeface="gotham-book"/>
              </a:rPr>
              <a:t>Analyze the captured traffic data in Wireshark</a:t>
            </a:r>
            <a:endParaRPr lang="en-US" dirty="0"/>
          </a:p>
        </p:txBody>
      </p:sp>
    </p:spTree>
    <p:extLst>
      <p:ext uri="{BB962C8B-B14F-4D97-AF65-F5344CB8AC3E}">
        <p14:creationId xmlns:p14="http://schemas.microsoft.com/office/powerpoint/2010/main" val="170171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8353" y="393127"/>
            <a:ext cx="8534400" cy="1507067"/>
          </a:xfrm>
        </p:spPr>
        <p:txBody>
          <a:bodyPr/>
          <a:lstStyle/>
          <a:p>
            <a:r>
              <a:rPr lang="en-US" dirty="0"/>
              <a:t>topology</a:t>
            </a:r>
          </a:p>
        </p:txBody>
      </p:sp>
      <p:pic>
        <p:nvPicPr>
          <p:cNvPr id="5" name="Content Placeholder 4">
            <a:extLst>
              <a:ext uri="{FF2B5EF4-FFF2-40B4-BE49-F238E27FC236}">
                <a16:creationId xmlns:a16="http://schemas.microsoft.com/office/drawing/2014/main" id="{D9CF86F1-04B7-D0E0-25E8-F7D5DBA40CC4}"/>
              </a:ext>
            </a:extLst>
          </p:cNvPr>
          <p:cNvPicPr>
            <a:picLocks noGrp="1" noChangeAspect="1"/>
          </p:cNvPicPr>
          <p:nvPr>
            <p:ph idx="1"/>
          </p:nvPr>
        </p:nvPicPr>
        <p:blipFill>
          <a:blip r:embed="rId2"/>
          <a:stretch>
            <a:fillRect/>
          </a:stretch>
        </p:blipFill>
        <p:spPr>
          <a:xfrm>
            <a:off x="3406549" y="3516997"/>
            <a:ext cx="3238952" cy="1562318"/>
          </a:xfrm>
        </p:spPr>
      </p:pic>
    </p:spTree>
    <p:extLst>
      <p:ext uri="{BB962C8B-B14F-4D97-AF65-F5344CB8AC3E}">
        <p14:creationId xmlns:p14="http://schemas.microsoft.com/office/powerpoint/2010/main" val="213947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9A6AC0FC-762D-4AAC-A1AB-74B69D850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t>Making system not have an IP</a:t>
            </a:r>
          </a:p>
        </p:txBody>
      </p:sp>
      <p:sp>
        <p:nvSpPr>
          <p:cNvPr id="24" name="Snip Diagonal Corner Rectangle 6">
            <a:extLst>
              <a:ext uri="{FF2B5EF4-FFF2-40B4-BE49-F238E27FC236}">
                <a16:creationId xmlns:a16="http://schemas.microsoft.com/office/drawing/2014/main" id="{676FC733-EAF1-4C6D-AC29-579C41D20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903A0F42-69F7-C476-859C-D2C8E291060C}"/>
              </a:ext>
            </a:extLst>
          </p:cNvPr>
          <p:cNvPicPr>
            <a:picLocks noGrp="1" noChangeAspect="1"/>
          </p:cNvPicPr>
          <p:nvPr>
            <p:ph idx="1"/>
          </p:nvPr>
        </p:nvPicPr>
        <p:blipFill>
          <a:blip r:embed="rId2"/>
          <a:srcRect r="1683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6" name="Group 25">
            <a:extLst>
              <a:ext uri="{FF2B5EF4-FFF2-40B4-BE49-F238E27FC236}">
                <a16:creationId xmlns:a16="http://schemas.microsoft.com/office/drawing/2014/main" id="{9964BEBC-FE72-4400-9991-686F4BF7E5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3495E48B-0E1E-41CB-9C49-ACB1430CF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479FB95-DCF3-425D-AA86-CA81B8421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F62ACAB-E93D-4E42-ADE6-BF12DEE9C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C760946-4E46-4996-95A1-78B3DAE23E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861FA01-8B70-4A47-8A7D-F88659BF90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828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6" name="Rectangle 45">
            <a:extLst>
              <a:ext uri="{FF2B5EF4-FFF2-40B4-BE49-F238E27FC236}">
                <a16:creationId xmlns:a16="http://schemas.microsoft.com/office/drawing/2014/main" id="{9A6AC0FC-762D-4AAC-A1AB-74B69D850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dirty="0"/>
              <a:t>Scanning packets on </a:t>
            </a:r>
            <a:r>
              <a:rPr lang="en-US" sz="4800"/>
              <a:t>wireshark</a:t>
            </a:r>
            <a:endParaRPr lang="en-US" sz="4800" dirty="0"/>
          </a:p>
        </p:txBody>
      </p:sp>
      <p:sp>
        <p:nvSpPr>
          <p:cNvPr id="48" name="Snip Diagonal Corner Rectangle 6">
            <a:extLst>
              <a:ext uri="{FF2B5EF4-FFF2-40B4-BE49-F238E27FC236}">
                <a16:creationId xmlns:a16="http://schemas.microsoft.com/office/drawing/2014/main" id="{676FC733-EAF1-4C6D-AC29-579C41D20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3B24904D-88F4-F3E6-9447-AD561B8ACFEE}"/>
              </a:ext>
            </a:extLst>
          </p:cNvPr>
          <p:cNvPicPr>
            <a:picLocks noGrp="1" noChangeAspect="1"/>
          </p:cNvPicPr>
          <p:nvPr>
            <p:ph idx="1"/>
          </p:nvPr>
        </p:nvPicPr>
        <p:blipFill>
          <a:blip r:embed="rId2"/>
          <a:srcRect l="695" r="8577" b="3"/>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50" name="Group 49">
            <a:extLst>
              <a:ext uri="{FF2B5EF4-FFF2-40B4-BE49-F238E27FC236}">
                <a16:creationId xmlns:a16="http://schemas.microsoft.com/office/drawing/2014/main" id="{9964BEBC-FE72-4400-9991-686F4BF7E5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1" name="Straight Connector 50">
              <a:extLst>
                <a:ext uri="{FF2B5EF4-FFF2-40B4-BE49-F238E27FC236}">
                  <a16:creationId xmlns:a16="http://schemas.microsoft.com/office/drawing/2014/main" id="{3495E48B-0E1E-41CB-9C49-ACB1430CF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D479FB95-DCF3-425D-AA86-CA81B8421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F62ACAB-E93D-4E42-ADE6-BF12DEE9C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EC760946-4E46-4996-95A1-78B3DAE23E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B861FA01-8B70-4A47-8A7D-F88659BF90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517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5272D67B-8643-40E8-A492-9F088D7B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F19F98-A730-4A8F-B853-ABD5DEACF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914B8A5A-BB9B-428C-BE2B-376606AE4E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D1F22D18-49A2-4B82-AD2E-4AB0247B6C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BC290DE6-E708-4BF5-BD63-6D2C686532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70" name="Rectangle 69">
            <a:extLst>
              <a:ext uri="{FF2B5EF4-FFF2-40B4-BE49-F238E27FC236}">
                <a16:creationId xmlns:a16="http://schemas.microsoft.com/office/drawing/2014/main" id="{4DD59EAD-680A-4078-A333-DA19AA93C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665641" y="4473679"/>
            <a:ext cx="9552558" cy="1233251"/>
          </a:xfrm>
        </p:spPr>
        <p:txBody>
          <a:bodyPr vert="horz" lIns="91440" tIns="45720" rIns="91440" bIns="45720" rtlCol="0" anchor="b">
            <a:normAutofit/>
          </a:bodyPr>
          <a:lstStyle/>
          <a:p>
            <a:pPr>
              <a:lnSpc>
                <a:spcPct val="90000"/>
              </a:lnSpc>
            </a:pPr>
            <a:r>
              <a:rPr lang="en-US" sz="4100" dirty="0"/>
              <a:t>Accessing ftp server on windows 10</a:t>
            </a:r>
          </a:p>
        </p:txBody>
      </p:sp>
      <p:grpSp>
        <p:nvGrpSpPr>
          <p:cNvPr id="72" name="Group 71">
            <a:extLst>
              <a:ext uri="{FF2B5EF4-FFF2-40B4-BE49-F238E27FC236}">
                <a16:creationId xmlns:a16="http://schemas.microsoft.com/office/drawing/2014/main" id="{ABAAB33C-61BA-4F81-829F-DEAEA22295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3" name="Straight Connector 72">
              <a:extLst>
                <a:ext uri="{FF2B5EF4-FFF2-40B4-BE49-F238E27FC236}">
                  <a16:creationId xmlns:a16="http://schemas.microsoft.com/office/drawing/2014/main" id="{8A64DC27-24F7-407B-8E3B-661EFD89D9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AA026BCE-5483-434F-AA3C-4BA9813238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83848A68-E326-4497-8A5C-0FE319964C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A44441F2-0229-403E-BCD2-28AFD741E0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8079545E-0063-4DE1-9578-0769874AA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79" name="Snip Diagonal Corner Rectangle 12">
            <a:extLst>
              <a:ext uri="{FF2B5EF4-FFF2-40B4-BE49-F238E27FC236}">
                <a16:creationId xmlns:a16="http://schemas.microsoft.com/office/drawing/2014/main" id="{D800B5B7-75AA-4561-9BE9-90023C9D2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77D2D24-C954-FFD0-EF8E-0382A7838D30}"/>
              </a:ext>
            </a:extLst>
          </p:cNvPr>
          <p:cNvPicPr>
            <a:picLocks noGrp="1" noChangeAspect="1"/>
          </p:cNvPicPr>
          <p:nvPr>
            <p:ph idx="1"/>
          </p:nvPr>
        </p:nvPicPr>
        <p:blipFill>
          <a:blip r:embed="rId2"/>
          <a:srcRect r="1" b="32735"/>
          <a:stretch/>
        </p:blipFill>
        <p:spPr>
          <a:xfrm>
            <a:off x="834934" y="854087"/>
            <a:ext cx="9290304"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341475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114" name="Straight Connector 113">
            <a:extLst>
              <a:ext uri="{FF2B5EF4-FFF2-40B4-BE49-F238E27FC236}">
                <a16:creationId xmlns:a16="http://schemas.microsoft.com/office/drawing/2014/main" id="{A4A843B7-8120-43BA-8578-9A356D18A5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41DC5CB5-1B29-497D-96CB-D0EA4B0B98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22545A64-388C-4A28-B8DE-285C3D20C1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BA483275-FACD-4554-B393-58AA9EFF1F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844E9429-C6D1-417A-8981-0B7B938A5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24" name="Rectangle 123">
            <a:extLst>
              <a:ext uri="{FF2B5EF4-FFF2-40B4-BE49-F238E27FC236}">
                <a16:creationId xmlns:a16="http://schemas.microsoft.com/office/drawing/2014/main" id="{6FD585D3-CB43-48CC-A60C-97F604E99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5135754" y="628617"/>
            <a:ext cx="6368858" cy="3028983"/>
          </a:xfrm>
        </p:spPr>
        <p:txBody>
          <a:bodyPr vert="horz" lIns="91440" tIns="45720" rIns="91440" bIns="45720" rtlCol="0" anchor="b">
            <a:normAutofit/>
          </a:bodyPr>
          <a:lstStyle/>
          <a:p>
            <a:pPr>
              <a:lnSpc>
                <a:spcPct val="90000"/>
              </a:lnSpc>
            </a:pPr>
            <a:r>
              <a:rPr lang="en-US" sz="3000"/>
              <a:t>Listing the files and folders, switching to binary mode to download a picture file in the windows server and leaving the ftp session</a:t>
            </a:r>
          </a:p>
        </p:txBody>
      </p:sp>
      <p:pic>
        <p:nvPicPr>
          <p:cNvPr id="6" name="Content Placeholder 5" descr="A computer screen with white text&#10;&#10;Description automatically generated">
            <a:extLst>
              <a:ext uri="{FF2B5EF4-FFF2-40B4-BE49-F238E27FC236}">
                <a16:creationId xmlns:a16="http://schemas.microsoft.com/office/drawing/2014/main" id="{6994B62E-C649-9036-AF93-EAB9AB16AAB7}"/>
              </a:ext>
            </a:extLst>
          </p:cNvPr>
          <p:cNvPicPr>
            <a:picLocks noGrp="1" noChangeAspect="1"/>
          </p:cNvPicPr>
          <p:nvPr>
            <p:ph idx="1"/>
          </p:nvPr>
        </p:nvPicPr>
        <p:blipFill>
          <a:blip r:embed="rId2"/>
          <a:srcRect l="5969" r="27873" b="-1"/>
          <a:stretch/>
        </p:blipFill>
        <p:spPr>
          <a:xfrm>
            <a:off x="646633" y="1677755"/>
            <a:ext cx="4004489" cy="3177812"/>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126" name="Group 125">
            <a:extLst>
              <a:ext uri="{FF2B5EF4-FFF2-40B4-BE49-F238E27FC236}">
                <a16:creationId xmlns:a16="http://schemas.microsoft.com/office/drawing/2014/main" id="{0CF67D25-B214-4FC1-B9D9-9778DF81C7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7" name="Straight Connector 126">
              <a:extLst>
                <a:ext uri="{FF2B5EF4-FFF2-40B4-BE49-F238E27FC236}">
                  <a16:creationId xmlns:a16="http://schemas.microsoft.com/office/drawing/2014/main" id="{F73BFB09-0540-4F74-8278-0EB8DD4FE6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3B6C85CA-77E4-4A13-8CA2-7ED2532FA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D0B20183-5DBC-4848-B95B-D979D89237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F0F13623-7690-470A-AFD1-D3FBB1AE7F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87356DDB-2CEE-4C6A-8292-C097DE7DB7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6604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cxnSp>
        <p:nvCxnSpPr>
          <p:cNvPr id="158" name="Straight Connector 157">
            <a:extLst>
              <a:ext uri="{FF2B5EF4-FFF2-40B4-BE49-F238E27FC236}">
                <a16:creationId xmlns:a16="http://schemas.microsoft.com/office/drawing/2014/main" id="{5B21A5B4-3BC7-44E5-85B1-A330BF2D2F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7B10F641-148A-47F7-B5A8-F054655BF1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5A0B2B99-5577-4EC2-B81C-F116929898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E98F5047-C75D-49E0-BEC2-5C27DA57C5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4DDD9374-F0B8-48A8-B4F6-40DFD47D1C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68" name="Rectangle 167">
            <a:extLst>
              <a:ext uri="{FF2B5EF4-FFF2-40B4-BE49-F238E27FC236}">
                <a16:creationId xmlns:a16="http://schemas.microsoft.com/office/drawing/2014/main" id="{6A28C893-ED29-48D0-8A0C-9964AB00F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141CF-51EC-E249-4657-56B348008C01}"/>
              </a:ext>
            </a:extLst>
          </p:cNvPr>
          <p:cNvSpPr>
            <a:spLocks noGrp="1"/>
          </p:cNvSpPr>
          <p:nvPr>
            <p:ph type="title"/>
          </p:nvPr>
        </p:nvSpPr>
        <p:spPr>
          <a:xfrm>
            <a:off x="5116738" y="685799"/>
            <a:ext cx="6159273" cy="2971801"/>
          </a:xfrm>
        </p:spPr>
        <p:txBody>
          <a:bodyPr vert="horz" lIns="91440" tIns="45720" rIns="91440" bIns="45720" rtlCol="0" anchor="b">
            <a:normAutofit/>
          </a:bodyPr>
          <a:lstStyle/>
          <a:p>
            <a:pPr>
              <a:lnSpc>
                <a:spcPct val="90000"/>
              </a:lnSpc>
            </a:pPr>
            <a:r>
              <a:rPr lang="en-US" sz="3400"/>
              <a:t>Listing the files and folders, switching to binary mode to download a picture file to get flag 2 in the windows server</a:t>
            </a:r>
          </a:p>
        </p:txBody>
      </p:sp>
      <p:pic>
        <p:nvPicPr>
          <p:cNvPr id="9" name="Picture 8">
            <a:extLst>
              <a:ext uri="{FF2B5EF4-FFF2-40B4-BE49-F238E27FC236}">
                <a16:creationId xmlns:a16="http://schemas.microsoft.com/office/drawing/2014/main" id="{E7B13919-3337-C0E2-78FA-3659A63C8201}"/>
              </a:ext>
            </a:extLst>
          </p:cNvPr>
          <p:cNvPicPr>
            <a:picLocks noChangeAspect="1"/>
          </p:cNvPicPr>
          <p:nvPr/>
        </p:nvPicPr>
        <p:blipFill>
          <a:blip r:embed="rId2"/>
          <a:srcRect l="11202" r="10987" b="-2"/>
          <a:stretch/>
        </p:blipFill>
        <p:spPr>
          <a:xfrm>
            <a:off x="20" y="10"/>
            <a:ext cx="4639713" cy="4233662"/>
          </a:xfrm>
          <a:prstGeom prst="rect">
            <a:avLst/>
          </a:prstGeom>
          <a:effectLst>
            <a:innerShdw blurRad="57150" dist="38100" dir="14460000">
              <a:prstClr val="black">
                <a:alpha val="70000"/>
              </a:prstClr>
            </a:innerShdw>
          </a:effectLst>
        </p:spPr>
      </p:pic>
      <p:pic>
        <p:nvPicPr>
          <p:cNvPr id="7" name="Content Placeholder 6">
            <a:extLst>
              <a:ext uri="{FF2B5EF4-FFF2-40B4-BE49-F238E27FC236}">
                <a16:creationId xmlns:a16="http://schemas.microsoft.com/office/drawing/2014/main" id="{4AC125B1-AE35-93AB-7408-75ADFB2534F3}"/>
              </a:ext>
            </a:extLst>
          </p:cNvPr>
          <p:cNvPicPr>
            <a:picLocks noGrp="1" noChangeAspect="1"/>
          </p:cNvPicPr>
          <p:nvPr>
            <p:ph idx="1"/>
          </p:nvPr>
        </p:nvPicPr>
        <p:blipFill>
          <a:blip r:embed="rId3"/>
          <a:srcRect l="3110" r="6659" b="-3"/>
          <a:stretch/>
        </p:blipFill>
        <p:spPr>
          <a:xfrm>
            <a:off x="-3174" y="4233672"/>
            <a:ext cx="4642907" cy="2624328"/>
          </a:xfrm>
          <a:prstGeom prst="rect">
            <a:avLst/>
          </a:prstGeom>
          <a:effectLst>
            <a:innerShdw blurRad="57150" dist="38100" dir="14460000">
              <a:prstClr val="black">
                <a:alpha val="70000"/>
              </a:prstClr>
            </a:innerShdw>
          </a:effectLst>
        </p:spPr>
      </p:pic>
      <p:grpSp>
        <p:nvGrpSpPr>
          <p:cNvPr id="170" name="Group 169">
            <a:extLst>
              <a:ext uri="{FF2B5EF4-FFF2-40B4-BE49-F238E27FC236}">
                <a16:creationId xmlns:a16="http://schemas.microsoft.com/office/drawing/2014/main" id="{6869D98A-5932-4FEC-BD83-6DEED8EFEB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1" name="Straight Connector 170">
              <a:extLst>
                <a:ext uri="{FF2B5EF4-FFF2-40B4-BE49-F238E27FC236}">
                  <a16:creationId xmlns:a16="http://schemas.microsoft.com/office/drawing/2014/main" id="{D521B774-B032-4E0C-89B6-182E45AB6D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DD12187C-7D18-47F2-97DA-48CCB55A53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8EE5D12E-5E03-4C14-8582-62F7CE7057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3F72B4C5-474A-4132-981A-F816FDCD17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D33A4043-7F89-4DD0-B751-B21024966A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7902784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1852</TotalTime>
  <Words>415</Words>
  <Application>Microsoft Office PowerPoint</Application>
  <PresentationFormat>Widescreen</PresentationFormat>
  <Paragraphs>32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Century Gothic</vt:lpstr>
      <vt:lpstr>gotham-book</vt:lpstr>
      <vt:lpstr>Wingdings 3</vt:lpstr>
      <vt:lpstr>Slice</vt:lpstr>
      <vt:lpstr>Capturing and analyszing network traffic using a sniffer</vt:lpstr>
      <vt:lpstr>Objective</vt:lpstr>
      <vt:lpstr>introduction</vt:lpstr>
      <vt:lpstr>topology</vt:lpstr>
      <vt:lpstr>Making system not have an IP</vt:lpstr>
      <vt:lpstr>Scanning packets on wireshark</vt:lpstr>
      <vt:lpstr>Accessing ftp server on windows 10</vt:lpstr>
      <vt:lpstr>Listing the files and folders, switching to binary mode to download a picture file in the windows server and leaving the ftp session</vt:lpstr>
      <vt:lpstr>Listing the files and folders, switching to binary mode to download a picture file to get flag 2 in the windows server</vt:lpstr>
      <vt:lpstr>Accessing telnet to remote into another system </vt:lpstr>
      <vt:lpstr>Gaining access to the windows server machine, adding a user then moving it to enterprise admin group</vt:lpstr>
      <vt:lpstr>Viewing info on account “superman” and gaining flag for challenge</vt:lpstr>
      <vt:lpstr>Viewing info on account “aquaman” and gaining flag for challenge</vt:lpstr>
      <vt:lpstr>Using filter to check for ftp login on windows server from windows 10 machine</vt:lpstr>
      <vt:lpstr>exaMING POP SINCE ITS PLAIN TEXT FOR STUDENT@CAMPUS.EDU TO VIEW PASSWORD</vt:lpstr>
      <vt:lpstr>APPLYING “FRAME CONTAINS BUY” TO LOOK FOR THE EMAIL WE SENT ON THE WINDWOS 10 MACHINe. We THEN FOLLOW THE TCP STREAM FOR THE MESSAGE</vt:lpstr>
      <vt:lpstr>Applied telnet on filter, then followed TCP stream on packet that lead to entry of credentials and adding of user”Creeper”</vt:lpstr>
      <vt:lpstr>Applied ftp filter and followed tcp stream on packet to acquire flag</vt:lpstr>
      <vt:lpstr>Applied telnet filter and followed tcp stream on packet to acquire flag</vt:lpstr>
      <vt:lpstr>Applied frame contains buy filter and followed tcp stream on packet to acquire flag from email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DePriest</dc:creator>
  <cp:lastModifiedBy>Samuel DePriest</cp:lastModifiedBy>
  <cp:revision>1</cp:revision>
  <dcterms:created xsi:type="dcterms:W3CDTF">2024-09-13T19:18:37Z</dcterms:created>
  <dcterms:modified xsi:type="dcterms:W3CDTF">2024-09-15T02:11:01Z</dcterms:modified>
</cp:coreProperties>
</file>