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1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4879" autoAdjust="0"/>
  </p:normalViewPr>
  <p:slideViewPr>
    <p:cSldViewPr snapToGrid="0">
      <p:cViewPr varScale="1">
        <p:scale>
          <a:sx n="39" d="100"/>
          <a:sy n="39" d="100"/>
        </p:scale>
        <p:origin x="66" y="1800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Crafting and deploying malware using a </a:t>
            </a:r>
            <a:r>
              <a:rPr lang="en-US" dirty="0" err="1"/>
              <a:t>rAT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9603E-1B67-8F85-D6EC-0531C3E7A17E}"/>
              </a:ext>
            </a:extLst>
          </p:cNvPr>
          <p:cNvSpPr txBox="1"/>
          <p:nvPr/>
        </p:nvSpPr>
        <p:spPr>
          <a:xfrm>
            <a:off x="795130" y="5347252"/>
            <a:ext cx="624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Samuel DePriest</a:t>
            </a:r>
          </a:p>
          <a:p>
            <a:r>
              <a:rPr lang="en-US" dirty="0">
                <a:solidFill>
                  <a:schemeClr val="bg1"/>
                </a:solidFill>
              </a:rPr>
              <a:t>09-20-2024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178905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090" y="178905"/>
            <a:ext cx="9144000" cy="1959790"/>
          </a:xfrm>
        </p:spPr>
        <p:txBody>
          <a:bodyPr/>
          <a:lstStyle/>
          <a:p>
            <a:r>
              <a:rPr lang="en-US" sz="3600" dirty="0" err="1"/>
              <a:t>Bruter</a:t>
            </a:r>
            <a:r>
              <a:rPr lang="en-US" sz="3600" dirty="0"/>
              <a:t> successfully acquiring the credential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C5600E-7499-5999-AF65-69D4D365B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417" y="1921293"/>
            <a:ext cx="5125165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39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178905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090" y="178905"/>
            <a:ext cx="9144000" cy="1959790"/>
          </a:xfrm>
        </p:spPr>
        <p:txBody>
          <a:bodyPr/>
          <a:lstStyle/>
          <a:p>
            <a:r>
              <a:rPr lang="en-US" sz="3600" dirty="0"/>
              <a:t>Building out </a:t>
            </a:r>
            <a:r>
              <a:rPr lang="en-US" sz="3600" dirty="0" err="1"/>
              <a:t>Darkcomet</a:t>
            </a:r>
            <a:r>
              <a:rPr lang="en-US" sz="3600" dirty="0"/>
              <a:t> </a:t>
            </a:r>
            <a:r>
              <a:rPr lang="en-US" sz="3600" dirty="0" err="1"/>
              <a:t>RaT</a:t>
            </a:r>
            <a:r>
              <a:rPr lang="en-US" sz="36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C77BC7-DFF8-4856-BC04-FC9901D6F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76531"/>
            <a:ext cx="4131733" cy="4906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CECCDC-1AE0-C5C1-B361-8D3D280D2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600" y="2270732"/>
            <a:ext cx="3685156" cy="4258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D39A16-F7F8-17DB-8532-7F56E0E731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1733" y="1647529"/>
            <a:ext cx="3589867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2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178905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090" y="178905"/>
            <a:ext cx="9144000" cy="1959790"/>
          </a:xfrm>
        </p:spPr>
        <p:txBody>
          <a:bodyPr/>
          <a:lstStyle/>
          <a:p>
            <a:r>
              <a:rPr lang="en-US" sz="3600" dirty="0"/>
              <a:t>RDP into the windows server machine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3221A6-9BEB-D9D1-58BA-B40B7F24B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994" y="1575520"/>
            <a:ext cx="7964011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6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178905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090" y="178905"/>
            <a:ext cx="9144000" cy="1959790"/>
          </a:xfrm>
        </p:spPr>
        <p:txBody>
          <a:bodyPr/>
          <a:lstStyle/>
          <a:p>
            <a:r>
              <a:rPr lang="en-US" sz="3600" dirty="0"/>
              <a:t>Placing payload on the windows server machine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18CF1-3263-3BC4-2BA5-F10EF6E90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866" y="1646522"/>
            <a:ext cx="6912447" cy="521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4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178905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090" y="178905"/>
            <a:ext cx="9144000" cy="1959790"/>
          </a:xfrm>
        </p:spPr>
        <p:txBody>
          <a:bodyPr/>
          <a:lstStyle/>
          <a:p>
            <a:r>
              <a:rPr lang="en-US" sz="3600" dirty="0"/>
              <a:t>Proof of execution of payload from </a:t>
            </a:r>
            <a:r>
              <a:rPr lang="en-US" sz="3600" dirty="0" err="1"/>
              <a:t>darkcomet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341A8-7BFC-4E5C-ACBF-920B3A8F7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051" y="1696210"/>
            <a:ext cx="6685897" cy="498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178905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090" y="178905"/>
            <a:ext cx="9144000" cy="1959790"/>
          </a:xfrm>
        </p:spPr>
        <p:txBody>
          <a:bodyPr/>
          <a:lstStyle/>
          <a:p>
            <a:r>
              <a:rPr lang="en-US" sz="3600" dirty="0"/>
              <a:t>Viewing computer info from control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E43FD-020F-1475-0315-7C97B94D4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855" y="1902516"/>
            <a:ext cx="7039957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0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178905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090" y="178905"/>
            <a:ext cx="9144000" cy="1959790"/>
          </a:xfrm>
        </p:spPr>
        <p:txBody>
          <a:bodyPr/>
          <a:lstStyle/>
          <a:p>
            <a:r>
              <a:rPr lang="en-US" sz="3600" dirty="0"/>
              <a:t>Stealing the </a:t>
            </a:r>
            <a:r>
              <a:rPr lang="en-US" sz="3600" dirty="0" err="1"/>
              <a:t>deathstar</a:t>
            </a:r>
            <a:r>
              <a:rPr lang="en-US" sz="3600" dirty="0"/>
              <a:t> blueprints from the victim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634E0-9758-BE24-917D-0CA09781E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890" y="1599944"/>
            <a:ext cx="6592220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1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84604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085" y="-593756"/>
            <a:ext cx="9144000" cy="1959790"/>
          </a:xfrm>
        </p:spPr>
        <p:txBody>
          <a:bodyPr/>
          <a:lstStyle/>
          <a:p>
            <a:r>
              <a:rPr lang="en-US" sz="3600" dirty="0"/>
              <a:t>Flags from blueprints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C83C16-B743-DCA6-FF5B-BEFE6577D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586" y="884721"/>
            <a:ext cx="3603484" cy="36640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8284BC-6202-ED44-EE7D-9108C54E4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484" y="884721"/>
            <a:ext cx="3820058" cy="30198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B1C517-54EF-9F4E-D05E-36DA1C3EA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128" y="944811"/>
            <a:ext cx="4002354" cy="28996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1DE8BB-58AA-1E53-5F53-509B08FEB4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9351" y="3929787"/>
            <a:ext cx="4463085" cy="284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2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  <a:latin typeface="gotham-book"/>
              </a:rPr>
              <a:t>In this lab, I learned how to penetrate a system with a brute force attack using </a:t>
            </a:r>
            <a:r>
              <a:rPr lang="en-US" sz="2400" b="0" i="0" dirty="0" err="1">
                <a:effectLst/>
                <a:latin typeface="gotham-book"/>
              </a:rPr>
              <a:t>nmap</a:t>
            </a:r>
            <a:r>
              <a:rPr lang="en-US" sz="2400" b="0" i="0" dirty="0">
                <a:effectLst/>
                <a:latin typeface="gotham-book"/>
              </a:rPr>
              <a:t>/</a:t>
            </a:r>
            <a:r>
              <a:rPr lang="en-US" sz="2400" b="0" i="0" dirty="0" err="1">
                <a:effectLst/>
                <a:latin typeface="gotham-book"/>
              </a:rPr>
              <a:t>zenmap</a:t>
            </a:r>
            <a:r>
              <a:rPr lang="en-US" sz="2400" b="0" i="0" dirty="0">
                <a:effectLst/>
                <a:latin typeface="gotham-book"/>
              </a:rPr>
              <a:t> and </a:t>
            </a:r>
            <a:r>
              <a:rPr lang="en-US" sz="2400" b="0" i="0" dirty="0" err="1">
                <a:effectLst/>
                <a:latin typeface="gotham-book"/>
              </a:rPr>
              <a:t>bruter</a:t>
            </a:r>
            <a:r>
              <a:rPr lang="en-US" sz="2400" b="0" i="0" dirty="0">
                <a:effectLst/>
                <a:latin typeface="gotham-book"/>
              </a:rPr>
              <a:t> tools. Then, I learned how to create malware using </a:t>
            </a:r>
            <a:r>
              <a:rPr lang="en-US" sz="2400" b="0" i="0" dirty="0" err="1">
                <a:effectLst/>
                <a:latin typeface="gotham-book"/>
              </a:rPr>
              <a:t>DarkComet</a:t>
            </a:r>
            <a:r>
              <a:rPr lang="en-US" sz="2400" b="0" i="0" dirty="0">
                <a:effectLst/>
                <a:latin typeface="gotham-book"/>
              </a:rPr>
              <a:t>, log in to a system, drop the malware, and execute it. Then, I exfiltrated the data from the remote victim once the malware is running on the compromised system. It is important to remember that attackers have a purpose for their mission, and that is often critical data theft from an organization or company.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557" y="0"/>
            <a:ext cx="9144000" cy="2286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9603E-1B67-8F85-D6EC-0531C3E7A17E}"/>
              </a:ext>
            </a:extLst>
          </p:cNvPr>
          <p:cNvSpPr txBox="1"/>
          <p:nvPr/>
        </p:nvSpPr>
        <p:spPr>
          <a:xfrm>
            <a:off x="559904" y="1502688"/>
            <a:ext cx="110721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this lab, I will breach and compromise a host on the network. First, I will use the scanning tool </a:t>
            </a:r>
            <a:r>
              <a:rPr lang="en-US" dirty="0" err="1">
                <a:solidFill>
                  <a:schemeClr val="bg1"/>
                </a:solidFill>
              </a:rPr>
              <a:t>nmap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Zenmap</a:t>
            </a:r>
            <a:r>
              <a:rPr lang="en-US" dirty="0">
                <a:solidFill>
                  <a:schemeClr val="bg1"/>
                </a:solidFill>
              </a:rPr>
              <a:t> in order to determine the open ports on the </a:t>
            </a:r>
            <a:r>
              <a:rPr lang="en-US" dirty="0" err="1">
                <a:solidFill>
                  <a:schemeClr val="bg1"/>
                </a:solidFill>
              </a:rPr>
              <a:t>pfSense</a:t>
            </a:r>
            <a:r>
              <a:rPr lang="en-US" dirty="0">
                <a:solidFill>
                  <a:schemeClr val="bg1"/>
                </a:solidFill>
              </a:rPr>
              <a:t> firewall from an external address. Then, the lab uses </a:t>
            </a:r>
            <a:r>
              <a:rPr lang="en-US" dirty="0" err="1">
                <a:solidFill>
                  <a:schemeClr val="bg1"/>
                </a:solidFill>
              </a:rPr>
              <a:t>Bruter</a:t>
            </a:r>
            <a:r>
              <a:rPr lang="en-US" dirty="0">
                <a:solidFill>
                  <a:schemeClr val="bg1"/>
                </a:solidFill>
              </a:rPr>
              <a:t>, a GUI-based network brute-forcing tool for Windows systems to determine the password for the administrator using a dictionary attack. After </a:t>
            </a:r>
            <a:r>
              <a:rPr lang="en-US" dirty="0" err="1">
                <a:solidFill>
                  <a:schemeClr val="bg1"/>
                </a:solidFill>
              </a:rPr>
              <a:t>Bruter</a:t>
            </a:r>
            <a:r>
              <a:rPr lang="en-US" dirty="0">
                <a:solidFill>
                  <a:schemeClr val="bg1"/>
                </a:solidFill>
              </a:rPr>
              <a:t> determines the password of the administrator account, the attacker can leverage the credentials through an RDP session. In order to establish a persistent connection to the victim, I will create malware using </a:t>
            </a:r>
            <a:r>
              <a:rPr lang="en-US" dirty="0" err="1">
                <a:solidFill>
                  <a:schemeClr val="bg1"/>
                </a:solidFill>
              </a:rPr>
              <a:t>DarkComet</a:t>
            </a:r>
            <a:r>
              <a:rPr lang="en-US" dirty="0">
                <a:solidFill>
                  <a:schemeClr val="bg1"/>
                </a:solidFill>
              </a:rPr>
              <a:t>, which is a Remote Access Trojan, or RAT. </a:t>
            </a:r>
            <a:r>
              <a:rPr lang="en-US" dirty="0" err="1">
                <a:solidFill>
                  <a:schemeClr val="bg1"/>
                </a:solidFill>
              </a:rPr>
              <a:t>DarkComet</a:t>
            </a:r>
            <a:r>
              <a:rPr lang="en-US" dirty="0">
                <a:solidFill>
                  <a:schemeClr val="bg1"/>
                </a:solidFill>
              </a:rPr>
              <a:t> requires a malware server to set up the command and control structure. The command and control malware is called </a:t>
            </a:r>
            <a:r>
              <a:rPr lang="en-US" dirty="0" err="1">
                <a:solidFill>
                  <a:schemeClr val="bg1"/>
                </a:solidFill>
              </a:rPr>
              <a:t>DarkComet</a:t>
            </a:r>
            <a:r>
              <a:rPr lang="en-US" dirty="0">
                <a:solidFill>
                  <a:schemeClr val="bg1"/>
                </a:solidFill>
              </a:rPr>
              <a:t> and has a feature that allows you to bind a legitimate icon with the malicious executable. I will use the icon from Firefox to make the malware appear more legitimate. With the RDP session I established, I can dump the malware onto the system and launch the malware which beacons to the attack’s machine. Once the connection occurs, the attacker exfiltrates the </a:t>
            </a:r>
            <a:r>
              <a:rPr lang="en-US" dirty="0" err="1">
                <a:solidFill>
                  <a:schemeClr val="bg1"/>
                </a:solidFill>
              </a:rPr>
              <a:t>DeathStar</a:t>
            </a:r>
            <a:r>
              <a:rPr lang="en-US" dirty="0">
                <a:solidFill>
                  <a:schemeClr val="bg1"/>
                </a:solidFill>
              </a:rPr>
              <a:t> blueprints out of the network.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Tools: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Netstat</a:t>
            </a:r>
          </a:p>
          <a:p>
            <a:r>
              <a:rPr lang="en-US" dirty="0">
                <a:solidFill>
                  <a:schemeClr val="bg1"/>
                </a:solidFill>
              </a:rPr>
              <a:t>RDP</a:t>
            </a:r>
          </a:p>
          <a:p>
            <a:r>
              <a:rPr lang="en-US" dirty="0" err="1">
                <a:solidFill>
                  <a:schemeClr val="bg1"/>
                </a:solidFill>
              </a:rPr>
              <a:t>Bruter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DarkComet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Nmap</a:t>
            </a:r>
          </a:p>
        </p:txBody>
      </p:sp>
    </p:spTree>
    <p:extLst>
      <p:ext uri="{BB962C8B-B14F-4D97-AF65-F5344CB8AC3E}">
        <p14:creationId xmlns:p14="http://schemas.microsoft.com/office/powerpoint/2010/main" val="14921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557" y="0"/>
            <a:ext cx="9144000" cy="228600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79603E-1B67-8F85-D6EC-0531C3E7A17E}"/>
              </a:ext>
            </a:extLst>
          </p:cNvPr>
          <p:cNvSpPr txBox="1"/>
          <p:nvPr/>
        </p:nvSpPr>
        <p:spPr>
          <a:xfrm>
            <a:off x="559904" y="2484783"/>
            <a:ext cx="11072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gotham-book"/>
              </a:rPr>
              <a:t>Use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gotham-book"/>
              </a:rPr>
              <a:t>nmap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gotham-book"/>
              </a:rPr>
              <a:t>/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gotham-book"/>
              </a:rPr>
              <a:t>Zenmap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gotham-book"/>
              </a:rPr>
              <a:t> to scan a network.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gotham-book"/>
              </a:rPr>
              <a:t>Deploy malware on a system.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gotham-book"/>
              </a:rPr>
              <a:t>Use </a:t>
            </a:r>
            <a:r>
              <a:rPr lang="en-US" sz="2400" b="0" i="0" dirty="0" err="1">
                <a:solidFill>
                  <a:schemeClr val="bg1"/>
                </a:solidFill>
                <a:effectLst/>
                <a:latin typeface="gotham-book"/>
              </a:rPr>
              <a:t>Bruter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gotham-book"/>
              </a:rPr>
              <a:t> to exploit a system vulnerability.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gotham-book"/>
              </a:rPr>
              <a:t>Use remote desktop to breach a system.</a:t>
            </a:r>
          </a:p>
        </p:txBody>
      </p:sp>
    </p:spTree>
    <p:extLst>
      <p:ext uri="{BB962C8B-B14F-4D97-AF65-F5344CB8AC3E}">
        <p14:creationId xmlns:p14="http://schemas.microsoft.com/office/powerpoint/2010/main" val="286782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557" y="0"/>
            <a:ext cx="9144000" cy="2286000"/>
          </a:xfrm>
        </p:spPr>
        <p:txBody>
          <a:bodyPr/>
          <a:lstStyle/>
          <a:p>
            <a:r>
              <a:rPr lang="en-US" dirty="0"/>
              <a:t>topology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F4E62C-FFC5-A680-A4C8-693AC1B6F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524000"/>
            <a:ext cx="7823200" cy="53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96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178905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557" y="0"/>
            <a:ext cx="9144000" cy="2286000"/>
          </a:xfrm>
        </p:spPr>
        <p:txBody>
          <a:bodyPr/>
          <a:lstStyle/>
          <a:p>
            <a:r>
              <a:rPr lang="en-US" dirty="0"/>
              <a:t>Nmap scan on </a:t>
            </a:r>
            <a:r>
              <a:rPr lang="en-US" dirty="0" err="1"/>
              <a:t>pfsense</a:t>
            </a:r>
            <a:r>
              <a:rPr lang="en-US" dirty="0"/>
              <a:t> firewall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FE1D5-4CC1-188C-62AD-C907A0624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025" y="1745923"/>
            <a:ext cx="7621064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2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178905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557" y="0"/>
            <a:ext cx="9144000" cy="2286000"/>
          </a:xfrm>
        </p:spPr>
        <p:txBody>
          <a:bodyPr/>
          <a:lstStyle/>
          <a:p>
            <a:r>
              <a:rPr lang="en-US" dirty="0" err="1"/>
              <a:t>zenmap</a:t>
            </a:r>
            <a:r>
              <a:rPr lang="en-US" dirty="0"/>
              <a:t> scan on </a:t>
            </a:r>
            <a:r>
              <a:rPr lang="en-US" dirty="0" err="1"/>
              <a:t>pfsense</a:t>
            </a:r>
            <a:r>
              <a:rPr lang="en-US" dirty="0"/>
              <a:t> firewall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8385-E9A8-D81D-19F1-47C1C2334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264" y="1890069"/>
            <a:ext cx="4734586" cy="453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53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178905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557" y="0"/>
            <a:ext cx="9144000" cy="2286000"/>
          </a:xfrm>
        </p:spPr>
        <p:txBody>
          <a:bodyPr/>
          <a:lstStyle/>
          <a:p>
            <a:r>
              <a:rPr lang="en-US" dirty="0" err="1"/>
              <a:t>zenmap</a:t>
            </a:r>
            <a:r>
              <a:rPr lang="en-US" dirty="0"/>
              <a:t> scan on </a:t>
            </a:r>
            <a:r>
              <a:rPr lang="en-US" dirty="0" err="1"/>
              <a:t>pfsense</a:t>
            </a:r>
            <a:r>
              <a:rPr lang="en-US" dirty="0"/>
              <a:t> firewall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8385-E9A8-D81D-19F1-47C1C2334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264" y="1890069"/>
            <a:ext cx="4734586" cy="453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8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178905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557" y="0"/>
            <a:ext cx="9144000" cy="2286000"/>
          </a:xfrm>
        </p:spPr>
        <p:txBody>
          <a:bodyPr/>
          <a:lstStyle/>
          <a:p>
            <a:r>
              <a:rPr lang="en-US" sz="3600" dirty="0" err="1"/>
              <a:t>zenmap</a:t>
            </a:r>
            <a:r>
              <a:rPr lang="en-US" sz="3600" dirty="0"/>
              <a:t> scan showing open </a:t>
            </a:r>
            <a:r>
              <a:rPr lang="en-US" sz="3600" dirty="0" err="1"/>
              <a:t>prots</a:t>
            </a:r>
            <a:r>
              <a:rPr lang="en-US" sz="3600" dirty="0"/>
              <a:t> and services with banners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091AF-65D6-E8A7-BDC9-D92D05228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443" y="1909467"/>
            <a:ext cx="7840599" cy="476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7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178905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557" y="0"/>
            <a:ext cx="9144000" cy="2286000"/>
          </a:xfrm>
        </p:spPr>
        <p:txBody>
          <a:bodyPr/>
          <a:lstStyle/>
          <a:p>
            <a:r>
              <a:rPr lang="en-US" sz="3600" dirty="0"/>
              <a:t>Setting up </a:t>
            </a:r>
            <a:r>
              <a:rPr lang="en-US" sz="3600" dirty="0" err="1"/>
              <a:t>bruter</a:t>
            </a:r>
            <a:r>
              <a:rPr lang="en-US" sz="3600" dirty="0"/>
              <a:t> to launch an attack on ftp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5A3C86-1F5B-310A-5184-DA1CAFC32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58" y="1792065"/>
            <a:ext cx="5172797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38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{3133280A-3250-4EF2-A94D-C162715EC7E4}tf55661986_win32</Template>
  <TotalTime>1313</TotalTime>
  <Words>440</Words>
  <Application>Microsoft Office PowerPoint</Application>
  <PresentationFormat>Widescreen</PresentationFormat>
  <Paragraphs>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gotham-book</vt:lpstr>
      <vt:lpstr>Wingdings</vt:lpstr>
      <vt:lpstr>Custom</vt:lpstr>
      <vt:lpstr>Crafting and deploying malware using a rAT</vt:lpstr>
      <vt:lpstr>Introduction</vt:lpstr>
      <vt:lpstr>Objective</vt:lpstr>
      <vt:lpstr>topology</vt:lpstr>
      <vt:lpstr>Nmap scan on pfsense firewall</vt:lpstr>
      <vt:lpstr>zenmap scan on pfsense firewall</vt:lpstr>
      <vt:lpstr>zenmap scan on pfsense firewall</vt:lpstr>
      <vt:lpstr>zenmap scan showing open prots and services with banners</vt:lpstr>
      <vt:lpstr>Setting up bruter to launch an attack on ftp </vt:lpstr>
      <vt:lpstr>Bruter successfully acquiring the credential</vt:lpstr>
      <vt:lpstr>Building out Darkcomet RaT </vt:lpstr>
      <vt:lpstr>RDP into the windows server machine</vt:lpstr>
      <vt:lpstr>Placing payload on the windows server machine</vt:lpstr>
      <vt:lpstr>Proof of execution of payload from darkcomet</vt:lpstr>
      <vt:lpstr>Viewing computer info from control server</vt:lpstr>
      <vt:lpstr>Stealing the deathstar blueprints from the victim</vt:lpstr>
      <vt:lpstr>Flags from blueprints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DePriest</dc:creator>
  <cp:lastModifiedBy>Samuel DePriest</cp:lastModifiedBy>
  <cp:revision>1</cp:revision>
  <dcterms:created xsi:type="dcterms:W3CDTF">2024-09-21T04:44:31Z</dcterms:created>
  <dcterms:modified xsi:type="dcterms:W3CDTF">2024-09-22T02:38:28Z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