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32"/>
  </p:notesMasterIdLst>
  <p:handoutMasterIdLst>
    <p:handoutMasterId r:id="rId3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8" autoAdjust="0"/>
    <p:restoredTop sz="94648" autoAdjust="0"/>
  </p:normalViewPr>
  <p:slideViewPr>
    <p:cSldViewPr snapToGrid="0">
      <p:cViewPr varScale="1">
        <p:scale>
          <a:sx n="57" d="100"/>
          <a:sy n="57" d="100"/>
        </p:scale>
        <p:origin x="78" y="141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9/12/2024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9/12/2024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9/12/2024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9/12/2024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9/12/2024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9/12/2024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9/12/2024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3818"/>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446534" y="2429933"/>
            <a:ext cx="10993549" cy="895244"/>
          </a:xfrm>
        </p:spPr>
        <p:txBody>
          <a:bodyPr>
            <a:noAutofit/>
          </a:bodyPr>
          <a:lstStyle/>
          <a:p>
            <a:r>
              <a:rPr lang="en-US" sz="6000" dirty="0">
                <a:solidFill>
                  <a:schemeClr val="bg1"/>
                </a:solidFill>
              </a:rPr>
              <a:t>Enumerating hosts using </a:t>
            </a:r>
            <a:r>
              <a:rPr lang="en-US" sz="6000" dirty="0" err="1">
                <a:solidFill>
                  <a:schemeClr val="bg1"/>
                </a:solidFill>
              </a:rPr>
              <a:t>wireshark</a:t>
            </a:r>
            <a:r>
              <a:rPr lang="en-US" sz="6000" dirty="0">
                <a:solidFill>
                  <a:schemeClr val="bg1"/>
                </a:solidFill>
              </a:rPr>
              <a:t>, windows and </a:t>
            </a:r>
            <a:r>
              <a:rPr lang="en-US" sz="6000" dirty="0" err="1">
                <a:solidFill>
                  <a:schemeClr val="bg1"/>
                </a:solidFill>
              </a:rPr>
              <a:t>linux</a:t>
            </a:r>
            <a:r>
              <a:rPr lang="en-US" sz="6000" dirty="0">
                <a:solidFill>
                  <a:schemeClr val="bg1"/>
                </a:solidFill>
              </a:rPr>
              <a:t> commands.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446534" y="4554852"/>
            <a:ext cx="10993546" cy="1835712"/>
          </a:xfrm>
        </p:spPr>
        <p:txBody>
          <a:bodyPr>
            <a:normAutofit/>
          </a:bodyPr>
          <a:lstStyle/>
          <a:p>
            <a:r>
              <a:rPr lang="en-US" dirty="0">
                <a:solidFill>
                  <a:srgbClr val="7CEBFF"/>
                </a:solidFill>
              </a:rPr>
              <a:t>Samuel </a:t>
            </a:r>
            <a:r>
              <a:rPr lang="en-US" dirty="0" err="1">
                <a:solidFill>
                  <a:srgbClr val="7CEBFF"/>
                </a:solidFill>
              </a:rPr>
              <a:t>depriest</a:t>
            </a:r>
            <a:endParaRPr lang="en-US" dirty="0">
              <a:solidFill>
                <a:srgbClr val="7CEBFF"/>
              </a:solidFill>
            </a:endParaRPr>
          </a:p>
          <a:p>
            <a:r>
              <a:rPr lang="en-US" dirty="0">
                <a:solidFill>
                  <a:srgbClr val="7CEBFF"/>
                </a:solidFill>
              </a:rPr>
              <a:t>09/12/2024</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5986-D995-B009-7173-477E241E623F}"/>
              </a:ext>
            </a:extLst>
          </p:cNvPr>
          <p:cNvSpPr>
            <a:spLocks noGrp="1"/>
          </p:cNvSpPr>
          <p:nvPr>
            <p:ph type="title"/>
          </p:nvPr>
        </p:nvSpPr>
        <p:spPr/>
        <p:txBody>
          <a:bodyPr/>
          <a:lstStyle/>
          <a:p>
            <a:r>
              <a:rPr lang="en-US" dirty="0"/>
              <a:t>Backing up current config file of </a:t>
            </a:r>
            <a:r>
              <a:rPr lang="en-US" dirty="0" err="1"/>
              <a:t>ip</a:t>
            </a:r>
            <a:endParaRPr lang="en-US" dirty="0"/>
          </a:p>
        </p:txBody>
      </p:sp>
      <p:pic>
        <p:nvPicPr>
          <p:cNvPr id="5" name="Content Placeholder 4">
            <a:extLst>
              <a:ext uri="{FF2B5EF4-FFF2-40B4-BE49-F238E27FC236}">
                <a16:creationId xmlns:a16="http://schemas.microsoft.com/office/drawing/2014/main" id="{2597F759-67CC-A5F3-204E-DAE2E7D227FC}"/>
              </a:ext>
            </a:extLst>
          </p:cNvPr>
          <p:cNvPicPr>
            <a:picLocks noGrp="1" noChangeAspect="1"/>
          </p:cNvPicPr>
          <p:nvPr>
            <p:ph idx="1"/>
          </p:nvPr>
        </p:nvPicPr>
        <p:blipFill>
          <a:blip r:embed="rId2"/>
          <a:stretch>
            <a:fillRect/>
          </a:stretch>
        </p:blipFill>
        <p:spPr>
          <a:xfrm>
            <a:off x="2061599" y="3601185"/>
            <a:ext cx="8068801" cy="838317"/>
          </a:xfrm>
        </p:spPr>
      </p:pic>
      <p:pic>
        <p:nvPicPr>
          <p:cNvPr id="7" name="Picture 6">
            <a:extLst>
              <a:ext uri="{FF2B5EF4-FFF2-40B4-BE49-F238E27FC236}">
                <a16:creationId xmlns:a16="http://schemas.microsoft.com/office/drawing/2014/main" id="{4826CA38-FC47-58A2-B6D6-31DEB4ACF6FF}"/>
              </a:ext>
            </a:extLst>
          </p:cNvPr>
          <p:cNvPicPr>
            <a:picLocks noChangeAspect="1"/>
          </p:cNvPicPr>
          <p:nvPr/>
        </p:nvPicPr>
        <p:blipFill>
          <a:blip r:embed="rId2"/>
          <a:stretch>
            <a:fillRect/>
          </a:stretch>
        </p:blipFill>
        <p:spPr>
          <a:xfrm>
            <a:off x="2061599" y="3009841"/>
            <a:ext cx="8068801" cy="838317"/>
          </a:xfrm>
          <a:prstGeom prst="rect">
            <a:avLst/>
          </a:prstGeom>
        </p:spPr>
      </p:pic>
    </p:spTree>
    <p:extLst>
      <p:ext uri="{BB962C8B-B14F-4D97-AF65-F5344CB8AC3E}">
        <p14:creationId xmlns:p14="http://schemas.microsoft.com/office/powerpoint/2010/main" val="194459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5986-D995-B009-7173-477E241E623F}"/>
              </a:ext>
            </a:extLst>
          </p:cNvPr>
          <p:cNvSpPr>
            <a:spLocks noGrp="1"/>
          </p:cNvSpPr>
          <p:nvPr>
            <p:ph type="title"/>
          </p:nvPr>
        </p:nvSpPr>
        <p:spPr/>
        <p:txBody>
          <a:bodyPr/>
          <a:lstStyle/>
          <a:p>
            <a:r>
              <a:rPr lang="en-US" dirty="0"/>
              <a:t>Viewing backup file for .backup2 for flag</a:t>
            </a:r>
          </a:p>
        </p:txBody>
      </p:sp>
      <p:pic>
        <p:nvPicPr>
          <p:cNvPr id="8" name="Content Placeholder 7">
            <a:extLst>
              <a:ext uri="{FF2B5EF4-FFF2-40B4-BE49-F238E27FC236}">
                <a16:creationId xmlns:a16="http://schemas.microsoft.com/office/drawing/2014/main" id="{577613BB-EE1A-B6F5-E3C2-E76E5E63226E}"/>
              </a:ext>
            </a:extLst>
          </p:cNvPr>
          <p:cNvPicPr>
            <a:picLocks noGrp="1" noChangeAspect="1"/>
          </p:cNvPicPr>
          <p:nvPr>
            <p:ph idx="1"/>
          </p:nvPr>
        </p:nvPicPr>
        <p:blipFill>
          <a:blip r:embed="rId2"/>
          <a:stretch>
            <a:fillRect/>
          </a:stretch>
        </p:blipFill>
        <p:spPr>
          <a:xfrm>
            <a:off x="1980625" y="3101053"/>
            <a:ext cx="8230749" cy="1838582"/>
          </a:xfrm>
        </p:spPr>
      </p:pic>
    </p:spTree>
    <p:extLst>
      <p:ext uri="{BB962C8B-B14F-4D97-AF65-F5344CB8AC3E}">
        <p14:creationId xmlns:p14="http://schemas.microsoft.com/office/powerpoint/2010/main" val="2219832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5986-D995-B009-7173-477E241E623F}"/>
              </a:ext>
            </a:extLst>
          </p:cNvPr>
          <p:cNvSpPr>
            <a:spLocks noGrp="1"/>
          </p:cNvSpPr>
          <p:nvPr>
            <p:ph type="title"/>
          </p:nvPr>
        </p:nvSpPr>
        <p:spPr/>
        <p:txBody>
          <a:bodyPr/>
          <a:lstStyle/>
          <a:p>
            <a:r>
              <a:rPr lang="en-US" dirty="0"/>
              <a:t>Setting the DNs Server</a:t>
            </a:r>
          </a:p>
        </p:txBody>
      </p:sp>
      <p:pic>
        <p:nvPicPr>
          <p:cNvPr id="6" name="Content Placeholder 5">
            <a:extLst>
              <a:ext uri="{FF2B5EF4-FFF2-40B4-BE49-F238E27FC236}">
                <a16:creationId xmlns:a16="http://schemas.microsoft.com/office/drawing/2014/main" id="{6F468B53-F81A-24CD-C895-ED1DA362EB64}"/>
              </a:ext>
            </a:extLst>
          </p:cNvPr>
          <p:cNvPicPr>
            <a:picLocks noGrp="1" noChangeAspect="1"/>
          </p:cNvPicPr>
          <p:nvPr>
            <p:ph idx="1"/>
          </p:nvPr>
        </p:nvPicPr>
        <p:blipFill>
          <a:blip r:embed="rId2"/>
          <a:stretch>
            <a:fillRect/>
          </a:stretch>
        </p:blipFill>
        <p:spPr>
          <a:xfrm>
            <a:off x="1942520" y="3591659"/>
            <a:ext cx="8306959" cy="857370"/>
          </a:xfrm>
        </p:spPr>
      </p:pic>
    </p:spTree>
    <p:extLst>
      <p:ext uri="{BB962C8B-B14F-4D97-AF65-F5344CB8AC3E}">
        <p14:creationId xmlns:p14="http://schemas.microsoft.com/office/powerpoint/2010/main" val="30670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C703-37E2-6D27-0836-662679EF6761}"/>
              </a:ext>
            </a:extLst>
          </p:cNvPr>
          <p:cNvSpPr>
            <a:spLocks noGrp="1"/>
          </p:cNvSpPr>
          <p:nvPr>
            <p:ph type="title"/>
          </p:nvPr>
        </p:nvSpPr>
        <p:spPr/>
        <p:txBody>
          <a:bodyPr/>
          <a:lstStyle/>
          <a:p>
            <a:r>
              <a:rPr lang="en-US" dirty="0"/>
              <a:t>Enumerate machines with windows</a:t>
            </a:r>
          </a:p>
        </p:txBody>
      </p:sp>
      <p:pic>
        <p:nvPicPr>
          <p:cNvPr id="5" name="Content Placeholder 4">
            <a:extLst>
              <a:ext uri="{FF2B5EF4-FFF2-40B4-BE49-F238E27FC236}">
                <a16:creationId xmlns:a16="http://schemas.microsoft.com/office/drawing/2014/main" id="{C57F90D3-0986-580E-407A-F42044E6729B}"/>
              </a:ext>
            </a:extLst>
          </p:cNvPr>
          <p:cNvPicPr>
            <a:picLocks noGrp="1" noChangeAspect="1"/>
          </p:cNvPicPr>
          <p:nvPr>
            <p:ph idx="1"/>
          </p:nvPr>
        </p:nvPicPr>
        <p:blipFill>
          <a:blip r:embed="rId2"/>
          <a:stretch>
            <a:fillRect/>
          </a:stretch>
        </p:blipFill>
        <p:spPr>
          <a:xfrm>
            <a:off x="2257063" y="2181225"/>
            <a:ext cx="7677874" cy="3678238"/>
          </a:xfrm>
        </p:spPr>
      </p:pic>
    </p:spTree>
    <p:extLst>
      <p:ext uri="{BB962C8B-B14F-4D97-AF65-F5344CB8AC3E}">
        <p14:creationId xmlns:p14="http://schemas.microsoft.com/office/powerpoint/2010/main" val="1041689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FE17-3A52-056C-9359-CE5B322F0A14}"/>
              </a:ext>
            </a:extLst>
          </p:cNvPr>
          <p:cNvSpPr>
            <a:spLocks noGrp="1"/>
          </p:cNvSpPr>
          <p:nvPr>
            <p:ph type="title"/>
          </p:nvPr>
        </p:nvSpPr>
        <p:spPr/>
        <p:txBody>
          <a:bodyPr/>
          <a:lstStyle/>
          <a:p>
            <a:r>
              <a:rPr lang="en-US" dirty="0"/>
              <a:t>Enumerate domains with windows</a:t>
            </a:r>
          </a:p>
        </p:txBody>
      </p:sp>
      <p:pic>
        <p:nvPicPr>
          <p:cNvPr id="5" name="Content Placeholder 4">
            <a:extLst>
              <a:ext uri="{FF2B5EF4-FFF2-40B4-BE49-F238E27FC236}">
                <a16:creationId xmlns:a16="http://schemas.microsoft.com/office/drawing/2014/main" id="{CE0180B8-602A-ADC8-9F5D-FE977E772205}"/>
              </a:ext>
            </a:extLst>
          </p:cNvPr>
          <p:cNvPicPr>
            <a:picLocks noGrp="1" noChangeAspect="1"/>
          </p:cNvPicPr>
          <p:nvPr>
            <p:ph idx="1"/>
          </p:nvPr>
        </p:nvPicPr>
        <p:blipFill>
          <a:blip r:embed="rId2"/>
          <a:stretch>
            <a:fillRect/>
          </a:stretch>
        </p:blipFill>
        <p:spPr>
          <a:xfrm>
            <a:off x="1952046" y="3324922"/>
            <a:ext cx="8287907" cy="1390844"/>
          </a:xfrm>
        </p:spPr>
      </p:pic>
    </p:spTree>
    <p:extLst>
      <p:ext uri="{BB962C8B-B14F-4D97-AF65-F5344CB8AC3E}">
        <p14:creationId xmlns:p14="http://schemas.microsoft.com/office/powerpoint/2010/main" val="3057851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A485-1F28-9EAF-8360-715A8EE6BB0E}"/>
              </a:ext>
            </a:extLst>
          </p:cNvPr>
          <p:cNvSpPr>
            <a:spLocks noGrp="1"/>
          </p:cNvSpPr>
          <p:nvPr>
            <p:ph type="title"/>
          </p:nvPr>
        </p:nvSpPr>
        <p:spPr/>
        <p:txBody>
          <a:bodyPr/>
          <a:lstStyle/>
          <a:p>
            <a:r>
              <a:rPr lang="en-US" dirty="0"/>
              <a:t>Enumerate on campus domain</a:t>
            </a:r>
          </a:p>
        </p:txBody>
      </p:sp>
      <p:pic>
        <p:nvPicPr>
          <p:cNvPr id="5" name="Content Placeholder 4">
            <a:extLst>
              <a:ext uri="{FF2B5EF4-FFF2-40B4-BE49-F238E27FC236}">
                <a16:creationId xmlns:a16="http://schemas.microsoft.com/office/drawing/2014/main" id="{D3616FFC-64D4-C655-3F18-92D3E367B7CF}"/>
              </a:ext>
            </a:extLst>
          </p:cNvPr>
          <p:cNvPicPr>
            <a:picLocks noGrp="1" noChangeAspect="1"/>
          </p:cNvPicPr>
          <p:nvPr>
            <p:ph idx="1"/>
          </p:nvPr>
        </p:nvPicPr>
        <p:blipFill>
          <a:blip r:embed="rId2"/>
          <a:stretch>
            <a:fillRect/>
          </a:stretch>
        </p:blipFill>
        <p:spPr>
          <a:xfrm>
            <a:off x="1980625" y="3377317"/>
            <a:ext cx="8230749" cy="1286054"/>
          </a:xfrm>
        </p:spPr>
      </p:pic>
    </p:spTree>
    <p:extLst>
      <p:ext uri="{BB962C8B-B14F-4D97-AF65-F5344CB8AC3E}">
        <p14:creationId xmlns:p14="http://schemas.microsoft.com/office/powerpoint/2010/main" val="1644214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6403-298B-19FE-24DB-BD8DB9E7D661}"/>
              </a:ext>
            </a:extLst>
          </p:cNvPr>
          <p:cNvSpPr>
            <a:spLocks noGrp="1"/>
          </p:cNvSpPr>
          <p:nvPr>
            <p:ph type="title"/>
          </p:nvPr>
        </p:nvSpPr>
        <p:spPr/>
        <p:txBody>
          <a:bodyPr/>
          <a:lstStyle/>
          <a:p>
            <a:r>
              <a:rPr lang="en-US" dirty="0"/>
              <a:t>Enumerate on workgroup domain</a:t>
            </a:r>
          </a:p>
        </p:txBody>
      </p:sp>
      <p:pic>
        <p:nvPicPr>
          <p:cNvPr id="5" name="Content Placeholder 4">
            <a:extLst>
              <a:ext uri="{FF2B5EF4-FFF2-40B4-BE49-F238E27FC236}">
                <a16:creationId xmlns:a16="http://schemas.microsoft.com/office/drawing/2014/main" id="{D9373694-6540-DC36-A1B0-20B77E88A08F}"/>
              </a:ext>
            </a:extLst>
          </p:cNvPr>
          <p:cNvPicPr>
            <a:picLocks noGrp="1" noChangeAspect="1"/>
          </p:cNvPicPr>
          <p:nvPr>
            <p:ph idx="1"/>
          </p:nvPr>
        </p:nvPicPr>
        <p:blipFill>
          <a:blip r:embed="rId2"/>
          <a:stretch>
            <a:fillRect/>
          </a:stretch>
        </p:blipFill>
        <p:spPr>
          <a:xfrm>
            <a:off x="1847257" y="3086763"/>
            <a:ext cx="8497486" cy="1867161"/>
          </a:xfrm>
        </p:spPr>
      </p:pic>
    </p:spTree>
    <p:extLst>
      <p:ext uri="{BB962C8B-B14F-4D97-AF65-F5344CB8AC3E}">
        <p14:creationId xmlns:p14="http://schemas.microsoft.com/office/powerpoint/2010/main" val="146435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655E-E2A5-7E3C-A9BE-B5E08ADAD64D}"/>
              </a:ext>
            </a:extLst>
          </p:cNvPr>
          <p:cNvSpPr>
            <a:spLocks noGrp="1"/>
          </p:cNvSpPr>
          <p:nvPr>
            <p:ph type="title"/>
          </p:nvPr>
        </p:nvSpPr>
        <p:spPr/>
        <p:txBody>
          <a:bodyPr/>
          <a:lstStyle/>
          <a:p>
            <a:r>
              <a:rPr lang="en-US" dirty="0"/>
              <a:t>Enumerate shares on machine server</a:t>
            </a:r>
          </a:p>
        </p:txBody>
      </p:sp>
      <p:pic>
        <p:nvPicPr>
          <p:cNvPr id="5" name="Content Placeholder 4">
            <a:extLst>
              <a:ext uri="{FF2B5EF4-FFF2-40B4-BE49-F238E27FC236}">
                <a16:creationId xmlns:a16="http://schemas.microsoft.com/office/drawing/2014/main" id="{5A6A8B65-C7D1-E5CF-267E-282383E362E5}"/>
              </a:ext>
            </a:extLst>
          </p:cNvPr>
          <p:cNvPicPr>
            <a:picLocks noGrp="1" noChangeAspect="1"/>
          </p:cNvPicPr>
          <p:nvPr>
            <p:ph idx="1"/>
          </p:nvPr>
        </p:nvPicPr>
        <p:blipFill>
          <a:blip r:embed="rId2"/>
          <a:stretch>
            <a:fillRect/>
          </a:stretch>
        </p:blipFill>
        <p:spPr>
          <a:xfrm>
            <a:off x="1913941" y="2967684"/>
            <a:ext cx="8364117" cy="2105319"/>
          </a:xfrm>
        </p:spPr>
      </p:pic>
    </p:spTree>
    <p:extLst>
      <p:ext uri="{BB962C8B-B14F-4D97-AF65-F5344CB8AC3E}">
        <p14:creationId xmlns:p14="http://schemas.microsoft.com/office/powerpoint/2010/main" val="434371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BC55-001A-193B-42E7-C837E3B22A48}"/>
              </a:ext>
            </a:extLst>
          </p:cNvPr>
          <p:cNvSpPr>
            <a:spLocks noGrp="1"/>
          </p:cNvSpPr>
          <p:nvPr>
            <p:ph type="title"/>
          </p:nvPr>
        </p:nvSpPr>
        <p:spPr/>
        <p:txBody>
          <a:bodyPr/>
          <a:lstStyle/>
          <a:p>
            <a:r>
              <a:rPr lang="en-US" dirty="0"/>
              <a:t>Enumerate on machine </a:t>
            </a:r>
            <a:r>
              <a:rPr lang="en-US" dirty="0" err="1"/>
              <a:t>metasploitable</a:t>
            </a:r>
            <a:endParaRPr lang="en-US" dirty="0"/>
          </a:p>
        </p:txBody>
      </p:sp>
      <p:pic>
        <p:nvPicPr>
          <p:cNvPr id="5" name="Content Placeholder 4">
            <a:extLst>
              <a:ext uri="{FF2B5EF4-FFF2-40B4-BE49-F238E27FC236}">
                <a16:creationId xmlns:a16="http://schemas.microsoft.com/office/drawing/2014/main" id="{95FAB0A9-72C1-2B57-FBB1-BFD5053A674D}"/>
              </a:ext>
            </a:extLst>
          </p:cNvPr>
          <p:cNvPicPr>
            <a:picLocks noGrp="1" noChangeAspect="1"/>
          </p:cNvPicPr>
          <p:nvPr>
            <p:ph idx="1"/>
          </p:nvPr>
        </p:nvPicPr>
        <p:blipFill>
          <a:blip r:embed="rId2"/>
          <a:stretch>
            <a:fillRect/>
          </a:stretch>
        </p:blipFill>
        <p:spPr>
          <a:xfrm>
            <a:off x="1961573" y="2948632"/>
            <a:ext cx="8268854" cy="2143424"/>
          </a:xfrm>
        </p:spPr>
      </p:pic>
    </p:spTree>
    <p:extLst>
      <p:ext uri="{BB962C8B-B14F-4D97-AF65-F5344CB8AC3E}">
        <p14:creationId xmlns:p14="http://schemas.microsoft.com/office/powerpoint/2010/main" val="3160521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0A01-9782-75D1-80DF-B583FD5D9F35}"/>
              </a:ext>
            </a:extLst>
          </p:cNvPr>
          <p:cNvSpPr>
            <a:spLocks noGrp="1"/>
          </p:cNvSpPr>
          <p:nvPr>
            <p:ph type="title"/>
          </p:nvPr>
        </p:nvSpPr>
        <p:spPr/>
        <p:txBody>
          <a:bodyPr/>
          <a:lstStyle/>
          <a:p>
            <a:r>
              <a:rPr lang="en-US" dirty="0"/>
              <a:t>Enumerate on local machine for flag </a:t>
            </a:r>
          </a:p>
        </p:txBody>
      </p:sp>
      <p:pic>
        <p:nvPicPr>
          <p:cNvPr id="5" name="Content Placeholder 4">
            <a:extLst>
              <a:ext uri="{FF2B5EF4-FFF2-40B4-BE49-F238E27FC236}">
                <a16:creationId xmlns:a16="http://schemas.microsoft.com/office/drawing/2014/main" id="{DF0F02CF-AF33-7D52-A800-E1E307D1FC52}"/>
              </a:ext>
            </a:extLst>
          </p:cNvPr>
          <p:cNvPicPr>
            <a:picLocks noGrp="1" noChangeAspect="1"/>
          </p:cNvPicPr>
          <p:nvPr>
            <p:ph idx="1"/>
          </p:nvPr>
        </p:nvPicPr>
        <p:blipFill>
          <a:blip r:embed="rId2"/>
          <a:stretch>
            <a:fillRect/>
          </a:stretch>
        </p:blipFill>
        <p:spPr>
          <a:xfrm>
            <a:off x="1932994" y="2901000"/>
            <a:ext cx="8326012" cy="2238687"/>
          </a:xfrm>
        </p:spPr>
      </p:pic>
    </p:spTree>
    <p:extLst>
      <p:ext uri="{BB962C8B-B14F-4D97-AF65-F5344CB8AC3E}">
        <p14:creationId xmlns:p14="http://schemas.microsoft.com/office/powerpoint/2010/main" val="248545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C685-F462-BF57-6C62-667818BE859C}"/>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76260908-C6DD-3F36-745C-2BEF4A32431C}"/>
              </a:ext>
            </a:extLst>
          </p:cNvPr>
          <p:cNvSpPr>
            <a:spLocks noGrp="1"/>
          </p:cNvSpPr>
          <p:nvPr>
            <p:ph idx="1"/>
          </p:nvPr>
        </p:nvSpPr>
        <p:spPr/>
        <p:txBody>
          <a:bodyPr/>
          <a:lstStyle/>
          <a:p>
            <a:pPr marL="0" indent="0">
              <a:buNone/>
            </a:pPr>
            <a:r>
              <a:rPr lang="en-US" b="0" i="0" dirty="0">
                <a:solidFill>
                  <a:srgbClr val="333333"/>
                </a:solidFill>
                <a:effectLst/>
                <a:latin typeface="gotham-book"/>
              </a:rPr>
              <a:t> learn to enumerate or list various resources on a target host. </a:t>
            </a:r>
            <a:endParaRPr lang="en-US" dirty="0"/>
          </a:p>
          <a:p>
            <a:pPr marL="0" indent="0">
              <a:buNone/>
            </a:pPr>
            <a:endParaRPr lang="en-US" dirty="0"/>
          </a:p>
          <a:p>
            <a:pPr marL="0" indent="0">
              <a:buNone/>
            </a:pPr>
            <a:r>
              <a:rPr lang="en-US" dirty="0"/>
              <a:t>Tools:</a:t>
            </a:r>
          </a:p>
          <a:p>
            <a:pPr marL="0" indent="0">
              <a:buNone/>
            </a:pPr>
            <a:r>
              <a:rPr lang="en-US" dirty="0"/>
              <a:t>Nmap</a:t>
            </a:r>
          </a:p>
          <a:p>
            <a:pPr marL="0" indent="0">
              <a:buNone/>
            </a:pPr>
            <a:r>
              <a:rPr lang="en-US" dirty="0"/>
              <a:t>Kali </a:t>
            </a:r>
          </a:p>
          <a:p>
            <a:pPr marL="0" indent="0">
              <a:buNone/>
            </a:pPr>
            <a:r>
              <a:rPr lang="en-US" dirty="0"/>
              <a:t>Wireshark</a:t>
            </a:r>
          </a:p>
          <a:p>
            <a:pPr marL="0" indent="0">
              <a:buNone/>
            </a:pPr>
            <a:r>
              <a:rPr lang="en-US" dirty="0" err="1"/>
              <a:t>Postgresql</a:t>
            </a:r>
            <a:endParaRPr lang="en-US" dirty="0"/>
          </a:p>
        </p:txBody>
      </p:sp>
    </p:spTree>
    <p:extLst>
      <p:ext uri="{BB962C8B-B14F-4D97-AF65-F5344CB8AC3E}">
        <p14:creationId xmlns:p14="http://schemas.microsoft.com/office/powerpoint/2010/main" val="306159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C107-3206-756C-968B-BD987AD18E62}"/>
              </a:ext>
            </a:extLst>
          </p:cNvPr>
          <p:cNvSpPr>
            <a:spLocks noGrp="1"/>
          </p:cNvSpPr>
          <p:nvPr>
            <p:ph type="title"/>
          </p:nvPr>
        </p:nvSpPr>
        <p:spPr/>
        <p:txBody>
          <a:bodyPr/>
          <a:lstStyle/>
          <a:p>
            <a:r>
              <a:rPr lang="en-US" dirty="0"/>
              <a:t>Enumerate on concord machine for flag</a:t>
            </a:r>
          </a:p>
        </p:txBody>
      </p:sp>
      <p:pic>
        <p:nvPicPr>
          <p:cNvPr id="5" name="Content Placeholder 4">
            <a:extLst>
              <a:ext uri="{FF2B5EF4-FFF2-40B4-BE49-F238E27FC236}">
                <a16:creationId xmlns:a16="http://schemas.microsoft.com/office/drawing/2014/main" id="{01727935-92E8-728E-41F3-E838BD7339B2}"/>
              </a:ext>
            </a:extLst>
          </p:cNvPr>
          <p:cNvPicPr>
            <a:picLocks noGrp="1" noChangeAspect="1"/>
          </p:cNvPicPr>
          <p:nvPr>
            <p:ph idx="1"/>
          </p:nvPr>
        </p:nvPicPr>
        <p:blipFill>
          <a:blip r:embed="rId2"/>
          <a:stretch>
            <a:fillRect/>
          </a:stretch>
        </p:blipFill>
        <p:spPr>
          <a:xfrm>
            <a:off x="1885362" y="2915290"/>
            <a:ext cx="8421275" cy="2210108"/>
          </a:xfrm>
        </p:spPr>
      </p:pic>
    </p:spTree>
    <p:extLst>
      <p:ext uri="{BB962C8B-B14F-4D97-AF65-F5344CB8AC3E}">
        <p14:creationId xmlns:p14="http://schemas.microsoft.com/office/powerpoint/2010/main" val="2955912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ED92-70F7-7F44-258D-DE22C8DAE100}"/>
              </a:ext>
            </a:extLst>
          </p:cNvPr>
          <p:cNvSpPr>
            <a:spLocks noGrp="1"/>
          </p:cNvSpPr>
          <p:nvPr>
            <p:ph type="title"/>
          </p:nvPr>
        </p:nvSpPr>
        <p:spPr/>
        <p:txBody>
          <a:bodyPr/>
          <a:lstStyle/>
          <a:p>
            <a:r>
              <a:rPr lang="en-US" dirty="0"/>
              <a:t>Enumerate </a:t>
            </a:r>
            <a:r>
              <a:rPr lang="en-US" dirty="0" err="1"/>
              <a:t>ip</a:t>
            </a:r>
            <a:r>
              <a:rPr lang="en-US" dirty="0"/>
              <a:t> and mac address of server machine</a:t>
            </a:r>
          </a:p>
        </p:txBody>
      </p:sp>
      <p:pic>
        <p:nvPicPr>
          <p:cNvPr id="5" name="Content Placeholder 4">
            <a:extLst>
              <a:ext uri="{FF2B5EF4-FFF2-40B4-BE49-F238E27FC236}">
                <a16:creationId xmlns:a16="http://schemas.microsoft.com/office/drawing/2014/main" id="{389826E8-59C9-7EE7-BFB1-1DAAA702A1AC}"/>
              </a:ext>
            </a:extLst>
          </p:cNvPr>
          <p:cNvPicPr>
            <a:picLocks noGrp="1" noChangeAspect="1"/>
          </p:cNvPicPr>
          <p:nvPr>
            <p:ph idx="1"/>
          </p:nvPr>
        </p:nvPicPr>
        <p:blipFill>
          <a:blip r:embed="rId2"/>
          <a:stretch>
            <a:fillRect/>
          </a:stretch>
        </p:blipFill>
        <p:spPr>
          <a:xfrm>
            <a:off x="1890125" y="2500894"/>
            <a:ext cx="8411749" cy="3038899"/>
          </a:xfrm>
        </p:spPr>
      </p:pic>
    </p:spTree>
    <p:extLst>
      <p:ext uri="{BB962C8B-B14F-4D97-AF65-F5344CB8AC3E}">
        <p14:creationId xmlns:p14="http://schemas.microsoft.com/office/powerpoint/2010/main" val="2804849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ED92-70F7-7F44-258D-DE22C8DAE100}"/>
              </a:ext>
            </a:extLst>
          </p:cNvPr>
          <p:cNvSpPr>
            <a:spLocks noGrp="1"/>
          </p:cNvSpPr>
          <p:nvPr>
            <p:ph type="title"/>
          </p:nvPr>
        </p:nvSpPr>
        <p:spPr/>
        <p:txBody>
          <a:bodyPr/>
          <a:lstStyle/>
          <a:p>
            <a:r>
              <a:rPr lang="en-US" dirty="0"/>
              <a:t>Enumerate </a:t>
            </a:r>
            <a:r>
              <a:rPr lang="en-US" dirty="0" err="1"/>
              <a:t>ip</a:t>
            </a:r>
            <a:r>
              <a:rPr lang="en-US" dirty="0"/>
              <a:t> and mac address of </a:t>
            </a:r>
            <a:r>
              <a:rPr lang="en-US" dirty="0" err="1"/>
              <a:t>metasploitable</a:t>
            </a:r>
            <a:r>
              <a:rPr lang="en-US" dirty="0"/>
              <a:t> machine</a:t>
            </a:r>
          </a:p>
        </p:txBody>
      </p:sp>
      <p:pic>
        <p:nvPicPr>
          <p:cNvPr id="7" name="Content Placeholder 6">
            <a:extLst>
              <a:ext uri="{FF2B5EF4-FFF2-40B4-BE49-F238E27FC236}">
                <a16:creationId xmlns:a16="http://schemas.microsoft.com/office/drawing/2014/main" id="{821D25EB-676C-D1FE-6CAB-698EC13C627E}"/>
              </a:ext>
            </a:extLst>
          </p:cNvPr>
          <p:cNvPicPr>
            <a:picLocks noGrp="1" noChangeAspect="1"/>
          </p:cNvPicPr>
          <p:nvPr>
            <p:ph idx="1"/>
          </p:nvPr>
        </p:nvPicPr>
        <p:blipFill>
          <a:blip r:embed="rId2"/>
          <a:stretch>
            <a:fillRect/>
          </a:stretch>
        </p:blipFill>
        <p:spPr>
          <a:xfrm>
            <a:off x="1913941" y="2448499"/>
            <a:ext cx="8364117" cy="3143689"/>
          </a:xfrm>
        </p:spPr>
      </p:pic>
    </p:spTree>
    <p:extLst>
      <p:ext uri="{BB962C8B-B14F-4D97-AF65-F5344CB8AC3E}">
        <p14:creationId xmlns:p14="http://schemas.microsoft.com/office/powerpoint/2010/main" val="3662216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B9EA-97F8-0C8C-AE6B-CAA72255B3DE}"/>
              </a:ext>
            </a:extLst>
          </p:cNvPr>
          <p:cNvSpPr>
            <a:spLocks noGrp="1"/>
          </p:cNvSpPr>
          <p:nvPr>
            <p:ph type="title"/>
          </p:nvPr>
        </p:nvSpPr>
        <p:spPr/>
        <p:txBody>
          <a:bodyPr/>
          <a:lstStyle/>
          <a:p>
            <a:r>
              <a:rPr lang="en-US" dirty="0"/>
              <a:t>Starting </a:t>
            </a:r>
            <a:r>
              <a:rPr lang="en-US" dirty="0" err="1"/>
              <a:t>postgresql</a:t>
            </a:r>
            <a:r>
              <a:rPr lang="en-US" dirty="0"/>
              <a:t> the Armitage then swapping to </a:t>
            </a:r>
            <a:r>
              <a:rPr lang="en-US" dirty="0" err="1"/>
              <a:t>metasploitdb_nmap</a:t>
            </a:r>
            <a:r>
              <a:rPr lang="en-US" dirty="0"/>
              <a:t> –T4 –A –v 192.168.1.*</a:t>
            </a:r>
          </a:p>
        </p:txBody>
      </p:sp>
      <p:pic>
        <p:nvPicPr>
          <p:cNvPr id="9" name="Content Placeholder 8">
            <a:extLst>
              <a:ext uri="{FF2B5EF4-FFF2-40B4-BE49-F238E27FC236}">
                <a16:creationId xmlns:a16="http://schemas.microsoft.com/office/drawing/2014/main" id="{EB0826EF-8F64-83CD-EC3C-9A7E740E12BD}"/>
              </a:ext>
            </a:extLst>
          </p:cNvPr>
          <p:cNvPicPr>
            <a:picLocks noGrp="1" noChangeAspect="1"/>
          </p:cNvPicPr>
          <p:nvPr>
            <p:ph idx="1"/>
          </p:nvPr>
        </p:nvPicPr>
        <p:blipFill>
          <a:blip r:embed="rId2"/>
          <a:stretch>
            <a:fillRect/>
          </a:stretch>
        </p:blipFill>
        <p:spPr>
          <a:xfrm>
            <a:off x="2806953" y="2181225"/>
            <a:ext cx="6578093" cy="3678238"/>
          </a:xfrm>
        </p:spPr>
      </p:pic>
    </p:spTree>
    <p:extLst>
      <p:ext uri="{BB962C8B-B14F-4D97-AF65-F5344CB8AC3E}">
        <p14:creationId xmlns:p14="http://schemas.microsoft.com/office/powerpoint/2010/main" val="48383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14D7-C754-FC61-CDED-C82848F32FFF}"/>
              </a:ext>
            </a:extLst>
          </p:cNvPr>
          <p:cNvSpPr>
            <a:spLocks noGrp="1"/>
          </p:cNvSpPr>
          <p:nvPr>
            <p:ph type="title"/>
          </p:nvPr>
        </p:nvSpPr>
        <p:spPr/>
        <p:txBody>
          <a:bodyPr>
            <a:normAutofit fontScale="90000"/>
          </a:bodyPr>
          <a:lstStyle/>
          <a:p>
            <a:r>
              <a:rPr lang="en-US" dirty="0"/>
              <a:t>Using </a:t>
            </a:r>
            <a:r>
              <a:rPr lang="en-US" dirty="0" err="1"/>
              <a:t>nmap</a:t>
            </a:r>
            <a:r>
              <a:rPr lang="en-US" dirty="0"/>
              <a:t> command in </a:t>
            </a:r>
            <a:r>
              <a:rPr lang="en-US" dirty="0" err="1"/>
              <a:t>msf</a:t>
            </a:r>
            <a:r>
              <a:rPr lang="en-US" dirty="0"/>
              <a:t> </a:t>
            </a:r>
            <a:r>
              <a:rPr lang="en-US" dirty="0" err="1"/>
              <a:t>db_nmap</a:t>
            </a:r>
            <a:r>
              <a:rPr lang="en-US" dirty="0"/>
              <a:t> –T4 –A –v for an </a:t>
            </a:r>
            <a:r>
              <a:rPr lang="en-US" dirty="0" err="1"/>
              <a:t>agrgressive</a:t>
            </a:r>
            <a:r>
              <a:rPr lang="en-US" dirty="0"/>
              <a:t> scan produces a file in xml format that is fast on the scan with heavy details</a:t>
            </a:r>
          </a:p>
        </p:txBody>
      </p:sp>
      <p:pic>
        <p:nvPicPr>
          <p:cNvPr id="5" name="Content Placeholder 4">
            <a:extLst>
              <a:ext uri="{FF2B5EF4-FFF2-40B4-BE49-F238E27FC236}">
                <a16:creationId xmlns:a16="http://schemas.microsoft.com/office/drawing/2014/main" id="{52393AED-D458-77AA-556C-DC2B812CD3FE}"/>
              </a:ext>
            </a:extLst>
          </p:cNvPr>
          <p:cNvPicPr>
            <a:picLocks noGrp="1" noChangeAspect="1"/>
          </p:cNvPicPr>
          <p:nvPr>
            <p:ph idx="1"/>
          </p:nvPr>
        </p:nvPicPr>
        <p:blipFill>
          <a:blip r:embed="rId2"/>
          <a:stretch>
            <a:fillRect/>
          </a:stretch>
        </p:blipFill>
        <p:spPr>
          <a:xfrm>
            <a:off x="2555191" y="2181225"/>
            <a:ext cx="7081618" cy="3678238"/>
          </a:xfrm>
        </p:spPr>
      </p:pic>
    </p:spTree>
    <p:extLst>
      <p:ext uri="{BB962C8B-B14F-4D97-AF65-F5344CB8AC3E}">
        <p14:creationId xmlns:p14="http://schemas.microsoft.com/office/powerpoint/2010/main" val="2820618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1FC3-3E11-C14C-6CC2-50EE7E9DAAE2}"/>
              </a:ext>
            </a:extLst>
          </p:cNvPr>
          <p:cNvSpPr>
            <a:spLocks noGrp="1"/>
          </p:cNvSpPr>
          <p:nvPr>
            <p:ph type="title"/>
          </p:nvPr>
        </p:nvSpPr>
        <p:spPr/>
        <p:txBody>
          <a:bodyPr/>
          <a:lstStyle/>
          <a:p>
            <a:r>
              <a:rPr lang="en-US" dirty="0"/>
              <a:t>Viewing hosts from the </a:t>
            </a:r>
            <a:r>
              <a:rPr lang="en-US" dirty="0" err="1"/>
              <a:t>nmap</a:t>
            </a:r>
            <a:r>
              <a:rPr lang="en-US" dirty="0"/>
              <a:t> scan above</a:t>
            </a:r>
          </a:p>
        </p:txBody>
      </p:sp>
      <p:pic>
        <p:nvPicPr>
          <p:cNvPr id="5" name="Content Placeholder 4">
            <a:extLst>
              <a:ext uri="{FF2B5EF4-FFF2-40B4-BE49-F238E27FC236}">
                <a16:creationId xmlns:a16="http://schemas.microsoft.com/office/drawing/2014/main" id="{95DE7AFB-68C1-AA02-AE0C-62E94BE6799B}"/>
              </a:ext>
            </a:extLst>
          </p:cNvPr>
          <p:cNvPicPr>
            <a:picLocks noGrp="1" noChangeAspect="1"/>
          </p:cNvPicPr>
          <p:nvPr>
            <p:ph idx="1"/>
          </p:nvPr>
        </p:nvPicPr>
        <p:blipFill>
          <a:blip r:embed="rId2"/>
          <a:stretch>
            <a:fillRect/>
          </a:stretch>
        </p:blipFill>
        <p:spPr>
          <a:xfrm>
            <a:off x="2534004" y="2181225"/>
            <a:ext cx="7123991" cy="3678238"/>
          </a:xfrm>
        </p:spPr>
      </p:pic>
    </p:spTree>
    <p:extLst>
      <p:ext uri="{BB962C8B-B14F-4D97-AF65-F5344CB8AC3E}">
        <p14:creationId xmlns:p14="http://schemas.microsoft.com/office/powerpoint/2010/main" val="3480821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0D86-CDC2-9C82-9B5B-15430CBCA1DC}"/>
              </a:ext>
            </a:extLst>
          </p:cNvPr>
          <p:cNvSpPr>
            <a:spLocks noGrp="1"/>
          </p:cNvSpPr>
          <p:nvPr>
            <p:ph type="title"/>
          </p:nvPr>
        </p:nvSpPr>
        <p:spPr/>
        <p:txBody>
          <a:bodyPr/>
          <a:lstStyle/>
          <a:p>
            <a:r>
              <a:rPr lang="en-US" dirty="0"/>
              <a:t>Armitage view of machines to exploit</a:t>
            </a:r>
          </a:p>
        </p:txBody>
      </p:sp>
      <p:pic>
        <p:nvPicPr>
          <p:cNvPr id="5" name="Content Placeholder 4">
            <a:extLst>
              <a:ext uri="{FF2B5EF4-FFF2-40B4-BE49-F238E27FC236}">
                <a16:creationId xmlns:a16="http://schemas.microsoft.com/office/drawing/2014/main" id="{8A495653-B3F4-92BF-4AC6-CC84D3936841}"/>
              </a:ext>
            </a:extLst>
          </p:cNvPr>
          <p:cNvPicPr>
            <a:picLocks noGrp="1" noChangeAspect="1"/>
          </p:cNvPicPr>
          <p:nvPr>
            <p:ph idx="1"/>
          </p:nvPr>
        </p:nvPicPr>
        <p:blipFill>
          <a:blip r:embed="rId2"/>
          <a:stretch>
            <a:fillRect/>
          </a:stretch>
        </p:blipFill>
        <p:spPr>
          <a:xfrm>
            <a:off x="3758634" y="2181225"/>
            <a:ext cx="4674732" cy="3678238"/>
          </a:xfrm>
        </p:spPr>
      </p:pic>
    </p:spTree>
    <p:extLst>
      <p:ext uri="{BB962C8B-B14F-4D97-AF65-F5344CB8AC3E}">
        <p14:creationId xmlns:p14="http://schemas.microsoft.com/office/powerpoint/2010/main" val="4012812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C860-E04A-8159-1F6E-FDF26F0F7DC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B677A57-6D8F-B78E-ECD0-75B046013FBE}"/>
              </a:ext>
            </a:extLst>
          </p:cNvPr>
          <p:cNvSpPr>
            <a:spLocks noGrp="1"/>
          </p:cNvSpPr>
          <p:nvPr>
            <p:ph idx="1"/>
          </p:nvPr>
        </p:nvSpPr>
        <p:spPr/>
        <p:txBody>
          <a:bodyPr/>
          <a:lstStyle/>
          <a:p>
            <a:r>
              <a:rPr lang="en-US" dirty="0"/>
              <a:t>We utilized different tools to obtain the objective which was enumeration on machines and domains to obtain the flags needed. We also utilized Armitage to view the machines we could exploit if needed. </a:t>
            </a:r>
          </a:p>
        </p:txBody>
      </p:sp>
    </p:spTree>
    <p:extLst>
      <p:ext uri="{BB962C8B-B14F-4D97-AF65-F5344CB8AC3E}">
        <p14:creationId xmlns:p14="http://schemas.microsoft.com/office/powerpoint/2010/main" val="102368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1164-D89A-7561-FE09-9D6631B82CE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4E3F317-13E6-FB92-641B-48B04DD29B6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19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9DFA-D8EF-D095-89FE-2B5C1510BCDC}"/>
              </a:ext>
            </a:extLst>
          </p:cNvPr>
          <p:cNvSpPr>
            <a:spLocks noGrp="1"/>
          </p:cNvSpPr>
          <p:nvPr>
            <p:ph type="title"/>
          </p:nvPr>
        </p:nvSpPr>
        <p:spPr/>
        <p:txBody>
          <a:bodyPr/>
          <a:lstStyle/>
          <a:p>
            <a:r>
              <a:rPr lang="en-US" dirty="0"/>
              <a:t>Topology</a:t>
            </a:r>
          </a:p>
        </p:txBody>
      </p:sp>
      <p:pic>
        <p:nvPicPr>
          <p:cNvPr id="5" name="Content Placeholder 4">
            <a:extLst>
              <a:ext uri="{FF2B5EF4-FFF2-40B4-BE49-F238E27FC236}">
                <a16:creationId xmlns:a16="http://schemas.microsoft.com/office/drawing/2014/main" id="{D201176C-D2FD-CEEE-4A4E-8F615C513793}"/>
              </a:ext>
            </a:extLst>
          </p:cNvPr>
          <p:cNvPicPr>
            <a:picLocks noGrp="1" noChangeAspect="1"/>
          </p:cNvPicPr>
          <p:nvPr>
            <p:ph idx="1"/>
          </p:nvPr>
        </p:nvPicPr>
        <p:blipFill>
          <a:blip r:embed="rId2"/>
          <a:stretch>
            <a:fillRect/>
          </a:stretch>
        </p:blipFill>
        <p:spPr>
          <a:xfrm>
            <a:off x="4133576" y="2386578"/>
            <a:ext cx="3924848" cy="3267531"/>
          </a:xfrm>
        </p:spPr>
      </p:pic>
    </p:spTree>
    <p:extLst>
      <p:ext uri="{BB962C8B-B14F-4D97-AF65-F5344CB8AC3E}">
        <p14:creationId xmlns:p14="http://schemas.microsoft.com/office/powerpoint/2010/main" val="171252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F3AD-AB91-0383-1A64-88FBB3F65E21}"/>
              </a:ext>
            </a:extLst>
          </p:cNvPr>
          <p:cNvSpPr>
            <a:spLocks noGrp="1"/>
          </p:cNvSpPr>
          <p:nvPr>
            <p:ph type="title"/>
          </p:nvPr>
        </p:nvSpPr>
        <p:spPr/>
        <p:txBody>
          <a:bodyPr/>
          <a:lstStyle/>
          <a:p>
            <a:r>
              <a:rPr lang="en-US" dirty="0"/>
              <a:t>Using </a:t>
            </a:r>
            <a:r>
              <a:rPr lang="en-US" dirty="0" err="1"/>
              <a:t>Ifconfig</a:t>
            </a:r>
            <a:r>
              <a:rPr lang="en-US" dirty="0"/>
              <a:t> to get IP info the saving </a:t>
            </a:r>
            <a:r>
              <a:rPr lang="en-US" dirty="0" err="1"/>
              <a:t>ti</a:t>
            </a:r>
            <a:r>
              <a:rPr lang="en-US" dirty="0"/>
              <a:t> to a txt file</a:t>
            </a:r>
          </a:p>
        </p:txBody>
      </p:sp>
      <p:pic>
        <p:nvPicPr>
          <p:cNvPr id="5" name="Content Placeholder 4">
            <a:extLst>
              <a:ext uri="{FF2B5EF4-FFF2-40B4-BE49-F238E27FC236}">
                <a16:creationId xmlns:a16="http://schemas.microsoft.com/office/drawing/2014/main" id="{03CDFBAA-2736-AF61-90C0-4A7ADFB9E956}"/>
              </a:ext>
            </a:extLst>
          </p:cNvPr>
          <p:cNvPicPr>
            <a:picLocks noGrp="1" noChangeAspect="1"/>
          </p:cNvPicPr>
          <p:nvPr>
            <p:ph idx="1"/>
          </p:nvPr>
        </p:nvPicPr>
        <p:blipFill>
          <a:blip r:embed="rId2"/>
          <a:stretch>
            <a:fillRect/>
          </a:stretch>
        </p:blipFill>
        <p:spPr>
          <a:xfrm>
            <a:off x="3315859" y="2181225"/>
            <a:ext cx="5560281" cy="3678238"/>
          </a:xfrm>
        </p:spPr>
      </p:pic>
    </p:spTree>
    <p:extLst>
      <p:ext uri="{BB962C8B-B14F-4D97-AF65-F5344CB8AC3E}">
        <p14:creationId xmlns:p14="http://schemas.microsoft.com/office/powerpoint/2010/main" val="225469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3228-4C49-7B0B-A23A-326F0930FC1A}"/>
              </a:ext>
            </a:extLst>
          </p:cNvPr>
          <p:cNvSpPr>
            <a:spLocks noGrp="1"/>
          </p:cNvSpPr>
          <p:nvPr>
            <p:ph type="title"/>
          </p:nvPr>
        </p:nvSpPr>
        <p:spPr/>
        <p:txBody>
          <a:bodyPr/>
          <a:lstStyle/>
          <a:p>
            <a:r>
              <a:rPr lang="en-US" dirty="0"/>
              <a:t>Using cat to view the txt file for flag</a:t>
            </a:r>
          </a:p>
        </p:txBody>
      </p:sp>
      <p:pic>
        <p:nvPicPr>
          <p:cNvPr id="5" name="Content Placeholder 4">
            <a:extLst>
              <a:ext uri="{FF2B5EF4-FFF2-40B4-BE49-F238E27FC236}">
                <a16:creationId xmlns:a16="http://schemas.microsoft.com/office/drawing/2014/main" id="{4FB20DB2-9118-5261-7117-09814861043E}"/>
              </a:ext>
            </a:extLst>
          </p:cNvPr>
          <p:cNvPicPr>
            <a:picLocks noGrp="1" noChangeAspect="1"/>
          </p:cNvPicPr>
          <p:nvPr>
            <p:ph idx="1"/>
          </p:nvPr>
        </p:nvPicPr>
        <p:blipFill>
          <a:blip r:embed="rId2"/>
          <a:stretch>
            <a:fillRect/>
          </a:stretch>
        </p:blipFill>
        <p:spPr>
          <a:xfrm>
            <a:off x="3317546" y="2181225"/>
            <a:ext cx="5556907" cy="3678238"/>
          </a:xfrm>
        </p:spPr>
      </p:pic>
    </p:spTree>
    <p:extLst>
      <p:ext uri="{BB962C8B-B14F-4D97-AF65-F5344CB8AC3E}">
        <p14:creationId xmlns:p14="http://schemas.microsoft.com/office/powerpoint/2010/main" val="207709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ADB6-53E1-ED9F-F2BE-F581F1ACD4E3}"/>
              </a:ext>
            </a:extLst>
          </p:cNvPr>
          <p:cNvSpPr>
            <a:spLocks noGrp="1"/>
          </p:cNvSpPr>
          <p:nvPr>
            <p:ph type="title"/>
          </p:nvPr>
        </p:nvSpPr>
        <p:spPr/>
        <p:txBody>
          <a:bodyPr/>
          <a:lstStyle/>
          <a:p>
            <a:r>
              <a:rPr lang="en-US" dirty="0"/>
              <a:t>Using cat to view another file to obtain the flag</a:t>
            </a:r>
          </a:p>
        </p:txBody>
      </p:sp>
      <p:pic>
        <p:nvPicPr>
          <p:cNvPr id="5" name="Content Placeholder 4">
            <a:extLst>
              <a:ext uri="{FF2B5EF4-FFF2-40B4-BE49-F238E27FC236}">
                <a16:creationId xmlns:a16="http://schemas.microsoft.com/office/drawing/2014/main" id="{32060722-E151-106F-B87B-F8A481512B86}"/>
              </a:ext>
            </a:extLst>
          </p:cNvPr>
          <p:cNvPicPr>
            <a:picLocks noGrp="1" noChangeAspect="1"/>
          </p:cNvPicPr>
          <p:nvPr>
            <p:ph idx="1"/>
          </p:nvPr>
        </p:nvPicPr>
        <p:blipFill>
          <a:blip r:embed="rId2"/>
          <a:stretch>
            <a:fillRect/>
          </a:stretch>
        </p:blipFill>
        <p:spPr>
          <a:xfrm>
            <a:off x="3356749" y="2181225"/>
            <a:ext cx="5478502" cy="3678238"/>
          </a:xfrm>
        </p:spPr>
      </p:pic>
    </p:spTree>
    <p:extLst>
      <p:ext uri="{BB962C8B-B14F-4D97-AF65-F5344CB8AC3E}">
        <p14:creationId xmlns:p14="http://schemas.microsoft.com/office/powerpoint/2010/main" val="281933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ADB6-53E1-ED9F-F2BE-F581F1ACD4E3}"/>
              </a:ext>
            </a:extLst>
          </p:cNvPr>
          <p:cNvSpPr>
            <a:spLocks noGrp="1"/>
          </p:cNvSpPr>
          <p:nvPr>
            <p:ph type="title"/>
          </p:nvPr>
        </p:nvSpPr>
        <p:spPr/>
        <p:txBody>
          <a:bodyPr/>
          <a:lstStyle/>
          <a:p>
            <a:r>
              <a:rPr lang="en-US" dirty="0"/>
              <a:t>Setting IP and subnet mask</a:t>
            </a:r>
          </a:p>
        </p:txBody>
      </p:sp>
      <p:pic>
        <p:nvPicPr>
          <p:cNvPr id="7" name="Content Placeholder 6">
            <a:extLst>
              <a:ext uri="{FF2B5EF4-FFF2-40B4-BE49-F238E27FC236}">
                <a16:creationId xmlns:a16="http://schemas.microsoft.com/office/drawing/2014/main" id="{E8B2AA35-CD0A-9F1E-D300-F9F10989A5CF}"/>
              </a:ext>
            </a:extLst>
          </p:cNvPr>
          <p:cNvPicPr>
            <a:picLocks noGrp="1" noChangeAspect="1"/>
          </p:cNvPicPr>
          <p:nvPr>
            <p:ph idx="1"/>
          </p:nvPr>
        </p:nvPicPr>
        <p:blipFill>
          <a:blip r:embed="rId2"/>
          <a:stretch>
            <a:fillRect/>
          </a:stretch>
        </p:blipFill>
        <p:spPr>
          <a:xfrm>
            <a:off x="1947283" y="3448764"/>
            <a:ext cx="8297433" cy="1143160"/>
          </a:xfrm>
        </p:spPr>
      </p:pic>
    </p:spTree>
    <p:extLst>
      <p:ext uri="{BB962C8B-B14F-4D97-AF65-F5344CB8AC3E}">
        <p14:creationId xmlns:p14="http://schemas.microsoft.com/office/powerpoint/2010/main" val="232497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ADB6-53E1-ED9F-F2BE-F581F1ACD4E3}"/>
              </a:ext>
            </a:extLst>
          </p:cNvPr>
          <p:cNvSpPr>
            <a:spLocks noGrp="1"/>
          </p:cNvSpPr>
          <p:nvPr>
            <p:ph type="title"/>
          </p:nvPr>
        </p:nvSpPr>
        <p:spPr/>
        <p:txBody>
          <a:bodyPr/>
          <a:lstStyle/>
          <a:p>
            <a:r>
              <a:rPr lang="en-US" dirty="0"/>
              <a:t>Setting gateway</a:t>
            </a:r>
          </a:p>
        </p:txBody>
      </p:sp>
      <p:pic>
        <p:nvPicPr>
          <p:cNvPr id="6" name="Content Placeholder 5">
            <a:extLst>
              <a:ext uri="{FF2B5EF4-FFF2-40B4-BE49-F238E27FC236}">
                <a16:creationId xmlns:a16="http://schemas.microsoft.com/office/drawing/2014/main" id="{0A235001-2160-9375-51C7-0A7E669F7CDA}"/>
              </a:ext>
            </a:extLst>
          </p:cNvPr>
          <p:cNvPicPr>
            <a:picLocks noGrp="1" noChangeAspect="1"/>
          </p:cNvPicPr>
          <p:nvPr>
            <p:ph idx="1"/>
          </p:nvPr>
        </p:nvPicPr>
        <p:blipFill>
          <a:blip r:embed="rId2"/>
          <a:stretch>
            <a:fillRect/>
          </a:stretch>
        </p:blipFill>
        <p:spPr>
          <a:xfrm>
            <a:off x="2047310" y="3586896"/>
            <a:ext cx="8097380" cy="866896"/>
          </a:xfrm>
        </p:spPr>
      </p:pic>
    </p:spTree>
    <p:extLst>
      <p:ext uri="{BB962C8B-B14F-4D97-AF65-F5344CB8AC3E}">
        <p14:creationId xmlns:p14="http://schemas.microsoft.com/office/powerpoint/2010/main" val="3350776693"/>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385</TotalTime>
  <Words>247</Words>
  <Application>Microsoft Office PowerPoint</Application>
  <PresentationFormat>Widescreen</PresentationFormat>
  <Paragraphs>38</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Gill Sans MT</vt:lpstr>
      <vt:lpstr>gotham-book</vt:lpstr>
      <vt:lpstr>Wingdings 2</vt:lpstr>
      <vt:lpstr>Custom</vt:lpstr>
      <vt:lpstr>Enumerating hosts using wireshark, windows and linux commands.</vt:lpstr>
      <vt:lpstr>Objective</vt:lpstr>
      <vt:lpstr>Introduction</vt:lpstr>
      <vt:lpstr>Topology</vt:lpstr>
      <vt:lpstr>Using Ifconfig to get IP info the saving ti to a txt file</vt:lpstr>
      <vt:lpstr>Using cat to view the txt file for flag</vt:lpstr>
      <vt:lpstr>Using cat to view another file to obtain the flag</vt:lpstr>
      <vt:lpstr>Setting IP and subnet mask</vt:lpstr>
      <vt:lpstr>Setting gateway</vt:lpstr>
      <vt:lpstr>Backing up current config file of ip</vt:lpstr>
      <vt:lpstr>Viewing backup file for .backup2 for flag</vt:lpstr>
      <vt:lpstr>Setting the DNs Server</vt:lpstr>
      <vt:lpstr>Enumerate machines with windows</vt:lpstr>
      <vt:lpstr>Enumerate domains with windows</vt:lpstr>
      <vt:lpstr>Enumerate on campus domain</vt:lpstr>
      <vt:lpstr>Enumerate on workgroup domain</vt:lpstr>
      <vt:lpstr>Enumerate shares on machine server</vt:lpstr>
      <vt:lpstr>Enumerate on machine metasploitable</vt:lpstr>
      <vt:lpstr>Enumerate on local machine for flag </vt:lpstr>
      <vt:lpstr>Enumerate on concord machine for flag</vt:lpstr>
      <vt:lpstr>Enumerate ip and mac address of server machine</vt:lpstr>
      <vt:lpstr>Enumerate ip and mac address of metasploitable machine</vt:lpstr>
      <vt:lpstr>Starting postgresql the Armitage then swapping to metasploitdb_nmap –T4 –A –v 192.168.1.*</vt:lpstr>
      <vt:lpstr>Using nmap command in msf db_nmap –T4 –A –v for an agrgressive scan produces a file in xml format that is fast on the scan with heavy details</vt:lpstr>
      <vt:lpstr>Viewing hosts from the nmap scan above</vt:lpstr>
      <vt:lpstr>Armitage view of machines to exploit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DePriest</dc:creator>
  <cp:lastModifiedBy>Samuel DePriest</cp:lastModifiedBy>
  <cp:revision>1</cp:revision>
  <dcterms:created xsi:type="dcterms:W3CDTF">2024-09-12T20:14:15Z</dcterms:created>
  <dcterms:modified xsi:type="dcterms:W3CDTF">2024-09-13T02:39:21Z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