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42" r:id="rId5"/>
    <p:sldId id="359" r:id="rId6"/>
    <p:sldId id="373" r:id="rId7"/>
    <p:sldId id="374" r:id="rId8"/>
    <p:sldId id="382" r:id="rId9"/>
    <p:sldId id="383" r:id="rId10"/>
    <p:sldId id="384" r:id="rId11"/>
    <p:sldId id="385" r:id="rId12"/>
    <p:sldId id="386" r:id="rId13"/>
    <p:sldId id="387" r:id="rId14"/>
    <p:sldId id="388" r:id="rId15"/>
    <p:sldId id="375" r:id="rId16"/>
    <p:sldId id="3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95388" autoAdjust="0"/>
  </p:normalViewPr>
  <p:slideViewPr>
    <p:cSldViewPr snapToGrid="0" snapToObjects="1" showGuides="1">
      <p:cViewPr varScale="1">
        <p:scale>
          <a:sx n="57" d="100"/>
          <a:sy n="57" d="100"/>
        </p:scale>
        <p:origin x="72" y="14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8/31/2024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86659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0377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73095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4047293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780237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413602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97869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wisswireless.org/wlan_calc_en.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Netw310</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Wired, Optical and Wireless comms</a:t>
            </a:r>
          </a:p>
          <a:p>
            <a:r>
              <a:rPr lang="en-US" dirty="0"/>
              <a:t>Samuel </a:t>
            </a:r>
            <a:r>
              <a:rPr lang="en-US" dirty="0" err="1"/>
              <a:t>depriest</a:t>
            </a:r>
            <a:endParaRPr lang="en-US" dirty="0"/>
          </a:p>
          <a:p>
            <a:r>
              <a:rPr lang="en-US" dirty="0"/>
              <a:t>www.github.com/samangelde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Antenna gain and free space loss</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sz="1400" dirty="0"/>
              <a:t>We used the website </a:t>
            </a:r>
            <a:r>
              <a:rPr lang="en-US" sz="1400" dirty="0">
                <a:hlinkClick r:id="rId3"/>
              </a:rPr>
              <a:t>http://www.swisswireless.org/wlan_calc_en.html</a:t>
            </a:r>
            <a:r>
              <a:rPr lang="en-US" sz="1400" dirty="0"/>
              <a:t> to calculate for antenna gain and free space loss using size of dishes, and distance from the antenna.</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4"/>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100207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Bit error rate fading channels</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sz="1400" dirty="0"/>
              <a:t>We used </a:t>
            </a:r>
            <a:r>
              <a:rPr lang="en-US" sz="1400" dirty="0" err="1"/>
              <a:t>matlab</a:t>
            </a:r>
            <a:r>
              <a:rPr lang="en-US" sz="1400" dirty="0"/>
              <a:t> to launch the </a:t>
            </a:r>
            <a:r>
              <a:rPr lang="en-US" sz="1400" dirty="0" err="1"/>
              <a:t>bertool</a:t>
            </a:r>
            <a:r>
              <a:rPr lang="en-US" sz="1400" dirty="0"/>
              <a:t> (bit error rate) which is an analysis tool and compared different types like </a:t>
            </a:r>
            <a:r>
              <a:rPr lang="en-US" sz="1400" dirty="0" err="1"/>
              <a:t>awgn-fsk</a:t>
            </a:r>
            <a:r>
              <a:rPr lang="en-US" sz="1400" dirty="0"/>
              <a:t>, </a:t>
            </a:r>
            <a:r>
              <a:rPr lang="en-US" sz="1400" dirty="0" err="1"/>
              <a:t>awgn-psk</a:t>
            </a:r>
            <a:r>
              <a:rPr lang="en-US" sz="1400" dirty="0"/>
              <a:t>, </a:t>
            </a:r>
            <a:r>
              <a:rPr lang="en-US" sz="1400" dirty="0" err="1"/>
              <a:t>awgn</a:t>
            </a:r>
            <a:r>
              <a:rPr lang="en-US" sz="1400" dirty="0"/>
              <a:t> </a:t>
            </a:r>
            <a:r>
              <a:rPr lang="en-US" sz="1400" dirty="0" err="1"/>
              <a:t>dpsk</a:t>
            </a:r>
            <a:r>
              <a:rPr lang="en-US" sz="1400" dirty="0"/>
              <a:t>, Rayleigh-</a:t>
            </a:r>
            <a:r>
              <a:rPr lang="en-US" sz="1400" dirty="0" err="1"/>
              <a:t>psk,rician</a:t>
            </a:r>
            <a:r>
              <a:rPr lang="en-US" sz="1400" dirty="0"/>
              <a:t>-</a:t>
            </a:r>
            <a:r>
              <a:rPr lang="en-US" sz="1400" dirty="0" err="1"/>
              <a:t>psk</a:t>
            </a:r>
            <a:r>
              <a:rPr lang="en-US" sz="1400" dirty="0"/>
              <a:t>. We figured out that the </a:t>
            </a:r>
            <a:r>
              <a:rPr lang="en-US" sz="1400" dirty="0" err="1"/>
              <a:t>awgn</a:t>
            </a:r>
            <a:r>
              <a:rPr lang="en-US" sz="1400" dirty="0"/>
              <a:t> out performs the </a:t>
            </a:r>
            <a:r>
              <a:rPr lang="en-US" sz="1400" dirty="0" err="1"/>
              <a:t>rician</a:t>
            </a:r>
            <a:r>
              <a:rPr lang="en-US" sz="1400" dirty="0"/>
              <a:t> channel consistently.</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402686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Career skills gained</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Understanding how </a:t>
            </a:r>
            <a:r>
              <a:rPr lang="en-US" dirty="0" err="1"/>
              <a:t>oscopes</a:t>
            </a:r>
            <a:r>
              <a:rPr lang="en-US" dirty="0"/>
              <a:t> and spectrum </a:t>
            </a:r>
            <a:r>
              <a:rPr lang="en-US" dirty="0" err="1"/>
              <a:t>alanlyzers</a:t>
            </a:r>
            <a:r>
              <a:rPr lang="en-US" dirty="0"/>
              <a:t> work with working with communications equipment</a:t>
            </a:r>
          </a:p>
          <a:p>
            <a:r>
              <a:rPr lang="en-US" dirty="0"/>
              <a:t>Being able to calculate for free space loss and antenna gain</a:t>
            </a:r>
          </a:p>
          <a:p>
            <a:r>
              <a:rPr lang="en-US" dirty="0"/>
              <a:t>Learning the materials relating to codes that to follow proper standards. The materials used and why those specific ones are.</a:t>
            </a:r>
          </a:p>
          <a:p>
            <a:r>
              <a:rPr lang="en-US" dirty="0"/>
              <a:t> Understanding and calculating for bit error rate and fading channels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conclusion</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This was an informative class that taught me a lot I did not know when it comes to comms. I enjoyed this class very much and believe that it will benefit my career.</a:t>
            </a:r>
          </a:p>
        </p:txBody>
      </p:sp>
    </p:spTree>
    <p:extLst>
      <p:ext uri="{BB962C8B-B14F-4D97-AF65-F5344CB8AC3E}">
        <p14:creationId xmlns:p14="http://schemas.microsoft.com/office/powerpoint/2010/main" val="133073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Index</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Baseband signals and AM/FM signals</a:t>
            </a:r>
          </a:p>
          <a:p>
            <a:r>
              <a:rPr lang="en-US" dirty="0"/>
              <a:t>Pulse code modulation and Line codes</a:t>
            </a:r>
          </a:p>
          <a:p>
            <a:r>
              <a:rPr lang="en-US" dirty="0"/>
              <a:t>Cables and cabling</a:t>
            </a:r>
          </a:p>
          <a:p>
            <a:r>
              <a:rPr lang="en-US" dirty="0"/>
              <a:t>Antenna Gain and free space path loss</a:t>
            </a:r>
          </a:p>
          <a:p>
            <a:r>
              <a:rPr lang="en-US" dirty="0"/>
              <a:t>Bit error rate of fading channels</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What was learned</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3106708"/>
          </a:xfrm>
        </p:spPr>
        <p:txBody>
          <a:bodyPr/>
          <a:lstStyle/>
          <a:p>
            <a:r>
              <a:rPr lang="en-US" sz="1200" dirty="0"/>
              <a:t>and analyze the signal spectra of popular line coding </a:t>
            </a:r>
            <a:r>
              <a:rPr lang="en-US" sz="1200" dirty="0" err="1"/>
              <a:t>techniquesWe</a:t>
            </a:r>
            <a:r>
              <a:rPr lang="en-US" sz="1200" dirty="0"/>
              <a:t> learned how to complete objectives and operate tools using guides and Labs. This included using a </a:t>
            </a:r>
            <a:r>
              <a:rPr lang="en-US" sz="1200" dirty="0" err="1"/>
              <a:t>Oscope</a:t>
            </a:r>
            <a:r>
              <a:rPr lang="en-US" sz="1200" dirty="0"/>
              <a:t> and a spectrum analyzer for analyzing the time-domain and frequency domain of a square wave signal, basic building blocks of a PCM codec, current network cabling installation standards used in structured cabling systems for multimedia communications.</a:t>
            </a:r>
            <a:br>
              <a:rPr lang="en-US" sz="1200" dirty="0"/>
            </a:br>
            <a:r>
              <a:rPr lang="en-US" sz="1200" dirty="0"/>
              <a:t>Reference the ANSI/TIA-568 and ISO/IEC 11801 structured cabling standard, analyzing the relationship between the signal frequency, antenna size, and antenna gain as well as analyzing the relationship between the signal frequency, distance, and free space path loss, exploring and analyzing the BER performance of wireline and optical channels that use FSK, PSK, and DPSK as well as exploring and analyzing the BER performance of wireless channels that use PSK </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Baseband signals </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a:lstStyle/>
          <a:p>
            <a:r>
              <a:rPr lang="en-US" dirty="0"/>
              <a:t>And AM/FM signals</a:t>
            </a:r>
          </a:p>
          <a:p>
            <a:r>
              <a:rPr lang="en-US" sz="1400" dirty="0"/>
              <a:t>The screenshot shows the spectrum analyzer displaying the signal’s harmonic spectrum and its panel settings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pic>
        <p:nvPicPr>
          <p:cNvPr id="2" name="Picture 1">
            <a:extLst>
              <a:ext uri="{FF2B5EF4-FFF2-40B4-BE49-F238E27FC236}">
                <a16:creationId xmlns:a16="http://schemas.microsoft.com/office/drawing/2014/main" id="{FBFB06EA-1022-8AFA-E6DF-40253FD1FB66}"/>
              </a:ext>
            </a:extLst>
          </p:cNvPr>
          <p:cNvPicPr>
            <a:picLocks noChangeAspect="1"/>
          </p:cNvPicPr>
          <p:nvPr/>
        </p:nvPicPr>
        <p:blipFill>
          <a:blip r:embed="rId4"/>
          <a:stretch>
            <a:fillRect/>
          </a:stretch>
        </p:blipFill>
        <p:spPr>
          <a:xfrm>
            <a:off x="6497638" y="336550"/>
            <a:ext cx="5322887" cy="6184900"/>
          </a:xfrm>
          <a:prstGeom prst="rect">
            <a:avLst/>
          </a:prstGeom>
        </p:spPr>
      </p:pic>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Baseband signals </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dirty="0"/>
              <a:t>And AM/FM signals</a:t>
            </a:r>
          </a:p>
          <a:p>
            <a:r>
              <a:rPr lang="en-US" sz="1400" dirty="0">
                <a:latin typeface="Calibri" panose="020F0502020204030204" pitchFamily="34" charset="0"/>
                <a:ea typeface="Calibri" panose="020F0502020204030204" pitchFamily="34" charset="0"/>
                <a:cs typeface="Times New Roman" panose="02020603050405020304" pitchFamily="18" charset="0"/>
              </a:rPr>
              <a:t>The screenshot </a:t>
            </a:r>
            <a:r>
              <a:rPr lang="en-US" sz="1400" dirty="0">
                <a:effectLst/>
                <a:latin typeface="Calibri" panose="020F0502020204030204" pitchFamily="34" charset="0"/>
                <a:ea typeface="Calibri" panose="020F0502020204030204" pitchFamily="34" charset="0"/>
                <a:cs typeface="Times New Roman" panose="02020603050405020304" pitchFamily="18" charset="0"/>
              </a:rPr>
              <a:t>of the Oscilloscope includes the signal and the panel settings of the </a:t>
            </a:r>
            <a:r>
              <a:rPr lang="en-US" sz="1400" dirty="0">
                <a:latin typeface="Calibri" panose="020F0502020204030204" pitchFamily="34" charset="0"/>
                <a:ea typeface="Calibri" panose="020F0502020204030204" pitchFamily="34" charset="0"/>
                <a:cs typeface="Times New Roman" panose="02020603050405020304" pitchFamily="18" charset="0"/>
              </a:rPr>
              <a:t>oscilloscope. The screenshot of the Spectrum Analyzer also includes the signal and the panel setting of the analyzer.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6" name="Picture 5">
            <a:extLst>
              <a:ext uri="{FF2B5EF4-FFF2-40B4-BE49-F238E27FC236}">
                <a16:creationId xmlns:a16="http://schemas.microsoft.com/office/drawing/2014/main" id="{720FA007-3F5E-C9CB-2048-DEF8E49134CE}"/>
              </a:ext>
            </a:extLst>
          </p:cNvPr>
          <p:cNvPicPr>
            <a:picLocks noChangeAspect="1"/>
          </p:cNvPicPr>
          <p:nvPr/>
        </p:nvPicPr>
        <p:blipFill>
          <a:blip r:embed="rId4"/>
          <a:stretch>
            <a:fillRect/>
          </a:stretch>
        </p:blipFill>
        <p:spPr>
          <a:xfrm>
            <a:off x="6497638" y="336550"/>
            <a:ext cx="5322887" cy="3371380"/>
          </a:xfrm>
          <a:prstGeom prst="rect">
            <a:avLst/>
          </a:prstGeom>
        </p:spPr>
      </p:pic>
      <p:pic>
        <p:nvPicPr>
          <p:cNvPr id="7" name="Picture 6">
            <a:extLst>
              <a:ext uri="{FF2B5EF4-FFF2-40B4-BE49-F238E27FC236}">
                <a16:creationId xmlns:a16="http://schemas.microsoft.com/office/drawing/2014/main" id="{461B7676-2965-AD9E-E789-43EFEB0F8CE3}"/>
              </a:ext>
            </a:extLst>
          </p:cNvPr>
          <p:cNvPicPr>
            <a:picLocks noChangeAspect="1"/>
          </p:cNvPicPr>
          <p:nvPr/>
        </p:nvPicPr>
        <p:blipFill>
          <a:blip r:embed="rId5"/>
          <a:stretch>
            <a:fillRect/>
          </a:stretch>
        </p:blipFill>
        <p:spPr>
          <a:xfrm>
            <a:off x="6497639" y="3679143"/>
            <a:ext cx="5322886" cy="2912179"/>
          </a:xfrm>
          <a:prstGeom prst="rect">
            <a:avLst/>
          </a:prstGeom>
        </p:spPr>
      </p:pic>
    </p:spTree>
    <p:extLst>
      <p:ext uri="{BB962C8B-B14F-4D97-AF65-F5344CB8AC3E}">
        <p14:creationId xmlns:p14="http://schemas.microsoft.com/office/powerpoint/2010/main" val="1949552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Pulse code modulation</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sz="1400" dirty="0">
                <a:effectLst/>
              </a:rPr>
              <a:t>The first screenshot shows the Oscilloscope-XSC1 display with the analog input signal and sampling clock at the input to the ADC. The second screenshot  shows the Oscilloscope-XSC2 display with the output of the DAC.</a:t>
            </a:r>
            <a:r>
              <a:rPr lang="en-US" sz="1400" dirty="0"/>
              <a:t> </a:t>
            </a:r>
          </a:p>
          <a:p>
            <a:endParaRPr lang="en-US" sz="1400"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2" name="Picture 1">
            <a:extLst>
              <a:ext uri="{FF2B5EF4-FFF2-40B4-BE49-F238E27FC236}">
                <a16:creationId xmlns:a16="http://schemas.microsoft.com/office/drawing/2014/main" id="{A056CC02-F981-B15C-FCB0-1DEB1FC03B95}"/>
              </a:ext>
            </a:extLst>
          </p:cNvPr>
          <p:cNvPicPr>
            <a:picLocks noChangeAspect="1"/>
          </p:cNvPicPr>
          <p:nvPr/>
        </p:nvPicPr>
        <p:blipFill>
          <a:blip r:embed="rId4"/>
          <a:stretch>
            <a:fillRect/>
          </a:stretch>
        </p:blipFill>
        <p:spPr>
          <a:xfrm>
            <a:off x="6431282" y="266677"/>
            <a:ext cx="5452890" cy="3162323"/>
          </a:xfrm>
          <a:prstGeom prst="rect">
            <a:avLst/>
          </a:prstGeom>
        </p:spPr>
      </p:pic>
      <p:pic>
        <p:nvPicPr>
          <p:cNvPr id="9" name="Picture 8">
            <a:extLst>
              <a:ext uri="{FF2B5EF4-FFF2-40B4-BE49-F238E27FC236}">
                <a16:creationId xmlns:a16="http://schemas.microsoft.com/office/drawing/2014/main" id="{05CDA337-D7EF-DC95-F8F0-B6C0F76A20CE}"/>
              </a:ext>
            </a:extLst>
          </p:cNvPr>
          <p:cNvPicPr>
            <a:picLocks noChangeAspect="1"/>
          </p:cNvPicPr>
          <p:nvPr/>
        </p:nvPicPr>
        <p:blipFill>
          <a:blip r:embed="rId5"/>
          <a:stretch>
            <a:fillRect/>
          </a:stretch>
        </p:blipFill>
        <p:spPr>
          <a:xfrm>
            <a:off x="6431281" y="3093126"/>
            <a:ext cx="5452889" cy="3498197"/>
          </a:xfrm>
          <a:prstGeom prst="rect">
            <a:avLst/>
          </a:prstGeom>
        </p:spPr>
      </p:pic>
    </p:spTree>
    <p:extLst>
      <p:ext uri="{BB962C8B-B14F-4D97-AF65-F5344CB8AC3E}">
        <p14:creationId xmlns:p14="http://schemas.microsoft.com/office/powerpoint/2010/main" val="142591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Pulse code modulation</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sz="1400" dirty="0"/>
              <a:t>The first screenshot shows the Oscilloscope-XSC1 display with the analog input signal and sampling clock at the input to the ADC. The second screenshot shows the Oscilloscope-XSC2 display with the output of the DAC. </a:t>
            </a:r>
          </a:p>
          <a:p>
            <a:endParaRPr lang="en-US" sz="1400"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pic>
        <p:nvPicPr>
          <p:cNvPr id="6" name="Picture 5">
            <a:extLst>
              <a:ext uri="{FF2B5EF4-FFF2-40B4-BE49-F238E27FC236}">
                <a16:creationId xmlns:a16="http://schemas.microsoft.com/office/drawing/2014/main" id="{FF73E90D-4102-86D5-74FF-E400805838F7}"/>
              </a:ext>
            </a:extLst>
          </p:cNvPr>
          <p:cNvPicPr>
            <a:picLocks noChangeAspect="1"/>
          </p:cNvPicPr>
          <p:nvPr/>
        </p:nvPicPr>
        <p:blipFill>
          <a:blip r:embed="rId4"/>
          <a:stretch>
            <a:fillRect/>
          </a:stretch>
        </p:blipFill>
        <p:spPr>
          <a:xfrm>
            <a:off x="6497637" y="345171"/>
            <a:ext cx="5322887" cy="3109229"/>
          </a:xfrm>
          <a:prstGeom prst="rect">
            <a:avLst/>
          </a:prstGeom>
        </p:spPr>
      </p:pic>
      <p:pic>
        <p:nvPicPr>
          <p:cNvPr id="7" name="Picture 6">
            <a:extLst>
              <a:ext uri="{FF2B5EF4-FFF2-40B4-BE49-F238E27FC236}">
                <a16:creationId xmlns:a16="http://schemas.microsoft.com/office/drawing/2014/main" id="{A8503D92-F86E-B628-0FAF-AED2165B8873}"/>
              </a:ext>
            </a:extLst>
          </p:cNvPr>
          <p:cNvPicPr>
            <a:picLocks noChangeAspect="1"/>
          </p:cNvPicPr>
          <p:nvPr/>
        </p:nvPicPr>
        <p:blipFill>
          <a:blip r:embed="rId5"/>
          <a:stretch>
            <a:fillRect/>
          </a:stretch>
        </p:blipFill>
        <p:spPr>
          <a:xfrm>
            <a:off x="6497637" y="3467836"/>
            <a:ext cx="5322887" cy="3109229"/>
          </a:xfrm>
          <a:prstGeom prst="rect">
            <a:avLst/>
          </a:prstGeom>
        </p:spPr>
      </p:pic>
    </p:spTree>
    <p:extLst>
      <p:ext uri="{BB962C8B-B14F-4D97-AF65-F5344CB8AC3E}">
        <p14:creationId xmlns:p14="http://schemas.microsoft.com/office/powerpoint/2010/main" val="179253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Line code</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sz="1400" dirty="0">
                <a:latin typeface="Calibri"/>
                <a:ea typeface="Calibri" panose="020F0502020204030204" pitchFamily="34" charset="0"/>
                <a:cs typeface="Times New Roman"/>
              </a:rPr>
              <a:t>This screenshot </a:t>
            </a:r>
            <a:r>
              <a:rPr lang="en-US" sz="1400" dirty="0">
                <a:effectLst/>
                <a:latin typeface="Calibri"/>
                <a:ea typeface="Calibri" panose="020F0502020204030204" pitchFamily="34" charset="0"/>
                <a:cs typeface="Times New Roman"/>
              </a:rPr>
              <a:t>shows the power spectral densities of </a:t>
            </a:r>
            <a:r>
              <a:rPr lang="en-US" sz="1400" dirty="0">
                <a:latin typeface="Calibri"/>
                <a:ea typeface="Calibri" panose="020F0502020204030204" pitchFamily="34" charset="0"/>
                <a:cs typeface="Times New Roman"/>
              </a:rPr>
              <a:t>four-line </a:t>
            </a:r>
            <a:r>
              <a:rPr lang="en-US" sz="1400" dirty="0">
                <a:effectLst/>
                <a:latin typeface="Calibri"/>
                <a:ea typeface="Calibri" panose="020F0502020204030204" pitchFamily="34" charset="0"/>
                <a:cs typeface="Times New Roman"/>
              </a:rPr>
              <a:t>codes: NRZ-Polar, NRZ-Unipolar, NRZ-Bipolar, and Manchester-Polar.</a:t>
            </a:r>
            <a:endParaRPr lang="en-US" sz="1400"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pic>
        <p:nvPicPr>
          <p:cNvPr id="2" name="Picture 1">
            <a:extLst>
              <a:ext uri="{FF2B5EF4-FFF2-40B4-BE49-F238E27FC236}">
                <a16:creationId xmlns:a16="http://schemas.microsoft.com/office/drawing/2014/main" id="{9D381642-14F1-A4D0-1EFB-917A3DF45811}"/>
              </a:ext>
            </a:extLst>
          </p:cNvPr>
          <p:cNvPicPr>
            <a:picLocks noChangeAspect="1"/>
          </p:cNvPicPr>
          <p:nvPr/>
        </p:nvPicPr>
        <p:blipFill>
          <a:blip r:embed="rId4"/>
          <a:stretch>
            <a:fillRect/>
          </a:stretch>
        </p:blipFill>
        <p:spPr>
          <a:xfrm>
            <a:off x="6497639" y="392165"/>
            <a:ext cx="5386532" cy="6199158"/>
          </a:xfrm>
          <a:prstGeom prst="rect">
            <a:avLst/>
          </a:prstGeom>
        </p:spPr>
      </p:pic>
    </p:spTree>
    <p:extLst>
      <p:ext uri="{BB962C8B-B14F-4D97-AF65-F5344CB8AC3E}">
        <p14:creationId xmlns:p14="http://schemas.microsoft.com/office/powerpoint/2010/main" val="341298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Cables and cabling</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861623"/>
          </a:xfrm>
        </p:spPr>
        <p:txBody>
          <a:bodyPr/>
          <a:lstStyle/>
          <a:p>
            <a:r>
              <a:rPr lang="en-US" sz="1400" dirty="0">
                <a:latin typeface="Calibri"/>
                <a:ea typeface="Calibri" panose="020F0502020204030204" pitchFamily="34" charset="0"/>
                <a:cs typeface="Times New Roman"/>
              </a:rPr>
              <a:t>We learned about the types of cable and terms for cabling that follow in the standards for </a:t>
            </a:r>
            <a:r>
              <a:rPr lang="en-US" sz="1400" dirty="0" err="1">
                <a:latin typeface="Calibri"/>
                <a:ea typeface="Calibri" panose="020F0502020204030204" pitchFamily="34" charset="0"/>
                <a:cs typeface="Times New Roman"/>
              </a:rPr>
              <a:t>tia</a:t>
            </a:r>
            <a:r>
              <a:rPr lang="en-US" sz="1400" dirty="0">
                <a:latin typeface="Calibri"/>
                <a:ea typeface="Calibri" panose="020F0502020204030204" pitchFamily="34" charset="0"/>
                <a:cs typeface="Times New Roman"/>
              </a:rPr>
              <a:t> 568, iso11801, </a:t>
            </a:r>
            <a:r>
              <a:rPr lang="en-US" sz="1400" dirty="0" err="1">
                <a:latin typeface="Calibri"/>
                <a:ea typeface="Calibri" panose="020F0502020204030204" pitchFamily="34" charset="0"/>
                <a:cs typeface="Times New Roman"/>
              </a:rPr>
              <a:t>en</a:t>
            </a:r>
            <a:r>
              <a:rPr lang="en-US" sz="1400" dirty="0">
                <a:latin typeface="Calibri"/>
                <a:ea typeface="Calibri" panose="020F0502020204030204" pitchFamily="34" charset="0"/>
                <a:cs typeface="Times New Roman"/>
              </a:rPr>
              <a:t> 50173.</a:t>
            </a:r>
            <a:endParaRPr lang="en-US" sz="1400"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92165"/>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277837659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57</TotalTime>
  <Words>603</Words>
  <Application>Microsoft Office PowerPoint</Application>
  <PresentationFormat>Widescreen</PresentationFormat>
  <Paragraphs>60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vt:lpstr>
      <vt:lpstr>Biome</vt:lpstr>
      <vt:lpstr>Calibri</vt:lpstr>
      <vt:lpstr>Custom</vt:lpstr>
      <vt:lpstr>Netw310</vt:lpstr>
      <vt:lpstr>Index</vt:lpstr>
      <vt:lpstr>What was learned</vt:lpstr>
      <vt:lpstr>Baseband signals </vt:lpstr>
      <vt:lpstr>Baseband signals </vt:lpstr>
      <vt:lpstr>Pulse code modulation</vt:lpstr>
      <vt:lpstr>Pulse code modulation</vt:lpstr>
      <vt:lpstr>Line code</vt:lpstr>
      <vt:lpstr>Cables and cabling</vt:lpstr>
      <vt:lpstr>Antenna gain and free space loss</vt:lpstr>
      <vt:lpstr>Bit error rate fading channels</vt:lpstr>
      <vt:lpstr>Career skills gained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DePriest</dc:creator>
  <cp:lastModifiedBy>Samuel DePriest</cp:lastModifiedBy>
  <cp:revision>1</cp:revision>
  <dcterms:created xsi:type="dcterms:W3CDTF">2024-09-01T04:10:50Z</dcterms:created>
  <dcterms:modified xsi:type="dcterms:W3CDTF">2024-09-01T05:08:19Z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