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showGuides="1">
      <p:cViewPr varScale="1">
        <p:scale>
          <a:sx n="102" d="100"/>
          <a:sy n="102" d="100"/>
        </p:scale>
        <p:origin x="120" y="4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9/5/2024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C94B-8E83-290F-1064-446025D13A0A}"/>
              </a:ext>
            </a:extLst>
          </p:cNvPr>
          <p:cNvSpPr>
            <a:spLocks noGrp="1"/>
          </p:cNvSpPr>
          <p:nvPr>
            <p:ph type="ctrTitle"/>
          </p:nvPr>
        </p:nvSpPr>
        <p:spPr/>
        <p:txBody>
          <a:bodyPr/>
          <a:lstStyle/>
          <a:p>
            <a:r>
              <a:rPr lang="en-US" dirty="0"/>
              <a:t>Performing recon from the wan</a:t>
            </a:r>
          </a:p>
        </p:txBody>
      </p:sp>
      <p:sp>
        <p:nvSpPr>
          <p:cNvPr id="3" name="Subtitle 2">
            <a:extLst>
              <a:ext uri="{FF2B5EF4-FFF2-40B4-BE49-F238E27FC236}">
                <a16:creationId xmlns:a16="http://schemas.microsoft.com/office/drawing/2014/main" id="{0D707D95-474B-3B52-0523-B88BACC567D0}"/>
              </a:ext>
            </a:extLst>
          </p:cNvPr>
          <p:cNvSpPr>
            <a:spLocks noGrp="1"/>
          </p:cNvSpPr>
          <p:nvPr>
            <p:ph type="subTitle" idx="1"/>
          </p:nvPr>
        </p:nvSpPr>
        <p:spPr/>
        <p:txBody>
          <a:bodyPr/>
          <a:lstStyle/>
          <a:p>
            <a:r>
              <a:rPr lang="en-US" dirty="0"/>
              <a:t>Samuel DePriest</a:t>
            </a:r>
          </a:p>
          <a:p>
            <a:r>
              <a:rPr lang="en-US" dirty="0"/>
              <a:t>09/05/2024</a:t>
            </a:r>
          </a:p>
        </p:txBody>
      </p:sp>
    </p:spTree>
    <p:extLst>
      <p:ext uri="{BB962C8B-B14F-4D97-AF65-F5344CB8AC3E}">
        <p14:creationId xmlns:p14="http://schemas.microsoft.com/office/powerpoint/2010/main" val="4001229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7" name="Straight Connector 76">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87" name="Rectangle 86">
            <a:extLst>
              <a:ext uri="{FF2B5EF4-FFF2-40B4-BE49-F238E27FC236}">
                <a16:creationId xmlns:a16="http://schemas.microsoft.com/office/drawing/2014/main" id="{D067A139-86EB-480F-AE6B-AF8092F2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6095999" y="628617"/>
            <a:ext cx="5408613" cy="3028983"/>
          </a:xfrm>
        </p:spPr>
        <p:txBody>
          <a:bodyPr vert="horz" lIns="91440" tIns="45720" rIns="91440" bIns="45720" rtlCol="0" anchor="b">
            <a:normAutofit/>
          </a:bodyPr>
          <a:lstStyle/>
          <a:p>
            <a:pPr>
              <a:lnSpc>
                <a:spcPct val="90000"/>
              </a:lnSpc>
            </a:pPr>
            <a:r>
              <a:rPr lang="en-US" sz="4100" dirty="0"/>
              <a:t>Using </a:t>
            </a:r>
            <a:r>
              <a:rPr lang="en-US" sz="4100" dirty="0" err="1"/>
              <a:t>Netcat</a:t>
            </a:r>
            <a:r>
              <a:rPr lang="en-US" sz="4100" dirty="0"/>
              <a:t> to banner grab for service info</a:t>
            </a:r>
            <a:br>
              <a:rPr lang="en-US" sz="4100" dirty="0"/>
            </a:br>
            <a:r>
              <a:rPr lang="en-US" sz="4100" dirty="0"/>
              <a:t>and discover flags</a:t>
            </a:r>
          </a:p>
        </p:txBody>
      </p:sp>
      <p:sp>
        <p:nvSpPr>
          <p:cNvPr id="89" name="Snip Diagonal Corner Rectangle 6">
            <a:extLst>
              <a:ext uri="{FF2B5EF4-FFF2-40B4-BE49-F238E27FC236}">
                <a16:creationId xmlns:a16="http://schemas.microsoft.com/office/drawing/2014/main" id="{4E252378-AA68-427C-BF69-E4434E447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DF3EF25-37B7-6D37-6275-D67DEB1F8A48}"/>
              </a:ext>
            </a:extLst>
          </p:cNvPr>
          <p:cNvPicPr>
            <a:picLocks noChangeAspect="1"/>
          </p:cNvPicPr>
          <p:nvPr/>
        </p:nvPicPr>
        <p:blipFill>
          <a:blip r:embed="rId2"/>
          <a:srcRect r="28913" b="1"/>
          <a:stretch/>
        </p:blipFill>
        <p:spPr>
          <a:xfrm>
            <a:off x="797205" y="786117"/>
            <a:ext cx="4809744" cy="4956048"/>
          </a:xfrm>
          <a:custGeom>
            <a:avLst/>
            <a:gdLst/>
            <a:ahLst/>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grpSp>
        <p:nvGrpSpPr>
          <p:cNvPr id="91" name="Group 90">
            <a:extLst>
              <a:ext uri="{FF2B5EF4-FFF2-40B4-BE49-F238E27FC236}">
                <a16:creationId xmlns:a16="http://schemas.microsoft.com/office/drawing/2014/main" id="{65E8C853-59EA-4FCB-BB4E-1B0AEEA408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2" name="Straight Connector 91">
              <a:extLst>
                <a:ext uri="{FF2B5EF4-FFF2-40B4-BE49-F238E27FC236}">
                  <a16:creationId xmlns:a16="http://schemas.microsoft.com/office/drawing/2014/main" id="{C58D8A51-1FB2-4FA0-A860-D57179B52A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75C2F33D-5361-48D8-899D-50A713699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30608EC6-04A0-4D53-B4C8-57F06AF1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C9C42FEC-C8F1-465B-900B-C7F552326D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84CDCA4C-0922-4330-AF15-394E8C6DDE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0633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1" name="Straight Connector 100">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11" name="Rectangle 110">
            <a:extLst>
              <a:ext uri="{FF2B5EF4-FFF2-40B4-BE49-F238E27FC236}">
                <a16:creationId xmlns:a16="http://schemas.microsoft.com/office/drawing/2014/main" id="{D067A139-86EB-480F-AE6B-AF8092F2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6095999" y="628617"/>
            <a:ext cx="5408613" cy="3028983"/>
          </a:xfrm>
        </p:spPr>
        <p:txBody>
          <a:bodyPr vert="horz" lIns="91440" tIns="45720" rIns="91440" bIns="45720" rtlCol="0" anchor="b">
            <a:normAutofit/>
          </a:bodyPr>
          <a:lstStyle/>
          <a:p>
            <a:r>
              <a:rPr lang="en-US" sz="4800" dirty="0"/>
              <a:t>Using </a:t>
            </a:r>
            <a:r>
              <a:rPr lang="en-US" sz="4800" dirty="0" err="1"/>
              <a:t>nmap</a:t>
            </a:r>
            <a:r>
              <a:rPr lang="en-US" sz="4800" dirty="0"/>
              <a:t> with to scan for open ports on the firewall</a:t>
            </a:r>
          </a:p>
        </p:txBody>
      </p:sp>
      <p:sp>
        <p:nvSpPr>
          <p:cNvPr id="113" name="Snip Diagonal Corner Rectangle 6">
            <a:extLst>
              <a:ext uri="{FF2B5EF4-FFF2-40B4-BE49-F238E27FC236}">
                <a16:creationId xmlns:a16="http://schemas.microsoft.com/office/drawing/2014/main" id="{4E252378-AA68-427C-BF69-E4434E447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5136155"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2E5568F-858D-B518-A648-4776D5EAF31F}"/>
              </a:ext>
            </a:extLst>
          </p:cNvPr>
          <p:cNvPicPr>
            <a:picLocks noChangeAspect="1"/>
          </p:cNvPicPr>
          <p:nvPr/>
        </p:nvPicPr>
        <p:blipFill>
          <a:blip r:embed="rId2"/>
          <a:srcRect l="7436" r="21720" b="1"/>
          <a:stretch/>
        </p:blipFill>
        <p:spPr>
          <a:xfrm>
            <a:off x="797205" y="786117"/>
            <a:ext cx="4809744" cy="4956048"/>
          </a:xfrm>
          <a:custGeom>
            <a:avLst/>
            <a:gdLst/>
            <a:ahLst/>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grpSp>
        <p:nvGrpSpPr>
          <p:cNvPr id="115" name="Group 114">
            <a:extLst>
              <a:ext uri="{FF2B5EF4-FFF2-40B4-BE49-F238E27FC236}">
                <a16:creationId xmlns:a16="http://schemas.microsoft.com/office/drawing/2014/main" id="{65E8C853-59EA-4FCB-BB4E-1B0AEEA408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6" name="Straight Connector 115">
              <a:extLst>
                <a:ext uri="{FF2B5EF4-FFF2-40B4-BE49-F238E27FC236}">
                  <a16:creationId xmlns:a16="http://schemas.microsoft.com/office/drawing/2014/main" id="{C58D8A51-1FB2-4FA0-A860-D57179B52A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75C2F33D-5361-48D8-899D-50A713699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30608EC6-04A0-4D53-B4C8-57F06AF1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C9C42FEC-C8F1-465B-900B-C7F552326D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84CDCA4C-0922-4330-AF15-394E8C6DDE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35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25" name="Straight Connector 124">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35" name="Rectangle 134">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7532710" y="628617"/>
            <a:ext cx="3971902" cy="3028983"/>
          </a:xfrm>
        </p:spPr>
        <p:txBody>
          <a:bodyPr vert="horz" lIns="91440" tIns="45720" rIns="91440" bIns="45720" rtlCol="0" anchor="b">
            <a:normAutofit/>
          </a:bodyPr>
          <a:lstStyle/>
          <a:p>
            <a:pPr>
              <a:lnSpc>
                <a:spcPct val="90000"/>
              </a:lnSpc>
            </a:pPr>
            <a:r>
              <a:rPr lang="en-US" sz="3700"/>
              <a:t>Using nmap with version scan and script scan on port 21(ftp)</a:t>
            </a:r>
          </a:p>
        </p:txBody>
      </p:sp>
      <p:sp>
        <p:nvSpPr>
          <p:cNvPr id="137"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197D685-4E6D-3CA8-0101-925BDE1B1C90}"/>
              </a:ext>
            </a:extLst>
          </p:cNvPr>
          <p:cNvPicPr>
            <a:picLocks noChangeAspect="1"/>
          </p:cNvPicPr>
          <p:nvPr/>
        </p:nvPicPr>
        <p:blipFill>
          <a:blip r:embed="rId2"/>
          <a:srcRect r="1710" b="1"/>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139" name="Group 138">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0" name="Straight Connector 139">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5363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49" name="Straight Connector 148">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59" name="Rectangle 158">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7532710" y="628617"/>
            <a:ext cx="3971902" cy="3028983"/>
          </a:xfrm>
        </p:spPr>
        <p:txBody>
          <a:bodyPr vert="horz" lIns="91440" tIns="45720" rIns="91440" bIns="45720" rtlCol="0" anchor="b">
            <a:normAutofit/>
          </a:bodyPr>
          <a:lstStyle/>
          <a:p>
            <a:pPr>
              <a:lnSpc>
                <a:spcPct val="90000"/>
              </a:lnSpc>
            </a:pPr>
            <a:r>
              <a:rPr lang="en-US" sz="3400"/>
              <a:t>Using nmap with version scan and script scan on port 23(telnet)</a:t>
            </a:r>
          </a:p>
        </p:txBody>
      </p:sp>
      <p:sp>
        <p:nvSpPr>
          <p:cNvPr id="161"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35F57CF-200E-023B-EA41-AC4C6040CBF8}"/>
              </a:ext>
            </a:extLst>
          </p:cNvPr>
          <p:cNvPicPr>
            <a:picLocks noChangeAspect="1"/>
          </p:cNvPicPr>
          <p:nvPr/>
        </p:nvPicPr>
        <p:blipFill>
          <a:blip r:embed="rId2"/>
          <a:srcRect r="8324" b="-1"/>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163" name="Group 162">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4" name="Straight Connector 163">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6539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73" name="Straight Connector 172">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3" name="Rectangle 182">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7532710" y="628617"/>
            <a:ext cx="3971902" cy="3028983"/>
          </a:xfrm>
        </p:spPr>
        <p:txBody>
          <a:bodyPr vert="horz" lIns="91440" tIns="45720" rIns="91440" bIns="45720" rtlCol="0" anchor="b">
            <a:normAutofit/>
          </a:bodyPr>
          <a:lstStyle/>
          <a:p>
            <a:pPr>
              <a:lnSpc>
                <a:spcPct val="90000"/>
              </a:lnSpc>
            </a:pPr>
            <a:r>
              <a:rPr lang="en-US" sz="3400" dirty="0"/>
              <a:t>Using </a:t>
            </a:r>
            <a:r>
              <a:rPr lang="en-US" sz="3400"/>
              <a:t>nmap</a:t>
            </a:r>
            <a:r>
              <a:rPr lang="en-US" sz="3400" dirty="0"/>
              <a:t> with version scan and script scan on port 25(smtp)</a:t>
            </a:r>
          </a:p>
        </p:txBody>
      </p:sp>
      <p:sp>
        <p:nvSpPr>
          <p:cNvPr id="185"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0B35038-26CE-0940-BEEC-187AAE2ABA67}"/>
              </a:ext>
            </a:extLst>
          </p:cNvPr>
          <p:cNvPicPr>
            <a:picLocks noChangeAspect="1"/>
          </p:cNvPicPr>
          <p:nvPr/>
        </p:nvPicPr>
        <p:blipFill>
          <a:blip r:embed="rId2"/>
          <a:srcRect r="6434"/>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187" name="Group 186">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8" name="Straight Connector 187">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2231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73" name="Straight Connector 172">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3" name="Rectangle 182">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7532710" y="628617"/>
            <a:ext cx="3971902" cy="3028983"/>
          </a:xfrm>
        </p:spPr>
        <p:txBody>
          <a:bodyPr vert="horz" lIns="91440" tIns="45720" rIns="91440" bIns="45720" rtlCol="0" anchor="b">
            <a:normAutofit/>
          </a:bodyPr>
          <a:lstStyle/>
          <a:p>
            <a:pPr>
              <a:lnSpc>
                <a:spcPct val="90000"/>
              </a:lnSpc>
            </a:pPr>
            <a:r>
              <a:rPr lang="en-US" sz="3400" dirty="0"/>
              <a:t>Using </a:t>
            </a:r>
            <a:r>
              <a:rPr lang="en-US" sz="3400"/>
              <a:t>nmap</a:t>
            </a:r>
            <a:r>
              <a:rPr lang="en-US" sz="3400" dirty="0"/>
              <a:t> with version scan and script scan on port 80(http)</a:t>
            </a:r>
          </a:p>
        </p:txBody>
      </p:sp>
      <p:sp>
        <p:nvSpPr>
          <p:cNvPr id="185"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35A67E3-C5F8-828E-FF47-AD697ADD3A3E}"/>
              </a:ext>
            </a:extLst>
          </p:cNvPr>
          <p:cNvPicPr>
            <a:picLocks noChangeAspect="1"/>
          </p:cNvPicPr>
          <p:nvPr/>
        </p:nvPicPr>
        <p:blipFill>
          <a:blip r:embed="rId2"/>
          <a:srcRect r="5488" b="-1"/>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187" name="Group 186">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8" name="Straight Connector 187">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8749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97" name="Straight Connector 196">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7" name="Rectangle 206">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7532710" y="628617"/>
            <a:ext cx="3971902" cy="3028983"/>
          </a:xfrm>
        </p:spPr>
        <p:txBody>
          <a:bodyPr vert="horz" lIns="91440" tIns="45720" rIns="91440" bIns="45720" rtlCol="0" anchor="b">
            <a:normAutofit/>
          </a:bodyPr>
          <a:lstStyle/>
          <a:p>
            <a:pPr>
              <a:lnSpc>
                <a:spcPct val="90000"/>
              </a:lnSpc>
            </a:pPr>
            <a:r>
              <a:rPr lang="en-US" sz="3400" dirty="0"/>
              <a:t>Using </a:t>
            </a:r>
            <a:r>
              <a:rPr lang="en-US" sz="3400"/>
              <a:t>nmap</a:t>
            </a:r>
            <a:r>
              <a:rPr lang="en-US" sz="3400" dirty="0"/>
              <a:t> with version scan and script scan on port 110(pop3)</a:t>
            </a:r>
          </a:p>
        </p:txBody>
      </p:sp>
      <p:sp>
        <p:nvSpPr>
          <p:cNvPr id="209"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AC91828-A524-E2DB-3795-8D464E5B68C5}"/>
              </a:ext>
            </a:extLst>
          </p:cNvPr>
          <p:cNvPicPr>
            <a:picLocks noChangeAspect="1"/>
          </p:cNvPicPr>
          <p:nvPr/>
        </p:nvPicPr>
        <p:blipFill>
          <a:blip r:embed="rId2"/>
          <a:srcRect r="8324" b="-1"/>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211" name="Group 210">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2" name="Straight Connector 211">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3" name="Straight Connector 212">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4" name="Straight Connector 213">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6" name="Straight Connector 215">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0175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18" name="Straight Connector 217">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23" name="Rectangle 222">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800"/>
              <a:t>Using nmap with version scan and script scan on port 443(https)</a:t>
            </a:r>
          </a:p>
        </p:txBody>
      </p:sp>
      <p:pic>
        <p:nvPicPr>
          <p:cNvPr id="4" name="Picture 3">
            <a:extLst>
              <a:ext uri="{FF2B5EF4-FFF2-40B4-BE49-F238E27FC236}">
                <a16:creationId xmlns:a16="http://schemas.microsoft.com/office/drawing/2014/main" id="{A763F7D9-A1D8-04C5-41F4-653D80D8BBBC}"/>
              </a:ext>
            </a:extLst>
          </p:cNvPr>
          <p:cNvPicPr>
            <a:picLocks noChangeAspect="1"/>
          </p:cNvPicPr>
          <p:nvPr/>
        </p:nvPicPr>
        <p:blipFill>
          <a:blip r:embed="rId2"/>
          <a:stretch>
            <a:fillRect/>
          </a:stretch>
        </p:blipFill>
        <p:spPr>
          <a:xfrm>
            <a:off x="646633" y="649348"/>
            <a:ext cx="4004489" cy="5234626"/>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24" name="Group 223">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10" name="Straight Connector 209">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2" name="Straight Connector 211">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3" name="Straight Connector 212">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4" name="Straight Connector 213">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8294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30" name="Straight Connector 22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6" name="Straight Connector 23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8" name="Straight Connector 23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40" name="Rectangle 239">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400"/>
              <a:t>Using nmap with version scan and script scan on port 1099(rmiregistry)</a:t>
            </a:r>
          </a:p>
        </p:txBody>
      </p:sp>
      <p:pic>
        <p:nvPicPr>
          <p:cNvPr id="5" name="Picture 4">
            <a:extLst>
              <a:ext uri="{FF2B5EF4-FFF2-40B4-BE49-F238E27FC236}">
                <a16:creationId xmlns:a16="http://schemas.microsoft.com/office/drawing/2014/main" id="{13E790A6-083E-25F3-7AB7-16EA469F2E91}"/>
              </a:ext>
            </a:extLst>
          </p:cNvPr>
          <p:cNvPicPr>
            <a:picLocks noChangeAspect="1"/>
          </p:cNvPicPr>
          <p:nvPr/>
        </p:nvPicPr>
        <p:blipFill>
          <a:blip r:embed="rId2"/>
          <a:stretch>
            <a:fillRect/>
          </a:stretch>
        </p:blipFill>
        <p:spPr>
          <a:xfrm>
            <a:off x="646633" y="640766"/>
            <a:ext cx="4004489" cy="5251790"/>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42" name="Group 241">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3" name="Straight Connector 24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4" name="Straight Connector 24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5" name="Straight Connector 24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6" name="Straight Connector 24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7" name="Straight Connector 24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9441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52" name="Straight Connector 251">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4" name="Straight Connector 253">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62" name="Rectangle 261">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800"/>
              <a:t>Using nmap with version scan and script scan on port 3306(mysql)</a:t>
            </a:r>
          </a:p>
        </p:txBody>
      </p:sp>
      <p:pic>
        <p:nvPicPr>
          <p:cNvPr id="4" name="Picture 3">
            <a:extLst>
              <a:ext uri="{FF2B5EF4-FFF2-40B4-BE49-F238E27FC236}">
                <a16:creationId xmlns:a16="http://schemas.microsoft.com/office/drawing/2014/main" id="{A5F978F6-EE3F-25B0-823B-2CCCC01EB435}"/>
              </a:ext>
            </a:extLst>
          </p:cNvPr>
          <p:cNvPicPr>
            <a:picLocks noChangeAspect="1"/>
          </p:cNvPicPr>
          <p:nvPr/>
        </p:nvPicPr>
        <p:blipFill>
          <a:blip r:embed="rId2"/>
          <a:stretch>
            <a:fillRect/>
          </a:stretch>
        </p:blipFill>
        <p:spPr>
          <a:xfrm>
            <a:off x="646633" y="649348"/>
            <a:ext cx="4004489" cy="5234626"/>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64" name="Group 263">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5" name="Straight Connector 264">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1946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1FAB-2ED3-7E6D-01D6-AF65D975D90B}"/>
              </a:ext>
            </a:extLst>
          </p:cNvPr>
          <p:cNvSpPr>
            <a:spLocks noGrp="1"/>
          </p:cNvSpPr>
          <p:nvPr>
            <p:ph type="title"/>
          </p:nvPr>
        </p:nvSpPr>
        <p:spPr>
          <a:xfrm>
            <a:off x="684212" y="685800"/>
            <a:ext cx="8534400" cy="832757"/>
          </a:xfrm>
        </p:spPr>
        <p:txBody>
          <a:bodyPr/>
          <a:lstStyle/>
          <a:p>
            <a:r>
              <a:rPr lang="en-US" dirty="0"/>
              <a:t>Objective</a:t>
            </a:r>
          </a:p>
        </p:txBody>
      </p:sp>
      <p:sp>
        <p:nvSpPr>
          <p:cNvPr id="3" name="Content Placeholder 2">
            <a:extLst>
              <a:ext uri="{FF2B5EF4-FFF2-40B4-BE49-F238E27FC236}">
                <a16:creationId xmlns:a16="http://schemas.microsoft.com/office/drawing/2014/main" id="{A8B7A8CF-1A8E-BA25-17A4-FA8586F080FE}"/>
              </a:ext>
            </a:extLst>
          </p:cNvPr>
          <p:cNvSpPr>
            <a:spLocks noGrp="1"/>
          </p:cNvSpPr>
          <p:nvPr>
            <p:ph idx="1"/>
          </p:nvPr>
        </p:nvSpPr>
        <p:spPr>
          <a:xfrm>
            <a:off x="684212" y="1624693"/>
            <a:ext cx="8534400" cy="4183441"/>
          </a:xfrm>
        </p:spPr>
        <p:txBody>
          <a:bodyPr/>
          <a:lstStyle/>
          <a:p>
            <a:pPr marL="0" indent="0">
              <a:buNone/>
            </a:pPr>
            <a:r>
              <a:rPr lang="en-US" dirty="0"/>
              <a:t>Performing recon from an external IP from the WAN within the topology. Use tools to capture user credentials, and with those log into and compromise the system.</a:t>
            </a:r>
          </a:p>
          <a:p>
            <a:pPr marL="0" indent="0">
              <a:buNone/>
            </a:pPr>
            <a:r>
              <a:rPr lang="en-US" dirty="0"/>
              <a:t>Tools:</a:t>
            </a:r>
          </a:p>
          <a:p>
            <a:pPr marL="0" indent="0">
              <a:buNone/>
            </a:pPr>
            <a:r>
              <a:rPr lang="en-US" dirty="0"/>
              <a:t>Nmap</a:t>
            </a:r>
          </a:p>
          <a:p>
            <a:pPr marL="0" indent="0">
              <a:buNone/>
            </a:pPr>
            <a:r>
              <a:rPr lang="en-US" dirty="0"/>
              <a:t>Kali</a:t>
            </a:r>
          </a:p>
          <a:p>
            <a:pPr marL="0" indent="0">
              <a:buNone/>
            </a:pPr>
            <a:r>
              <a:rPr lang="en-US" dirty="0" err="1"/>
              <a:t>Zenmap</a:t>
            </a:r>
            <a:endParaRPr lang="en-US" dirty="0"/>
          </a:p>
          <a:p>
            <a:pPr marL="0" indent="0">
              <a:buNone/>
            </a:pPr>
            <a:r>
              <a:rPr lang="en-US" dirty="0"/>
              <a:t>Metasploit</a:t>
            </a:r>
          </a:p>
          <a:p>
            <a:pPr marL="0" indent="0">
              <a:buNone/>
            </a:pPr>
            <a:r>
              <a:rPr lang="en-US" dirty="0"/>
              <a:t>John The Ripper</a:t>
            </a:r>
          </a:p>
          <a:p>
            <a:pPr marL="0" indent="0">
              <a:buNone/>
            </a:pPr>
            <a:r>
              <a:rPr lang="en-US" dirty="0" err="1"/>
              <a:t>netcat</a:t>
            </a:r>
            <a:endParaRPr lang="en-US" dirty="0"/>
          </a:p>
        </p:txBody>
      </p:sp>
    </p:spTree>
    <p:extLst>
      <p:ext uri="{BB962C8B-B14F-4D97-AF65-F5344CB8AC3E}">
        <p14:creationId xmlns:p14="http://schemas.microsoft.com/office/powerpoint/2010/main" val="4033852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52" name="Straight Connector 251">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4" name="Straight Connector 253">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62" name="Rectangle 261">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400" dirty="0"/>
              <a:t>Using </a:t>
            </a:r>
            <a:r>
              <a:rPr lang="en-US" sz="4400"/>
              <a:t>nmap</a:t>
            </a:r>
            <a:r>
              <a:rPr lang="en-US" sz="4400" dirty="0"/>
              <a:t> with version scan and script scan on port 3389(</a:t>
            </a:r>
            <a:r>
              <a:rPr lang="en-US" sz="4400"/>
              <a:t>ms</a:t>
            </a:r>
            <a:r>
              <a:rPr lang="en-US" sz="4400" dirty="0"/>
              <a:t>-</a:t>
            </a:r>
            <a:r>
              <a:rPr lang="en-US" sz="4400"/>
              <a:t>wbt</a:t>
            </a:r>
            <a:r>
              <a:rPr lang="en-US" sz="4400" dirty="0"/>
              <a:t>-server)</a:t>
            </a:r>
          </a:p>
        </p:txBody>
      </p:sp>
      <p:pic>
        <p:nvPicPr>
          <p:cNvPr id="4" name="Picture 3">
            <a:extLst>
              <a:ext uri="{FF2B5EF4-FFF2-40B4-BE49-F238E27FC236}">
                <a16:creationId xmlns:a16="http://schemas.microsoft.com/office/drawing/2014/main" id="{CBF561E9-365B-1760-DE8A-2EBEA495289B}"/>
              </a:ext>
            </a:extLst>
          </p:cNvPr>
          <p:cNvPicPr>
            <a:picLocks noChangeAspect="1"/>
          </p:cNvPicPr>
          <p:nvPr/>
        </p:nvPicPr>
        <p:blipFill>
          <a:blip r:embed="rId2"/>
          <a:stretch>
            <a:fillRect/>
          </a:stretch>
        </p:blipFill>
        <p:spPr>
          <a:xfrm>
            <a:off x="646633" y="657873"/>
            <a:ext cx="4004489" cy="5217575"/>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64" name="Group 263">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5" name="Straight Connector 264">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1623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52" name="Straight Connector 251">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4" name="Straight Connector 253">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62" name="Rectangle 261">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400" dirty="0"/>
              <a:t>Using </a:t>
            </a:r>
            <a:r>
              <a:rPr lang="en-US" sz="4400"/>
              <a:t>nmap</a:t>
            </a:r>
            <a:r>
              <a:rPr lang="en-US" sz="4400" dirty="0"/>
              <a:t> with version scan and script scan on port 5432(</a:t>
            </a:r>
            <a:r>
              <a:rPr lang="en-US" sz="4400"/>
              <a:t>postgresql</a:t>
            </a:r>
            <a:r>
              <a:rPr lang="en-US" sz="4400" dirty="0"/>
              <a:t>)</a:t>
            </a:r>
          </a:p>
        </p:txBody>
      </p:sp>
      <p:pic>
        <p:nvPicPr>
          <p:cNvPr id="4" name="Picture 3">
            <a:extLst>
              <a:ext uri="{FF2B5EF4-FFF2-40B4-BE49-F238E27FC236}">
                <a16:creationId xmlns:a16="http://schemas.microsoft.com/office/drawing/2014/main" id="{B5EED40D-B905-40F0-0A27-8C426DF80E3F}"/>
              </a:ext>
            </a:extLst>
          </p:cNvPr>
          <p:cNvPicPr>
            <a:picLocks noChangeAspect="1"/>
          </p:cNvPicPr>
          <p:nvPr/>
        </p:nvPicPr>
        <p:blipFill>
          <a:blip r:embed="rId2"/>
          <a:stretch>
            <a:fillRect/>
          </a:stretch>
        </p:blipFill>
        <p:spPr>
          <a:xfrm>
            <a:off x="646633" y="649348"/>
            <a:ext cx="4004489" cy="5234626"/>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64" name="Group 263">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5" name="Straight Connector 264">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9050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252" name="Straight Connector 251">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4" name="Straight Connector 253">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62" name="Rectangle 261">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400" dirty="0"/>
              <a:t>Using </a:t>
            </a:r>
            <a:r>
              <a:rPr lang="en-US" sz="4400"/>
              <a:t>nmap</a:t>
            </a:r>
            <a:r>
              <a:rPr lang="en-US" sz="4400" dirty="0"/>
              <a:t> with version scan and script scan on port 8180(unknown)</a:t>
            </a:r>
          </a:p>
        </p:txBody>
      </p:sp>
      <p:pic>
        <p:nvPicPr>
          <p:cNvPr id="4" name="Picture 3">
            <a:extLst>
              <a:ext uri="{FF2B5EF4-FFF2-40B4-BE49-F238E27FC236}">
                <a16:creationId xmlns:a16="http://schemas.microsoft.com/office/drawing/2014/main" id="{DE1FCF9D-E80A-459B-AD1E-F3ADF9F10E33}"/>
              </a:ext>
            </a:extLst>
          </p:cNvPr>
          <p:cNvPicPr>
            <a:picLocks noChangeAspect="1"/>
          </p:cNvPicPr>
          <p:nvPr/>
        </p:nvPicPr>
        <p:blipFill>
          <a:blip r:embed="rId2"/>
          <a:stretch>
            <a:fillRect/>
          </a:stretch>
        </p:blipFill>
        <p:spPr>
          <a:xfrm>
            <a:off x="646633" y="666343"/>
            <a:ext cx="4004489" cy="5200636"/>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64" name="Group 263">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5" name="Straight Connector 264">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7987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FCD8-B62C-4A57-1216-4BAB1C0AC8B8}"/>
              </a:ext>
            </a:extLst>
          </p:cNvPr>
          <p:cNvSpPr>
            <a:spLocks noGrp="1"/>
          </p:cNvSpPr>
          <p:nvPr>
            <p:ph type="title"/>
          </p:nvPr>
        </p:nvSpPr>
        <p:spPr>
          <a:xfrm>
            <a:off x="957589" y="207563"/>
            <a:ext cx="8534400" cy="1507067"/>
          </a:xfrm>
        </p:spPr>
        <p:txBody>
          <a:bodyPr/>
          <a:lstStyle/>
          <a:p>
            <a:r>
              <a:rPr lang="en-US" dirty="0"/>
              <a:t>Analysis</a:t>
            </a:r>
          </a:p>
        </p:txBody>
      </p:sp>
      <p:sp>
        <p:nvSpPr>
          <p:cNvPr id="3" name="Content Placeholder 2">
            <a:extLst>
              <a:ext uri="{FF2B5EF4-FFF2-40B4-BE49-F238E27FC236}">
                <a16:creationId xmlns:a16="http://schemas.microsoft.com/office/drawing/2014/main" id="{51225976-6954-71E7-3F12-9C1C83F6B4B5}"/>
              </a:ext>
            </a:extLst>
          </p:cNvPr>
          <p:cNvSpPr>
            <a:spLocks noGrp="1"/>
          </p:cNvSpPr>
          <p:nvPr>
            <p:ph idx="1"/>
          </p:nvPr>
        </p:nvSpPr>
        <p:spPr>
          <a:xfrm>
            <a:off x="957589" y="2326064"/>
            <a:ext cx="8534400" cy="3615267"/>
          </a:xfrm>
        </p:spPr>
        <p:txBody>
          <a:bodyPr/>
          <a:lstStyle/>
          <a:p>
            <a:r>
              <a:rPr lang="en-US" dirty="0"/>
              <a:t>The scanning and banner grabbing has determined the firewall is redirecting to both Linux and Windows systems.</a:t>
            </a:r>
          </a:p>
        </p:txBody>
      </p:sp>
    </p:spTree>
    <p:extLst>
      <p:ext uri="{BB962C8B-B14F-4D97-AF65-F5344CB8AC3E}">
        <p14:creationId xmlns:p14="http://schemas.microsoft.com/office/powerpoint/2010/main" val="2627160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EDA223-F6A4-01CC-4DDE-5E840ACCDC33}"/>
              </a:ext>
            </a:extLst>
          </p:cNvPr>
          <p:cNvSpPr>
            <a:spLocks noGrp="1"/>
          </p:cNvSpPr>
          <p:nvPr>
            <p:ph type="title"/>
          </p:nvPr>
        </p:nvSpPr>
        <p:spPr>
          <a:xfrm>
            <a:off x="5135754" y="628617"/>
            <a:ext cx="6368858" cy="3028983"/>
          </a:xfrm>
        </p:spPr>
        <p:txBody>
          <a:bodyPr vert="horz" lIns="91440" tIns="45720" rIns="91440" bIns="45720" rtlCol="0" anchor="b">
            <a:normAutofit/>
          </a:bodyPr>
          <a:lstStyle/>
          <a:p>
            <a:pPr>
              <a:lnSpc>
                <a:spcPct val="90000"/>
              </a:lnSpc>
            </a:pPr>
            <a:r>
              <a:rPr lang="en-US" sz="4100" dirty="0"/>
              <a:t>Using Metasploit on telnet www.campus.edu id root to snag the UID for Flag 4</a:t>
            </a:r>
          </a:p>
        </p:txBody>
      </p:sp>
      <p:pic>
        <p:nvPicPr>
          <p:cNvPr id="5" name="Content Placeholder 4">
            <a:extLst>
              <a:ext uri="{FF2B5EF4-FFF2-40B4-BE49-F238E27FC236}">
                <a16:creationId xmlns:a16="http://schemas.microsoft.com/office/drawing/2014/main" id="{C3A57064-F7F3-EDE5-DB08-AB983703FE04}"/>
              </a:ext>
            </a:extLst>
          </p:cNvPr>
          <p:cNvPicPr>
            <a:picLocks noGrp="1" noChangeAspect="1"/>
          </p:cNvPicPr>
          <p:nvPr>
            <p:ph idx="1"/>
          </p:nvPr>
        </p:nvPicPr>
        <p:blipFill>
          <a:blip r:embed="rId2"/>
          <a:stretch>
            <a:fillRect/>
          </a:stretch>
        </p:blipFill>
        <p:spPr>
          <a:xfrm>
            <a:off x="760007" y="628617"/>
            <a:ext cx="3891114" cy="5276088"/>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2" name="Group 21">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56044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2" name="Rectangle 41">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EDA223-F6A4-01CC-4DDE-5E840ACCDC33}"/>
              </a:ext>
            </a:extLst>
          </p:cNvPr>
          <p:cNvSpPr>
            <a:spLocks noGrp="1"/>
          </p:cNvSpPr>
          <p:nvPr>
            <p:ph type="title"/>
          </p:nvPr>
        </p:nvSpPr>
        <p:spPr>
          <a:xfrm>
            <a:off x="5135754" y="628617"/>
            <a:ext cx="6368858" cy="3028983"/>
          </a:xfrm>
        </p:spPr>
        <p:txBody>
          <a:bodyPr vert="horz" lIns="91440" tIns="45720" rIns="91440" bIns="45720" rtlCol="0" anchor="b">
            <a:normAutofit/>
          </a:bodyPr>
          <a:lstStyle/>
          <a:p>
            <a:pPr>
              <a:lnSpc>
                <a:spcPct val="90000"/>
              </a:lnSpc>
            </a:pPr>
            <a:r>
              <a:rPr lang="en-US" sz="4100" dirty="0"/>
              <a:t>Using Metasploit on telnet www.campus.edu id root to snag the UID for Flag 5</a:t>
            </a:r>
          </a:p>
        </p:txBody>
      </p:sp>
      <p:pic>
        <p:nvPicPr>
          <p:cNvPr id="7" name="Content Placeholder 6">
            <a:extLst>
              <a:ext uri="{FF2B5EF4-FFF2-40B4-BE49-F238E27FC236}">
                <a16:creationId xmlns:a16="http://schemas.microsoft.com/office/drawing/2014/main" id="{DCBAA377-EBEF-49E6-1AC7-D85CEAAB303F}"/>
              </a:ext>
            </a:extLst>
          </p:cNvPr>
          <p:cNvPicPr>
            <a:picLocks noGrp="1" noChangeAspect="1"/>
          </p:cNvPicPr>
          <p:nvPr>
            <p:ph idx="1"/>
          </p:nvPr>
        </p:nvPicPr>
        <p:blipFill>
          <a:blip r:embed="rId2"/>
          <a:stretch>
            <a:fillRect/>
          </a:stretch>
        </p:blipFill>
        <p:spPr>
          <a:xfrm>
            <a:off x="646633" y="657873"/>
            <a:ext cx="4004489" cy="5217575"/>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44" name="Group 43">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5" name="Straight Connector 44">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3873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2" name="Rectangle 41">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EDA223-F6A4-01CC-4DDE-5E840ACCDC33}"/>
              </a:ext>
            </a:extLst>
          </p:cNvPr>
          <p:cNvSpPr>
            <a:spLocks noGrp="1"/>
          </p:cNvSpPr>
          <p:nvPr>
            <p:ph type="title"/>
          </p:nvPr>
        </p:nvSpPr>
        <p:spPr>
          <a:xfrm>
            <a:off x="5135754" y="628617"/>
            <a:ext cx="6368858" cy="3028983"/>
          </a:xfrm>
        </p:spPr>
        <p:txBody>
          <a:bodyPr vert="horz" lIns="91440" tIns="45720" rIns="91440" bIns="45720" rtlCol="0" anchor="b">
            <a:normAutofit/>
          </a:bodyPr>
          <a:lstStyle/>
          <a:p>
            <a:pPr>
              <a:lnSpc>
                <a:spcPct val="90000"/>
              </a:lnSpc>
            </a:pPr>
            <a:r>
              <a:rPr lang="en-US" sz="4100" dirty="0"/>
              <a:t>Using Metasploit on telnet www.campus.edu id root to snag the UID for Flag 6</a:t>
            </a:r>
          </a:p>
        </p:txBody>
      </p:sp>
      <p:pic>
        <p:nvPicPr>
          <p:cNvPr id="7" name="Content Placeholder 6">
            <a:extLst>
              <a:ext uri="{FF2B5EF4-FFF2-40B4-BE49-F238E27FC236}">
                <a16:creationId xmlns:a16="http://schemas.microsoft.com/office/drawing/2014/main" id="{5C8CD93D-4A0C-BD71-30FD-624F42A25C0A}"/>
              </a:ext>
            </a:extLst>
          </p:cNvPr>
          <p:cNvPicPr>
            <a:picLocks noGrp="1" noChangeAspect="1"/>
          </p:cNvPicPr>
          <p:nvPr>
            <p:ph idx="1"/>
          </p:nvPr>
        </p:nvPicPr>
        <p:blipFill>
          <a:blip r:embed="rId2"/>
          <a:stretch>
            <a:fillRect/>
          </a:stretch>
        </p:blipFill>
        <p:spPr>
          <a:xfrm>
            <a:off x="654485" y="628617"/>
            <a:ext cx="3996636" cy="5276088"/>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44" name="Group 43">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5" name="Straight Connector 44">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29703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5" name="Rectangle 44">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AC34C-90FF-3F71-BF16-9EA68A38A4F9}"/>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800"/>
              <a:t>Viewing hashes in the shadow file</a:t>
            </a:r>
          </a:p>
        </p:txBody>
      </p:sp>
      <p:pic>
        <p:nvPicPr>
          <p:cNvPr id="5" name="Content Placeholder 4">
            <a:extLst>
              <a:ext uri="{FF2B5EF4-FFF2-40B4-BE49-F238E27FC236}">
                <a16:creationId xmlns:a16="http://schemas.microsoft.com/office/drawing/2014/main" id="{E77E9916-22F7-B9E7-34E2-3961B3E568EE}"/>
              </a:ext>
            </a:extLst>
          </p:cNvPr>
          <p:cNvPicPr>
            <a:picLocks noGrp="1" noChangeAspect="1"/>
          </p:cNvPicPr>
          <p:nvPr>
            <p:ph idx="1"/>
          </p:nvPr>
        </p:nvPicPr>
        <p:blipFill>
          <a:blip r:embed="rId2"/>
          <a:stretch>
            <a:fillRect/>
          </a:stretch>
        </p:blipFill>
        <p:spPr>
          <a:xfrm>
            <a:off x="646633" y="2500803"/>
            <a:ext cx="4004489" cy="1531716"/>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46" name="Group 45">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93589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61" name="Rectangle 60">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AC34C-90FF-3F71-BF16-9EA68A38A4F9}"/>
              </a:ext>
            </a:extLst>
          </p:cNvPr>
          <p:cNvSpPr>
            <a:spLocks noGrp="1"/>
          </p:cNvSpPr>
          <p:nvPr>
            <p:ph type="title"/>
          </p:nvPr>
        </p:nvSpPr>
        <p:spPr>
          <a:xfrm>
            <a:off x="5135754" y="628617"/>
            <a:ext cx="6368858" cy="3028983"/>
          </a:xfrm>
        </p:spPr>
        <p:txBody>
          <a:bodyPr vert="horz" lIns="91440" tIns="45720" rIns="91440" bIns="45720" rtlCol="0" anchor="b">
            <a:normAutofit/>
          </a:bodyPr>
          <a:lstStyle/>
          <a:p>
            <a:pPr>
              <a:lnSpc>
                <a:spcPct val="90000"/>
              </a:lnSpc>
            </a:pPr>
            <a:r>
              <a:rPr lang="en-US" sz="4100"/>
              <a:t>We then created a pass.txt file with the hash pass to use john the ripper to crack it</a:t>
            </a:r>
          </a:p>
        </p:txBody>
      </p:sp>
      <p:pic>
        <p:nvPicPr>
          <p:cNvPr id="15" name="Content Placeholder 14">
            <a:extLst>
              <a:ext uri="{FF2B5EF4-FFF2-40B4-BE49-F238E27FC236}">
                <a16:creationId xmlns:a16="http://schemas.microsoft.com/office/drawing/2014/main" id="{3ED78587-6B09-A97D-84C5-61D97AEF32AE}"/>
              </a:ext>
            </a:extLst>
          </p:cNvPr>
          <p:cNvPicPr>
            <a:picLocks noGrp="1" noChangeAspect="1"/>
          </p:cNvPicPr>
          <p:nvPr>
            <p:ph idx="1"/>
          </p:nvPr>
        </p:nvPicPr>
        <p:blipFill>
          <a:blip r:embed="rId2"/>
          <a:stretch>
            <a:fillRect/>
          </a:stretch>
        </p:blipFill>
        <p:spPr>
          <a:xfrm>
            <a:off x="646633" y="2350634"/>
            <a:ext cx="4004489" cy="1832053"/>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63" name="Group 62">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4" name="Straight Connector 63">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37338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61" name="Rectangle 60">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AC34C-90FF-3F71-BF16-9EA68A38A4F9}"/>
              </a:ext>
            </a:extLst>
          </p:cNvPr>
          <p:cNvSpPr>
            <a:spLocks noGrp="1"/>
          </p:cNvSpPr>
          <p:nvPr>
            <p:ph type="title"/>
          </p:nvPr>
        </p:nvSpPr>
        <p:spPr>
          <a:xfrm>
            <a:off x="5135754" y="628617"/>
            <a:ext cx="6368858" cy="3028983"/>
          </a:xfrm>
        </p:spPr>
        <p:txBody>
          <a:bodyPr vert="horz" lIns="91440" tIns="45720" rIns="91440" bIns="45720" rtlCol="0" anchor="b">
            <a:normAutofit/>
          </a:bodyPr>
          <a:lstStyle/>
          <a:p>
            <a:pPr>
              <a:lnSpc>
                <a:spcPct val="90000"/>
              </a:lnSpc>
            </a:pPr>
            <a:r>
              <a:rPr lang="en-US" sz="4100" dirty="0"/>
              <a:t>Gaining remote access to port 3389</a:t>
            </a:r>
          </a:p>
        </p:txBody>
      </p:sp>
      <p:grpSp>
        <p:nvGrpSpPr>
          <p:cNvPr id="63" name="Group 62">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4" name="Straight Connector 63">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6" name="Content Placeholder 5">
            <a:extLst>
              <a:ext uri="{FF2B5EF4-FFF2-40B4-BE49-F238E27FC236}">
                <a16:creationId xmlns:a16="http://schemas.microsoft.com/office/drawing/2014/main" id="{F575ACE9-B0AE-E887-6F71-6524567144EA}"/>
              </a:ext>
            </a:extLst>
          </p:cNvPr>
          <p:cNvPicPr>
            <a:picLocks noGrp="1" noChangeAspect="1"/>
          </p:cNvPicPr>
          <p:nvPr>
            <p:ph idx="1"/>
          </p:nvPr>
        </p:nvPicPr>
        <p:blipFill>
          <a:blip r:embed="rId2"/>
          <a:stretch>
            <a:fillRect/>
          </a:stretch>
        </p:blipFill>
        <p:spPr>
          <a:xfrm>
            <a:off x="497222" y="1566862"/>
            <a:ext cx="2781158" cy="3614738"/>
          </a:xfrm>
        </p:spPr>
      </p:pic>
    </p:spTree>
    <p:extLst>
      <p:ext uri="{BB962C8B-B14F-4D97-AF65-F5344CB8AC3E}">
        <p14:creationId xmlns:p14="http://schemas.microsoft.com/office/powerpoint/2010/main" val="148111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CEA6-A3E7-A3E0-587C-4C5D229ADF8D}"/>
              </a:ext>
            </a:extLst>
          </p:cNvPr>
          <p:cNvSpPr>
            <a:spLocks noGrp="1"/>
          </p:cNvSpPr>
          <p:nvPr>
            <p:ph type="title"/>
          </p:nvPr>
        </p:nvSpPr>
        <p:spPr>
          <a:xfrm>
            <a:off x="684212" y="685800"/>
            <a:ext cx="8534400" cy="1507067"/>
          </a:xfrm>
        </p:spPr>
        <p:txBody>
          <a:bodyPr/>
          <a:lstStyle/>
          <a:p>
            <a:r>
              <a:rPr lang="en-US" dirty="0"/>
              <a:t>Introduction</a:t>
            </a:r>
          </a:p>
        </p:txBody>
      </p:sp>
      <p:sp>
        <p:nvSpPr>
          <p:cNvPr id="3" name="Content Placeholder 2">
            <a:extLst>
              <a:ext uri="{FF2B5EF4-FFF2-40B4-BE49-F238E27FC236}">
                <a16:creationId xmlns:a16="http://schemas.microsoft.com/office/drawing/2014/main" id="{25E1F2AA-C8BE-5FF3-F67E-F310EBAC16DA}"/>
              </a:ext>
            </a:extLst>
          </p:cNvPr>
          <p:cNvSpPr>
            <a:spLocks noGrp="1"/>
          </p:cNvSpPr>
          <p:nvPr>
            <p:ph idx="1"/>
          </p:nvPr>
        </p:nvSpPr>
        <p:spPr>
          <a:xfrm>
            <a:off x="684212" y="2277835"/>
            <a:ext cx="8534400" cy="3615267"/>
          </a:xfrm>
        </p:spPr>
        <p:txBody>
          <a:bodyPr>
            <a:normAutofit fontScale="62500" lnSpcReduction="20000"/>
          </a:bodyPr>
          <a:lstStyle/>
          <a:p>
            <a:r>
              <a:rPr lang="en-US" dirty="0"/>
              <a:t>In this lab, you will be performing reconnaissance from an external IP address from the WAN (wide area network) within this topology. Figure 1 shows the lab topology for this lab. You are using a Kali 2 Attack Machine, which is external to the network, to scan the </a:t>
            </a:r>
            <a:r>
              <a:rPr lang="en-US" dirty="0" err="1"/>
              <a:t>pfSense</a:t>
            </a:r>
            <a:r>
              <a:rPr lang="en-US" dirty="0"/>
              <a:t> firewall to determine what ports are open on the </a:t>
            </a:r>
            <a:r>
              <a:rPr lang="en-US" dirty="0" err="1"/>
              <a:t>pfSense</a:t>
            </a:r>
            <a:r>
              <a:rPr lang="en-US" dirty="0"/>
              <a:t> firewall. In this case, the </a:t>
            </a:r>
            <a:r>
              <a:rPr lang="en-US" dirty="0" err="1"/>
              <a:t>pfSense</a:t>
            </a:r>
            <a:r>
              <a:rPr lang="en-US" dirty="0"/>
              <a:t> firewall is port forwarding to either the internal Windows Server or the internal </a:t>
            </a:r>
            <a:r>
              <a:rPr lang="en-US" dirty="0" err="1"/>
              <a:t>Metasploitable</a:t>
            </a:r>
            <a:r>
              <a:rPr lang="en-US" dirty="0"/>
              <a:t> machine running Linux. There are several parts of the lab you will be exploring:</a:t>
            </a:r>
          </a:p>
          <a:p>
            <a:endParaRPr lang="en-US" dirty="0"/>
          </a:p>
          <a:p>
            <a:r>
              <a:rPr lang="en-US" dirty="0"/>
              <a:t>In Step 1 of the lab, you will perform banner grabbing by connecting to the external IP address of the </a:t>
            </a:r>
            <a:r>
              <a:rPr lang="en-US" dirty="0" err="1"/>
              <a:t>pfSense</a:t>
            </a:r>
            <a:r>
              <a:rPr lang="en-US" dirty="0"/>
              <a:t> firewall. You will also perform a scan using </a:t>
            </a:r>
            <a:r>
              <a:rPr lang="en-US" dirty="0" err="1"/>
              <a:t>nmap</a:t>
            </a:r>
            <a:r>
              <a:rPr lang="en-US" dirty="0"/>
              <a:t> in order to determine the different ports that are open.</a:t>
            </a:r>
          </a:p>
          <a:p>
            <a:r>
              <a:rPr lang="en-US" dirty="0"/>
              <a:t>In Step 2 of the lab, you will attempt to determine what the operating system and applications are running on the internal machines behind the external facing firewall. For example, you will be able to determine that the Telnet is port forwarding to a Linux distribution running </a:t>
            </a:r>
            <a:r>
              <a:rPr lang="en-US" dirty="0" err="1"/>
              <a:t>Metasploitable</a:t>
            </a:r>
            <a:r>
              <a:rPr lang="en-US" dirty="0"/>
              <a:t>.</a:t>
            </a:r>
          </a:p>
          <a:p>
            <a:r>
              <a:rPr lang="en-US" dirty="0"/>
              <a:t>In Step 3, you will read the contents of the /</a:t>
            </a:r>
            <a:r>
              <a:rPr lang="en-US" dirty="0" err="1"/>
              <a:t>etc</a:t>
            </a:r>
            <a:r>
              <a:rPr lang="en-US" dirty="0"/>
              <a:t>/shadow file and get the salted password hash for the administrator account.</a:t>
            </a:r>
          </a:p>
          <a:p>
            <a:r>
              <a:rPr lang="en-US" dirty="0"/>
              <a:t>In the final step, you will log in to the Microsoft Windows Server through a Remote Desktop Protocol (RDP) session with those credentials. You will now have access to the Windows Server.</a:t>
            </a:r>
          </a:p>
        </p:txBody>
      </p:sp>
    </p:spTree>
    <p:extLst>
      <p:ext uri="{BB962C8B-B14F-4D97-AF65-F5344CB8AC3E}">
        <p14:creationId xmlns:p14="http://schemas.microsoft.com/office/powerpoint/2010/main" val="1962827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61" name="Rectangle 60">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AC34C-90FF-3F71-BF16-9EA68A38A4F9}"/>
              </a:ext>
            </a:extLst>
          </p:cNvPr>
          <p:cNvSpPr>
            <a:spLocks noGrp="1"/>
          </p:cNvSpPr>
          <p:nvPr>
            <p:ph type="title"/>
          </p:nvPr>
        </p:nvSpPr>
        <p:spPr>
          <a:xfrm>
            <a:off x="5135754" y="628617"/>
            <a:ext cx="6368858" cy="3028983"/>
          </a:xfrm>
        </p:spPr>
        <p:txBody>
          <a:bodyPr vert="horz" lIns="91440" tIns="45720" rIns="91440" bIns="45720" rtlCol="0" anchor="b">
            <a:normAutofit/>
          </a:bodyPr>
          <a:lstStyle/>
          <a:p>
            <a:pPr>
              <a:lnSpc>
                <a:spcPct val="90000"/>
              </a:lnSpc>
            </a:pPr>
            <a:r>
              <a:rPr lang="en-US" sz="4100" dirty="0"/>
              <a:t>Successful login on admin account</a:t>
            </a:r>
          </a:p>
        </p:txBody>
      </p:sp>
      <p:grpSp>
        <p:nvGrpSpPr>
          <p:cNvPr id="63" name="Group 62">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4" name="Straight Connector 63">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7" name="Content Placeholder 6">
            <a:extLst>
              <a:ext uri="{FF2B5EF4-FFF2-40B4-BE49-F238E27FC236}">
                <a16:creationId xmlns:a16="http://schemas.microsoft.com/office/drawing/2014/main" id="{474B23C6-74B1-95ED-DD9E-A137403243A0}"/>
              </a:ext>
            </a:extLst>
          </p:cNvPr>
          <p:cNvPicPr>
            <a:picLocks noGrp="1" noChangeAspect="1"/>
          </p:cNvPicPr>
          <p:nvPr>
            <p:ph idx="1"/>
          </p:nvPr>
        </p:nvPicPr>
        <p:blipFill>
          <a:blip r:embed="rId2"/>
          <a:stretch>
            <a:fillRect/>
          </a:stretch>
        </p:blipFill>
        <p:spPr>
          <a:xfrm>
            <a:off x="653525" y="1694468"/>
            <a:ext cx="2856288" cy="3614738"/>
          </a:xfrm>
        </p:spPr>
      </p:pic>
    </p:spTree>
    <p:extLst>
      <p:ext uri="{BB962C8B-B14F-4D97-AF65-F5344CB8AC3E}">
        <p14:creationId xmlns:p14="http://schemas.microsoft.com/office/powerpoint/2010/main" val="1698721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5423-1903-4B20-C912-41891F7BA2A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6AD9994-1AC5-4373-8D6F-064FD4D0A634}"/>
              </a:ext>
            </a:extLst>
          </p:cNvPr>
          <p:cNvSpPr>
            <a:spLocks noGrp="1"/>
          </p:cNvSpPr>
          <p:nvPr>
            <p:ph idx="1"/>
          </p:nvPr>
        </p:nvSpPr>
        <p:spPr/>
        <p:txBody>
          <a:bodyPr/>
          <a:lstStyle/>
          <a:p>
            <a:r>
              <a:rPr lang="en-US" dirty="0"/>
              <a:t>We were able to utilize the tools provided to grab banner </a:t>
            </a:r>
            <a:r>
              <a:rPr lang="en-US" dirty="0" err="1"/>
              <a:t>headings,and</a:t>
            </a:r>
            <a:r>
              <a:rPr lang="en-US" dirty="0"/>
              <a:t>  scan for open ports. Once one that was found with a known vuln we could use, we used Metasploit to find the shadow text file to get the admin hash, sued john the </a:t>
            </a:r>
            <a:r>
              <a:rPr lang="en-US" dirty="0" err="1"/>
              <a:t>ripepr</a:t>
            </a:r>
            <a:r>
              <a:rPr lang="en-US" dirty="0"/>
              <a:t> to crack it. Then used </a:t>
            </a:r>
            <a:r>
              <a:rPr lang="en-US" dirty="0" err="1"/>
              <a:t>rdesktop</a:t>
            </a:r>
            <a:r>
              <a:rPr lang="en-US" dirty="0"/>
              <a:t> to remote in and gain access to the </a:t>
            </a:r>
            <a:r>
              <a:rPr lang="en-US"/>
              <a:t>admin account.</a:t>
            </a:r>
            <a:endParaRPr lang="en-US" dirty="0"/>
          </a:p>
        </p:txBody>
      </p:sp>
    </p:spTree>
    <p:extLst>
      <p:ext uri="{BB962C8B-B14F-4D97-AF65-F5344CB8AC3E}">
        <p14:creationId xmlns:p14="http://schemas.microsoft.com/office/powerpoint/2010/main" val="46843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0" name="Rectangle 19">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6EB67-D7CE-2DD7-1527-9BBF41B99E93}"/>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t>Topology</a:t>
            </a:r>
          </a:p>
        </p:txBody>
      </p:sp>
      <p:sp>
        <p:nvSpPr>
          <p:cNvPr id="22"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mputer network diagram showing data&#10;&#10;Description automatically generated with medium confidence">
            <a:extLst>
              <a:ext uri="{FF2B5EF4-FFF2-40B4-BE49-F238E27FC236}">
                <a16:creationId xmlns:a16="http://schemas.microsoft.com/office/drawing/2014/main" id="{D90E597C-23BB-970F-7D8B-A9017EFD7D70}"/>
              </a:ext>
            </a:extLst>
          </p:cNvPr>
          <p:cNvPicPr>
            <a:picLocks noGrp="1" noChangeAspect="1"/>
          </p:cNvPicPr>
          <p:nvPr>
            <p:ph idx="1"/>
          </p:nvPr>
        </p:nvPicPr>
        <p:blipFill>
          <a:blip r:embed="rId2"/>
          <a:srcRect r="-2" b="7724"/>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24" name="Group 23">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3186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700541" y="274560"/>
            <a:ext cx="8534400" cy="1507067"/>
          </a:xfrm>
        </p:spPr>
        <p:txBody>
          <a:bodyPr vert="horz" lIns="91440" tIns="45720" rIns="91440" bIns="45720" rtlCol="0">
            <a:normAutofit/>
          </a:bodyPr>
          <a:lstStyle/>
          <a:p>
            <a:r>
              <a:rPr lang="en-US" dirty="0"/>
              <a:t>Using </a:t>
            </a:r>
            <a:r>
              <a:rPr lang="en-US" dirty="0" err="1"/>
              <a:t>netcat</a:t>
            </a:r>
            <a:r>
              <a:rPr lang="en-US" dirty="0"/>
              <a:t> to banner grab for service info</a:t>
            </a:r>
          </a:p>
        </p:txBody>
      </p:sp>
      <p:pic>
        <p:nvPicPr>
          <p:cNvPr id="5" name="Content Placeholder 4" descr="A computer screen shot of a black screen&#10;&#10;Description automatically generated">
            <a:extLst>
              <a:ext uri="{FF2B5EF4-FFF2-40B4-BE49-F238E27FC236}">
                <a16:creationId xmlns:a16="http://schemas.microsoft.com/office/drawing/2014/main" id="{B0ECA86E-BD5C-7098-D3F4-01AF4CD95E09}"/>
              </a:ext>
            </a:extLst>
          </p:cNvPr>
          <p:cNvPicPr>
            <a:picLocks noChangeAspect="1"/>
          </p:cNvPicPr>
          <p:nvPr/>
        </p:nvPicPr>
        <p:blipFill>
          <a:blip r:embed="rId2"/>
          <a:stretch>
            <a:fillRect/>
          </a:stretch>
        </p:blipFill>
        <p:spPr>
          <a:xfrm>
            <a:off x="2569212" y="2211383"/>
            <a:ext cx="5145156" cy="3575884"/>
          </a:xfrm>
          <a:prstGeom prst="rect">
            <a:avLst/>
          </a:prstGeom>
          <a:effectLst>
            <a:innerShdw blurRad="57150" dist="38100" dir="14460000">
              <a:prstClr val="black">
                <a:alpha val="70000"/>
              </a:prstClr>
            </a:innerShdw>
          </a:effectLst>
        </p:spPr>
      </p:pic>
    </p:spTree>
    <p:extLst>
      <p:ext uri="{BB962C8B-B14F-4D97-AF65-F5344CB8AC3E}">
        <p14:creationId xmlns:p14="http://schemas.microsoft.com/office/powerpoint/2010/main" val="81442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5135754" y="628617"/>
            <a:ext cx="6368858" cy="3028983"/>
          </a:xfrm>
        </p:spPr>
        <p:txBody>
          <a:bodyPr vert="horz" lIns="91440" tIns="45720" rIns="91440" bIns="45720" rtlCol="0" anchor="b">
            <a:normAutofit/>
          </a:bodyPr>
          <a:lstStyle/>
          <a:p>
            <a:r>
              <a:rPr lang="en-US" sz="4800"/>
              <a:t>Using telnet to banner grab for service info</a:t>
            </a:r>
          </a:p>
        </p:txBody>
      </p:sp>
      <p:pic>
        <p:nvPicPr>
          <p:cNvPr id="4" name="Picture 3">
            <a:extLst>
              <a:ext uri="{FF2B5EF4-FFF2-40B4-BE49-F238E27FC236}">
                <a16:creationId xmlns:a16="http://schemas.microsoft.com/office/drawing/2014/main" id="{EA2E13C0-1447-3729-F9D7-22880D728083}"/>
              </a:ext>
            </a:extLst>
          </p:cNvPr>
          <p:cNvPicPr>
            <a:picLocks noChangeAspect="1"/>
          </p:cNvPicPr>
          <p:nvPr/>
        </p:nvPicPr>
        <p:blipFill>
          <a:blip r:embed="rId2"/>
          <a:stretch>
            <a:fillRect/>
          </a:stretch>
        </p:blipFill>
        <p:spPr>
          <a:xfrm>
            <a:off x="646633" y="1940174"/>
            <a:ext cx="4004489" cy="2652973"/>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1" name="Group 20">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2" name="Straight Connector 21">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8137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8C152077-984A-4612-B0E1-251C62EB15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C05450BA-2A87-4847-A5A0-E7D9605572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A16F9ADA-A824-456A-9728-D5BFFE04D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63034157-938C-45F5-8DCA-208D22E5BB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369327A-A6C5-4293-80D1-DECEBA3F5F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1" name="Rectangle 40">
            <a:extLst>
              <a:ext uri="{FF2B5EF4-FFF2-40B4-BE49-F238E27FC236}">
                <a16:creationId xmlns:a16="http://schemas.microsoft.com/office/drawing/2014/main" id="{435E7948-170A-4DE1-8A31-A6D6A53D2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5116738" y="685799"/>
            <a:ext cx="6159273" cy="2971801"/>
          </a:xfrm>
        </p:spPr>
        <p:txBody>
          <a:bodyPr vert="horz" lIns="91440" tIns="45720" rIns="91440" bIns="45720" rtlCol="0" anchor="b">
            <a:normAutofit/>
          </a:bodyPr>
          <a:lstStyle/>
          <a:p>
            <a:r>
              <a:rPr lang="en-US" sz="4800"/>
              <a:t>Using telnet to banner grab for service info</a:t>
            </a:r>
          </a:p>
        </p:txBody>
      </p:sp>
      <p:pic>
        <p:nvPicPr>
          <p:cNvPr id="5" name="Picture 4">
            <a:extLst>
              <a:ext uri="{FF2B5EF4-FFF2-40B4-BE49-F238E27FC236}">
                <a16:creationId xmlns:a16="http://schemas.microsoft.com/office/drawing/2014/main" id="{B3BB60DC-81C5-B733-DEC0-DE4482C211DA}"/>
              </a:ext>
            </a:extLst>
          </p:cNvPr>
          <p:cNvPicPr>
            <a:picLocks noChangeAspect="1"/>
          </p:cNvPicPr>
          <p:nvPr/>
        </p:nvPicPr>
        <p:blipFill>
          <a:blip r:embed="rId2"/>
          <a:srcRect r="26846" b="-3"/>
          <a:stretch/>
        </p:blipFill>
        <p:spPr>
          <a:xfrm>
            <a:off x="20" y="10"/>
            <a:ext cx="4639713" cy="4233662"/>
          </a:xfrm>
          <a:prstGeom prst="rect">
            <a:avLst/>
          </a:prstGeom>
          <a:effectLst>
            <a:innerShdw blurRad="57150" dist="38100" dir="14460000">
              <a:prstClr val="black">
                <a:alpha val="70000"/>
              </a:prstClr>
            </a:innerShdw>
          </a:effectLst>
        </p:spPr>
      </p:pic>
      <p:pic>
        <p:nvPicPr>
          <p:cNvPr id="4" name="Picture 3">
            <a:extLst>
              <a:ext uri="{FF2B5EF4-FFF2-40B4-BE49-F238E27FC236}">
                <a16:creationId xmlns:a16="http://schemas.microsoft.com/office/drawing/2014/main" id="{EA2E13C0-1447-3729-F9D7-22880D728083}"/>
              </a:ext>
            </a:extLst>
          </p:cNvPr>
          <p:cNvPicPr>
            <a:picLocks noChangeAspect="1"/>
          </p:cNvPicPr>
          <p:nvPr/>
        </p:nvPicPr>
        <p:blipFill>
          <a:blip r:embed="rId3"/>
          <a:srcRect t="7987" r="-2" b="6693"/>
          <a:stretch/>
        </p:blipFill>
        <p:spPr>
          <a:xfrm>
            <a:off x="-3174" y="4233672"/>
            <a:ext cx="4642907" cy="2624328"/>
          </a:xfrm>
          <a:prstGeom prst="rect">
            <a:avLst/>
          </a:prstGeom>
          <a:effectLst>
            <a:innerShdw blurRad="57150" dist="38100" dir="14460000">
              <a:prstClr val="black">
                <a:alpha val="70000"/>
              </a:prstClr>
            </a:innerShdw>
          </a:effectLst>
        </p:spPr>
      </p:pic>
      <p:grpSp>
        <p:nvGrpSpPr>
          <p:cNvPr id="43" name="Group 42">
            <a:extLst>
              <a:ext uri="{FF2B5EF4-FFF2-40B4-BE49-F238E27FC236}">
                <a16:creationId xmlns:a16="http://schemas.microsoft.com/office/drawing/2014/main" id="{0738C589-FA4B-4404-B651-8DF1FAE180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4" name="Straight Connector 43">
              <a:extLst>
                <a:ext uri="{FF2B5EF4-FFF2-40B4-BE49-F238E27FC236}">
                  <a16:creationId xmlns:a16="http://schemas.microsoft.com/office/drawing/2014/main" id="{05D6875F-B1C2-4AA5-B970-A46118573C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CFD22A28-134D-4796-AAF2-FD165D2B0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9233331D-8CE6-4EAE-875B-589C3F77D8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826887D-A9AE-4565-AB95-37742E5DC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529106BC-EC15-4608-AEAF-F2B14334B3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0231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63" name="Rectangle 62">
            <a:extLst>
              <a:ext uri="{FF2B5EF4-FFF2-40B4-BE49-F238E27FC236}">
                <a16:creationId xmlns:a16="http://schemas.microsoft.com/office/drawing/2014/main" id="{BDA3A76A-4B4C-456C-9E11-7C85352E4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4944753" y="628617"/>
            <a:ext cx="6559859" cy="3028983"/>
          </a:xfrm>
        </p:spPr>
        <p:txBody>
          <a:bodyPr vert="horz" lIns="91440" tIns="45720" rIns="91440" bIns="45720" rtlCol="0" anchor="b">
            <a:normAutofit/>
          </a:bodyPr>
          <a:lstStyle/>
          <a:p>
            <a:r>
              <a:rPr lang="en-US" sz="4800" dirty="0"/>
              <a:t>Using </a:t>
            </a:r>
            <a:r>
              <a:rPr lang="en-US" sz="4800" dirty="0" err="1"/>
              <a:t>netcat</a:t>
            </a:r>
            <a:r>
              <a:rPr lang="en-US" sz="4800" dirty="0"/>
              <a:t> to banner grab for service info</a:t>
            </a:r>
          </a:p>
        </p:txBody>
      </p:sp>
      <p:pic>
        <p:nvPicPr>
          <p:cNvPr id="6" name="Picture 5">
            <a:extLst>
              <a:ext uri="{FF2B5EF4-FFF2-40B4-BE49-F238E27FC236}">
                <a16:creationId xmlns:a16="http://schemas.microsoft.com/office/drawing/2014/main" id="{3B8CC134-8C89-49D1-20D2-5066ECAB1989}"/>
              </a:ext>
            </a:extLst>
          </p:cNvPr>
          <p:cNvPicPr>
            <a:picLocks noChangeAspect="1"/>
          </p:cNvPicPr>
          <p:nvPr/>
        </p:nvPicPr>
        <p:blipFill>
          <a:blip r:embed="rId2"/>
          <a:srcRect r="49389" b="2"/>
          <a:stretch/>
        </p:blipFill>
        <p:spPr>
          <a:xfrm>
            <a:off x="633999" y="620721"/>
            <a:ext cx="4001315" cy="5277159"/>
          </a:xfrm>
          <a:custGeom>
            <a:avLst/>
            <a:gdLst/>
            <a:ahLst/>
            <a:cxnLst/>
            <a:rect l="l" t="t" r="r" b="b"/>
            <a:pathLst>
              <a:path w="3280141" h="4571999">
                <a:moveTo>
                  <a:pt x="344814" y="0"/>
                </a:moveTo>
                <a:lnTo>
                  <a:pt x="3280141" y="0"/>
                </a:lnTo>
                <a:lnTo>
                  <a:pt x="3280141" y="4172808"/>
                </a:lnTo>
                <a:lnTo>
                  <a:pt x="2880950" y="4571999"/>
                </a:lnTo>
                <a:lnTo>
                  <a:pt x="0" y="4571999"/>
                </a:lnTo>
                <a:lnTo>
                  <a:pt x="0" y="344814"/>
                </a:lnTo>
                <a:close/>
              </a:path>
            </a:pathLst>
          </a:custGeom>
          <a:ln w="15875">
            <a:solidFill>
              <a:schemeClr val="tx1">
                <a:alpha val="40000"/>
              </a:schemeClr>
            </a:solidFill>
          </a:ln>
          <a:effectLst>
            <a:innerShdw blurRad="57150" dist="38100" dir="14460000">
              <a:srgbClr val="000000">
                <a:alpha val="70000"/>
              </a:srgbClr>
            </a:innerShdw>
          </a:effectLst>
        </p:spPr>
      </p:pic>
      <p:grpSp>
        <p:nvGrpSpPr>
          <p:cNvPr id="65" name="Group 64">
            <a:extLst>
              <a:ext uri="{FF2B5EF4-FFF2-40B4-BE49-F238E27FC236}">
                <a16:creationId xmlns:a16="http://schemas.microsoft.com/office/drawing/2014/main" id="{DD4CBF5D-710D-4A8C-B442-E5D9867474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6" name="Straight Connector 65">
              <a:extLst>
                <a:ext uri="{FF2B5EF4-FFF2-40B4-BE49-F238E27FC236}">
                  <a16:creationId xmlns:a16="http://schemas.microsoft.com/office/drawing/2014/main" id="{5D9ADFAC-F7DF-40A7-8F80-B7A92671EA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483F67D8-5F47-449F-990F-A3EAD3DDB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FC5A41C4-4EA6-4CBD-A7CE-467A86B980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A25FA7EA-F587-4CA2-8409-5BC791A454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DA58F87-0089-45DB-BDA9-0CF6C0ABD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2814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53" name="Straight Connector 52">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63" name="Rectangle 62">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17A15-1A54-9F80-B4C3-0F31A547C61C}"/>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400"/>
              <a:t>Using telnet to banner grab for service info</a:t>
            </a:r>
          </a:p>
        </p:txBody>
      </p:sp>
      <p:sp>
        <p:nvSpPr>
          <p:cNvPr id="65"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5B77561-12CF-30AB-A3E4-0F0A38A954C8}"/>
              </a:ext>
            </a:extLst>
          </p:cNvPr>
          <p:cNvPicPr>
            <a:picLocks noChangeAspect="1"/>
          </p:cNvPicPr>
          <p:nvPr/>
        </p:nvPicPr>
        <p:blipFill>
          <a:blip r:embed="rId2"/>
          <a:srcRect r="15885"/>
          <a:stretch/>
        </p:blipFill>
        <p:spPr>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grpSp>
        <p:nvGrpSpPr>
          <p:cNvPr id="67" name="Group 66">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8" name="Straight Connector 67">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3902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395</TotalTime>
  <Words>711</Words>
  <Application>Microsoft Office PowerPoint</Application>
  <PresentationFormat>Widescreen</PresentationFormat>
  <Paragraphs>49</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Century Gothic</vt:lpstr>
      <vt:lpstr>Wingdings 3</vt:lpstr>
      <vt:lpstr>Slice</vt:lpstr>
      <vt:lpstr>Performing recon from the wan</vt:lpstr>
      <vt:lpstr>Objective</vt:lpstr>
      <vt:lpstr>Introduction</vt:lpstr>
      <vt:lpstr>Topology</vt:lpstr>
      <vt:lpstr>Using netcat to banner grab for service info</vt:lpstr>
      <vt:lpstr>Using telnet to banner grab for service info</vt:lpstr>
      <vt:lpstr>Using telnet to banner grab for service info</vt:lpstr>
      <vt:lpstr>Using netcat to banner grab for service info</vt:lpstr>
      <vt:lpstr>Using telnet to banner grab for service info</vt:lpstr>
      <vt:lpstr>Using Netcat to banner grab for service info and discover flags</vt:lpstr>
      <vt:lpstr>Using nmap with to scan for open ports on the firewall</vt:lpstr>
      <vt:lpstr>Using nmap with version scan and script scan on port 21(ftp)</vt:lpstr>
      <vt:lpstr>Using nmap with version scan and script scan on port 23(telnet)</vt:lpstr>
      <vt:lpstr>Using nmap with version scan and script scan on port 25(smtp)</vt:lpstr>
      <vt:lpstr>Using nmap with version scan and script scan on port 80(http)</vt:lpstr>
      <vt:lpstr>Using nmap with version scan and script scan on port 110(pop3)</vt:lpstr>
      <vt:lpstr>Using nmap with version scan and script scan on port 443(https)</vt:lpstr>
      <vt:lpstr>Using nmap with version scan and script scan on port 1099(rmiregistry)</vt:lpstr>
      <vt:lpstr>Using nmap with version scan and script scan on port 3306(mysql)</vt:lpstr>
      <vt:lpstr>Using nmap with version scan and script scan on port 3389(ms-wbt-server)</vt:lpstr>
      <vt:lpstr>Using nmap with version scan and script scan on port 5432(postgresql)</vt:lpstr>
      <vt:lpstr>Using nmap with version scan and script scan on port 8180(unknown)</vt:lpstr>
      <vt:lpstr>Analysis</vt:lpstr>
      <vt:lpstr>Using Metasploit on telnet www.campus.edu id root to snag the UID for Flag 4</vt:lpstr>
      <vt:lpstr>Using Metasploit on telnet www.campus.edu id root to snag the UID for Flag 5</vt:lpstr>
      <vt:lpstr>Using Metasploit on telnet www.campus.edu id root to snag the UID for Flag 6</vt:lpstr>
      <vt:lpstr>Viewing hashes in the shadow file</vt:lpstr>
      <vt:lpstr>We then created a pass.txt file with the hash pass to use john the ripper to crack it</vt:lpstr>
      <vt:lpstr>Gaining remote access to port 3389</vt:lpstr>
      <vt:lpstr>Successful login on admin account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DePriest</dc:creator>
  <cp:lastModifiedBy>Samuel DePriest</cp:lastModifiedBy>
  <cp:revision>1</cp:revision>
  <dcterms:created xsi:type="dcterms:W3CDTF">2024-09-05T16:41:03Z</dcterms:created>
  <dcterms:modified xsi:type="dcterms:W3CDTF">2024-09-05T23:16:08Z</dcterms:modified>
</cp:coreProperties>
</file>