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pen Sans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26a35f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b26a35f2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3b3144b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b3b3144bc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3b3144b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b3b3144bc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3b3144b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2b3b3144bcf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3b3144bc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b3b3144bcf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3b3144bc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2b3b3144bcf_0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3b3144bc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b3b3144bcf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3b3144bcf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2b3b3144bcf_0_4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3b3144bc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2b3b3144bcf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3b3144bc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b3b3144bcf_0_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3b3144bc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2b3b3144bcf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26a35f2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b26a35f228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3b3144bc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b3b3144bcf_0_5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3b3144bc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2b3b3144bcf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3b3144bcf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g2b3b3144bcf_0_5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3b3144bc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g2b3b3144bcf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3b3144bc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g2b3b3144bcf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6a35f22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b26a35f228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26a35f22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26a35f228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6a35f22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b26a35f228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26a35f22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b26a35f228_0_6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26a35f228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b26a35f228_0_5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26a35f228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26a35f228_0_6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26a35f228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b26a35f228_0_7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9.png"/><Relationship Id="rId11" Type="http://schemas.openxmlformats.org/officeDocument/2006/relationships/image" Target="../media/image21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hyperlink" Target="http://tinyurl.com/ZSL-advanced-ra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hyperlink" Target="http://tinyurl.com/ZSL-advanced-rag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-5400000">
            <a:off x="6961490" y="167325"/>
            <a:ext cx="2353337" cy="2018638"/>
          </a:xfrm>
          <a:custGeom>
            <a:rect b="b" l="l" r="r" t="t"/>
            <a:pathLst>
              <a:path extrusionOk="0" h="3166491" w="3691509">
                <a:moveTo>
                  <a:pt x="0" y="0"/>
                </a:moveTo>
                <a:lnTo>
                  <a:pt x="3691509" y="0"/>
                </a:lnTo>
                <a:lnTo>
                  <a:pt x="3691509" y="3166491"/>
                </a:lnTo>
                <a:lnTo>
                  <a:pt x="0" y="316649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249" l="0" r="-2289" t="0"/>
            </a:stretch>
          </a:blip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 rot="418366">
            <a:off x="5351227" y="4246402"/>
            <a:ext cx="1068851" cy="1013141"/>
          </a:xfrm>
          <a:custGeom>
            <a:rect b="b" l="l" r="r" t="t"/>
            <a:pathLst>
              <a:path extrusionOk="0" h="2893949" w="3053080">
                <a:moveTo>
                  <a:pt x="3053080" y="2601214"/>
                </a:moveTo>
                <a:lnTo>
                  <a:pt x="3053080" y="1773809"/>
                </a:lnTo>
                <a:lnTo>
                  <a:pt x="2675128" y="0"/>
                </a:lnTo>
                <a:lnTo>
                  <a:pt x="2637536" y="0"/>
                </a:lnTo>
                <a:lnTo>
                  <a:pt x="0" y="0"/>
                </a:lnTo>
                <a:lnTo>
                  <a:pt x="0" y="2893949"/>
                </a:lnTo>
                <a:lnTo>
                  <a:pt x="1678940" y="289394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291895" y="620165"/>
            <a:ext cx="171935" cy="221314"/>
          </a:xfrm>
          <a:custGeom>
            <a:rect b="b" l="l" r="r" t="t"/>
            <a:pathLst>
              <a:path extrusionOk="0" h="442628" w="343870">
                <a:moveTo>
                  <a:pt x="0" y="0"/>
                </a:moveTo>
                <a:lnTo>
                  <a:pt x="343870" y="0"/>
                </a:lnTo>
                <a:lnTo>
                  <a:pt x="343870" y="442627"/>
                </a:lnTo>
                <a:lnTo>
                  <a:pt x="0" y="442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7485728" y="3011720"/>
            <a:ext cx="165056" cy="164694"/>
          </a:xfrm>
          <a:custGeom>
            <a:rect b="b" l="l" r="r" t="t"/>
            <a:pathLst>
              <a:path extrusionOk="0" h="329388" w="330112">
                <a:moveTo>
                  <a:pt x="0" y="0"/>
                </a:moveTo>
                <a:lnTo>
                  <a:pt x="330113" y="0"/>
                </a:lnTo>
                <a:lnTo>
                  <a:pt x="330113" y="329389"/>
                </a:lnTo>
                <a:lnTo>
                  <a:pt x="0" y="329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" name="Google Shape;58;p13"/>
          <p:cNvSpPr/>
          <p:nvPr/>
        </p:nvSpPr>
        <p:spPr>
          <a:xfrm>
            <a:off x="4127084" y="3415147"/>
            <a:ext cx="175325" cy="175325"/>
          </a:xfrm>
          <a:custGeom>
            <a:rect b="b" l="l" r="r" t="t"/>
            <a:pathLst>
              <a:path extrusionOk="0" h="350651" w="350651">
                <a:moveTo>
                  <a:pt x="0" y="0"/>
                </a:moveTo>
                <a:lnTo>
                  <a:pt x="350651" y="0"/>
                </a:lnTo>
                <a:lnTo>
                  <a:pt x="350651" y="350651"/>
                </a:lnTo>
                <a:lnTo>
                  <a:pt x="0" y="3506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9" name="Google Shape;59;p13"/>
          <p:cNvGrpSpPr/>
          <p:nvPr/>
        </p:nvGrpSpPr>
        <p:grpSpPr>
          <a:xfrm>
            <a:off x="514350" y="514350"/>
            <a:ext cx="2660975" cy="654404"/>
            <a:chOff x="514350" y="514350"/>
            <a:chExt cx="2660975" cy="654404"/>
          </a:xfrm>
        </p:grpSpPr>
        <p:grpSp>
          <p:nvGrpSpPr>
            <p:cNvPr id="60" name="Google Shape;60;p13"/>
            <p:cNvGrpSpPr/>
            <p:nvPr/>
          </p:nvGrpSpPr>
          <p:grpSpPr>
            <a:xfrm>
              <a:off x="1349833" y="800503"/>
              <a:ext cx="1825376" cy="368251"/>
              <a:chOff x="0" y="-28575"/>
              <a:chExt cx="1272926" cy="256800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0" y="0"/>
                <a:ext cx="1272926" cy="228118"/>
              </a:xfrm>
              <a:custGeom>
                <a:rect b="b" l="l" r="r" t="t"/>
                <a:pathLst>
                  <a:path extrusionOk="0" h="228118" w="1272926">
                    <a:moveTo>
                      <a:pt x="0" y="0"/>
                    </a:moveTo>
                    <a:lnTo>
                      <a:pt x="1272926" y="0"/>
                    </a:lnTo>
                    <a:lnTo>
                      <a:pt x="1272926" y="228118"/>
                    </a:lnTo>
                    <a:lnTo>
                      <a:pt x="0" y="228118"/>
                    </a:ln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</p:sp>
          <p:sp>
            <p:nvSpPr>
              <p:cNvPr id="62" name="Google Shape;62;p13"/>
              <p:cNvSpPr txBox="1"/>
              <p:nvPr/>
            </p:nvSpPr>
            <p:spPr>
              <a:xfrm>
                <a:off x="0" y="-28575"/>
                <a:ext cx="1272900" cy="25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900" lIns="25900" spcFirstLastPara="1" rIns="25900" wrap="square" tIns="25900">
                <a:noAutofit/>
              </a:bodyPr>
              <a:lstStyle/>
              <a:p>
                <a:pPr indent="0" lvl="0" marL="0" marR="0" rtl="0" algn="ctr">
                  <a:lnSpc>
                    <a:spcPct val="10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13"/>
            <p:cNvSpPr txBox="1"/>
            <p:nvPr/>
          </p:nvSpPr>
          <p:spPr>
            <a:xfrm>
              <a:off x="1349825" y="840727"/>
              <a:ext cx="18255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WORKSHOPS</a:t>
              </a:r>
              <a:endParaRPr i="1" sz="7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349833" y="520405"/>
              <a:ext cx="544014" cy="268948"/>
            </a:xfrm>
            <a:custGeom>
              <a:rect b="b" l="l" r="r" t="t"/>
              <a:pathLst>
                <a:path extrusionOk="0" h="717194" w="1450705">
                  <a:moveTo>
                    <a:pt x="0" y="0"/>
                  </a:moveTo>
                  <a:lnTo>
                    <a:pt x="1450706" y="0"/>
                  </a:lnTo>
                  <a:lnTo>
                    <a:pt x="1450706" y="717195"/>
                  </a:lnTo>
                  <a:lnTo>
                    <a:pt x="0" y="717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954395" y="554349"/>
              <a:ext cx="1220858" cy="221568"/>
            </a:xfrm>
            <a:custGeom>
              <a:rect b="b" l="l" r="r" t="t"/>
              <a:pathLst>
                <a:path extrusionOk="0" h="590848" w="3255622">
                  <a:moveTo>
                    <a:pt x="0" y="0"/>
                  </a:moveTo>
                  <a:lnTo>
                    <a:pt x="3255623" y="0"/>
                  </a:lnTo>
                  <a:lnTo>
                    <a:pt x="3255623" y="590848"/>
                  </a:lnTo>
                  <a:lnTo>
                    <a:pt x="0" y="59084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-2949" r="0" t="0"/>
              </a:stretch>
            </a:blipFill>
            <a:ln>
              <a:noFill/>
            </a:ln>
          </p:spPr>
        </p:sp>
        <p:sp>
          <p:nvSpPr>
            <p:cNvPr id="66" name="Google Shape;66;p13"/>
            <p:cNvSpPr/>
            <p:nvPr/>
          </p:nvSpPr>
          <p:spPr>
            <a:xfrm>
              <a:off x="514350" y="514350"/>
              <a:ext cx="802067" cy="654258"/>
            </a:xfrm>
            <a:custGeom>
              <a:rect b="b" l="l" r="r" t="t"/>
              <a:pathLst>
                <a:path extrusionOk="0" h="1744689" w="2138846">
                  <a:moveTo>
                    <a:pt x="0" y="0"/>
                  </a:moveTo>
                  <a:lnTo>
                    <a:pt x="2138846" y="0"/>
                  </a:lnTo>
                  <a:lnTo>
                    <a:pt x="2138846" y="1744689"/>
                  </a:lnTo>
                  <a:lnTo>
                    <a:pt x="0" y="17446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7" name="Google Shape;67;p13"/>
          <p:cNvGrpSpPr/>
          <p:nvPr/>
        </p:nvGrpSpPr>
        <p:grpSpPr>
          <a:xfrm>
            <a:off x="0" y="3300135"/>
            <a:ext cx="3712814" cy="1193507"/>
            <a:chOff x="0" y="-28575"/>
            <a:chExt cx="966300" cy="310623"/>
          </a:xfrm>
        </p:grpSpPr>
        <p:sp>
          <p:nvSpPr>
            <p:cNvPr id="68" name="Google Shape;68;p13"/>
            <p:cNvSpPr/>
            <p:nvPr/>
          </p:nvSpPr>
          <p:spPr>
            <a:xfrm>
              <a:off x="0" y="0"/>
              <a:ext cx="966241" cy="282048"/>
            </a:xfrm>
            <a:custGeom>
              <a:rect b="b" l="l" r="r" t="t"/>
              <a:pathLst>
                <a:path extrusionOk="0" h="282048" w="966241">
                  <a:moveTo>
                    <a:pt x="5213" y="0"/>
                  </a:moveTo>
                  <a:lnTo>
                    <a:pt x="961027" y="0"/>
                  </a:lnTo>
                  <a:cubicBezTo>
                    <a:pt x="962410" y="0"/>
                    <a:pt x="963736" y="549"/>
                    <a:pt x="964714" y="1527"/>
                  </a:cubicBezTo>
                  <a:cubicBezTo>
                    <a:pt x="965691" y="2505"/>
                    <a:pt x="966241" y="3831"/>
                    <a:pt x="966241" y="5213"/>
                  </a:cubicBezTo>
                  <a:lnTo>
                    <a:pt x="966241" y="276835"/>
                  </a:lnTo>
                  <a:cubicBezTo>
                    <a:pt x="966241" y="278218"/>
                    <a:pt x="965691" y="279544"/>
                    <a:pt x="964714" y="280521"/>
                  </a:cubicBezTo>
                  <a:cubicBezTo>
                    <a:pt x="963736" y="281499"/>
                    <a:pt x="962410" y="282048"/>
                    <a:pt x="961027" y="282048"/>
                  </a:cubicBezTo>
                  <a:lnTo>
                    <a:pt x="5213" y="282048"/>
                  </a:lnTo>
                  <a:cubicBezTo>
                    <a:pt x="3831" y="282048"/>
                    <a:pt x="2505" y="281499"/>
                    <a:pt x="1527" y="280521"/>
                  </a:cubicBezTo>
                  <a:cubicBezTo>
                    <a:pt x="549" y="279544"/>
                    <a:pt x="0" y="278218"/>
                    <a:pt x="0" y="276835"/>
                  </a:cubicBezTo>
                  <a:lnTo>
                    <a:pt x="0" y="5213"/>
                  </a:lnTo>
                  <a:cubicBezTo>
                    <a:pt x="0" y="3831"/>
                    <a:pt x="549" y="2505"/>
                    <a:pt x="1527" y="1527"/>
                  </a:cubicBezTo>
                  <a:cubicBezTo>
                    <a:pt x="2505" y="549"/>
                    <a:pt x="3831" y="0"/>
                    <a:pt x="5213" y="0"/>
                  </a:cubicBezTo>
                  <a:close/>
                </a:path>
              </a:pathLst>
            </a:custGeom>
            <a:solidFill>
              <a:srgbClr val="444444">
                <a:alpha val="5490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0" y="-28575"/>
              <a:ext cx="9663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3"/>
          <p:cNvSpPr txBox="1"/>
          <p:nvPr/>
        </p:nvSpPr>
        <p:spPr>
          <a:xfrm>
            <a:off x="514350" y="1719750"/>
            <a:ext cx="8150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RAG techniques: HyDE and Contextual Filtering</a:t>
            </a:r>
            <a:endParaRPr sz="100"/>
          </a:p>
        </p:txBody>
      </p:sp>
      <p:sp>
        <p:nvSpPr>
          <p:cNvPr id="71" name="Google Shape;71;p13"/>
          <p:cNvSpPr/>
          <p:nvPr/>
        </p:nvSpPr>
        <p:spPr>
          <a:xfrm>
            <a:off x="514350" y="3502810"/>
            <a:ext cx="875792" cy="87579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14450" y="3691400"/>
            <a:ext cx="875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Insert headshot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1526351" y="3530864"/>
            <a:ext cx="2130007" cy="819650"/>
            <a:chOff x="1526351" y="3487063"/>
            <a:chExt cx="2130007" cy="819650"/>
          </a:xfrm>
        </p:grpSpPr>
        <p:sp>
          <p:nvSpPr>
            <p:cNvPr id="74" name="Google Shape;74;p13"/>
            <p:cNvSpPr txBox="1"/>
            <p:nvPr/>
          </p:nvSpPr>
          <p:spPr>
            <a:xfrm>
              <a:off x="1526351" y="3487063"/>
              <a:ext cx="2130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Paul Quigley</a:t>
              </a:r>
              <a:endParaRPr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1526358" y="3819788"/>
              <a:ext cx="2130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Co-Founder &amp; CEO</a:t>
              </a:r>
              <a:endParaRPr sz="1200"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526353" y="4121913"/>
              <a:ext cx="2130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Zero Shot Labs</a:t>
              </a:r>
              <a:endParaRPr sz="1200"/>
            </a:p>
          </p:txBody>
        </p:sp>
      </p:grpSp>
      <p:pic>
        <p:nvPicPr>
          <p:cNvPr id="77" name="Google Shape;7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4400" y="3502849"/>
            <a:ext cx="875700" cy="87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2"/>
          <p:cNvGrpSpPr/>
          <p:nvPr/>
        </p:nvGrpSpPr>
        <p:grpSpPr>
          <a:xfrm>
            <a:off x="0" y="2026074"/>
            <a:ext cx="9143818" cy="1037096"/>
            <a:chOff x="0" y="-28575"/>
            <a:chExt cx="4816592" cy="546300"/>
          </a:xfrm>
        </p:grpSpPr>
        <p:sp>
          <p:nvSpPr>
            <p:cNvPr id="214" name="Google Shape;214;p22"/>
            <p:cNvSpPr/>
            <p:nvPr/>
          </p:nvSpPr>
          <p:spPr>
            <a:xfrm>
              <a:off x="0" y="0"/>
              <a:ext cx="4816592" cy="517720"/>
            </a:xfrm>
            <a:custGeom>
              <a:rect b="b" l="l" r="r" t="t"/>
              <a:pathLst>
                <a:path extrusionOk="0" h="5177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7720"/>
                  </a:lnTo>
                  <a:lnTo>
                    <a:pt x="0" y="517720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215" name="Google Shape;215;p22"/>
            <p:cNvSpPr txBox="1"/>
            <p:nvPr/>
          </p:nvSpPr>
          <p:spPr>
            <a:xfrm>
              <a:off x="0" y="-28575"/>
              <a:ext cx="48165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2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2"/>
          <p:cNvSpPr/>
          <p:nvPr/>
        </p:nvSpPr>
        <p:spPr>
          <a:xfrm>
            <a:off x="7645320" y="-720575"/>
            <a:ext cx="2260096" cy="2023712"/>
          </a:xfrm>
          <a:custGeom>
            <a:rect b="b" l="l" r="r" t="t"/>
            <a:pathLst>
              <a:path extrusionOk="0" h="4047424" w="4520191">
                <a:moveTo>
                  <a:pt x="0" y="0"/>
                </a:moveTo>
                <a:lnTo>
                  <a:pt x="4520191" y="0"/>
                </a:lnTo>
                <a:lnTo>
                  <a:pt x="4520191" y="4047424"/>
                </a:lnTo>
                <a:lnTo>
                  <a:pt x="0" y="4047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22"/>
          <p:cNvSpPr/>
          <p:nvPr/>
        </p:nvSpPr>
        <p:spPr>
          <a:xfrm>
            <a:off x="1157793" y="341368"/>
            <a:ext cx="172982" cy="172982"/>
          </a:xfrm>
          <a:custGeom>
            <a:rect b="b" l="l" r="r" t="t"/>
            <a:pathLst>
              <a:path extrusionOk="0" h="345964" w="345964">
                <a:moveTo>
                  <a:pt x="0" y="0"/>
                </a:moveTo>
                <a:lnTo>
                  <a:pt x="345964" y="0"/>
                </a:lnTo>
                <a:lnTo>
                  <a:pt x="345964" y="345964"/>
                </a:lnTo>
                <a:lnTo>
                  <a:pt x="0" y="345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2"/>
          <p:cNvSpPr/>
          <p:nvPr/>
        </p:nvSpPr>
        <p:spPr>
          <a:xfrm>
            <a:off x="5000363" y="1303137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3"/>
                </a:lnTo>
                <a:lnTo>
                  <a:pt x="0" y="391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22"/>
          <p:cNvSpPr/>
          <p:nvPr/>
        </p:nvSpPr>
        <p:spPr>
          <a:xfrm>
            <a:off x="2849762" y="40786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22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2"/>
          <p:cNvSpPr txBox="1"/>
          <p:nvPr/>
        </p:nvSpPr>
        <p:spPr>
          <a:xfrm>
            <a:off x="0" y="2054117"/>
            <a:ext cx="9144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 Exercise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228" name="Google Shape;228;p23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229" name="Google Shape;229;p23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3"/>
          <p:cNvSpPr txBox="1"/>
          <p:nvPr/>
        </p:nvSpPr>
        <p:spPr>
          <a:xfrm>
            <a:off x="514350" y="182000"/>
            <a:ext cx="5224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 Exercise - Build a GPT!</a:t>
            </a:r>
            <a:endParaRPr sz="700"/>
          </a:p>
        </p:txBody>
      </p:sp>
      <p:sp>
        <p:nvSpPr>
          <p:cNvPr id="231" name="Google Shape;231;p23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23"/>
          <p:cNvSpPr/>
          <p:nvPr/>
        </p:nvSpPr>
        <p:spPr>
          <a:xfrm>
            <a:off x="689886" y="45602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23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p23"/>
          <p:cNvGrpSpPr/>
          <p:nvPr/>
        </p:nvGrpSpPr>
        <p:grpSpPr>
          <a:xfrm>
            <a:off x="514350" y="2215568"/>
            <a:ext cx="8115300" cy="1224588"/>
            <a:chOff x="514350" y="1029098"/>
            <a:chExt cx="8115300" cy="1224588"/>
          </a:xfrm>
        </p:grpSpPr>
        <p:sp>
          <p:nvSpPr>
            <p:cNvPr id="235" name="Google Shape;235;p23"/>
            <p:cNvSpPr txBox="1"/>
            <p:nvPr/>
          </p:nvSpPr>
          <p:spPr>
            <a:xfrm>
              <a:off x="514350" y="1029098"/>
              <a:ext cx="81153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3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Follow along with the worksheet:</a:t>
              </a:r>
              <a:endParaRPr b="1" sz="3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514350" y="1502486"/>
              <a:ext cx="8115300" cy="7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 sz="3200" u="sng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http://tinyurl.com/ZSL-advanced-rag  </a:t>
              </a:r>
              <a:endParaRPr b="1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4"/>
          <p:cNvGrpSpPr/>
          <p:nvPr/>
        </p:nvGrpSpPr>
        <p:grpSpPr>
          <a:xfrm>
            <a:off x="0" y="2026074"/>
            <a:ext cx="9143818" cy="1037096"/>
            <a:chOff x="0" y="-28575"/>
            <a:chExt cx="4816592" cy="546300"/>
          </a:xfrm>
        </p:grpSpPr>
        <p:sp>
          <p:nvSpPr>
            <p:cNvPr id="242" name="Google Shape;242;p24"/>
            <p:cNvSpPr/>
            <p:nvPr/>
          </p:nvSpPr>
          <p:spPr>
            <a:xfrm>
              <a:off x="0" y="0"/>
              <a:ext cx="4816592" cy="517720"/>
            </a:xfrm>
            <a:custGeom>
              <a:rect b="b" l="l" r="r" t="t"/>
              <a:pathLst>
                <a:path extrusionOk="0" h="5177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7720"/>
                  </a:lnTo>
                  <a:lnTo>
                    <a:pt x="0" y="517720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243" name="Google Shape;243;p24"/>
            <p:cNvSpPr txBox="1"/>
            <p:nvPr/>
          </p:nvSpPr>
          <p:spPr>
            <a:xfrm>
              <a:off x="0" y="-28575"/>
              <a:ext cx="48165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4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>
            <a:off x="7645320" y="-720575"/>
            <a:ext cx="2260096" cy="2023712"/>
          </a:xfrm>
          <a:custGeom>
            <a:rect b="b" l="l" r="r" t="t"/>
            <a:pathLst>
              <a:path extrusionOk="0" h="4047424" w="4520191">
                <a:moveTo>
                  <a:pt x="0" y="0"/>
                </a:moveTo>
                <a:lnTo>
                  <a:pt x="4520191" y="0"/>
                </a:lnTo>
                <a:lnTo>
                  <a:pt x="4520191" y="4047424"/>
                </a:lnTo>
                <a:lnTo>
                  <a:pt x="0" y="4047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24"/>
          <p:cNvSpPr/>
          <p:nvPr/>
        </p:nvSpPr>
        <p:spPr>
          <a:xfrm>
            <a:off x="1157793" y="341368"/>
            <a:ext cx="172982" cy="172982"/>
          </a:xfrm>
          <a:custGeom>
            <a:rect b="b" l="l" r="r" t="t"/>
            <a:pathLst>
              <a:path extrusionOk="0" h="345964" w="345964">
                <a:moveTo>
                  <a:pt x="0" y="0"/>
                </a:moveTo>
                <a:lnTo>
                  <a:pt x="345964" y="0"/>
                </a:lnTo>
                <a:lnTo>
                  <a:pt x="345964" y="345964"/>
                </a:lnTo>
                <a:lnTo>
                  <a:pt x="0" y="345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24"/>
          <p:cNvSpPr/>
          <p:nvPr/>
        </p:nvSpPr>
        <p:spPr>
          <a:xfrm>
            <a:off x="5000363" y="1303137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3"/>
                </a:lnTo>
                <a:lnTo>
                  <a:pt x="0" y="391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24"/>
          <p:cNvSpPr/>
          <p:nvPr/>
        </p:nvSpPr>
        <p:spPr>
          <a:xfrm>
            <a:off x="2849762" y="40786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24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24"/>
          <p:cNvSpPr txBox="1"/>
          <p:nvPr/>
        </p:nvSpPr>
        <p:spPr>
          <a:xfrm>
            <a:off x="0" y="2054117"/>
            <a:ext cx="9144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256" name="Google Shape;256;p25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25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25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5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25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Increasing computational power of the 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Giving more context for our retriever to match text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Providing training example to create a more accurate encoder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Completely eliminating hallucinations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Q1. Why can HyDE improve RAG performance?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275" name="Google Shape;275;p26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26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26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26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26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Increasing computational power of the 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Giving more context for our retriever to match text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Providing training example to create a more accurate encoder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Completely eliminating hallucinations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Q1. Why can HyDE improve RAG performance?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294" name="Google Shape;294;p27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27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27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7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27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Increasing the number of semantic features in RAG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Reducing the dimensionality of the input vectors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Ensuring the LLM only receives essential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Capture nonlinear relationships between key ideas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Q2.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can contextual compressors improve RAG performance?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313" name="Google Shape;313;p28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28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28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8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28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Increasing the number of semantic features in RAG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Reducing the dimensionality of the input vectors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Ensuring the LLM only receives essential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Capture nonlinear relationships between key ideas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Q2.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can contextual compressors improve RAG performance?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332" name="Google Shape;332;p29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29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29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29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29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Filters store the entire document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work only on pre-processed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work only on exact matches for a given query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Q3.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filters differ from general contextual compressors?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provide a “YES/NO” about whether a document is relevant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351" name="Google Shape;351;p30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30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4" name="Google Shape;354;p30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0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30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Filters store the entire document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work only on pre-processed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work only on exact matches for a given query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Q3.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filters differ from general contextual compressors?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provide a “YES/NO” about whether a document is relevant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370" name="Google Shape;370;p31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31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31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31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9" name="Google Shape;379;p31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base embedder and a prompt chain to generate the hypothetical document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base embedder and a list of keywords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python runnable chain and a list of keywords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list of documents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Q4.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inputs does LangChain’s HyDE class require upon construction?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4"/>
          <p:cNvGrpSpPr/>
          <p:nvPr/>
        </p:nvGrpSpPr>
        <p:grpSpPr>
          <a:xfrm>
            <a:off x="3090202" y="1097835"/>
            <a:ext cx="5417248" cy="486705"/>
            <a:chOff x="3090202" y="1097835"/>
            <a:chExt cx="5417248" cy="486705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3879050" y="1098038"/>
              <a:ext cx="46284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Objective  |  About the Advanced RAG |  Prerequisites</a:t>
              </a:r>
              <a:endParaRPr b="1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3090202" y="1097835"/>
              <a:ext cx="471993" cy="486705"/>
              <a:chOff x="0" y="0"/>
              <a:chExt cx="812800" cy="8128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76197" y="28582"/>
                <a:ext cx="63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b="1" i="0" sz="21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87" name="Google Shape;87;p14"/>
          <p:cNvGrpSpPr/>
          <p:nvPr/>
        </p:nvGrpSpPr>
        <p:grpSpPr>
          <a:xfrm>
            <a:off x="3090202" y="1775213"/>
            <a:ext cx="3603435" cy="486705"/>
            <a:chOff x="3090202" y="1844001"/>
            <a:chExt cx="3603435" cy="486705"/>
          </a:xfrm>
        </p:grpSpPr>
        <p:sp>
          <p:nvSpPr>
            <p:cNvPr id="88" name="Google Shape;88;p14"/>
            <p:cNvSpPr txBox="1"/>
            <p:nvPr/>
          </p:nvSpPr>
          <p:spPr>
            <a:xfrm>
              <a:off x="3879038" y="1844203"/>
              <a:ext cx="28146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Technology Overview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20 minutes</a:t>
              </a:r>
              <a:endPara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3090202" y="1844001"/>
              <a:ext cx="471993" cy="486705"/>
              <a:chOff x="0" y="0"/>
              <a:chExt cx="812800" cy="8128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 sz="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92" name="Google Shape;92;p14"/>
          <p:cNvGrpSpPr/>
          <p:nvPr/>
        </p:nvGrpSpPr>
        <p:grpSpPr>
          <a:xfrm>
            <a:off x="3090202" y="3798924"/>
            <a:ext cx="2064137" cy="486705"/>
            <a:chOff x="3090202" y="4484724"/>
            <a:chExt cx="2064137" cy="486705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3879040" y="4604927"/>
              <a:ext cx="1275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Q &amp; A</a:t>
              </a:r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3090202" y="4484724"/>
              <a:ext cx="471993" cy="486705"/>
              <a:chOff x="0" y="0"/>
              <a:chExt cx="812800" cy="8128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sz="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solidFill>
              <a:srgbClr val="D362A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14350" y="234364"/>
            <a:ext cx="499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Table of Contents / Agenda</a:t>
            </a:r>
            <a:endParaRPr sz="7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3090202" y="2452591"/>
            <a:ext cx="3603435" cy="486705"/>
            <a:chOff x="3090202" y="2511905"/>
            <a:chExt cx="3603435" cy="486705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3090202" y="2511905"/>
              <a:ext cx="471993" cy="486705"/>
              <a:chOff x="0" y="0"/>
              <a:chExt cx="812800" cy="8128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endParaRPr sz="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5" name="Google Shape;105;p14"/>
            <p:cNvSpPr txBox="1"/>
            <p:nvPr/>
          </p:nvSpPr>
          <p:spPr>
            <a:xfrm>
              <a:off x="3879038" y="2512107"/>
              <a:ext cx="2814600" cy="48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Hands-on Exercise</a:t>
              </a:r>
              <a:endPara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20 minutes</a:t>
              </a:r>
              <a:endPara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3090202" y="3129969"/>
            <a:ext cx="3603435" cy="486705"/>
            <a:chOff x="3090202" y="3160629"/>
            <a:chExt cx="3603435" cy="486705"/>
          </a:xfrm>
        </p:grpSpPr>
        <p:grpSp>
          <p:nvGrpSpPr>
            <p:cNvPr id="107" name="Google Shape;107;p14"/>
            <p:cNvGrpSpPr/>
            <p:nvPr/>
          </p:nvGrpSpPr>
          <p:grpSpPr>
            <a:xfrm>
              <a:off x="3090202" y="3160629"/>
              <a:ext cx="471993" cy="486705"/>
              <a:chOff x="0" y="0"/>
              <a:chExt cx="812800" cy="8128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rtl="0" algn="ctr">
                  <a:lnSpc>
                    <a:spcPct val="17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sz="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0" name="Google Shape;110;p14"/>
            <p:cNvSpPr txBox="1"/>
            <p:nvPr/>
          </p:nvSpPr>
          <p:spPr>
            <a:xfrm>
              <a:off x="3879038" y="3292069"/>
              <a:ext cx="2814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Final Quiz</a:t>
              </a:r>
              <a:endPara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1" name="Google Shape;111;p14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4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389" name="Google Shape;389;p32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32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32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32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p32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base embedder and a prompt chain to generate the hypothetical document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base embedder and a list of keywords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python runnable chain and a list of keywords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list of documents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514350" y="1083275"/>
            <a:ext cx="817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Q4.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inputs does LangChain’s HyDE class require upon construction?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408" name="Google Shape;408;p33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p33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1" name="Google Shape;411;p33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33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7" name="Google Shape;417;p33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base compressor and a base retriever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list of documents and a retriever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list of documents and a compressor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series of prompt chains with instructions on compression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514350" y="1083275"/>
            <a:ext cx="8176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Q5.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inputs are required to create a contextual compression retriever in langchain?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0" y="181639"/>
            <a:ext cx="5735594" cy="661884"/>
          </a:xfrm>
          <a:custGeom>
            <a:rect b="b" l="l" r="r" t="t"/>
            <a:pathLst>
              <a:path extrusionOk="0" h="348819" w="3022711">
                <a:moveTo>
                  <a:pt x="0" y="0"/>
                </a:moveTo>
                <a:lnTo>
                  <a:pt x="3022711" y="0"/>
                </a:lnTo>
                <a:lnTo>
                  <a:pt x="3022711" y="348819"/>
                </a:lnTo>
                <a:lnTo>
                  <a:pt x="0" y="348819"/>
                </a:lnTo>
                <a:close/>
              </a:path>
            </a:pathLst>
          </a:custGeom>
          <a:solidFill>
            <a:srgbClr val="D362A4"/>
          </a:solidFill>
          <a:ln>
            <a:noFill/>
          </a:ln>
        </p:spPr>
      </p:sp>
      <p:sp>
        <p:nvSpPr>
          <p:cNvPr id="427" name="Google Shape;427;p34"/>
          <p:cNvSpPr txBox="1"/>
          <p:nvPr/>
        </p:nvSpPr>
        <p:spPr>
          <a:xfrm>
            <a:off x="0" y="127392"/>
            <a:ext cx="5738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9" name="Google Shape;429;p34"/>
          <p:cNvSpPr/>
          <p:nvPr/>
        </p:nvSpPr>
        <p:spPr>
          <a:xfrm>
            <a:off x="689886" y="4560241"/>
            <a:ext cx="138127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0" name="Google Shape;430;p34"/>
          <p:cNvSpPr/>
          <p:nvPr/>
        </p:nvSpPr>
        <p:spPr>
          <a:xfrm>
            <a:off x="514350" y="1634019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514350" y="2426336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514350" y="4010970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514350" y="3218653"/>
            <a:ext cx="4560334" cy="475071"/>
          </a:xfrm>
          <a:custGeom>
            <a:rect b="b" l="l" r="r" t="t"/>
            <a:pathLst>
              <a:path extrusionOk="0" h="250367" w="2403338">
                <a:moveTo>
                  <a:pt x="43269" y="0"/>
                </a:moveTo>
                <a:lnTo>
                  <a:pt x="2360069" y="0"/>
                </a:lnTo>
                <a:cubicBezTo>
                  <a:pt x="2371544" y="0"/>
                  <a:pt x="2382550" y="4559"/>
                  <a:pt x="2390664" y="12673"/>
                </a:cubicBezTo>
                <a:cubicBezTo>
                  <a:pt x="2398779" y="20788"/>
                  <a:pt x="2403338" y="31793"/>
                  <a:pt x="2403338" y="43269"/>
                </a:cubicBezTo>
                <a:lnTo>
                  <a:pt x="2403338" y="207097"/>
                </a:lnTo>
                <a:cubicBezTo>
                  <a:pt x="2403338" y="218573"/>
                  <a:pt x="2398779" y="229579"/>
                  <a:pt x="2390664" y="237693"/>
                </a:cubicBezTo>
                <a:cubicBezTo>
                  <a:pt x="2382550" y="245808"/>
                  <a:pt x="2371544" y="250367"/>
                  <a:pt x="2360069" y="250367"/>
                </a:cubicBezTo>
                <a:lnTo>
                  <a:pt x="43269" y="250367"/>
                </a:lnTo>
                <a:cubicBezTo>
                  <a:pt x="31793" y="250367"/>
                  <a:pt x="20788" y="245808"/>
                  <a:pt x="12673" y="237693"/>
                </a:cubicBezTo>
                <a:cubicBezTo>
                  <a:pt x="4559" y="229579"/>
                  <a:pt x="0" y="218573"/>
                  <a:pt x="0" y="207097"/>
                </a:cubicBezTo>
                <a:lnTo>
                  <a:pt x="0" y="43269"/>
                </a:lnTo>
                <a:cubicBezTo>
                  <a:pt x="0" y="31793"/>
                  <a:pt x="4559" y="20788"/>
                  <a:pt x="12673" y="12673"/>
                </a:cubicBezTo>
                <a:cubicBezTo>
                  <a:pt x="20788" y="4559"/>
                  <a:pt x="31793" y="0"/>
                  <a:pt x="43269" y="0"/>
                </a:cubicBezTo>
                <a:close/>
              </a:path>
            </a:pathLst>
          </a:custGeom>
          <a:solidFill>
            <a:srgbClr val="D362A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 Time!</a:t>
            </a:r>
            <a:endParaRPr b="1" sz="2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4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6" name="Google Shape;436;p34"/>
          <p:cNvSpPr txBox="1"/>
          <p:nvPr/>
        </p:nvSpPr>
        <p:spPr>
          <a:xfrm>
            <a:off x="738200" y="16350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base compressor and a base retriever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738200" y="24148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list of documents and a retriever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738200" y="3219775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list of documents and a compressor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738200" y="4012050"/>
            <a:ext cx="4338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D. 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series of prompt chains with instructions on compression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514350" y="1083275"/>
            <a:ext cx="8176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Q5.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inputs are required to create a contextual compression retriever in langchain?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5"/>
          <p:cNvGrpSpPr/>
          <p:nvPr/>
        </p:nvGrpSpPr>
        <p:grpSpPr>
          <a:xfrm>
            <a:off x="0" y="2026074"/>
            <a:ext cx="9143818" cy="1037096"/>
            <a:chOff x="0" y="-28575"/>
            <a:chExt cx="4816592" cy="546300"/>
          </a:xfrm>
        </p:grpSpPr>
        <p:sp>
          <p:nvSpPr>
            <p:cNvPr id="446" name="Google Shape;446;p35"/>
            <p:cNvSpPr/>
            <p:nvPr/>
          </p:nvSpPr>
          <p:spPr>
            <a:xfrm>
              <a:off x="0" y="0"/>
              <a:ext cx="4816592" cy="517720"/>
            </a:xfrm>
            <a:custGeom>
              <a:rect b="b" l="l" r="r" t="t"/>
              <a:pathLst>
                <a:path extrusionOk="0" h="5177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7720"/>
                  </a:lnTo>
                  <a:lnTo>
                    <a:pt x="0" y="517720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447" name="Google Shape;447;p35"/>
            <p:cNvSpPr txBox="1"/>
            <p:nvPr/>
          </p:nvSpPr>
          <p:spPr>
            <a:xfrm>
              <a:off x="0" y="-28575"/>
              <a:ext cx="48165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5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9" name="Google Shape;449;p35"/>
          <p:cNvSpPr/>
          <p:nvPr/>
        </p:nvSpPr>
        <p:spPr>
          <a:xfrm>
            <a:off x="7645320" y="-720575"/>
            <a:ext cx="2260096" cy="2023712"/>
          </a:xfrm>
          <a:custGeom>
            <a:rect b="b" l="l" r="r" t="t"/>
            <a:pathLst>
              <a:path extrusionOk="0" h="4047424" w="4520191">
                <a:moveTo>
                  <a:pt x="0" y="0"/>
                </a:moveTo>
                <a:lnTo>
                  <a:pt x="4520191" y="0"/>
                </a:lnTo>
                <a:lnTo>
                  <a:pt x="4520191" y="4047424"/>
                </a:lnTo>
                <a:lnTo>
                  <a:pt x="0" y="4047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0" name="Google Shape;450;p35"/>
          <p:cNvSpPr/>
          <p:nvPr/>
        </p:nvSpPr>
        <p:spPr>
          <a:xfrm>
            <a:off x="1157793" y="341368"/>
            <a:ext cx="172982" cy="172982"/>
          </a:xfrm>
          <a:custGeom>
            <a:rect b="b" l="l" r="r" t="t"/>
            <a:pathLst>
              <a:path extrusionOk="0" h="345964" w="345964">
                <a:moveTo>
                  <a:pt x="0" y="0"/>
                </a:moveTo>
                <a:lnTo>
                  <a:pt x="345964" y="0"/>
                </a:lnTo>
                <a:lnTo>
                  <a:pt x="345964" y="345964"/>
                </a:lnTo>
                <a:lnTo>
                  <a:pt x="0" y="345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1" name="Google Shape;451;p35"/>
          <p:cNvSpPr/>
          <p:nvPr/>
        </p:nvSpPr>
        <p:spPr>
          <a:xfrm>
            <a:off x="5000363" y="1303137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3"/>
                </a:lnTo>
                <a:lnTo>
                  <a:pt x="0" y="391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2" name="Google Shape;452;p35"/>
          <p:cNvSpPr/>
          <p:nvPr/>
        </p:nvSpPr>
        <p:spPr>
          <a:xfrm>
            <a:off x="2849762" y="40786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3" name="Google Shape;453;p35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4" name="Google Shape;454;p35"/>
          <p:cNvSpPr txBox="1"/>
          <p:nvPr/>
        </p:nvSpPr>
        <p:spPr>
          <a:xfrm>
            <a:off x="0" y="2054117"/>
            <a:ext cx="9144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 &amp; 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0" name="Google Shape;460;p36"/>
          <p:cNvSpPr/>
          <p:nvPr/>
        </p:nvSpPr>
        <p:spPr>
          <a:xfrm>
            <a:off x="7645320" y="-720575"/>
            <a:ext cx="2260096" cy="2023712"/>
          </a:xfrm>
          <a:custGeom>
            <a:rect b="b" l="l" r="r" t="t"/>
            <a:pathLst>
              <a:path extrusionOk="0" h="4047424" w="4520191">
                <a:moveTo>
                  <a:pt x="0" y="0"/>
                </a:moveTo>
                <a:lnTo>
                  <a:pt x="4520191" y="0"/>
                </a:lnTo>
                <a:lnTo>
                  <a:pt x="4520191" y="4047424"/>
                </a:lnTo>
                <a:lnTo>
                  <a:pt x="0" y="4047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1" name="Google Shape;461;p36"/>
          <p:cNvSpPr/>
          <p:nvPr/>
        </p:nvSpPr>
        <p:spPr>
          <a:xfrm>
            <a:off x="1157793" y="341368"/>
            <a:ext cx="172982" cy="172982"/>
          </a:xfrm>
          <a:custGeom>
            <a:rect b="b" l="l" r="r" t="t"/>
            <a:pathLst>
              <a:path extrusionOk="0" h="345964" w="345964">
                <a:moveTo>
                  <a:pt x="0" y="0"/>
                </a:moveTo>
                <a:lnTo>
                  <a:pt x="345964" y="0"/>
                </a:lnTo>
                <a:lnTo>
                  <a:pt x="345964" y="345964"/>
                </a:lnTo>
                <a:lnTo>
                  <a:pt x="0" y="345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2" name="Google Shape;462;p36"/>
          <p:cNvSpPr/>
          <p:nvPr/>
        </p:nvSpPr>
        <p:spPr>
          <a:xfrm>
            <a:off x="5000363" y="1303137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3"/>
                </a:lnTo>
                <a:lnTo>
                  <a:pt x="0" y="391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3" name="Google Shape;463;p36"/>
          <p:cNvSpPr/>
          <p:nvPr/>
        </p:nvSpPr>
        <p:spPr>
          <a:xfrm>
            <a:off x="2849762" y="40786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p36"/>
          <p:cNvSpPr txBox="1"/>
          <p:nvPr/>
        </p:nvSpPr>
        <p:spPr>
          <a:xfrm>
            <a:off x="0" y="1740903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6"/>
          <p:cNvGrpSpPr/>
          <p:nvPr/>
        </p:nvGrpSpPr>
        <p:grpSpPr>
          <a:xfrm>
            <a:off x="0" y="2646286"/>
            <a:ext cx="9144000" cy="670585"/>
            <a:chOff x="0" y="-144661"/>
            <a:chExt cx="24384000" cy="1788227"/>
          </a:xfrm>
        </p:grpSpPr>
        <p:grpSp>
          <p:nvGrpSpPr>
            <p:cNvPr id="466" name="Google Shape;466;p36"/>
            <p:cNvGrpSpPr/>
            <p:nvPr/>
          </p:nvGrpSpPr>
          <p:grpSpPr>
            <a:xfrm>
              <a:off x="0" y="-144661"/>
              <a:ext cx="24383997" cy="1788227"/>
              <a:chOff x="0" y="-28575"/>
              <a:chExt cx="4816592" cy="353230"/>
            </a:xfrm>
          </p:grpSpPr>
          <p:sp>
            <p:nvSpPr>
              <p:cNvPr id="467" name="Google Shape;467;p36"/>
              <p:cNvSpPr/>
              <p:nvPr/>
            </p:nvSpPr>
            <p:spPr>
              <a:xfrm>
                <a:off x="0" y="0"/>
                <a:ext cx="4816592" cy="324655"/>
              </a:xfrm>
              <a:custGeom>
                <a:rect b="b" l="l" r="r" t="t"/>
                <a:pathLst>
                  <a:path extrusionOk="0" h="324655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4655"/>
                    </a:lnTo>
                    <a:lnTo>
                      <a:pt x="0" y="324655"/>
                    </a:lnTo>
                    <a:close/>
                  </a:path>
                </a:pathLst>
              </a:custGeom>
              <a:solidFill>
                <a:srgbClr val="D362A4"/>
              </a:solidFill>
              <a:ln>
                <a:noFill/>
              </a:ln>
            </p:spPr>
          </p:sp>
          <p:sp>
            <p:nvSpPr>
              <p:cNvPr id="468" name="Google Shape;468;p36"/>
              <p:cNvSpPr txBox="1"/>
              <p:nvPr/>
            </p:nvSpPr>
            <p:spPr>
              <a:xfrm>
                <a:off x="0" y="-28575"/>
                <a:ext cx="4816500" cy="35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088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9" name="Google Shape;469;p36"/>
            <p:cNvSpPr txBox="1"/>
            <p:nvPr/>
          </p:nvSpPr>
          <p:spPr>
            <a:xfrm>
              <a:off x="0" y="321404"/>
              <a:ext cx="2438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pquigley</a:t>
              </a:r>
              <a:r>
                <a:rPr b="0" i="0" lang="en" sz="21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@</a:t>
              </a:r>
              <a:r>
                <a:rPr lang="en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zeroshotlabs</a:t>
              </a:r>
              <a:r>
                <a:rPr b="0" i="0" lang="en" sz="21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36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119" name="Google Shape;119;p15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Workshop Prerequisites</a:t>
            </a:r>
            <a:endParaRPr sz="700"/>
          </a:p>
        </p:txBody>
      </p:sp>
      <p:sp>
        <p:nvSpPr>
          <p:cNvPr id="121" name="Google Shape;121;p15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689886" y="45602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5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5"/>
          <p:cNvSpPr txBox="1"/>
          <p:nvPr/>
        </p:nvSpPr>
        <p:spPr>
          <a:xfrm>
            <a:off x="514350" y="1167176"/>
            <a:ext cx="81153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0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Basic Python programming experience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30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LangChain Experience</a:t>
            </a:r>
            <a:endParaRPr b="0" i="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52400" lvl="1" marL="304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•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Basic familiarity with RAG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0" y="2026074"/>
            <a:ext cx="9143818" cy="1037096"/>
            <a:chOff x="0" y="-28575"/>
            <a:chExt cx="4816592" cy="546300"/>
          </a:xfrm>
        </p:grpSpPr>
        <p:sp>
          <p:nvSpPr>
            <p:cNvPr id="130" name="Google Shape;130;p16"/>
            <p:cNvSpPr/>
            <p:nvPr/>
          </p:nvSpPr>
          <p:spPr>
            <a:xfrm>
              <a:off x="0" y="0"/>
              <a:ext cx="4816592" cy="517720"/>
            </a:xfrm>
            <a:custGeom>
              <a:rect b="b" l="l" r="r" t="t"/>
              <a:pathLst>
                <a:path extrusionOk="0" h="5177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7720"/>
                  </a:lnTo>
                  <a:lnTo>
                    <a:pt x="0" y="517720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131" name="Google Shape;131;p16"/>
            <p:cNvSpPr txBox="1"/>
            <p:nvPr/>
          </p:nvSpPr>
          <p:spPr>
            <a:xfrm>
              <a:off x="0" y="-28575"/>
              <a:ext cx="48165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6"/>
          <p:cNvSpPr/>
          <p:nvPr/>
        </p:nvSpPr>
        <p:spPr>
          <a:xfrm>
            <a:off x="7645320" y="-720575"/>
            <a:ext cx="2260096" cy="2023712"/>
          </a:xfrm>
          <a:custGeom>
            <a:rect b="b" l="l" r="r" t="t"/>
            <a:pathLst>
              <a:path extrusionOk="0" h="4047424" w="4520191">
                <a:moveTo>
                  <a:pt x="0" y="0"/>
                </a:moveTo>
                <a:lnTo>
                  <a:pt x="4520191" y="0"/>
                </a:lnTo>
                <a:lnTo>
                  <a:pt x="4520191" y="4047424"/>
                </a:lnTo>
                <a:lnTo>
                  <a:pt x="0" y="4047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1157793" y="341368"/>
            <a:ext cx="172982" cy="172982"/>
          </a:xfrm>
          <a:custGeom>
            <a:rect b="b" l="l" r="r" t="t"/>
            <a:pathLst>
              <a:path extrusionOk="0" h="345964" w="345964">
                <a:moveTo>
                  <a:pt x="0" y="0"/>
                </a:moveTo>
                <a:lnTo>
                  <a:pt x="345964" y="0"/>
                </a:lnTo>
                <a:lnTo>
                  <a:pt x="345964" y="345964"/>
                </a:lnTo>
                <a:lnTo>
                  <a:pt x="0" y="345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5000363" y="1303137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3"/>
                </a:lnTo>
                <a:lnTo>
                  <a:pt x="0" y="391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2849762" y="40786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 txBox="1"/>
          <p:nvPr/>
        </p:nvSpPr>
        <p:spPr>
          <a:xfrm>
            <a:off x="0" y="2054117"/>
            <a:ext cx="9144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Tech Overview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144" name="Google Shape;144;p17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145" name="Google Shape;145;p17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4678123" y="1116053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 rot="1586212">
            <a:off x="-93211" y="4302835"/>
            <a:ext cx="1230600" cy="1166449"/>
          </a:xfrm>
          <a:custGeom>
            <a:rect b="b" l="l" r="r" t="t"/>
            <a:pathLst>
              <a:path extrusionOk="0" h="2334007" w="2462369">
                <a:moveTo>
                  <a:pt x="2462370" y="0"/>
                </a:moveTo>
                <a:lnTo>
                  <a:pt x="0" y="0"/>
                </a:lnTo>
                <a:lnTo>
                  <a:pt x="0" y="2334006"/>
                </a:lnTo>
                <a:lnTo>
                  <a:pt x="2462370" y="2334006"/>
                </a:lnTo>
                <a:lnTo>
                  <a:pt x="246237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7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 sz="700"/>
          </a:p>
        </p:txBody>
      </p:sp>
      <p:sp>
        <p:nvSpPr>
          <p:cNvPr id="149" name="Google Shape;149;p17"/>
          <p:cNvSpPr/>
          <p:nvPr/>
        </p:nvSpPr>
        <p:spPr>
          <a:xfrm>
            <a:off x="5079223" y="0"/>
            <a:ext cx="4064508" cy="5143161"/>
          </a:xfrm>
          <a:custGeom>
            <a:rect b="b" l="l" r="r" t="t"/>
            <a:pathLst>
              <a:path extrusionOk="0" h="1113841" w="880240">
                <a:moveTo>
                  <a:pt x="0" y="0"/>
                </a:moveTo>
                <a:lnTo>
                  <a:pt x="880240" y="0"/>
                </a:lnTo>
                <a:lnTo>
                  <a:pt x="880240" y="1113841"/>
                </a:lnTo>
                <a:lnTo>
                  <a:pt x="0" y="111384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0" name="Google Shape;150;p17"/>
          <p:cNvSpPr txBox="1"/>
          <p:nvPr/>
        </p:nvSpPr>
        <p:spPr>
          <a:xfrm>
            <a:off x="514350" y="1083273"/>
            <a:ext cx="361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RAG program isn’t doing what you’d like</a:t>
            </a:r>
            <a:endParaRPr sz="1600"/>
          </a:p>
        </p:txBody>
      </p:sp>
      <p:sp>
        <p:nvSpPr>
          <p:cNvPr id="151" name="Google Shape;151;p17"/>
          <p:cNvSpPr txBox="1"/>
          <p:nvPr/>
        </p:nvSpPr>
        <p:spPr>
          <a:xfrm>
            <a:off x="546150" y="2021823"/>
            <a:ext cx="35511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7145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unable to 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handle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certain user queries</a:t>
            </a:r>
            <a:endParaRPr sz="1700"/>
          </a:p>
          <a:p>
            <a:pPr indent="-17145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Sometimes misses important information that you know is in your source documentation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Char char="•"/>
            </a:pP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 have been complaining, and it’s your job to fix this.</a:t>
            </a:r>
            <a:endParaRPr b="1"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315" y="1253886"/>
            <a:ext cx="2820314" cy="282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158" name="Google Shape;158;p18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159" name="Google Shape;159;p18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8"/>
          <p:cNvSpPr txBox="1"/>
          <p:nvPr/>
        </p:nvSpPr>
        <p:spPr>
          <a:xfrm>
            <a:off x="514350" y="182000"/>
            <a:ext cx="602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might these be failing?</a:t>
            </a:r>
            <a:endParaRPr sz="700"/>
          </a:p>
        </p:txBody>
      </p:sp>
      <p:sp>
        <p:nvSpPr>
          <p:cNvPr id="161" name="Google Shape;161;p18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>
            <a:off x="689886" y="45602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18"/>
          <p:cNvSpPr txBox="1"/>
          <p:nvPr/>
        </p:nvSpPr>
        <p:spPr>
          <a:xfrm>
            <a:off x="514350" y="1083273"/>
            <a:ext cx="811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Review of RAG</a:t>
            </a:r>
            <a:endParaRPr sz="1600"/>
          </a:p>
        </p:txBody>
      </p:sp>
      <p:sp>
        <p:nvSpPr>
          <p:cNvPr id="165" name="Google Shape;165;p18"/>
          <p:cNvSpPr txBox="1"/>
          <p:nvPr/>
        </p:nvSpPr>
        <p:spPr>
          <a:xfrm>
            <a:off x="514350" y="1502486"/>
            <a:ext cx="811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970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pull information from our vector store based on the user’s query</a:t>
            </a:r>
            <a:endParaRPr sz="1200"/>
          </a:p>
          <a:p>
            <a:pPr indent="-13970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smart retriever likely uses a metric like cosine similarity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•"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 magic – no guarantee that the retriever pulls the right information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9950" y="2353739"/>
            <a:ext cx="4389701" cy="246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450" y="2516674"/>
            <a:ext cx="3381201" cy="214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9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173" name="Google Shape;173;p19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174" name="Google Shape;174;p19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9"/>
          <p:cNvSpPr txBox="1"/>
          <p:nvPr/>
        </p:nvSpPr>
        <p:spPr>
          <a:xfrm>
            <a:off x="514350" y="182000"/>
            <a:ext cx="6023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Failing query #2</a:t>
            </a:r>
            <a:endParaRPr sz="700"/>
          </a:p>
        </p:txBody>
      </p:sp>
      <p:sp>
        <p:nvSpPr>
          <p:cNvPr id="176" name="Google Shape;176;p19"/>
          <p:cNvSpPr/>
          <p:nvPr/>
        </p:nvSpPr>
        <p:spPr>
          <a:xfrm>
            <a:off x="7823272" y="537403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2"/>
                </a:lnTo>
                <a:lnTo>
                  <a:pt x="0" y="391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9"/>
          <p:cNvSpPr/>
          <p:nvPr/>
        </p:nvSpPr>
        <p:spPr>
          <a:xfrm>
            <a:off x="689886" y="45602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9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19"/>
          <p:cNvSpPr txBox="1"/>
          <p:nvPr/>
        </p:nvSpPr>
        <p:spPr>
          <a:xfrm>
            <a:off x="514350" y="1083273"/>
            <a:ext cx="811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query: “What is the price of a soda at McDonald’s?”</a:t>
            </a:r>
            <a:endParaRPr sz="1600"/>
          </a:p>
        </p:txBody>
      </p:sp>
      <p:sp>
        <p:nvSpPr>
          <p:cNvPr id="180" name="Google Shape;180;p19"/>
          <p:cNvSpPr txBox="1"/>
          <p:nvPr/>
        </p:nvSpPr>
        <p:spPr>
          <a:xfrm>
            <a:off x="514350" y="1502486"/>
            <a:ext cx="81153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Char char="•"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RAG system might fail if the RAG pipeline pulls information about the price of other items or if it pulls a bunch of information about soda that isn’t related to price.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Char char="•"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you’ve used automated customer support systems where you ask a question and gives you back irrelevant information you probably understand the issue.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0"/>
          <p:cNvGrpSpPr/>
          <p:nvPr/>
        </p:nvGrpSpPr>
        <p:grpSpPr>
          <a:xfrm>
            <a:off x="0" y="127392"/>
            <a:ext cx="5738484" cy="716456"/>
            <a:chOff x="0" y="-28575"/>
            <a:chExt cx="3022800" cy="377400"/>
          </a:xfrm>
        </p:grpSpPr>
        <p:sp>
          <p:nvSpPr>
            <p:cNvPr id="186" name="Google Shape;186;p20"/>
            <p:cNvSpPr/>
            <p:nvPr/>
          </p:nvSpPr>
          <p:spPr>
            <a:xfrm>
              <a:off x="0" y="0"/>
              <a:ext cx="3022711" cy="348819"/>
            </a:xfrm>
            <a:custGeom>
              <a:rect b="b" l="l" r="r" t="t"/>
              <a:pathLst>
                <a:path extrusionOk="0" h="348819" w="3022711">
                  <a:moveTo>
                    <a:pt x="0" y="0"/>
                  </a:moveTo>
                  <a:lnTo>
                    <a:pt x="3022711" y="0"/>
                  </a:lnTo>
                  <a:lnTo>
                    <a:pt x="3022711" y="348819"/>
                  </a:lnTo>
                  <a:lnTo>
                    <a:pt x="0" y="348819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187" name="Google Shape;187;p20"/>
            <p:cNvSpPr txBox="1"/>
            <p:nvPr/>
          </p:nvSpPr>
          <p:spPr>
            <a:xfrm>
              <a:off x="0" y="-28575"/>
              <a:ext cx="3022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0"/>
          <p:cNvSpPr/>
          <p:nvPr/>
        </p:nvSpPr>
        <p:spPr>
          <a:xfrm>
            <a:off x="4678123" y="1116053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 flipH="1" rot="1586212">
            <a:off x="-93211" y="4302835"/>
            <a:ext cx="1230600" cy="1166449"/>
          </a:xfrm>
          <a:custGeom>
            <a:rect b="b" l="l" r="r" t="t"/>
            <a:pathLst>
              <a:path extrusionOk="0" h="2334007" w="2462369">
                <a:moveTo>
                  <a:pt x="2462370" y="0"/>
                </a:moveTo>
                <a:lnTo>
                  <a:pt x="0" y="0"/>
                </a:lnTo>
                <a:lnTo>
                  <a:pt x="0" y="2334006"/>
                </a:lnTo>
                <a:lnTo>
                  <a:pt x="2462370" y="2334006"/>
                </a:lnTo>
                <a:lnTo>
                  <a:pt x="246237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0"/>
          <p:cNvSpPr txBox="1"/>
          <p:nvPr/>
        </p:nvSpPr>
        <p:spPr>
          <a:xfrm>
            <a:off x="514350" y="182000"/>
            <a:ext cx="499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Technique #1</a:t>
            </a:r>
            <a:endParaRPr sz="700"/>
          </a:p>
        </p:txBody>
      </p:sp>
      <p:sp>
        <p:nvSpPr>
          <p:cNvPr id="191" name="Google Shape;191;p20"/>
          <p:cNvSpPr/>
          <p:nvPr/>
        </p:nvSpPr>
        <p:spPr>
          <a:xfrm>
            <a:off x="5079223" y="0"/>
            <a:ext cx="4064508" cy="5143161"/>
          </a:xfrm>
          <a:custGeom>
            <a:rect b="b" l="l" r="r" t="t"/>
            <a:pathLst>
              <a:path extrusionOk="0" h="1113841" w="880240">
                <a:moveTo>
                  <a:pt x="0" y="0"/>
                </a:moveTo>
                <a:lnTo>
                  <a:pt x="880240" y="0"/>
                </a:lnTo>
                <a:lnTo>
                  <a:pt x="880240" y="1113841"/>
                </a:lnTo>
                <a:lnTo>
                  <a:pt x="0" y="111384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92" name="Google Shape;192;p20"/>
          <p:cNvSpPr txBox="1"/>
          <p:nvPr/>
        </p:nvSpPr>
        <p:spPr>
          <a:xfrm>
            <a:off x="514350" y="1083273"/>
            <a:ext cx="361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Contextual compression</a:t>
            </a:r>
            <a:endParaRPr sz="1600"/>
          </a:p>
        </p:txBody>
      </p:sp>
      <p:sp>
        <p:nvSpPr>
          <p:cNvPr id="193" name="Google Shape;193;p20"/>
          <p:cNvSpPr txBox="1"/>
          <p:nvPr/>
        </p:nvSpPr>
        <p:spPr>
          <a:xfrm>
            <a:off x="514350" y="1621150"/>
            <a:ext cx="3551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3970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 idea: after you’ve retrieved documents, reuse prompts to rewrite documents to remove irrelevant pieces. 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•"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e.g., for our previous example “McDonald’s sodas include Coke and Sprite and recently raised their prices from $.99 to $1.25.” we would extract only the relevant portion “McDonald’s raised their prices from $.99 to $1.25”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1" marL="30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•"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Filters are similar except for removing irrelevant documents entirely.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799" y="1187573"/>
            <a:ext cx="3761349" cy="138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1"/>
          <p:cNvGrpSpPr/>
          <p:nvPr/>
        </p:nvGrpSpPr>
        <p:grpSpPr>
          <a:xfrm>
            <a:off x="0" y="1599752"/>
            <a:ext cx="9143818" cy="1463428"/>
            <a:chOff x="0" y="-28575"/>
            <a:chExt cx="4816592" cy="546300"/>
          </a:xfrm>
        </p:grpSpPr>
        <p:sp>
          <p:nvSpPr>
            <p:cNvPr id="200" name="Google Shape;200;p21"/>
            <p:cNvSpPr/>
            <p:nvPr/>
          </p:nvSpPr>
          <p:spPr>
            <a:xfrm>
              <a:off x="0" y="0"/>
              <a:ext cx="4816592" cy="517720"/>
            </a:xfrm>
            <a:custGeom>
              <a:rect b="b" l="l" r="r" t="t"/>
              <a:pathLst>
                <a:path extrusionOk="0" h="5177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7720"/>
                  </a:lnTo>
                  <a:lnTo>
                    <a:pt x="0" y="517720"/>
                  </a:lnTo>
                  <a:close/>
                </a:path>
              </a:pathLst>
            </a:custGeom>
            <a:solidFill>
              <a:srgbClr val="D362A4"/>
            </a:solidFill>
            <a:ln>
              <a:noFill/>
            </a:ln>
          </p:spPr>
        </p:sp>
        <p:sp>
          <p:nvSpPr>
            <p:cNvPr id="201" name="Google Shape;201;p21"/>
            <p:cNvSpPr txBox="1"/>
            <p:nvPr/>
          </p:nvSpPr>
          <p:spPr>
            <a:xfrm>
              <a:off x="0" y="-28575"/>
              <a:ext cx="48165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1"/>
          <p:cNvSpPr/>
          <p:nvPr/>
        </p:nvSpPr>
        <p:spPr>
          <a:xfrm rot="9175335">
            <a:off x="-664556" y="3961928"/>
            <a:ext cx="2535966" cy="2074723"/>
          </a:xfrm>
          <a:custGeom>
            <a:rect b="b" l="l" r="r" t="t"/>
            <a:pathLst>
              <a:path extrusionOk="0" h="4151262" w="5074152">
                <a:moveTo>
                  <a:pt x="0" y="0"/>
                </a:moveTo>
                <a:lnTo>
                  <a:pt x="5074152" y="0"/>
                </a:lnTo>
                <a:lnTo>
                  <a:pt x="5074152" y="4151262"/>
                </a:lnTo>
                <a:lnTo>
                  <a:pt x="0" y="415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21"/>
          <p:cNvSpPr/>
          <p:nvPr/>
        </p:nvSpPr>
        <p:spPr>
          <a:xfrm>
            <a:off x="7645320" y="-720575"/>
            <a:ext cx="2260096" cy="2023712"/>
          </a:xfrm>
          <a:custGeom>
            <a:rect b="b" l="l" r="r" t="t"/>
            <a:pathLst>
              <a:path extrusionOk="0" h="4047424" w="4520191">
                <a:moveTo>
                  <a:pt x="0" y="0"/>
                </a:moveTo>
                <a:lnTo>
                  <a:pt x="4520191" y="0"/>
                </a:lnTo>
                <a:lnTo>
                  <a:pt x="4520191" y="4047424"/>
                </a:lnTo>
                <a:lnTo>
                  <a:pt x="0" y="4047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1"/>
          <p:cNvSpPr/>
          <p:nvPr/>
        </p:nvSpPr>
        <p:spPr>
          <a:xfrm>
            <a:off x="1157793" y="341368"/>
            <a:ext cx="172982" cy="172982"/>
          </a:xfrm>
          <a:custGeom>
            <a:rect b="b" l="l" r="r" t="t"/>
            <a:pathLst>
              <a:path extrusionOk="0" h="345964" w="345964">
                <a:moveTo>
                  <a:pt x="0" y="0"/>
                </a:moveTo>
                <a:lnTo>
                  <a:pt x="345964" y="0"/>
                </a:lnTo>
                <a:lnTo>
                  <a:pt x="345964" y="345964"/>
                </a:lnTo>
                <a:lnTo>
                  <a:pt x="0" y="345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1"/>
          <p:cNvSpPr/>
          <p:nvPr/>
        </p:nvSpPr>
        <p:spPr>
          <a:xfrm>
            <a:off x="5000363" y="1303137"/>
            <a:ext cx="152026" cy="195686"/>
          </a:xfrm>
          <a:custGeom>
            <a:rect b="b" l="l" r="r" t="t"/>
            <a:pathLst>
              <a:path extrusionOk="0" h="391372" w="304052">
                <a:moveTo>
                  <a:pt x="0" y="0"/>
                </a:moveTo>
                <a:lnTo>
                  <a:pt x="304052" y="0"/>
                </a:lnTo>
                <a:lnTo>
                  <a:pt x="304052" y="391373"/>
                </a:lnTo>
                <a:lnTo>
                  <a:pt x="0" y="391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21"/>
          <p:cNvSpPr/>
          <p:nvPr/>
        </p:nvSpPr>
        <p:spPr>
          <a:xfrm>
            <a:off x="2849762" y="4078641"/>
            <a:ext cx="138126" cy="137818"/>
          </a:xfrm>
          <a:custGeom>
            <a:rect b="b" l="l" r="r" t="t"/>
            <a:pathLst>
              <a:path extrusionOk="0" h="275636" w="276253">
                <a:moveTo>
                  <a:pt x="0" y="0"/>
                </a:moveTo>
                <a:lnTo>
                  <a:pt x="276252" y="0"/>
                </a:lnTo>
                <a:lnTo>
                  <a:pt x="276252" y="275636"/>
                </a:lnTo>
                <a:lnTo>
                  <a:pt x="0" y="275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21"/>
          <p:cNvSpPr/>
          <p:nvPr/>
        </p:nvSpPr>
        <p:spPr>
          <a:xfrm rot="-1547762">
            <a:off x="7790323" y="4335817"/>
            <a:ext cx="1230707" cy="1166551"/>
          </a:xfrm>
          <a:custGeom>
            <a:rect b="b" l="l" r="r" t="t"/>
            <a:pathLst>
              <a:path extrusionOk="0" h="2334007" w="2462369">
                <a:moveTo>
                  <a:pt x="0" y="0"/>
                </a:moveTo>
                <a:lnTo>
                  <a:pt x="2462369" y="0"/>
                </a:lnTo>
                <a:lnTo>
                  <a:pt x="2462369" y="2334006"/>
                </a:lnTo>
                <a:lnTo>
                  <a:pt x="0" y="23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21"/>
          <p:cNvSpPr txBox="1"/>
          <p:nvPr/>
        </p:nvSpPr>
        <p:spPr>
          <a:xfrm>
            <a:off x="-49475" y="1829742"/>
            <a:ext cx="91440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 demo!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http://tinyurl.com/ZSL-advanced-rag  </a:t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