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Open Sans"/>
      <p:bold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OpenSans-boldItalic.fntdata"/><Relationship Id="rId10" Type="http://schemas.openxmlformats.org/officeDocument/2006/relationships/slide" Target="slides/slide5.xml"/><Relationship Id="rId54"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adef65e407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2adef65e407_0_3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664ad32ae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Language Models in LangChain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two main types of language models in LangChain:</a:t>
            </a:r>
            <a:endParaRPr/>
          </a:p>
          <a:p>
            <a:pPr indent="0" lvl="0" marL="0" rtl="0" algn="l">
              <a:spcBef>
                <a:spcPts val="0"/>
              </a:spcBef>
              <a:spcAft>
                <a:spcPts val="0"/>
              </a:spcAft>
              <a:buNone/>
            </a:pPr>
            <a:r>
              <a:rPr lang="en"/>
              <a:t>Completion Models</a:t>
            </a:r>
            <a:endParaRPr/>
          </a:p>
          <a:p>
            <a:pPr indent="0" lvl="0" marL="0" rtl="0" algn="l">
              <a:spcBef>
                <a:spcPts val="0"/>
              </a:spcBef>
              <a:spcAft>
                <a:spcPts val="0"/>
              </a:spcAft>
              <a:buNone/>
            </a:pPr>
            <a:r>
              <a:rPr lang="en"/>
              <a:t>Chat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provide an abstraction layer so that one can easily interchange LLM providers (e.g., Anthropic vs. OpenAI)</a:t>
            </a:r>
            <a:endParaRPr/>
          </a:p>
          <a:p>
            <a:pPr indent="0" lvl="0" marL="0" rtl="0" algn="l">
              <a:spcBef>
                <a:spcPts val="0"/>
              </a:spcBef>
              <a:spcAft>
                <a:spcPts val="0"/>
              </a:spcAft>
              <a:buNone/>
            </a:pPr>
            <a:r>
              <a:t/>
            </a:r>
            <a:endParaRPr/>
          </a:p>
        </p:txBody>
      </p:sp>
      <p:sp>
        <p:nvSpPr>
          <p:cNvPr id="206" name="Google Shape;206;g2664ad32aea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64ad32ae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LangChain’s PromptTemplates provide a structured format for the prompts that you use throughout your application (e.g., defining the format string and all of the input variables).</a:t>
            </a:r>
            <a:endParaRPr/>
          </a:p>
        </p:txBody>
      </p:sp>
      <p:sp>
        <p:nvSpPr>
          <p:cNvPr id="219" name="Google Shape;219;g2664ad32aea_0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6be03e95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LangChain’s PromptTemplates provide a structured format for the prompts that you use throughout your application (e.g., defining the format string and all of the input variables).</a:t>
            </a:r>
            <a:endParaRPr/>
          </a:p>
        </p:txBody>
      </p:sp>
      <p:sp>
        <p:nvSpPr>
          <p:cNvPr id="231" name="Google Shape;231;g266be03e95d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664ad32aea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Note on PromptTemplate Types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LangChain’s PromptTemplates enable composition of modular prompts.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Like models, PromptTemplates come in two flavors: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PromptTemplate</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ChatPromptTemplate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this workshop, we will use a `ChatPromptTemplate`.</a:t>
            </a:r>
            <a:endParaRPr>
              <a:solidFill>
                <a:schemeClr val="dk1"/>
              </a:solidFill>
            </a:endParaRPr>
          </a:p>
          <a:p>
            <a:pPr indent="0" lvl="0" marL="0" rtl="0" algn="l">
              <a:spcBef>
                <a:spcPts val="0"/>
              </a:spcBef>
              <a:spcAft>
                <a:spcPts val="0"/>
              </a:spcAft>
              <a:buNone/>
            </a:pPr>
            <a:r>
              <a:t/>
            </a:r>
            <a:endParaRPr/>
          </a:p>
        </p:txBody>
      </p:sp>
      <p:sp>
        <p:nvSpPr>
          <p:cNvPr id="243" name="Google Shape;243;g2664ad32aea_0_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664ad32aea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Memory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When calling an LLM, the model won’t remember the message history by default. LangChain’s Memory object provides an abstraction that you can include in your chain to keep track of this history.</a:t>
            </a:r>
            <a:endParaRPr>
              <a:solidFill>
                <a:schemeClr val="dk1"/>
              </a:solidFill>
            </a:endParaRPr>
          </a:p>
          <a:p>
            <a:pPr indent="0" lvl="0" marL="0" rtl="0" algn="l">
              <a:spcBef>
                <a:spcPts val="0"/>
              </a:spcBef>
              <a:spcAft>
                <a:spcPts val="0"/>
              </a:spcAft>
              <a:buNone/>
            </a:pPr>
            <a:r>
              <a:t/>
            </a:r>
            <a:endParaRPr/>
          </a:p>
        </p:txBody>
      </p:sp>
      <p:sp>
        <p:nvSpPr>
          <p:cNvPr id="255" name="Google Shape;255;g2664ad32aea_0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664ad32ae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2664ad32aea_0_2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664ad32ae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2664ad32aea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664ad32ae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2664ad32aea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664ad32aea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2664ad32aea_0_2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664ad32aea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2664ad32aea_0_2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def65e407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2adef65e407_0_4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664ad32aea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2664ad32aea_0_2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664ad32aea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2664ad32aea_0_2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664ad32aea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2664ad32aea_0_3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664ad32aea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g2664ad32aea_0_3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664ad32aea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2664ad32aea_0_3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664ad32aea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g2664ad32aea_0_3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664ad32aea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g2664ad32aea_0_3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664ad32aea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g2664ad32aea_0_3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664ad32aea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g2664ad32aea_0_4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664ad32aea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g2664ad32aea_0_4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b04951c6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2b04951c62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664ad32aea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g2664ad32aea_0_4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664ad32aea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g2664ad32aea_0_4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664ad32aea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g2664ad32aea_0_4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664ad32ae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g2664ad32aea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664ad32aea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g2664ad32aea_0_2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664ad32aea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g2664ad32aea_0_4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664ad32ae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g2664ad32aea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adef65e407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g2adef65e407_0_5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664ad32aea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g2664ad32aea_0_8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adef65e407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g2adef65e407_0_5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64ad32ae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2664ad32aea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664ad32aea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g2664ad32aea_0_7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664ad32aea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g2664ad32aea_0_4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664ad32aea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g2664ad32aea_0_7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2664ad32aea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g2664ad32aea_0_5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664ad32aea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g2664ad32aea_0_7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2664ad32aea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g2664ad32aea_0_5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664ad32aea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g2664ad32aea_0_8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2664ad32aea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g2664ad32aea_0_5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2664ad32aea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g2664ad32aea_0_8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64ad32ae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2664ad32aea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64ad32ae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What is LangChain?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LangChain is a framework for developing production-grade LLM applications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Provides components and utilities that address a wide range of needs when building with LLMs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Used by start-ups and industry leaders alike to build powerful and reliable LLM applications</a:t>
            </a:r>
            <a:endParaRPr>
              <a:solidFill>
                <a:schemeClr val="dk1"/>
              </a:solidFill>
            </a:endParaRPr>
          </a:p>
          <a:p>
            <a:pPr indent="0" lvl="0" marL="0" rtl="0" algn="l">
              <a:spcBef>
                <a:spcPts val="0"/>
              </a:spcBef>
              <a:spcAft>
                <a:spcPts val="0"/>
              </a:spcAft>
              <a:buNone/>
            </a:pPr>
            <a:r>
              <a:t/>
            </a:r>
            <a:endParaRPr/>
          </a:p>
        </p:txBody>
      </p:sp>
      <p:sp>
        <p:nvSpPr>
          <p:cNvPr id="149" name="Google Shape;149;g2664ad32aea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64ad32ae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Why use LangChain?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a production environment, code must be maintainable, readable, and reliable.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Maintainable - LangChain’s modularity makes changing code easy and safe.</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Readable - LangChain’s utilities result in fewer lines of code.</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Reliable - Use community-tested, robust components.</a:t>
            </a:r>
            <a:endParaRPr/>
          </a:p>
        </p:txBody>
      </p:sp>
      <p:sp>
        <p:nvSpPr>
          <p:cNvPr id="162" name="Google Shape;162;g2664ad32aea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64ad32ae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664ad32aea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64ad32ae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Project Overview:</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Today, we will be building our own custom chatbot using LangChain, GPT 3.5 Turbo, and Gradio.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First, let’s review some of the LangChain components we’ll be using.</a:t>
            </a:r>
            <a:endParaRPr>
              <a:solidFill>
                <a:schemeClr val="dk1"/>
              </a:solidFill>
            </a:endParaRPr>
          </a:p>
          <a:p>
            <a:pPr indent="0" lvl="0" marL="0" rtl="0" algn="l">
              <a:spcBef>
                <a:spcPts val="0"/>
              </a:spcBef>
              <a:spcAft>
                <a:spcPts val="0"/>
              </a:spcAft>
              <a:buNone/>
            </a:pPr>
            <a:r>
              <a:t/>
            </a:r>
            <a:endParaRPr/>
          </a:p>
        </p:txBody>
      </p:sp>
      <p:sp>
        <p:nvSpPr>
          <p:cNvPr id="194" name="Google Shape;194;g2664ad32aea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9.png"/><Relationship Id="rId11" Type="http://schemas.openxmlformats.org/officeDocument/2006/relationships/image" Target="../media/image30.jpg"/><Relationship Id="rId10" Type="http://schemas.openxmlformats.org/officeDocument/2006/relationships/image" Target="../media/image1.png"/><Relationship Id="rId9"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10.png"/><Relationship Id="rId8"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hyperlink" Target="http://tinyurl.com/ZSL-langchai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4.png"/><Relationship Id="rId7" Type="http://schemas.openxmlformats.org/officeDocument/2006/relationships/image" Target="../media/image7.png"/><Relationship Id="rId8"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hyperlink" Target="https://www.langchain.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4.png"/><Relationship Id="rId7" Type="http://schemas.openxmlformats.org/officeDocument/2006/relationships/image" Target="../media/image7.png"/><Relationship Id="rId8"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hyperlink" Target="http://tinyurl.com/ZSL-langchain"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4.png"/><Relationship Id="rId7" Type="http://schemas.openxmlformats.org/officeDocument/2006/relationships/image" Target="../media/image7.png"/><Relationship Id="rId8"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4.png"/><Relationship Id="rId7" Type="http://schemas.openxmlformats.org/officeDocument/2006/relationships/image" Target="../media/image7.png"/><Relationship Id="rId8"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4.png"/><Relationship Id="rId7" Type="http://schemas.openxmlformats.org/officeDocument/2006/relationships/image" Target="../media/image7.png"/><Relationship Id="rId8"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4.png"/><Relationship Id="rId7" Type="http://schemas.openxmlformats.org/officeDocument/2006/relationships/image" Target="../media/image7.png"/><Relationship Id="rId8"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3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3" name="Shape 53"/>
        <p:cNvGrpSpPr/>
        <p:nvPr/>
      </p:nvGrpSpPr>
      <p:grpSpPr>
        <a:xfrm>
          <a:off x="0" y="0"/>
          <a:ext cx="0" cy="0"/>
          <a:chOff x="0" y="0"/>
          <a:chExt cx="0" cy="0"/>
        </a:xfrm>
      </p:grpSpPr>
      <p:sp>
        <p:nvSpPr>
          <p:cNvPr id="54" name="Google Shape;54;p13"/>
          <p:cNvSpPr/>
          <p:nvPr/>
        </p:nvSpPr>
        <p:spPr>
          <a:xfrm flipH="1" rot="-5400000">
            <a:off x="6961780" y="167035"/>
            <a:ext cx="2349255" cy="2015137"/>
          </a:xfrm>
          <a:custGeom>
            <a:rect b="b" l="l" r="r" t="t"/>
            <a:pathLst>
              <a:path extrusionOk="0" h="3166491" w="3691509">
                <a:moveTo>
                  <a:pt x="0" y="0"/>
                </a:moveTo>
                <a:lnTo>
                  <a:pt x="3691509" y="0"/>
                </a:lnTo>
                <a:lnTo>
                  <a:pt x="3691509" y="3166491"/>
                </a:lnTo>
                <a:lnTo>
                  <a:pt x="0" y="3166491"/>
                </a:lnTo>
                <a:close/>
              </a:path>
            </a:pathLst>
          </a:custGeom>
          <a:blipFill rotWithShape="1">
            <a:blip r:embed="rId3">
              <a:alphaModFix/>
            </a:blip>
            <a:stretch>
              <a:fillRect b="-19250" l="0" r="-2291" t="0"/>
            </a:stretch>
          </a:blipFill>
          <a:ln>
            <a:noFill/>
          </a:ln>
        </p:spPr>
      </p:sp>
      <p:sp>
        <p:nvSpPr>
          <p:cNvPr id="55" name="Google Shape;55;p13"/>
          <p:cNvSpPr/>
          <p:nvPr/>
        </p:nvSpPr>
        <p:spPr>
          <a:xfrm rot="418366">
            <a:off x="5351227" y="4246402"/>
            <a:ext cx="1068851" cy="1013141"/>
          </a:xfrm>
          <a:custGeom>
            <a:rect b="b" l="l" r="r" t="t"/>
            <a:pathLst>
              <a:path extrusionOk="0" h="2893949" w="3053080">
                <a:moveTo>
                  <a:pt x="3053080" y="2601214"/>
                </a:moveTo>
                <a:lnTo>
                  <a:pt x="3053080" y="1773809"/>
                </a:lnTo>
                <a:lnTo>
                  <a:pt x="2675128" y="0"/>
                </a:lnTo>
                <a:lnTo>
                  <a:pt x="2637536" y="0"/>
                </a:lnTo>
                <a:lnTo>
                  <a:pt x="0" y="0"/>
                </a:lnTo>
                <a:lnTo>
                  <a:pt x="0" y="2893949"/>
                </a:lnTo>
                <a:lnTo>
                  <a:pt x="1678940" y="2893949"/>
                </a:lnTo>
                <a:close/>
              </a:path>
            </a:pathLst>
          </a:custGeom>
          <a:blipFill rotWithShape="1">
            <a:blip r:embed="rId4">
              <a:alphaModFix/>
            </a:blip>
            <a:stretch>
              <a:fillRect b="0" l="0" r="0" t="0"/>
            </a:stretch>
          </a:blipFill>
          <a:ln>
            <a:noFill/>
          </a:ln>
        </p:spPr>
      </p:sp>
      <p:sp>
        <p:nvSpPr>
          <p:cNvPr id="56" name="Google Shape;56;p13"/>
          <p:cNvSpPr/>
          <p:nvPr/>
        </p:nvSpPr>
        <p:spPr>
          <a:xfrm>
            <a:off x="5291895" y="620165"/>
            <a:ext cx="171935" cy="221314"/>
          </a:xfrm>
          <a:custGeom>
            <a:rect b="b" l="l" r="r" t="t"/>
            <a:pathLst>
              <a:path extrusionOk="0" h="442628" w="343870">
                <a:moveTo>
                  <a:pt x="0" y="0"/>
                </a:moveTo>
                <a:lnTo>
                  <a:pt x="343870" y="0"/>
                </a:lnTo>
                <a:lnTo>
                  <a:pt x="343870" y="442627"/>
                </a:lnTo>
                <a:lnTo>
                  <a:pt x="0" y="442627"/>
                </a:lnTo>
                <a:lnTo>
                  <a:pt x="0" y="0"/>
                </a:lnTo>
                <a:close/>
              </a:path>
            </a:pathLst>
          </a:custGeom>
          <a:blipFill rotWithShape="1">
            <a:blip r:embed="rId5">
              <a:alphaModFix/>
            </a:blip>
            <a:stretch>
              <a:fillRect b="0" l="0" r="0" t="0"/>
            </a:stretch>
          </a:blipFill>
          <a:ln>
            <a:noFill/>
          </a:ln>
        </p:spPr>
      </p:sp>
      <p:sp>
        <p:nvSpPr>
          <p:cNvPr id="57" name="Google Shape;57;p13"/>
          <p:cNvSpPr/>
          <p:nvPr/>
        </p:nvSpPr>
        <p:spPr>
          <a:xfrm>
            <a:off x="7485728" y="3011720"/>
            <a:ext cx="165056" cy="164694"/>
          </a:xfrm>
          <a:custGeom>
            <a:rect b="b" l="l" r="r" t="t"/>
            <a:pathLst>
              <a:path extrusionOk="0" h="329388" w="330112">
                <a:moveTo>
                  <a:pt x="0" y="0"/>
                </a:moveTo>
                <a:lnTo>
                  <a:pt x="330113" y="0"/>
                </a:lnTo>
                <a:lnTo>
                  <a:pt x="330113" y="329389"/>
                </a:lnTo>
                <a:lnTo>
                  <a:pt x="0" y="329389"/>
                </a:lnTo>
                <a:lnTo>
                  <a:pt x="0" y="0"/>
                </a:lnTo>
                <a:close/>
              </a:path>
            </a:pathLst>
          </a:custGeom>
          <a:blipFill rotWithShape="1">
            <a:blip r:embed="rId6">
              <a:alphaModFix/>
            </a:blip>
            <a:stretch>
              <a:fillRect b="0" l="0" r="0" t="0"/>
            </a:stretch>
          </a:blipFill>
          <a:ln>
            <a:noFill/>
          </a:ln>
        </p:spPr>
      </p:sp>
      <p:sp>
        <p:nvSpPr>
          <p:cNvPr id="58" name="Google Shape;58;p13"/>
          <p:cNvSpPr/>
          <p:nvPr/>
        </p:nvSpPr>
        <p:spPr>
          <a:xfrm>
            <a:off x="4127084" y="3415147"/>
            <a:ext cx="175325" cy="175325"/>
          </a:xfrm>
          <a:custGeom>
            <a:rect b="b" l="l" r="r" t="t"/>
            <a:pathLst>
              <a:path extrusionOk="0" h="350651" w="350651">
                <a:moveTo>
                  <a:pt x="0" y="0"/>
                </a:moveTo>
                <a:lnTo>
                  <a:pt x="350651" y="0"/>
                </a:lnTo>
                <a:lnTo>
                  <a:pt x="350651" y="350651"/>
                </a:lnTo>
                <a:lnTo>
                  <a:pt x="0" y="350651"/>
                </a:lnTo>
                <a:lnTo>
                  <a:pt x="0" y="0"/>
                </a:lnTo>
                <a:close/>
              </a:path>
            </a:pathLst>
          </a:custGeom>
          <a:blipFill rotWithShape="1">
            <a:blip r:embed="rId7">
              <a:alphaModFix/>
            </a:blip>
            <a:stretch>
              <a:fillRect b="0" l="0" r="0" t="0"/>
            </a:stretch>
          </a:blipFill>
          <a:ln>
            <a:noFill/>
          </a:ln>
        </p:spPr>
      </p:sp>
      <p:grpSp>
        <p:nvGrpSpPr>
          <p:cNvPr id="59" name="Google Shape;59;p13"/>
          <p:cNvGrpSpPr/>
          <p:nvPr/>
        </p:nvGrpSpPr>
        <p:grpSpPr>
          <a:xfrm>
            <a:off x="514350" y="514350"/>
            <a:ext cx="2660975" cy="654277"/>
            <a:chOff x="514350" y="514350"/>
            <a:chExt cx="2660975" cy="654277"/>
          </a:xfrm>
        </p:grpSpPr>
        <p:grpSp>
          <p:nvGrpSpPr>
            <p:cNvPr id="60" name="Google Shape;60;p13"/>
            <p:cNvGrpSpPr/>
            <p:nvPr/>
          </p:nvGrpSpPr>
          <p:grpSpPr>
            <a:xfrm>
              <a:off x="1349833" y="800502"/>
              <a:ext cx="1825421" cy="368107"/>
              <a:chOff x="0" y="-28575"/>
              <a:chExt cx="1272926" cy="256693"/>
            </a:xfrm>
          </p:grpSpPr>
          <p:sp>
            <p:nvSpPr>
              <p:cNvPr id="61" name="Google Shape;61;p13"/>
              <p:cNvSpPr/>
              <p:nvPr/>
            </p:nvSpPr>
            <p:spPr>
              <a:xfrm>
                <a:off x="0" y="0"/>
                <a:ext cx="1272926" cy="228118"/>
              </a:xfrm>
              <a:custGeom>
                <a:rect b="b" l="l" r="r" t="t"/>
                <a:pathLst>
                  <a:path extrusionOk="0" h="228118" w="1272926">
                    <a:moveTo>
                      <a:pt x="0" y="0"/>
                    </a:moveTo>
                    <a:lnTo>
                      <a:pt x="1272926" y="0"/>
                    </a:lnTo>
                    <a:lnTo>
                      <a:pt x="1272926" y="228118"/>
                    </a:lnTo>
                    <a:lnTo>
                      <a:pt x="0" y="228118"/>
                    </a:lnTo>
                    <a:close/>
                  </a:path>
                </a:pathLst>
              </a:custGeom>
              <a:solidFill>
                <a:srgbClr val="D362A4"/>
              </a:solidFill>
              <a:ln>
                <a:noFill/>
              </a:ln>
            </p:spPr>
          </p:sp>
          <p:sp>
            <p:nvSpPr>
              <p:cNvPr id="62" name="Google Shape;62;p13"/>
              <p:cNvSpPr txBox="1"/>
              <p:nvPr/>
            </p:nvSpPr>
            <p:spPr>
              <a:xfrm>
                <a:off x="0" y="-28575"/>
                <a:ext cx="1272926" cy="256693"/>
              </a:xfrm>
              <a:prstGeom prst="rect">
                <a:avLst/>
              </a:prstGeom>
              <a:noFill/>
              <a:ln>
                <a:noFill/>
              </a:ln>
            </p:spPr>
            <p:txBody>
              <a:bodyPr anchorCtr="0" anchor="ctr" bIns="25900" lIns="25900" spcFirstLastPara="1" rIns="25900" wrap="square" tIns="259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3" name="Google Shape;63;p13"/>
            <p:cNvSpPr txBox="1"/>
            <p:nvPr/>
          </p:nvSpPr>
          <p:spPr>
            <a:xfrm>
              <a:off x="1349825" y="840727"/>
              <a:ext cx="1825500" cy="327900"/>
            </a:xfrm>
            <a:prstGeom prst="rect">
              <a:avLst/>
            </a:prstGeom>
            <a:noFill/>
            <a:ln>
              <a:noFill/>
            </a:ln>
          </p:spPr>
          <p:txBody>
            <a:bodyPr anchorCtr="0" anchor="ctr" bIns="0" lIns="0" spcFirstLastPara="1" rIns="0" wrap="square" tIns="0">
              <a:noAutofit/>
            </a:bodyPr>
            <a:lstStyle/>
            <a:p>
              <a:pPr indent="0" lvl="0" marL="0" marR="0" rtl="0" algn="ctr">
                <a:lnSpc>
                  <a:spcPct val="140000"/>
                </a:lnSpc>
                <a:spcBef>
                  <a:spcPts val="0"/>
                </a:spcBef>
                <a:spcAft>
                  <a:spcPts val="0"/>
                </a:spcAft>
                <a:buNone/>
              </a:pPr>
              <a:r>
                <a:rPr b="1" i="1" lang="en" sz="1800" u="none" cap="none" strike="noStrike">
                  <a:solidFill>
                    <a:srgbClr val="FFFFFF"/>
                  </a:solidFill>
                  <a:latin typeface="Open Sans"/>
                  <a:ea typeface="Open Sans"/>
                  <a:cs typeface="Open Sans"/>
                  <a:sym typeface="Open Sans"/>
                </a:rPr>
                <a:t>WORKSHOPS</a:t>
              </a:r>
              <a:endParaRPr i="1" sz="700"/>
            </a:p>
          </p:txBody>
        </p:sp>
        <p:sp>
          <p:nvSpPr>
            <p:cNvPr id="64" name="Google Shape;64;p13"/>
            <p:cNvSpPr/>
            <p:nvPr/>
          </p:nvSpPr>
          <p:spPr>
            <a:xfrm>
              <a:off x="1349833" y="520405"/>
              <a:ext cx="544014" cy="268948"/>
            </a:xfrm>
            <a:custGeom>
              <a:rect b="b" l="l" r="r" t="t"/>
              <a:pathLst>
                <a:path extrusionOk="0" h="717194" w="1450705">
                  <a:moveTo>
                    <a:pt x="0" y="0"/>
                  </a:moveTo>
                  <a:lnTo>
                    <a:pt x="1450706" y="0"/>
                  </a:lnTo>
                  <a:lnTo>
                    <a:pt x="1450706" y="717195"/>
                  </a:lnTo>
                  <a:lnTo>
                    <a:pt x="0" y="717195"/>
                  </a:lnTo>
                  <a:lnTo>
                    <a:pt x="0" y="0"/>
                  </a:lnTo>
                  <a:close/>
                </a:path>
              </a:pathLst>
            </a:custGeom>
            <a:blipFill rotWithShape="1">
              <a:blip r:embed="rId8">
                <a:alphaModFix/>
              </a:blip>
              <a:stretch>
                <a:fillRect b="0" l="0" r="0" t="0"/>
              </a:stretch>
            </a:blipFill>
            <a:ln>
              <a:noFill/>
            </a:ln>
          </p:spPr>
        </p:sp>
        <p:sp>
          <p:nvSpPr>
            <p:cNvPr id="65" name="Google Shape;65;p13"/>
            <p:cNvSpPr/>
            <p:nvPr/>
          </p:nvSpPr>
          <p:spPr>
            <a:xfrm>
              <a:off x="1954395" y="554349"/>
              <a:ext cx="1220858" cy="221568"/>
            </a:xfrm>
            <a:custGeom>
              <a:rect b="b" l="l" r="r" t="t"/>
              <a:pathLst>
                <a:path extrusionOk="0" h="590848" w="3255622">
                  <a:moveTo>
                    <a:pt x="0" y="0"/>
                  </a:moveTo>
                  <a:lnTo>
                    <a:pt x="3255623" y="0"/>
                  </a:lnTo>
                  <a:lnTo>
                    <a:pt x="3255623" y="590848"/>
                  </a:lnTo>
                  <a:lnTo>
                    <a:pt x="0" y="590848"/>
                  </a:lnTo>
                  <a:lnTo>
                    <a:pt x="0" y="0"/>
                  </a:lnTo>
                  <a:close/>
                </a:path>
              </a:pathLst>
            </a:custGeom>
            <a:blipFill rotWithShape="1">
              <a:blip r:embed="rId9">
                <a:alphaModFix/>
              </a:blip>
              <a:stretch>
                <a:fillRect b="0" l="-2950" r="0" t="0"/>
              </a:stretch>
            </a:blipFill>
            <a:ln>
              <a:noFill/>
            </a:ln>
          </p:spPr>
        </p:sp>
        <p:sp>
          <p:nvSpPr>
            <p:cNvPr id="66" name="Google Shape;66;p13"/>
            <p:cNvSpPr/>
            <p:nvPr/>
          </p:nvSpPr>
          <p:spPr>
            <a:xfrm>
              <a:off x="514350" y="514350"/>
              <a:ext cx="802067" cy="654259"/>
            </a:xfrm>
            <a:custGeom>
              <a:rect b="b" l="l" r="r" t="t"/>
              <a:pathLst>
                <a:path extrusionOk="0" h="1744689" w="2138846">
                  <a:moveTo>
                    <a:pt x="0" y="0"/>
                  </a:moveTo>
                  <a:lnTo>
                    <a:pt x="2138846" y="0"/>
                  </a:lnTo>
                  <a:lnTo>
                    <a:pt x="2138846" y="1744689"/>
                  </a:lnTo>
                  <a:lnTo>
                    <a:pt x="0" y="1744689"/>
                  </a:lnTo>
                  <a:lnTo>
                    <a:pt x="0" y="0"/>
                  </a:lnTo>
                  <a:close/>
                </a:path>
              </a:pathLst>
            </a:custGeom>
            <a:blipFill rotWithShape="1">
              <a:blip r:embed="rId10">
                <a:alphaModFix/>
              </a:blip>
              <a:stretch>
                <a:fillRect b="0" l="0" r="0" t="0"/>
              </a:stretch>
            </a:blipFill>
            <a:ln>
              <a:noFill/>
            </a:ln>
          </p:spPr>
        </p:sp>
      </p:grpSp>
      <p:grpSp>
        <p:nvGrpSpPr>
          <p:cNvPr id="67" name="Google Shape;67;p13"/>
          <p:cNvGrpSpPr/>
          <p:nvPr/>
        </p:nvGrpSpPr>
        <p:grpSpPr>
          <a:xfrm>
            <a:off x="0" y="3300134"/>
            <a:ext cx="3712618" cy="1193518"/>
            <a:chOff x="0" y="-28575"/>
            <a:chExt cx="966241" cy="310623"/>
          </a:xfrm>
        </p:grpSpPr>
        <p:sp>
          <p:nvSpPr>
            <p:cNvPr id="68" name="Google Shape;68;p13"/>
            <p:cNvSpPr/>
            <p:nvPr/>
          </p:nvSpPr>
          <p:spPr>
            <a:xfrm>
              <a:off x="0" y="0"/>
              <a:ext cx="966241" cy="282048"/>
            </a:xfrm>
            <a:custGeom>
              <a:rect b="b" l="l" r="r" t="t"/>
              <a:pathLst>
                <a:path extrusionOk="0" h="282048" w="966241">
                  <a:moveTo>
                    <a:pt x="5213" y="0"/>
                  </a:moveTo>
                  <a:lnTo>
                    <a:pt x="961027" y="0"/>
                  </a:lnTo>
                  <a:cubicBezTo>
                    <a:pt x="962410" y="0"/>
                    <a:pt x="963736" y="549"/>
                    <a:pt x="964714" y="1527"/>
                  </a:cubicBezTo>
                  <a:cubicBezTo>
                    <a:pt x="965691" y="2505"/>
                    <a:pt x="966241" y="3831"/>
                    <a:pt x="966241" y="5213"/>
                  </a:cubicBezTo>
                  <a:lnTo>
                    <a:pt x="966241" y="276835"/>
                  </a:lnTo>
                  <a:cubicBezTo>
                    <a:pt x="966241" y="278218"/>
                    <a:pt x="965691" y="279544"/>
                    <a:pt x="964714" y="280521"/>
                  </a:cubicBezTo>
                  <a:cubicBezTo>
                    <a:pt x="963736" y="281499"/>
                    <a:pt x="962410" y="282048"/>
                    <a:pt x="961027" y="282048"/>
                  </a:cubicBezTo>
                  <a:lnTo>
                    <a:pt x="5213" y="282048"/>
                  </a:lnTo>
                  <a:cubicBezTo>
                    <a:pt x="3831" y="282048"/>
                    <a:pt x="2505" y="281499"/>
                    <a:pt x="1527" y="280521"/>
                  </a:cubicBezTo>
                  <a:cubicBezTo>
                    <a:pt x="549" y="279544"/>
                    <a:pt x="0" y="278218"/>
                    <a:pt x="0" y="276835"/>
                  </a:cubicBezTo>
                  <a:lnTo>
                    <a:pt x="0" y="5213"/>
                  </a:lnTo>
                  <a:cubicBezTo>
                    <a:pt x="0" y="3831"/>
                    <a:pt x="549" y="2505"/>
                    <a:pt x="1527" y="1527"/>
                  </a:cubicBezTo>
                  <a:cubicBezTo>
                    <a:pt x="2505" y="549"/>
                    <a:pt x="3831" y="0"/>
                    <a:pt x="5213" y="0"/>
                  </a:cubicBezTo>
                  <a:close/>
                </a:path>
              </a:pathLst>
            </a:custGeom>
            <a:solidFill>
              <a:srgbClr val="444444">
                <a:alpha val="54901"/>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9" name="Google Shape;69;p13"/>
            <p:cNvSpPr txBox="1"/>
            <p:nvPr/>
          </p:nvSpPr>
          <p:spPr>
            <a:xfrm>
              <a:off x="0" y="-28575"/>
              <a:ext cx="966241" cy="310623"/>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70" name="Google Shape;70;p13"/>
          <p:cNvSpPr txBox="1"/>
          <p:nvPr/>
        </p:nvSpPr>
        <p:spPr>
          <a:xfrm>
            <a:off x="514350" y="1567350"/>
            <a:ext cx="8173500" cy="1077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3500">
                <a:solidFill>
                  <a:srgbClr val="FFFFFF"/>
                </a:solidFill>
                <a:latin typeface="Open Sans"/>
                <a:ea typeface="Open Sans"/>
                <a:cs typeface="Open Sans"/>
                <a:sym typeface="Open Sans"/>
              </a:rPr>
              <a:t>Build Production-Ready Applications With Langchain - Part 1</a:t>
            </a:r>
            <a:endParaRPr sz="100"/>
          </a:p>
        </p:txBody>
      </p:sp>
      <p:sp>
        <p:nvSpPr>
          <p:cNvPr id="71" name="Google Shape;71;p13"/>
          <p:cNvSpPr/>
          <p:nvPr/>
        </p:nvSpPr>
        <p:spPr>
          <a:xfrm>
            <a:off x="514350" y="3502810"/>
            <a:ext cx="875792" cy="875792"/>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flat" cmpd="sng" w="12700">
            <a:solidFill>
              <a:schemeClr val="lt1"/>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72" name="Google Shape;72;p13"/>
          <p:cNvGrpSpPr/>
          <p:nvPr/>
        </p:nvGrpSpPr>
        <p:grpSpPr>
          <a:xfrm>
            <a:off x="1526351" y="3530864"/>
            <a:ext cx="2130007" cy="804050"/>
            <a:chOff x="1526351" y="3487063"/>
            <a:chExt cx="2130007" cy="804050"/>
          </a:xfrm>
        </p:grpSpPr>
        <p:sp>
          <p:nvSpPr>
            <p:cNvPr id="73" name="Google Shape;73;p13"/>
            <p:cNvSpPr txBox="1"/>
            <p:nvPr/>
          </p:nvSpPr>
          <p:spPr>
            <a:xfrm>
              <a:off x="1526351" y="3487063"/>
              <a:ext cx="21300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a:solidFill>
                    <a:srgbClr val="FFFFFF"/>
                  </a:solidFill>
                  <a:latin typeface="Open Sans"/>
                  <a:ea typeface="Open Sans"/>
                  <a:cs typeface="Open Sans"/>
                  <a:sym typeface="Open Sans"/>
                </a:rPr>
                <a:t>Daryle Serrant</a:t>
              </a:r>
              <a:endParaRPr b="1"/>
            </a:p>
          </p:txBody>
        </p:sp>
        <p:sp>
          <p:nvSpPr>
            <p:cNvPr id="74" name="Google Shape;74;p13"/>
            <p:cNvSpPr txBox="1"/>
            <p:nvPr/>
          </p:nvSpPr>
          <p:spPr>
            <a:xfrm>
              <a:off x="1526358" y="3819788"/>
              <a:ext cx="2130000" cy="169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 sz="1100">
                  <a:solidFill>
                    <a:srgbClr val="FFFFFF"/>
                  </a:solidFill>
                  <a:latin typeface="Open Sans"/>
                  <a:ea typeface="Open Sans"/>
                  <a:cs typeface="Open Sans"/>
                  <a:sym typeface="Open Sans"/>
                </a:rPr>
                <a:t>Data Scientist &amp; ML Consultant</a:t>
              </a:r>
              <a:endParaRPr sz="1100"/>
            </a:p>
          </p:txBody>
        </p:sp>
        <p:sp>
          <p:nvSpPr>
            <p:cNvPr id="75" name="Google Shape;75;p13"/>
            <p:cNvSpPr txBox="1"/>
            <p:nvPr/>
          </p:nvSpPr>
          <p:spPr>
            <a:xfrm>
              <a:off x="1526353" y="4121913"/>
              <a:ext cx="2130000" cy="169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 sz="1100">
                  <a:solidFill>
                    <a:srgbClr val="FFFFFF"/>
                  </a:solidFill>
                  <a:latin typeface="Open Sans"/>
                  <a:ea typeface="Open Sans"/>
                  <a:cs typeface="Open Sans"/>
                  <a:sym typeface="Open Sans"/>
                </a:rPr>
                <a:t>byteSolid Solutions</a:t>
              </a:r>
              <a:endParaRPr sz="1100"/>
            </a:p>
          </p:txBody>
        </p:sp>
      </p:grpSp>
      <p:pic>
        <p:nvPicPr>
          <p:cNvPr id="76" name="Google Shape;76;p13"/>
          <p:cNvPicPr preferRelativeResize="0"/>
          <p:nvPr/>
        </p:nvPicPr>
        <p:blipFill>
          <a:blip r:embed="rId11">
            <a:alphaModFix/>
          </a:blip>
          <a:stretch>
            <a:fillRect/>
          </a:stretch>
        </p:blipFill>
        <p:spPr>
          <a:xfrm>
            <a:off x="514400" y="3502849"/>
            <a:ext cx="875700" cy="875700"/>
          </a:xfrm>
          <a:prstGeom prst="ellipse">
            <a:avLst/>
          </a:prstGeom>
          <a:noFill/>
          <a:ln>
            <a:noFill/>
          </a:ln>
        </p:spPr>
      </p:pic>
      <p:sp>
        <p:nvSpPr>
          <p:cNvPr id="77" name="Google Shape;77;p13"/>
          <p:cNvSpPr txBox="1"/>
          <p:nvPr/>
        </p:nvSpPr>
        <p:spPr>
          <a:xfrm>
            <a:off x="514350" y="2710350"/>
            <a:ext cx="8173500" cy="338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i="1" lang="en" sz="2200">
                <a:solidFill>
                  <a:srgbClr val="FFFFFF"/>
                </a:solidFill>
                <a:latin typeface="Open Sans"/>
                <a:ea typeface="Open Sans"/>
                <a:cs typeface="Open Sans"/>
                <a:sym typeface="Open Sans"/>
              </a:rPr>
              <a:t>Zero Shot Labs x San Francisco AI User Group</a:t>
            </a:r>
            <a:endParaRPr i="1"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07" name="Shape 207"/>
        <p:cNvGrpSpPr/>
        <p:nvPr/>
      </p:nvGrpSpPr>
      <p:grpSpPr>
        <a:xfrm>
          <a:off x="0" y="0"/>
          <a:ext cx="0" cy="0"/>
          <a:chOff x="0" y="0"/>
          <a:chExt cx="0" cy="0"/>
        </a:xfrm>
      </p:grpSpPr>
      <p:grpSp>
        <p:nvGrpSpPr>
          <p:cNvPr id="208" name="Google Shape;208;p22"/>
          <p:cNvGrpSpPr/>
          <p:nvPr/>
        </p:nvGrpSpPr>
        <p:grpSpPr>
          <a:xfrm>
            <a:off x="0" y="127392"/>
            <a:ext cx="5738484" cy="716456"/>
            <a:chOff x="0" y="-28575"/>
            <a:chExt cx="3022800" cy="377400"/>
          </a:xfrm>
        </p:grpSpPr>
        <p:sp>
          <p:nvSpPr>
            <p:cNvPr id="209" name="Google Shape;209;p22"/>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210" name="Google Shape;210;p22"/>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11" name="Google Shape;211;p22"/>
          <p:cNvSpPr txBox="1"/>
          <p:nvPr/>
        </p:nvSpPr>
        <p:spPr>
          <a:xfrm>
            <a:off x="514350" y="127400"/>
            <a:ext cx="52242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Language Models</a:t>
            </a:r>
            <a:endParaRPr sz="2900"/>
          </a:p>
        </p:txBody>
      </p:sp>
      <p:sp>
        <p:nvSpPr>
          <p:cNvPr id="212" name="Google Shape;212;p22"/>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213" name="Google Shape;213;p22"/>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214" name="Google Shape;214;p22"/>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215" name="Google Shape;215;p22"/>
          <p:cNvSpPr txBox="1"/>
          <p:nvPr/>
        </p:nvSpPr>
        <p:spPr>
          <a:xfrm>
            <a:off x="514350" y="1045275"/>
            <a:ext cx="4283400" cy="661800"/>
          </a:xfrm>
          <a:prstGeom prst="rect">
            <a:avLst/>
          </a:prstGeom>
          <a:noFill/>
          <a:ln>
            <a:noFill/>
          </a:ln>
        </p:spPr>
        <p:txBody>
          <a:bodyPr anchorCtr="0" anchor="t" bIns="0" lIns="0" spcFirstLastPara="1" rIns="0" wrap="square" tIns="0">
            <a:spAutoFit/>
          </a:bodyPr>
          <a:lstStyle/>
          <a:p>
            <a:pPr indent="-355600" lvl="0" marL="457200" rtl="0" algn="l">
              <a:lnSpc>
                <a:spcPct val="115000"/>
              </a:lnSpc>
              <a:spcBef>
                <a:spcPts val="0"/>
              </a:spcBef>
              <a:spcAft>
                <a:spcPts val="0"/>
              </a:spcAft>
              <a:buClr>
                <a:srgbClr val="FFFFFF"/>
              </a:buClr>
              <a:buSzPts val="2000"/>
              <a:buFont typeface="Open Sans"/>
              <a:buAutoNum type="arabicPeriod"/>
            </a:pPr>
            <a:r>
              <a:rPr lang="en" sz="2000">
                <a:solidFill>
                  <a:srgbClr val="FFFFFF"/>
                </a:solidFill>
                <a:latin typeface="Open Sans"/>
                <a:ea typeface="Open Sans"/>
                <a:cs typeface="Open Sans"/>
                <a:sym typeface="Open Sans"/>
              </a:rPr>
              <a:t>Completion Models</a:t>
            </a:r>
            <a:endParaRPr sz="2000">
              <a:solidFill>
                <a:srgbClr val="FFFFFF"/>
              </a:solidFill>
              <a:latin typeface="Open Sans"/>
              <a:ea typeface="Open Sans"/>
              <a:cs typeface="Open Sans"/>
              <a:sym typeface="Open Sans"/>
            </a:endParaRPr>
          </a:p>
          <a:p>
            <a:pPr indent="-355600" lvl="0" marL="457200" rtl="0" algn="l">
              <a:lnSpc>
                <a:spcPct val="115000"/>
              </a:lnSpc>
              <a:spcBef>
                <a:spcPts val="0"/>
              </a:spcBef>
              <a:spcAft>
                <a:spcPts val="0"/>
              </a:spcAft>
              <a:buClr>
                <a:srgbClr val="FFFFFF"/>
              </a:buClr>
              <a:buSzPts val="2000"/>
              <a:buFont typeface="Open Sans"/>
              <a:buAutoNum type="arabicPeriod"/>
            </a:pPr>
            <a:r>
              <a:rPr lang="en" sz="2000">
                <a:solidFill>
                  <a:srgbClr val="FFFFFF"/>
                </a:solidFill>
                <a:latin typeface="Open Sans"/>
                <a:ea typeface="Open Sans"/>
                <a:cs typeface="Open Sans"/>
                <a:sym typeface="Open Sans"/>
              </a:rPr>
              <a:t>Chat Models</a:t>
            </a:r>
            <a:endParaRPr>
              <a:solidFill>
                <a:srgbClr val="FFFFFF"/>
              </a:solidFill>
              <a:latin typeface="Open Sans"/>
              <a:ea typeface="Open Sans"/>
              <a:cs typeface="Open Sans"/>
              <a:sym typeface="Open Sans"/>
            </a:endParaRPr>
          </a:p>
        </p:txBody>
      </p:sp>
      <p:pic>
        <p:nvPicPr>
          <p:cNvPr id="216" name="Google Shape;216;p22"/>
          <p:cNvPicPr preferRelativeResize="0"/>
          <p:nvPr/>
        </p:nvPicPr>
        <p:blipFill>
          <a:blip r:embed="rId6">
            <a:alphaModFix/>
          </a:blip>
          <a:stretch>
            <a:fillRect/>
          </a:stretch>
        </p:blipFill>
        <p:spPr>
          <a:xfrm>
            <a:off x="5022800" y="967475"/>
            <a:ext cx="3319175" cy="4045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20" name="Shape 220"/>
        <p:cNvGrpSpPr/>
        <p:nvPr/>
      </p:nvGrpSpPr>
      <p:grpSpPr>
        <a:xfrm>
          <a:off x="0" y="0"/>
          <a:ext cx="0" cy="0"/>
          <a:chOff x="0" y="0"/>
          <a:chExt cx="0" cy="0"/>
        </a:xfrm>
      </p:grpSpPr>
      <p:grpSp>
        <p:nvGrpSpPr>
          <p:cNvPr id="221" name="Google Shape;221;p23"/>
          <p:cNvGrpSpPr/>
          <p:nvPr/>
        </p:nvGrpSpPr>
        <p:grpSpPr>
          <a:xfrm>
            <a:off x="0" y="127392"/>
            <a:ext cx="5738484" cy="716456"/>
            <a:chOff x="0" y="-28575"/>
            <a:chExt cx="3022800" cy="377400"/>
          </a:xfrm>
        </p:grpSpPr>
        <p:sp>
          <p:nvSpPr>
            <p:cNvPr id="222" name="Google Shape;222;p23"/>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223" name="Google Shape;223;p23"/>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24" name="Google Shape;224;p23"/>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PromptTemplates</a:t>
            </a:r>
            <a:endParaRPr sz="700"/>
          </a:p>
        </p:txBody>
      </p:sp>
      <p:sp>
        <p:nvSpPr>
          <p:cNvPr id="225" name="Google Shape;225;p23"/>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226" name="Google Shape;226;p23"/>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227" name="Google Shape;227;p23"/>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pic>
        <p:nvPicPr>
          <p:cNvPr id="228" name="Google Shape;228;p23"/>
          <p:cNvPicPr preferRelativeResize="0"/>
          <p:nvPr/>
        </p:nvPicPr>
        <p:blipFill rotWithShape="1">
          <a:blip r:embed="rId6">
            <a:alphaModFix/>
          </a:blip>
          <a:srcRect b="24000" l="0" r="0" t="0"/>
          <a:stretch/>
        </p:blipFill>
        <p:spPr>
          <a:xfrm>
            <a:off x="270900" y="1489575"/>
            <a:ext cx="8766074" cy="231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32" name="Shape 232"/>
        <p:cNvGrpSpPr/>
        <p:nvPr/>
      </p:nvGrpSpPr>
      <p:grpSpPr>
        <a:xfrm>
          <a:off x="0" y="0"/>
          <a:ext cx="0" cy="0"/>
          <a:chOff x="0" y="0"/>
          <a:chExt cx="0" cy="0"/>
        </a:xfrm>
      </p:grpSpPr>
      <p:grpSp>
        <p:nvGrpSpPr>
          <p:cNvPr id="233" name="Google Shape;233;p24"/>
          <p:cNvGrpSpPr/>
          <p:nvPr/>
        </p:nvGrpSpPr>
        <p:grpSpPr>
          <a:xfrm>
            <a:off x="0" y="127392"/>
            <a:ext cx="5738484" cy="716456"/>
            <a:chOff x="0" y="-28575"/>
            <a:chExt cx="3022800" cy="377400"/>
          </a:xfrm>
        </p:grpSpPr>
        <p:sp>
          <p:nvSpPr>
            <p:cNvPr id="234" name="Google Shape;234;p24"/>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235" name="Google Shape;235;p24"/>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36" name="Google Shape;236;p24"/>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PromptTemplates</a:t>
            </a:r>
            <a:endParaRPr sz="700"/>
          </a:p>
        </p:txBody>
      </p:sp>
      <p:sp>
        <p:nvSpPr>
          <p:cNvPr id="237" name="Google Shape;237;p24"/>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238" name="Google Shape;238;p24"/>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239" name="Google Shape;239;p24"/>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pic>
        <p:nvPicPr>
          <p:cNvPr id="240" name="Google Shape;240;p24"/>
          <p:cNvPicPr preferRelativeResize="0"/>
          <p:nvPr/>
        </p:nvPicPr>
        <p:blipFill>
          <a:blip r:embed="rId6">
            <a:alphaModFix/>
          </a:blip>
          <a:stretch>
            <a:fillRect/>
          </a:stretch>
        </p:blipFill>
        <p:spPr>
          <a:xfrm>
            <a:off x="270900" y="1489575"/>
            <a:ext cx="8766074" cy="3047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44" name="Shape 244"/>
        <p:cNvGrpSpPr/>
        <p:nvPr/>
      </p:nvGrpSpPr>
      <p:grpSpPr>
        <a:xfrm>
          <a:off x="0" y="0"/>
          <a:ext cx="0" cy="0"/>
          <a:chOff x="0" y="0"/>
          <a:chExt cx="0" cy="0"/>
        </a:xfrm>
      </p:grpSpPr>
      <p:grpSp>
        <p:nvGrpSpPr>
          <p:cNvPr id="245" name="Google Shape;245;p25"/>
          <p:cNvGrpSpPr/>
          <p:nvPr/>
        </p:nvGrpSpPr>
        <p:grpSpPr>
          <a:xfrm>
            <a:off x="0" y="127392"/>
            <a:ext cx="5738484" cy="716456"/>
            <a:chOff x="0" y="-28575"/>
            <a:chExt cx="3022800" cy="377400"/>
          </a:xfrm>
        </p:grpSpPr>
        <p:sp>
          <p:nvSpPr>
            <p:cNvPr id="246" name="Google Shape;246;p25"/>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247" name="Google Shape;247;p25"/>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48" name="Google Shape;248;p25"/>
          <p:cNvSpPr txBox="1"/>
          <p:nvPr/>
        </p:nvSpPr>
        <p:spPr>
          <a:xfrm>
            <a:off x="514350" y="182000"/>
            <a:ext cx="52242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PromptTemplates Types</a:t>
            </a:r>
            <a:endParaRPr sz="700"/>
          </a:p>
        </p:txBody>
      </p:sp>
      <p:sp>
        <p:nvSpPr>
          <p:cNvPr id="249" name="Google Shape;249;p25"/>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250" name="Google Shape;250;p25"/>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251" name="Google Shape;251;p25"/>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252" name="Google Shape;252;p25"/>
          <p:cNvSpPr txBox="1"/>
          <p:nvPr/>
        </p:nvSpPr>
        <p:spPr>
          <a:xfrm>
            <a:off x="514350" y="1045286"/>
            <a:ext cx="8115300" cy="661800"/>
          </a:xfrm>
          <a:prstGeom prst="rect">
            <a:avLst/>
          </a:prstGeom>
          <a:noFill/>
          <a:ln>
            <a:noFill/>
          </a:ln>
        </p:spPr>
        <p:txBody>
          <a:bodyPr anchorCtr="0" anchor="t" bIns="0" lIns="0" spcFirstLastPara="1" rIns="0" wrap="square" tIns="0">
            <a:spAutoFit/>
          </a:bodyPr>
          <a:lstStyle/>
          <a:p>
            <a:pPr indent="-355600" lvl="0" marL="457200" rtl="0" algn="l">
              <a:lnSpc>
                <a:spcPct val="115000"/>
              </a:lnSpc>
              <a:spcBef>
                <a:spcPts val="0"/>
              </a:spcBef>
              <a:spcAft>
                <a:spcPts val="0"/>
              </a:spcAft>
              <a:buClr>
                <a:srgbClr val="FFFFFF"/>
              </a:buClr>
              <a:buSzPts val="2000"/>
              <a:buFont typeface="Open Sans"/>
              <a:buAutoNum type="arabicPeriod"/>
            </a:pPr>
            <a:r>
              <a:rPr lang="en" sz="2000">
                <a:solidFill>
                  <a:srgbClr val="FFFFFF"/>
                </a:solidFill>
                <a:latin typeface="Open Sans"/>
                <a:ea typeface="Open Sans"/>
                <a:cs typeface="Open Sans"/>
                <a:sym typeface="Open Sans"/>
              </a:rPr>
              <a:t>PromptTemplate</a:t>
            </a:r>
            <a:endParaRPr sz="2000">
              <a:solidFill>
                <a:srgbClr val="FFFFFF"/>
              </a:solidFill>
              <a:latin typeface="Open Sans"/>
              <a:ea typeface="Open Sans"/>
              <a:cs typeface="Open Sans"/>
              <a:sym typeface="Open Sans"/>
            </a:endParaRPr>
          </a:p>
          <a:p>
            <a:pPr indent="-355600" lvl="0" marL="457200" rtl="0" algn="l">
              <a:lnSpc>
                <a:spcPct val="115000"/>
              </a:lnSpc>
              <a:spcBef>
                <a:spcPts val="0"/>
              </a:spcBef>
              <a:spcAft>
                <a:spcPts val="0"/>
              </a:spcAft>
              <a:buClr>
                <a:srgbClr val="FFFFFF"/>
              </a:buClr>
              <a:buSzPts val="2000"/>
              <a:buFont typeface="Open Sans"/>
              <a:buAutoNum type="arabicPeriod"/>
            </a:pPr>
            <a:r>
              <a:rPr lang="en" sz="2000">
                <a:solidFill>
                  <a:srgbClr val="FFFFFF"/>
                </a:solidFill>
                <a:latin typeface="Open Sans"/>
                <a:ea typeface="Open Sans"/>
                <a:cs typeface="Open Sans"/>
                <a:sym typeface="Open Sans"/>
              </a:rPr>
              <a:t>ChatPromptTemplate</a:t>
            </a:r>
            <a:endParaRPr>
              <a:solidFill>
                <a:srgbClr val="FFFFFF"/>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56" name="Shape 256"/>
        <p:cNvGrpSpPr/>
        <p:nvPr/>
      </p:nvGrpSpPr>
      <p:grpSpPr>
        <a:xfrm>
          <a:off x="0" y="0"/>
          <a:ext cx="0" cy="0"/>
          <a:chOff x="0" y="0"/>
          <a:chExt cx="0" cy="0"/>
        </a:xfrm>
      </p:grpSpPr>
      <p:grpSp>
        <p:nvGrpSpPr>
          <p:cNvPr id="257" name="Google Shape;257;p26"/>
          <p:cNvGrpSpPr/>
          <p:nvPr/>
        </p:nvGrpSpPr>
        <p:grpSpPr>
          <a:xfrm>
            <a:off x="0" y="127392"/>
            <a:ext cx="5738484" cy="716456"/>
            <a:chOff x="0" y="-28575"/>
            <a:chExt cx="3022800" cy="377400"/>
          </a:xfrm>
        </p:grpSpPr>
        <p:sp>
          <p:nvSpPr>
            <p:cNvPr id="258" name="Google Shape;258;p26"/>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259" name="Google Shape;259;p26"/>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60" name="Google Shape;260;p26"/>
          <p:cNvSpPr txBox="1"/>
          <p:nvPr/>
        </p:nvSpPr>
        <p:spPr>
          <a:xfrm>
            <a:off x="514350" y="182000"/>
            <a:ext cx="6496500" cy="661800"/>
          </a:xfrm>
          <a:prstGeom prst="rect">
            <a:avLst/>
          </a:prstGeom>
          <a:noFill/>
          <a:ln>
            <a:noFill/>
          </a:ln>
        </p:spPr>
        <p:txBody>
          <a:bodyPr anchorCtr="0" anchor="ctr" bIns="0" lIns="0" spcFirstLastPara="1" rIns="0" wrap="square" tIns="0">
            <a:noAutofit/>
          </a:bodyPr>
          <a:lstStyle/>
          <a:p>
            <a:pPr indent="0" lvl="0" marL="0" rtl="0" algn="l">
              <a:lnSpc>
                <a:spcPct val="140000"/>
              </a:lnSpc>
              <a:spcBef>
                <a:spcPts val="0"/>
              </a:spcBef>
              <a:spcAft>
                <a:spcPts val="0"/>
              </a:spcAft>
              <a:buSzPts val="1100"/>
              <a:buNone/>
            </a:pPr>
            <a:r>
              <a:rPr b="1" lang="en" sz="2900">
                <a:solidFill>
                  <a:srgbClr val="FFFFFF"/>
                </a:solidFill>
                <a:latin typeface="Open Sans"/>
                <a:ea typeface="Open Sans"/>
                <a:cs typeface="Open Sans"/>
                <a:sym typeface="Open Sans"/>
              </a:rPr>
              <a:t>Memory</a:t>
            </a:r>
            <a:endParaRPr b="1" sz="2900">
              <a:solidFill>
                <a:srgbClr val="FFFFFF"/>
              </a:solidFill>
              <a:latin typeface="Open Sans"/>
              <a:ea typeface="Open Sans"/>
              <a:cs typeface="Open Sans"/>
              <a:sym typeface="Open Sans"/>
            </a:endParaRPr>
          </a:p>
        </p:txBody>
      </p:sp>
      <p:sp>
        <p:nvSpPr>
          <p:cNvPr id="261" name="Google Shape;261;p26"/>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262" name="Google Shape;262;p26"/>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263" name="Google Shape;263;p26"/>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pic>
        <p:nvPicPr>
          <p:cNvPr id="264" name="Google Shape;264;p26"/>
          <p:cNvPicPr preferRelativeResize="0"/>
          <p:nvPr/>
        </p:nvPicPr>
        <p:blipFill>
          <a:blip r:embed="rId6">
            <a:alphaModFix/>
          </a:blip>
          <a:stretch>
            <a:fillRect/>
          </a:stretch>
        </p:blipFill>
        <p:spPr>
          <a:xfrm>
            <a:off x="1270670" y="1322575"/>
            <a:ext cx="6602655" cy="33754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68" name="Shape 268"/>
        <p:cNvGrpSpPr/>
        <p:nvPr/>
      </p:nvGrpSpPr>
      <p:grpSpPr>
        <a:xfrm>
          <a:off x="0" y="0"/>
          <a:ext cx="0" cy="0"/>
          <a:chOff x="0" y="0"/>
          <a:chExt cx="0" cy="0"/>
        </a:xfrm>
      </p:grpSpPr>
      <p:grpSp>
        <p:nvGrpSpPr>
          <p:cNvPr id="269" name="Google Shape;269;p27"/>
          <p:cNvGrpSpPr/>
          <p:nvPr/>
        </p:nvGrpSpPr>
        <p:grpSpPr>
          <a:xfrm>
            <a:off x="0" y="127400"/>
            <a:ext cx="7010780" cy="716456"/>
            <a:chOff x="0" y="-28575"/>
            <a:chExt cx="3022800" cy="377400"/>
          </a:xfrm>
        </p:grpSpPr>
        <p:sp>
          <p:nvSpPr>
            <p:cNvPr id="270" name="Google Shape;270;p27"/>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271" name="Google Shape;271;p27"/>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72" name="Google Shape;272;p27"/>
          <p:cNvSpPr txBox="1"/>
          <p:nvPr/>
        </p:nvSpPr>
        <p:spPr>
          <a:xfrm>
            <a:off x="514350" y="182000"/>
            <a:ext cx="6496500" cy="661800"/>
          </a:xfrm>
          <a:prstGeom prst="rect">
            <a:avLst/>
          </a:prstGeom>
          <a:noFill/>
          <a:ln>
            <a:noFill/>
          </a:ln>
        </p:spPr>
        <p:txBody>
          <a:bodyPr anchorCtr="0" anchor="ctr" bIns="0" lIns="0" spcFirstLastPara="1" rIns="0" wrap="square" tIns="0">
            <a:noAutofit/>
          </a:bodyPr>
          <a:lstStyle/>
          <a:p>
            <a:pPr indent="0" lvl="0" marL="0" rtl="0" algn="l">
              <a:lnSpc>
                <a:spcPct val="140000"/>
              </a:lnSpc>
              <a:spcBef>
                <a:spcPts val="0"/>
              </a:spcBef>
              <a:spcAft>
                <a:spcPts val="0"/>
              </a:spcAft>
              <a:buSzPts val="1100"/>
              <a:buNone/>
            </a:pPr>
            <a:r>
              <a:rPr b="1" lang="en" sz="2900">
                <a:solidFill>
                  <a:srgbClr val="FFFFFF"/>
                </a:solidFill>
                <a:latin typeface="Open Sans"/>
                <a:ea typeface="Open Sans"/>
                <a:cs typeface="Open Sans"/>
                <a:sym typeface="Open Sans"/>
              </a:rPr>
              <a:t>Putting It All Together</a:t>
            </a:r>
            <a:endParaRPr b="1" sz="2900">
              <a:solidFill>
                <a:srgbClr val="FFFFFF"/>
              </a:solidFill>
              <a:latin typeface="Open Sans"/>
              <a:ea typeface="Open Sans"/>
              <a:cs typeface="Open Sans"/>
              <a:sym typeface="Open Sans"/>
            </a:endParaRPr>
          </a:p>
        </p:txBody>
      </p:sp>
      <p:sp>
        <p:nvSpPr>
          <p:cNvPr id="273" name="Google Shape;273;p27"/>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274" name="Google Shape;274;p27"/>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275" name="Google Shape;275;p27"/>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276" name="Google Shape;276;p27"/>
          <p:cNvSpPr txBox="1"/>
          <p:nvPr/>
        </p:nvSpPr>
        <p:spPr>
          <a:xfrm>
            <a:off x="2686050" y="2571750"/>
            <a:ext cx="4057800" cy="5556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t/>
            </a:r>
            <a:endParaRPr>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None/>
            </a:pPr>
            <a:r>
              <a:rPr lang="en" sz="2000" u="sng">
                <a:solidFill>
                  <a:srgbClr val="539DC6"/>
                </a:solidFill>
                <a:latin typeface="Open Sans"/>
                <a:ea typeface="Open Sans"/>
                <a:cs typeface="Open Sans"/>
                <a:sym typeface="Open Sans"/>
                <a:hlinkClick r:id="rId6">
                  <a:extLst>
                    <a:ext uri="{A12FA001-AC4F-418D-AE19-62706E023703}">
                      <ahyp:hlinkClr val="tx"/>
                    </a:ext>
                  </a:extLst>
                </a:hlinkClick>
              </a:rPr>
              <a:t>http://tinyurl.com/ZSL-langchain</a:t>
            </a:r>
            <a:endParaRPr sz="2000">
              <a:solidFill>
                <a:srgbClr val="539DC6"/>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0000"/>
        </a:solidFill>
      </p:bgPr>
    </p:bg>
    <p:spTree>
      <p:nvGrpSpPr>
        <p:cNvPr id="280" name="Shape 280"/>
        <p:cNvGrpSpPr/>
        <p:nvPr/>
      </p:nvGrpSpPr>
      <p:grpSpPr>
        <a:xfrm>
          <a:off x="0" y="0"/>
          <a:ext cx="0" cy="0"/>
          <a:chOff x="0" y="0"/>
          <a:chExt cx="0" cy="0"/>
        </a:xfrm>
      </p:grpSpPr>
      <p:grpSp>
        <p:nvGrpSpPr>
          <p:cNvPr id="281" name="Google Shape;281;p28"/>
          <p:cNvGrpSpPr/>
          <p:nvPr/>
        </p:nvGrpSpPr>
        <p:grpSpPr>
          <a:xfrm>
            <a:off x="0" y="2026074"/>
            <a:ext cx="9143818" cy="1037096"/>
            <a:chOff x="0" y="-28575"/>
            <a:chExt cx="4816592" cy="546300"/>
          </a:xfrm>
        </p:grpSpPr>
        <p:sp>
          <p:nvSpPr>
            <p:cNvPr id="282" name="Google Shape;282;p28"/>
            <p:cNvSpPr/>
            <p:nvPr/>
          </p:nvSpPr>
          <p:spPr>
            <a:xfrm>
              <a:off x="0" y="0"/>
              <a:ext cx="4816592" cy="517720"/>
            </a:xfrm>
            <a:custGeom>
              <a:rect b="b" l="l" r="r" t="t"/>
              <a:pathLst>
                <a:path extrusionOk="0" h="517720" w="4816592">
                  <a:moveTo>
                    <a:pt x="0" y="0"/>
                  </a:moveTo>
                  <a:lnTo>
                    <a:pt x="4816592" y="0"/>
                  </a:lnTo>
                  <a:lnTo>
                    <a:pt x="4816592" y="517720"/>
                  </a:lnTo>
                  <a:lnTo>
                    <a:pt x="0" y="517720"/>
                  </a:lnTo>
                  <a:close/>
                </a:path>
              </a:pathLst>
            </a:custGeom>
            <a:solidFill>
              <a:srgbClr val="D362A4"/>
            </a:solidFill>
            <a:ln>
              <a:noFill/>
            </a:ln>
          </p:spPr>
        </p:sp>
        <p:sp>
          <p:nvSpPr>
            <p:cNvPr id="283" name="Google Shape;283;p28"/>
            <p:cNvSpPr txBox="1"/>
            <p:nvPr/>
          </p:nvSpPr>
          <p:spPr>
            <a:xfrm>
              <a:off x="0" y="-28575"/>
              <a:ext cx="4816500" cy="5463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84" name="Google Shape;284;p28"/>
          <p:cNvSpPr/>
          <p:nvPr/>
        </p:nvSpPr>
        <p:spPr>
          <a:xfrm rot="9175335">
            <a:off x="-664556" y="3961928"/>
            <a:ext cx="2535966" cy="2074723"/>
          </a:xfrm>
          <a:custGeom>
            <a:rect b="b" l="l" r="r" t="t"/>
            <a:pathLst>
              <a:path extrusionOk="0" h="4151262" w="5074152">
                <a:moveTo>
                  <a:pt x="0" y="0"/>
                </a:moveTo>
                <a:lnTo>
                  <a:pt x="5074152" y="0"/>
                </a:lnTo>
                <a:lnTo>
                  <a:pt x="5074152" y="4151262"/>
                </a:lnTo>
                <a:lnTo>
                  <a:pt x="0" y="4151262"/>
                </a:lnTo>
                <a:lnTo>
                  <a:pt x="0" y="0"/>
                </a:lnTo>
                <a:close/>
              </a:path>
            </a:pathLst>
          </a:custGeom>
          <a:blipFill rotWithShape="1">
            <a:blip r:embed="rId3">
              <a:alphaModFix/>
            </a:blip>
            <a:stretch>
              <a:fillRect b="0" l="0" r="0" t="0"/>
            </a:stretch>
          </a:blipFill>
          <a:ln>
            <a:noFill/>
          </a:ln>
        </p:spPr>
      </p:sp>
      <p:sp>
        <p:nvSpPr>
          <p:cNvPr id="285" name="Google Shape;285;p28"/>
          <p:cNvSpPr/>
          <p:nvPr/>
        </p:nvSpPr>
        <p:spPr>
          <a:xfrm>
            <a:off x="7645320" y="-720575"/>
            <a:ext cx="2260096" cy="2023712"/>
          </a:xfrm>
          <a:custGeom>
            <a:rect b="b" l="l" r="r" t="t"/>
            <a:pathLst>
              <a:path extrusionOk="0" h="4047424" w="4520191">
                <a:moveTo>
                  <a:pt x="0" y="0"/>
                </a:moveTo>
                <a:lnTo>
                  <a:pt x="4520191" y="0"/>
                </a:lnTo>
                <a:lnTo>
                  <a:pt x="4520191" y="4047424"/>
                </a:lnTo>
                <a:lnTo>
                  <a:pt x="0" y="4047424"/>
                </a:lnTo>
                <a:lnTo>
                  <a:pt x="0" y="0"/>
                </a:lnTo>
                <a:close/>
              </a:path>
            </a:pathLst>
          </a:custGeom>
          <a:blipFill rotWithShape="1">
            <a:blip r:embed="rId4">
              <a:alphaModFix/>
            </a:blip>
            <a:stretch>
              <a:fillRect b="0" l="0" r="0" t="0"/>
            </a:stretch>
          </a:blipFill>
          <a:ln>
            <a:noFill/>
          </a:ln>
        </p:spPr>
      </p:sp>
      <p:sp>
        <p:nvSpPr>
          <p:cNvPr id="286" name="Google Shape;286;p28"/>
          <p:cNvSpPr/>
          <p:nvPr/>
        </p:nvSpPr>
        <p:spPr>
          <a:xfrm>
            <a:off x="1157793" y="341368"/>
            <a:ext cx="172982" cy="172982"/>
          </a:xfrm>
          <a:custGeom>
            <a:rect b="b" l="l" r="r" t="t"/>
            <a:pathLst>
              <a:path extrusionOk="0" h="345964" w="345964">
                <a:moveTo>
                  <a:pt x="0" y="0"/>
                </a:moveTo>
                <a:lnTo>
                  <a:pt x="345964" y="0"/>
                </a:lnTo>
                <a:lnTo>
                  <a:pt x="345964" y="345964"/>
                </a:lnTo>
                <a:lnTo>
                  <a:pt x="0" y="345964"/>
                </a:lnTo>
                <a:lnTo>
                  <a:pt x="0" y="0"/>
                </a:lnTo>
                <a:close/>
              </a:path>
            </a:pathLst>
          </a:custGeom>
          <a:blipFill rotWithShape="1">
            <a:blip r:embed="rId5">
              <a:alphaModFix/>
            </a:blip>
            <a:stretch>
              <a:fillRect b="0" l="0" r="0" t="0"/>
            </a:stretch>
          </a:blipFill>
          <a:ln>
            <a:noFill/>
          </a:ln>
        </p:spPr>
      </p:sp>
      <p:sp>
        <p:nvSpPr>
          <p:cNvPr id="287" name="Google Shape;287;p28"/>
          <p:cNvSpPr/>
          <p:nvPr/>
        </p:nvSpPr>
        <p:spPr>
          <a:xfrm>
            <a:off x="5000363" y="1303137"/>
            <a:ext cx="152026" cy="195686"/>
          </a:xfrm>
          <a:custGeom>
            <a:rect b="b" l="l" r="r" t="t"/>
            <a:pathLst>
              <a:path extrusionOk="0" h="391372" w="304052">
                <a:moveTo>
                  <a:pt x="0" y="0"/>
                </a:moveTo>
                <a:lnTo>
                  <a:pt x="304052" y="0"/>
                </a:lnTo>
                <a:lnTo>
                  <a:pt x="304052" y="391373"/>
                </a:lnTo>
                <a:lnTo>
                  <a:pt x="0" y="391373"/>
                </a:lnTo>
                <a:lnTo>
                  <a:pt x="0" y="0"/>
                </a:lnTo>
                <a:close/>
              </a:path>
            </a:pathLst>
          </a:custGeom>
          <a:blipFill rotWithShape="1">
            <a:blip r:embed="rId6">
              <a:alphaModFix/>
            </a:blip>
            <a:stretch>
              <a:fillRect b="0" l="0" r="0" t="0"/>
            </a:stretch>
          </a:blipFill>
          <a:ln>
            <a:noFill/>
          </a:ln>
        </p:spPr>
      </p:sp>
      <p:sp>
        <p:nvSpPr>
          <p:cNvPr id="288" name="Google Shape;288;p28"/>
          <p:cNvSpPr/>
          <p:nvPr/>
        </p:nvSpPr>
        <p:spPr>
          <a:xfrm>
            <a:off x="2849762" y="40786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7">
              <a:alphaModFix/>
            </a:blip>
            <a:stretch>
              <a:fillRect b="0" l="0" r="0" t="0"/>
            </a:stretch>
          </a:blipFill>
          <a:ln>
            <a:noFill/>
          </a:ln>
        </p:spPr>
      </p:sp>
      <p:sp>
        <p:nvSpPr>
          <p:cNvPr id="289" name="Google Shape;289;p28"/>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8">
              <a:alphaModFix/>
            </a:blip>
            <a:stretch>
              <a:fillRect b="0" l="0" r="0" t="0"/>
            </a:stretch>
          </a:blipFill>
          <a:ln>
            <a:noFill/>
          </a:ln>
        </p:spPr>
      </p:sp>
      <p:sp>
        <p:nvSpPr>
          <p:cNvPr id="290" name="Google Shape;290;p28"/>
          <p:cNvSpPr txBox="1"/>
          <p:nvPr/>
        </p:nvSpPr>
        <p:spPr>
          <a:xfrm>
            <a:off x="0" y="2078450"/>
            <a:ext cx="9144000" cy="981000"/>
          </a:xfrm>
          <a:prstGeom prst="rect">
            <a:avLst/>
          </a:prstGeom>
          <a:no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None/>
            </a:pPr>
            <a:r>
              <a:rPr b="1" lang="en" sz="3600">
                <a:solidFill>
                  <a:srgbClr val="FFFFFF"/>
                </a:solidFill>
                <a:latin typeface="Open Sans"/>
                <a:ea typeface="Open Sans"/>
                <a:cs typeface="Open Sans"/>
                <a:sym typeface="Open Sans"/>
              </a:rPr>
              <a:t>Getting Started with LangChain</a:t>
            </a:r>
            <a:endParaRPr sz="3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0000"/>
        </a:solidFill>
      </p:bgPr>
    </p:bg>
    <p:spTree>
      <p:nvGrpSpPr>
        <p:cNvPr id="294" name="Shape 294"/>
        <p:cNvGrpSpPr/>
        <p:nvPr/>
      </p:nvGrpSpPr>
      <p:grpSpPr>
        <a:xfrm>
          <a:off x="0" y="0"/>
          <a:ext cx="0" cy="0"/>
          <a:chOff x="0" y="0"/>
          <a:chExt cx="0" cy="0"/>
        </a:xfrm>
      </p:grpSpPr>
      <p:grpSp>
        <p:nvGrpSpPr>
          <p:cNvPr id="295" name="Google Shape;295;p29"/>
          <p:cNvGrpSpPr/>
          <p:nvPr/>
        </p:nvGrpSpPr>
        <p:grpSpPr>
          <a:xfrm>
            <a:off x="0" y="127392"/>
            <a:ext cx="5738484" cy="716456"/>
            <a:chOff x="0" y="-28575"/>
            <a:chExt cx="3022800" cy="377400"/>
          </a:xfrm>
        </p:grpSpPr>
        <p:sp>
          <p:nvSpPr>
            <p:cNvPr id="296" name="Google Shape;296;p29"/>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297" name="Google Shape;297;p29"/>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98" name="Google Shape;298;p29"/>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Getting Started</a:t>
            </a:r>
            <a:endParaRPr sz="700"/>
          </a:p>
        </p:txBody>
      </p:sp>
      <p:sp>
        <p:nvSpPr>
          <p:cNvPr id="299" name="Google Shape;299;p29"/>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300" name="Google Shape;300;p29"/>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301" name="Google Shape;301;p29"/>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302" name="Google Shape;302;p29"/>
          <p:cNvSpPr txBox="1"/>
          <p:nvPr/>
        </p:nvSpPr>
        <p:spPr>
          <a:xfrm>
            <a:off x="514350" y="1045286"/>
            <a:ext cx="8115300" cy="958800"/>
          </a:xfrm>
          <a:prstGeom prst="rect">
            <a:avLst/>
          </a:prstGeom>
          <a:noFill/>
          <a:ln>
            <a:noFill/>
          </a:ln>
        </p:spPr>
        <p:txBody>
          <a:bodyPr anchorCtr="0" anchor="t" bIns="0" lIns="0" spcFirstLastPara="1" rIns="0" wrap="square" tIns="0">
            <a:spAutoFit/>
          </a:bodyPr>
          <a:lstStyle/>
          <a:p>
            <a:pPr indent="-152908" lvl="0" marL="292608" rtl="0" algn="l">
              <a:lnSpc>
                <a:spcPct val="115000"/>
              </a:lnSpc>
              <a:spcBef>
                <a:spcPts val="0"/>
              </a:spcBef>
              <a:spcAft>
                <a:spcPts val="0"/>
              </a:spcAft>
              <a:buClr>
                <a:srgbClr val="FFFFFF"/>
              </a:buClr>
              <a:buSzPts val="1400"/>
              <a:buAutoNum type="arabicPeriod"/>
            </a:pPr>
            <a:r>
              <a:rPr lang="en">
                <a:solidFill>
                  <a:srgbClr val="FFFFFF"/>
                </a:solidFill>
                <a:latin typeface="Open Sans"/>
                <a:ea typeface="Open Sans"/>
                <a:cs typeface="Open Sans"/>
                <a:sym typeface="Open Sans"/>
              </a:rPr>
              <a:t>Install the required package</a:t>
            </a:r>
            <a:endParaRPr>
              <a:solidFill>
                <a:srgbClr val="FFFFFF"/>
              </a:solidFill>
              <a:latin typeface="Open Sans"/>
              <a:ea typeface="Open Sans"/>
              <a:cs typeface="Open Sans"/>
              <a:sym typeface="Open Sans"/>
            </a:endParaRPr>
          </a:p>
          <a:p>
            <a:pPr indent="-152908" lvl="1" marL="749808" rtl="0" algn="l">
              <a:lnSpc>
                <a:spcPct val="115000"/>
              </a:lnSpc>
              <a:spcBef>
                <a:spcPts val="0"/>
              </a:spcBef>
              <a:spcAft>
                <a:spcPts val="0"/>
              </a:spcAft>
              <a:buClr>
                <a:srgbClr val="FFFFFF"/>
              </a:buClr>
              <a:buSzPts val="1400"/>
              <a:buAutoNum type="alphaLcPeriod"/>
            </a:pPr>
            <a:r>
              <a:rPr lang="en">
                <a:solidFill>
                  <a:srgbClr val="FFFFFF"/>
                </a:solidFill>
                <a:latin typeface="Open Sans"/>
                <a:ea typeface="Open Sans"/>
                <a:cs typeface="Open Sans"/>
                <a:sym typeface="Open Sans"/>
              </a:rPr>
              <a:t>`pip install openai langchain gradio`</a:t>
            </a:r>
            <a:endParaRPr>
              <a:solidFill>
                <a:srgbClr val="FFFFFF"/>
              </a:solidFill>
              <a:latin typeface="Open Sans"/>
              <a:ea typeface="Open Sans"/>
              <a:cs typeface="Open Sans"/>
              <a:sym typeface="Open Sans"/>
            </a:endParaRPr>
          </a:p>
          <a:p>
            <a:pPr indent="-152908" lvl="0" marL="292608" rtl="0" algn="l">
              <a:lnSpc>
                <a:spcPct val="115000"/>
              </a:lnSpc>
              <a:spcBef>
                <a:spcPts val="0"/>
              </a:spcBef>
              <a:spcAft>
                <a:spcPts val="0"/>
              </a:spcAft>
              <a:buClr>
                <a:srgbClr val="FFFFFF"/>
              </a:buClr>
              <a:buSzPts val="1400"/>
              <a:buAutoNum type="arabicPeriod"/>
            </a:pPr>
            <a:r>
              <a:rPr lang="en">
                <a:solidFill>
                  <a:srgbClr val="FFFFFF"/>
                </a:solidFill>
                <a:latin typeface="Open Sans"/>
                <a:ea typeface="Open Sans"/>
                <a:cs typeface="Open Sans"/>
                <a:sym typeface="Open Sans"/>
              </a:rPr>
              <a:t>Store your OpenAI API key:</a:t>
            </a:r>
            <a:endParaRPr>
              <a:solidFill>
                <a:srgbClr val="FFFFFF"/>
              </a:solidFill>
              <a:latin typeface="Open Sans"/>
              <a:ea typeface="Open Sans"/>
              <a:cs typeface="Open Sans"/>
              <a:sym typeface="Open Sans"/>
            </a:endParaRPr>
          </a:p>
          <a:p>
            <a:pPr indent="-152908" lvl="1" marL="749808" rtl="0" algn="l">
              <a:lnSpc>
                <a:spcPct val="115000"/>
              </a:lnSpc>
              <a:spcBef>
                <a:spcPts val="0"/>
              </a:spcBef>
              <a:spcAft>
                <a:spcPts val="0"/>
              </a:spcAft>
              <a:buClr>
                <a:srgbClr val="FFFFFF"/>
              </a:buClr>
              <a:buSzPts val="1400"/>
              <a:buAutoNum type="alphaLcPeriod"/>
            </a:pPr>
            <a:r>
              <a:rPr lang="en">
                <a:solidFill>
                  <a:srgbClr val="FFFFFF"/>
                </a:solidFill>
                <a:latin typeface="Open Sans"/>
                <a:ea typeface="Open Sans"/>
                <a:cs typeface="Open Sans"/>
                <a:sym typeface="Open Sans"/>
              </a:rPr>
              <a:t>`os.environ[“OPENAI_API_KEY”] = ”[Your-API-Key]”`</a:t>
            </a:r>
            <a:endParaRPr>
              <a:solidFill>
                <a:srgbClr val="FFFFFF"/>
              </a:solidFill>
              <a:latin typeface="Open Sans"/>
              <a:ea typeface="Open Sans"/>
              <a:cs typeface="Open Sans"/>
              <a:sym typeface="Open Sans"/>
            </a:endParaRPr>
          </a:p>
        </p:txBody>
      </p:sp>
      <p:pic>
        <p:nvPicPr>
          <p:cNvPr id="303" name="Google Shape;303;p29"/>
          <p:cNvPicPr preferRelativeResize="0"/>
          <p:nvPr/>
        </p:nvPicPr>
        <p:blipFill>
          <a:blip r:embed="rId6">
            <a:alphaModFix/>
          </a:blip>
          <a:stretch>
            <a:fillRect/>
          </a:stretch>
        </p:blipFill>
        <p:spPr>
          <a:xfrm>
            <a:off x="311700" y="2398477"/>
            <a:ext cx="8520600" cy="160094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0000"/>
        </a:solidFill>
      </p:bgPr>
    </p:bg>
    <p:spTree>
      <p:nvGrpSpPr>
        <p:cNvPr id="307" name="Shape 307"/>
        <p:cNvGrpSpPr/>
        <p:nvPr/>
      </p:nvGrpSpPr>
      <p:grpSpPr>
        <a:xfrm>
          <a:off x="0" y="0"/>
          <a:ext cx="0" cy="0"/>
          <a:chOff x="0" y="0"/>
          <a:chExt cx="0" cy="0"/>
        </a:xfrm>
      </p:grpSpPr>
      <p:grpSp>
        <p:nvGrpSpPr>
          <p:cNvPr id="308" name="Google Shape;308;p30"/>
          <p:cNvGrpSpPr/>
          <p:nvPr/>
        </p:nvGrpSpPr>
        <p:grpSpPr>
          <a:xfrm>
            <a:off x="0" y="127392"/>
            <a:ext cx="5738484" cy="716456"/>
            <a:chOff x="0" y="-28575"/>
            <a:chExt cx="3022800" cy="377400"/>
          </a:xfrm>
        </p:grpSpPr>
        <p:sp>
          <p:nvSpPr>
            <p:cNvPr id="309" name="Google Shape;309;p30"/>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310" name="Google Shape;310;p30"/>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11" name="Google Shape;311;p30"/>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Model</a:t>
            </a:r>
            <a:endParaRPr sz="700"/>
          </a:p>
        </p:txBody>
      </p:sp>
      <p:sp>
        <p:nvSpPr>
          <p:cNvPr id="312" name="Google Shape;312;p30"/>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313" name="Google Shape;313;p30"/>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314" name="Google Shape;314;p30"/>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315" name="Google Shape;315;p30"/>
          <p:cNvSpPr txBox="1"/>
          <p:nvPr/>
        </p:nvSpPr>
        <p:spPr>
          <a:xfrm>
            <a:off x="514350" y="1045286"/>
            <a:ext cx="8115300" cy="7110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lang="en">
                <a:solidFill>
                  <a:srgbClr val="FFFFFF"/>
                </a:solidFill>
                <a:latin typeface="Open Sans"/>
                <a:ea typeface="Open Sans"/>
                <a:cs typeface="Open Sans"/>
                <a:sym typeface="Open Sans"/>
              </a:rPr>
              <a:t>Initializing a model in LangChain is easy. </a:t>
            </a:r>
            <a:endParaRPr>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None/>
            </a:pPr>
            <a:r>
              <a:rPr lang="en">
                <a:solidFill>
                  <a:srgbClr val="FFFFFF"/>
                </a:solidFill>
                <a:latin typeface="Open Sans"/>
                <a:ea typeface="Open Sans"/>
                <a:cs typeface="Open Sans"/>
                <a:sym typeface="Open Sans"/>
              </a:rPr>
              <a:t>Since we are building a chatbot, let’s use the `ChatOpenAI` model.</a:t>
            </a:r>
            <a:endParaRPr>
              <a:solidFill>
                <a:srgbClr val="FFFFFF"/>
              </a:solidFill>
              <a:latin typeface="Open Sans"/>
              <a:ea typeface="Open Sans"/>
              <a:cs typeface="Open Sans"/>
              <a:sym typeface="Open Sans"/>
            </a:endParaRPr>
          </a:p>
        </p:txBody>
      </p:sp>
      <p:pic>
        <p:nvPicPr>
          <p:cNvPr id="316" name="Google Shape;316;p30"/>
          <p:cNvPicPr preferRelativeResize="0"/>
          <p:nvPr/>
        </p:nvPicPr>
        <p:blipFill>
          <a:blip r:embed="rId6">
            <a:alphaModFix/>
          </a:blip>
          <a:stretch>
            <a:fillRect/>
          </a:stretch>
        </p:blipFill>
        <p:spPr>
          <a:xfrm>
            <a:off x="242268" y="2114550"/>
            <a:ext cx="8659465" cy="1867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0000"/>
        </a:solidFill>
      </p:bgPr>
    </p:bg>
    <p:spTree>
      <p:nvGrpSpPr>
        <p:cNvPr id="320" name="Shape 320"/>
        <p:cNvGrpSpPr/>
        <p:nvPr/>
      </p:nvGrpSpPr>
      <p:grpSpPr>
        <a:xfrm>
          <a:off x="0" y="0"/>
          <a:ext cx="0" cy="0"/>
          <a:chOff x="0" y="0"/>
          <a:chExt cx="0" cy="0"/>
        </a:xfrm>
      </p:grpSpPr>
      <p:grpSp>
        <p:nvGrpSpPr>
          <p:cNvPr id="321" name="Google Shape;321;p31"/>
          <p:cNvGrpSpPr/>
          <p:nvPr/>
        </p:nvGrpSpPr>
        <p:grpSpPr>
          <a:xfrm>
            <a:off x="0" y="127392"/>
            <a:ext cx="5738484" cy="716456"/>
            <a:chOff x="0" y="-28575"/>
            <a:chExt cx="3022800" cy="377400"/>
          </a:xfrm>
        </p:grpSpPr>
        <p:sp>
          <p:nvSpPr>
            <p:cNvPr id="322" name="Google Shape;322;p31"/>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323" name="Google Shape;323;p31"/>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24" name="Google Shape;324;p31"/>
          <p:cNvSpPr txBox="1"/>
          <p:nvPr/>
        </p:nvSpPr>
        <p:spPr>
          <a:xfrm>
            <a:off x="514350" y="18205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Prompt</a:t>
            </a:r>
            <a:endParaRPr sz="700"/>
          </a:p>
        </p:txBody>
      </p:sp>
      <p:sp>
        <p:nvSpPr>
          <p:cNvPr id="325" name="Google Shape;325;p31"/>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326" name="Google Shape;326;p31"/>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327" name="Google Shape;327;p31"/>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328" name="Google Shape;328;p31"/>
          <p:cNvSpPr txBox="1"/>
          <p:nvPr/>
        </p:nvSpPr>
        <p:spPr>
          <a:xfrm>
            <a:off x="514350" y="1007073"/>
            <a:ext cx="8115300" cy="21981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lang="en">
                <a:solidFill>
                  <a:srgbClr val="FFFFFF"/>
                </a:solidFill>
                <a:latin typeface="Open Sans"/>
                <a:ea typeface="Open Sans"/>
                <a:cs typeface="Open Sans"/>
                <a:sym typeface="Open Sans"/>
              </a:rPr>
              <a:t>Now, we will use `ChatPromptTemplate` to build our prompt.</a:t>
            </a:r>
            <a:endParaRPr>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a:solidFill>
                  <a:srgbClr val="FFFFFF"/>
                </a:solidFill>
                <a:latin typeface="Open Sans"/>
                <a:ea typeface="Open Sans"/>
                <a:cs typeface="Open Sans"/>
                <a:sym typeface="Open Sans"/>
              </a:rPr>
              <a:t>First, we will define a “system” message to provide the model with context about its task and how it should respond.</a:t>
            </a:r>
            <a:endParaRPr>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a:solidFill>
                  <a:srgbClr val="FFFFFF"/>
                </a:solidFill>
                <a:latin typeface="Open Sans"/>
                <a:ea typeface="Open Sans"/>
                <a:cs typeface="Open Sans"/>
                <a:sym typeface="Open Sans"/>
              </a:rPr>
              <a:t>Second, we will provide a `MessagePlaceholder` for the chat memory. More on this later. For now, note the “history” variable name.</a:t>
            </a:r>
            <a:endParaRPr>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rPr lang="en">
                <a:solidFill>
                  <a:srgbClr val="FFFFFF"/>
                </a:solidFill>
                <a:latin typeface="Open Sans"/>
                <a:ea typeface="Open Sans"/>
                <a:cs typeface="Open Sans"/>
                <a:sym typeface="Open Sans"/>
              </a:rPr>
              <a:t>Last, we will provide a placeholder for the human’s response.</a:t>
            </a:r>
            <a:endParaRPr>
              <a:solidFill>
                <a:srgbClr val="FFFFFF"/>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1" name="Shape 81"/>
        <p:cNvGrpSpPr/>
        <p:nvPr/>
      </p:nvGrpSpPr>
      <p:grpSpPr>
        <a:xfrm>
          <a:off x="0" y="0"/>
          <a:ext cx="0" cy="0"/>
          <a:chOff x="0" y="0"/>
          <a:chExt cx="0" cy="0"/>
        </a:xfrm>
      </p:grpSpPr>
      <p:grpSp>
        <p:nvGrpSpPr>
          <p:cNvPr id="82" name="Google Shape;82;p14"/>
          <p:cNvGrpSpPr/>
          <p:nvPr/>
        </p:nvGrpSpPr>
        <p:grpSpPr>
          <a:xfrm>
            <a:off x="0" y="127391"/>
            <a:ext cx="5738428" cy="716458"/>
            <a:chOff x="0" y="-28575"/>
            <a:chExt cx="3022711" cy="377394"/>
          </a:xfrm>
        </p:grpSpPr>
        <p:sp>
          <p:nvSpPr>
            <p:cNvPr id="83" name="Google Shape;83;p14"/>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84" name="Google Shape;84;p14"/>
            <p:cNvSpPr txBox="1"/>
            <p:nvPr/>
          </p:nvSpPr>
          <p:spPr>
            <a:xfrm>
              <a:off x="0" y="-28575"/>
              <a:ext cx="3022711" cy="377394"/>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85" name="Google Shape;85;p14"/>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Objective</a:t>
            </a:r>
            <a:endParaRPr sz="700"/>
          </a:p>
        </p:txBody>
      </p:sp>
      <p:sp>
        <p:nvSpPr>
          <p:cNvPr id="86" name="Google Shape;86;p14"/>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87" name="Google Shape;87;p14"/>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88" name="Google Shape;88;p14"/>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89" name="Google Shape;89;p14"/>
          <p:cNvSpPr txBox="1"/>
          <p:nvPr/>
        </p:nvSpPr>
        <p:spPr>
          <a:xfrm>
            <a:off x="514350" y="1007073"/>
            <a:ext cx="8115300" cy="2463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lang="en" sz="1600">
                <a:solidFill>
                  <a:srgbClr val="FFFFFF"/>
                </a:solidFill>
                <a:latin typeface="Open Sans"/>
                <a:ea typeface="Open Sans"/>
                <a:cs typeface="Open Sans"/>
                <a:sym typeface="Open Sans"/>
              </a:rPr>
              <a:t>By the end of this workshop, you will be able to do the following:</a:t>
            </a:r>
            <a:endParaRPr sz="1600"/>
          </a:p>
        </p:txBody>
      </p:sp>
      <p:sp>
        <p:nvSpPr>
          <p:cNvPr id="90" name="Google Shape;90;p14"/>
          <p:cNvSpPr txBox="1"/>
          <p:nvPr/>
        </p:nvSpPr>
        <p:spPr>
          <a:xfrm>
            <a:off x="514350" y="1350086"/>
            <a:ext cx="8115300" cy="711000"/>
          </a:xfrm>
          <a:prstGeom prst="rect">
            <a:avLst/>
          </a:prstGeom>
          <a:noFill/>
          <a:ln>
            <a:noFill/>
          </a:ln>
        </p:spPr>
        <p:txBody>
          <a:bodyPr anchorCtr="0" anchor="t" bIns="0" lIns="0" spcFirstLastPara="1" rIns="0" wrap="square" tIns="0">
            <a:spAutoFit/>
          </a:bodyPr>
          <a:lstStyle/>
          <a:p>
            <a:pPr indent="-152908" lvl="0" marL="292608" rtl="0" algn="l">
              <a:lnSpc>
                <a:spcPct val="115000"/>
              </a:lnSpc>
              <a:spcBef>
                <a:spcPts val="0"/>
              </a:spcBef>
              <a:spcAft>
                <a:spcPts val="0"/>
              </a:spcAft>
              <a:buClr>
                <a:srgbClr val="FFFFFF"/>
              </a:buClr>
              <a:buSzPts val="1400"/>
              <a:buChar char="●"/>
            </a:pPr>
            <a:r>
              <a:rPr lang="en">
                <a:solidFill>
                  <a:srgbClr val="FFFFFF"/>
                </a:solidFill>
                <a:latin typeface="Open Sans"/>
                <a:ea typeface="Open Sans"/>
                <a:cs typeface="Open Sans"/>
                <a:sym typeface="Open Sans"/>
              </a:rPr>
              <a:t>Learn core concepts of LangChain</a:t>
            </a:r>
            <a:endParaRPr>
              <a:solidFill>
                <a:srgbClr val="FFFFFF"/>
              </a:solidFill>
              <a:latin typeface="Open Sans"/>
              <a:ea typeface="Open Sans"/>
              <a:cs typeface="Open Sans"/>
              <a:sym typeface="Open Sans"/>
            </a:endParaRPr>
          </a:p>
          <a:p>
            <a:pPr indent="-152908" lvl="0" marL="292608" rtl="0" algn="l">
              <a:lnSpc>
                <a:spcPct val="115000"/>
              </a:lnSpc>
              <a:spcBef>
                <a:spcPts val="0"/>
              </a:spcBef>
              <a:spcAft>
                <a:spcPts val="0"/>
              </a:spcAft>
              <a:buClr>
                <a:srgbClr val="FFFFFF"/>
              </a:buClr>
              <a:buSzPts val="1400"/>
              <a:buChar char="●"/>
            </a:pPr>
            <a:r>
              <a:rPr lang="en">
                <a:solidFill>
                  <a:srgbClr val="FFFFFF"/>
                </a:solidFill>
                <a:latin typeface="Open Sans"/>
                <a:ea typeface="Open Sans"/>
                <a:cs typeface="Open Sans"/>
                <a:sym typeface="Open Sans"/>
              </a:rPr>
              <a:t>Create an OpenAI-powered LLM chatbot</a:t>
            </a:r>
            <a:endParaRPr>
              <a:solidFill>
                <a:srgbClr val="FFFFFF"/>
              </a:solidFill>
              <a:latin typeface="Open Sans"/>
              <a:ea typeface="Open Sans"/>
              <a:cs typeface="Open Sans"/>
              <a:sym typeface="Open Sans"/>
            </a:endParaRPr>
          </a:p>
          <a:p>
            <a:pPr indent="-152908" lvl="0" marL="292608" rtl="0" algn="l">
              <a:lnSpc>
                <a:spcPct val="115000"/>
              </a:lnSpc>
              <a:spcBef>
                <a:spcPts val="0"/>
              </a:spcBef>
              <a:spcAft>
                <a:spcPts val="0"/>
              </a:spcAft>
              <a:buClr>
                <a:srgbClr val="FFFFFF"/>
              </a:buClr>
              <a:buSzPts val="1400"/>
              <a:buChar char="●"/>
            </a:pPr>
            <a:r>
              <a:rPr lang="en">
                <a:solidFill>
                  <a:srgbClr val="FFFFFF"/>
                </a:solidFill>
                <a:latin typeface="Open Sans"/>
                <a:ea typeface="Open Sans"/>
                <a:cs typeface="Open Sans"/>
                <a:sym typeface="Open Sans"/>
              </a:rPr>
              <a:t>Learn how to use LangChain for orchestrating prompt chains</a:t>
            </a:r>
            <a:endParaRPr>
              <a:solidFill>
                <a:srgbClr val="FFFFFF"/>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0000"/>
        </a:solidFill>
      </p:bgPr>
    </p:bg>
    <p:spTree>
      <p:nvGrpSpPr>
        <p:cNvPr id="332" name="Shape 332"/>
        <p:cNvGrpSpPr/>
        <p:nvPr/>
      </p:nvGrpSpPr>
      <p:grpSpPr>
        <a:xfrm>
          <a:off x="0" y="0"/>
          <a:ext cx="0" cy="0"/>
          <a:chOff x="0" y="0"/>
          <a:chExt cx="0" cy="0"/>
        </a:xfrm>
      </p:grpSpPr>
      <p:grpSp>
        <p:nvGrpSpPr>
          <p:cNvPr id="333" name="Google Shape;333;p32"/>
          <p:cNvGrpSpPr/>
          <p:nvPr/>
        </p:nvGrpSpPr>
        <p:grpSpPr>
          <a:xfrm>
            <a:off x="0" y="127392"/>
            <a:ext cx="5738484" cy="716456"/>
            <a:chOff x="0" y="-28575"/>
            <a:chExt cx="3022800" cy="377400"/>
          </a:xfrm>
        </p:grpSpPr>
        <p:sp>
          <p:nvSpPr>
            <p:cNvPr id="334" name="Google Shape;334;p32"/>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335" name="Google Shape;335;p32"/>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36" name="Google Shape;336;p32"/>
          <p:cNvSpPr txBox="1"/>
          <p:nvPr/>
        </p:nvSpPr>
        <p:spPr>
          <a:xfrm>
            <a:off x="514350" y="18205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Prompt (cont.)</a:t>
            </a:r>
            <a:endParaRPr sz="700"/>
          </a:p>
        </p:txBody>
      </p:sp>
      <p:sp>
        <p:nvSpPr>
          <p:cNvPr id="337" name="Google Shape;337;p32"/>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338" name="Google Shape;338;p32"/>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339" name="Google Shape;339;p32"/>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340" name="Google Shape;340;p32"/>
          <p:cNvSpPr txBox="1"/>
          <p:nvPr/>
        </p:nvSpPr>
        <p:spPr>
          <a:xfrm>
            <a:off x="514350" y="3597873"/>
            <a:ext cx="8115300" cy="7110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rPr lang="en">
                <a:solidFill>
                  <a:srgbClr val="FFFFFF"/>
                </a:solidFill>
                <a:latin typeface="Open Sans"/>
                <a:ea typeface="Open Sans"/>
                <a:cs typeface="Open Sans"/>
                <a:sym typeface="Open Sans"/>
              </a:rPr>
              <a:t>Note that </a:t>
            </a:r>
            <a:r>
              <a:rPr b="1" lang="en">
                <a:solidFill>
                  <a:srgbClr val="FFFFFF"/>
                </a:solidFill>
                <a:latin typeface="Open Sans"/>
                <a:ea typeface="Open Sans"/>
                <a:cs typeface="Open Sans"/>
                <a:sym typeface="Open Sans"/>
              </a:rPr>
              <a:t>we provide this full prompt to `GPT-3.5-Turbo` every time we request a response.</a:t>
            </a:r>
            <a:r>
              <a:rPr lang="en">
                <a:solidFill>
                  <a:srgbClr val="FFFFFF"/>
                </a:solidFill>
                <a:latin typeface="Open Sans"/>
                <a:ea typeface="Open Sans"/>
                <a:cs typeface="Open Sans"/>
                <a:sym typeface="Open Sans"/>
              </a:rPr>
              <a:t> </a:t>
            </a:r>
            <a:endParaRPr>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t/>
            </a:r>
            <a:endParaRPr>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rPr lang="en">
                <a:solidFill>
                  <a:srgbClr val="FFFFFF"/>
                </a:solidFill>
                <a:latin typeface="Open Sans"/>
                <a:ea typeface="Open Sans"/>
                <a:cs typeface="Open Sans"/>
                <a:sym typeface="Open Sans"/>
              </a:rPr>
              <a:t>OpenAI’s API has no memory of prior requests.</a:t>
            </a:r>
            <a:endParaRPr>
              <a:solidFill>
                <a:srgbClr val="FFFFFF"/>
              </a:solidFill>
              <a:latin typeface="Open Sans"/>
              <a:ea typeface="Open Sans"/>
              <a:cs typeface="Open Sans"/>
              <a:sym typeface="Open Sans"/>
            </a:endParaRPr>
          </a:p>
        </p:txBody>
      </p:sp>
      <p:pic>
        <p:nvPicPr>
          <p:cNvPr id="341" name="Google Shape;341;p32"/>
          <p:cNvPicPr preferRelativeResize="0"/>
          <p:nvPr/>
        </p:nvPicPr>
        <p:blipFill>
          <a:blip r:embed="rId6">
            <a:alphaModFix/>
          </a:blip>
          <a:stretch>
            <a:fillRect/>
          </a:stretch>
        </p:blipFill>
        <p:spPr>
          <a:xfrm>
            <a:off x="232050" y="996850"/>
            <a:ext cx="8679900" cy="24666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0000"/>
        </a:solidFill>
      </p:bgPr>
    </p:bg>
    <p:spTree>
      <p:nvGrpSpPr>
        <p:cNvPr id="345" name="Shape 345"/>
        <p:cNvGrpSpPr/>
        <p:nvPr/>
      </p:nvGrpSpPr>
      <p:grpSpPr>
        <a:xfrm>
          <a:off x="0" y="0"/>
          <a:ext cx="0" cy="0"/>
          <a:chOff x="0" y="0"/>
          <a:chExt cx="0" cy="0"/>
        </a:xfrm>
      </p:grpSpPr>
      <p:grpSp>
        <p:nvGrpSpPr>
          <p:cNvPr id="346" name="Google Shape;346;p33"/>
          <p:cNvGrpSpPr/>
          <p:nvPr/>
        </p:nvGrpSpPr>
        <p:grpSpPr>
          <a:xfrm>
            <a:off x="0" y="127392"/>
            <a:ext cx="5738484" cy="716456"/>
            <a:chOff x="0" y="-28575"/>
            <a:chExt cx="3022800" cy="377400"/>
          </a:xfrm>
        </p:grpSpPr>
        <p:sp>
          <p:nvSpPr>
            <p:cNvPr id="347" name="Google Shape;347;p33"/>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348" name="Google Shape;348;p33"/>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49" name="Google Shape;349;p33"/>
          <p:cNvSpPr txBox="1"/>
          <p:nvPr/>
        </p:nvSpPr>
        <p:spPr>
          <a:xfrm>
            <a:off x="514350" y="18205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Messages</a:t>
            </a:r>
            <a:endParaRPr sz="700"/>
          </a:p>
        </p:txBody>
      </p:sp>
      <p:sp>
        <p:nvSpPr>
          <p:cNvPr id="350" name="Google Shape;350;p33"/>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351" name="Google Shape;351;p33"/>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352" name="Google Shape;352;p33"/>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353" name="Google Shape;353;p33"/>
          <p:cNvSpPr txBox="1"/>
          <p:nvPr/>
        </p:nvSpPr>
        <p:spPr>
          <a:xfrm>
            <a:off x="514350" y="1007073"/>
            <a:ext cx="8115300" cy="215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rPr lang="en">
                <a:solidFill>
                  <a:srgbClr val="FFFFFF"/>
                </a:solidFill>
                <a:latin typeface="Open Sans"/>
                <a:ea typeface="Open Sans"/>
                <a:cs typeface="Open Sans"/>
                <a:sym typeface="Open Sans"/>
              </a:rPr>
              <a:t>LangChain’s “chat” components use `Messages`. From the previous slide:</a:t>
            </a:r>
            <a:endParaRPr>
              <a:solidFill>
                <a:srgbClr val="FFFFFF"/>
              </a:solidFill>
              <a:latin typeface="Open Sans"/>
              <a:ea typeface="Open Sans"/>
              <a:cs typeface="Open Sans"/>
              <a:sym typeface="Open Sans"/>
            </a:endParaRPr>
          </a:p>
        </p:txBody>
      </p:sp>
      <p:pic>
        <p:nvPicPr>
          <p:cNvPr id="354" name="Google Shape;354;p33"/>
          <p:cNvPicPr preferRelativeResize="0"/>
          <p:nvPr/>
        </p:nvPicPr>
        <p:blipFill>
          <a:blip r:embed="rId6">
            <a:alphaModFix/>
          </a:blip>
          <a:stretch>
            <a:fillRect/>
          </a:stretch>
        </p:blipFill>
        <p:spPr>
          <a:xfrm>
            <a:off x="357072" y="1361402"/>
            <a:ext cx="8429855" cy="1343375"/>
          </a:xfrm>
          <a:prstGeom prst="rect">
            <a:avLst/>
          </a:prstGeom>
          <a:noFill/>
          <a:ln>
            <a:noFill/>
          </a:ln>
        </p:spPr>
      </p:pic>
      <p:sp>
        <p:nvSpPr>
          <p:cNvPr id="355" name="Google Shape;355;p33"/>
          <p:cNvSpPr txBox="1"/>
          <p:nvPr/>
        </p:nvSpPr>
        <p:spPr>
          <a:xfrm>
            <a:off x="514350" y="2835873"/>
            <a:ext cx="8115300" cy="9588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rPr lang="en">
                <a:solidFill>
                  <a:srgbClr val="FFFFFF"/>
                </a:solidFill>
                <a:latin typeface="Open Sans"/>
                <a:ea typeface="Open Sans"/>
                <a:cs typeface="Open Sans"/>
                <a:sym typeface="Open Sans"/>
              </a:rPr>
              <a:t>A Message has two components:</a:t>
            </a:r>
            <a:endParaRPr>
              <a:solidFill>
                <a:srgbClr val="FFFFFF"/>
              </a:solidFill>
              <a:latin typeface="Open Sans"/>
              <a:ea typeface="Open Sans"/>
              <a:cs typeface="Open Sans"/>
              <a:sym typeface="Open Sans"/>
            </a:endParaRPr>
          </a:p>
          <a:p>
            <a:pPr indent="-152908" lvl="0" marL="292608" rtl="0" algn="l">
              <a:lnSpc>
                <a:spcPct val="115000"/>
              </a:lnSpc>
              <a:spcBef>
                <a:spcPts val="0"/>
              </a:spcBef>
              <a:spcAft>
                <a:spcPts val="0"/>
              </a:spcAft>
              <a:buClr>
                <a:srgbClr val="FFFFFF"/>
              </a:buClr>
              <a:buSzPts val="1400"/>
              <a:buFont typeface="Open Sans"/>
              <a:buAutoNum type="arabicPeriod"/>
            </a:pPr>
            <a:r>
              <a:rPr lang="en">
                <a:solidFill>
                  <a:srgbClr val="FFFFFF"/>
                </a:solidFill>
                <a:latin typeface="Open Sans"/>
                <a:ea typeface="Open Sans"/>
                <a:cs typeface="Open Sans"/>
                <a:sym typeface="Open Sans"/>
              </a:rPr>
              <a:t>The speaker’s role (“system”)</a:t>
            </a:r>
            <a:endParaRPr>
              <a:solidFill>
                <a:srgbClr val="FFFFFF"/>
              </a:solidFill>
              <a:latin typeface="Open Sans"/>
              <a:ea typeface="Open Sans"/>
              <a:cs typeface="Open Sans"/>
              <a:sym typeface="Open Sans"/>
            </a:endParaRPr>
          </a:p>
          <a:p>
            <a:pPr indent="-152908" lvl="0" marL="292608" rtl="0" algn="l">
              <a:lnSpc>
                <a:spcPct val="115000"/>
              </a:lnSpc>
              <a:spcBef>
                <a:spcPts val="0"/>
              </a:spcBef>
              <a:spcAft>
                <a:spcPts val="0"/>
              </a:spcAft>
              <a:buClr>
                <a:srgbClr val="FFFFFF"/>
              </a:buClr>
              <a:buSzPts val="1400"/>
              <a:buFont typeface="Open Sans"/>
              <a:buAutoNum type="arabicPeriod"/>
            </a:pPr>
            <a:r>
              <a:rPr lang="en">
                <a:solidFill>
                  <a:srgbClr val="FFFFFF"/>
                </a:solidFill>
                <a:latin typeface="Open Sans"/>
                <a:ea typeface="Open Sans"/>
                <a:cs typeface="Open Sans"/>
                <a:sym typeface="Open Sans"/>
              </a:rPr>
              <a:t>Their message</a:t>
            </a:r>
            <a:endParaRPr>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rPr lang="en">
                <a:solidFill>
                  <a:srgbClr val="FFFFFF"/>
                </a:solidFill>
                <a:latin typeface="Open Sans"/>
                <a:ea typeface="Open Sans"/>
                <a:cs typeface="Open Sans"/>
                <a:sym typeface="Open Sans"/>
              </a:rPr>
              <a:t>In our case, `(“system”, template)` takes the place of a `SystemMessage`.</a:t>
            </a:r>
            <a:endParaRPr>
              <a:solidFill>
                <a:srgbClr val="FFFFFF"/>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0000"/>
        </a:solidFill>
      </p:bgPr>
    </p:bg>
    <p:spTree>
      <p:nvGrpSpPr>
        <p:cNvPr id="359" name="Shape 359"/>
        <p:cNvGrpSpPr/>
        <p:nvPr/>
      </p:nvGrpSpPr>
      <p:grpSpPr>
        <a:xfrm>
          <a:off x="0" y="0"/>
          <a:ext cx="0" cy="0"/>
          <a:chOff x="0" y="0"/>
          <a:chExt cx="0" cy="0"/>
        </a:xfrm>
      </p:grpSpPr>
      <p:grpSp>
        <p:nvGrpSpPr>
          <p:cNvPr id="360" name="Google Shape;360;p34"/>
          <p:cNvGrpSpPr/>
          <p:nvPr/>
        </p:nvGrpSpPr>
        <p:grpSpPr>
          <a:xfrm>
            <a:off x="0" y="127392"/>
            <a:ext cx="5738484" cy="716456"/>
            <a:chOff x="0" y="-28575"/>
            <a:chExt cx="3022800" cy="377400"/>
          </a:xfrm>
        </p:grpSpPr>
        <p:sp>
          <p:nvSpPr>
            <p:cNvPr id="361" name="Google Shape;361;p34"/>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362" name="Google Shape;362;p34"/>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63" name="Google Shape;363;p34"/>
          <p:cNvSpPr txBox="1"/>
          <p:nvPr/>
        </p:nvSpPr>
        <p:spPr>
          <a:xfrm>
            <a:off x="514350" y="18205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Initialize Memory</a:t>
            </a:r>
            <a:endParaRPr sz="700"/>
          </a:p>
        </p:txBody>
      </p:sp>
      <p:sp>
        <p:nvSpPr>
          <p:cNvPr id="364" name="Google Shape;364;p34"/>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365" name="Google Shape;365;p34"/>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366" name="Google Shape;366;p34"/>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367" name="Google Shape;367;p34"/>
          <p:cNvSpPr txBox="1"/>
          <p:nvPr/>
        </p:nvSpPr>
        <p:spPr>
          <a:xfrm>
            <a:off x="514350" y="1007073"/>
            <a:ext cx="8115300" cy="4632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rPr lang="en">
                <a:solidFill>
                  <a:srgbClr val="FFFFFF"/>
                </a:solidFill>
                <a:latin typeface="Open Sans"/>
                <a:ea typeface="Open Sans"/>
                <a:cs typeface="Open Sans"/>
                <a:sym typeface="Open Sans"/>
              </a:rPr>
              <a:t>Our chain will use this memory to store the conversation history, and then insert it into our prompt whenever we call the chain.</a:t>
            </a:r>
            <a:endParaRPr>
              <a:solidFill>
                <a:srgbClr val="FFFFFF"/>
              </a:solidFill>
              <a:latin typeface="Open Sans"/>
              <a:ea typeface="Open Sans"/>
              <a:cs typeface="Open Sans"/>
              <a:sym typeface="Open Sans"/>
            </a:endParaRPr>
          </a:p>
        </p:txBody>
      </p:sp>
      <p:sp>
        <p:nvSpPr>
          <p:cNvPr id="368" name="Google Shape;368;p34"/>
          <p:cNvSpPr txBox="1"/>
          <p:nvPr/>
        </p:nvSpPr>
        <p:spPr>
          <a:xfrm>
            <a:off x="514350" y="2912073"/>
            <a:ext cx="8115300" cy="4632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rPr lang="en">
                <a:solidFill>
                  <a:srgbClr val="FFFFFF"/>
                </a:solidFill>
                <a:latin typeface="Open Sans"/>
                <a:ea typeface="Open Sans"/>
                <a:cs typeface="Open Sans"/>
                <a:sym typeface="Open Sans"/>
              </a:rPr>
              <a:t>The “history” memory key tells our memory to replace the MessagePlaceholder in the prompt with the contents of the memory.</a:t>
            </a:r>
            <a:endParaRPr>
              <a:solidFill>
                <a:srgbClr val="FFFFFF"/>
              </a:solidFill>
              <a:latin typeface="Open Sans"/>
              <a:ea typeface="Open Sans"/>
              <a:cs typeface="Open Sans"/>
              <a:sym typeface="Open Sans"/>
            </a:endParaRPr>
          </a:p>
        </p:txBody>
      </p:sp>
      <p:pic>
        <p:nvPicPr>
          <p:cNvPr id="369" name="Google Shape;369;p34"/>
          <p:cNvPicPr preferRelativeResize="0"/>
          <p:nvPr/>
        </p:nvPicPr>
        <p:blipFill>
          <a:blip r:embed="rId6">
            <a:alphaModFix/>
          </a:blip>
          <a:stretch>
            <a:fillRect/>
          </a:stretch>
        </p:blipFill>
        <p:spPr>
          <a:xfrm>
            <a:off x="615738" y="1607325"/>
            <a:ext cx="7912510" cy="1167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0000"/>
        </a:solidFill>
      </p:bgPr>
    </p:bg>
    <p:spTree>
      <p:nvGrpSpPr>
        <p:cNvPr id="373" name="Shape 373"/>
        <p:cNvGrpSpPr/>
        <p:nvPr/>
      </p:nvGrpSpPr>
      <p:grpSpPr>
        <a:xfrm>
          <a:off x="0" y="0"/>
          <a:ext cx="0" cy="0"/>
          <a:chOff x="0" y="0"/>
          <a:chExt cx="0" cy="0"/>
        </a:xfrm>
      </p:grpSpPr>
      <p:grpSp>
        <p:nvGrpSpPr>
          <p:cNvPr id="374" name="Google Shape;374;p35"/>
          <p:cNvGrpSpPr/>
          <p:nvPr/>
        </p:nvGrpSpPr>
        <p:grpSpPr>
          <a:xfrm>
            <a:off x="0" y="127392"/>
            <a:ext cx="5738484" cy="716456"/>
            <a:chOff x="0" y="-28575"/>
            <a:chExt cx="3022800" cy="377400"/>
          </a:xfrm>
        </p:grpSpPr>
        <p:sp>
          <p:nvSpPr>
            <p:cNvPr id="375" name="Google Shape;375;p35"/>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376" name="Google Shape;376;p35"/>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77" name="Google Shape;377;p35"/>
          <p:cNvSpPr txBox="1"/>
          <p:nvPr/>
        </p:nvSpPr>
        <p:spPr>
          <a:xfrm>
            <a:off x="514350" y="182050"/>
            <a:ext cx="52242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500">
                <a:solidFill>
                  <a:srgbClr val="FFFFFF"/>
                </a:solidFill>
                <a:latin typeface="Open Sans"/>
                <a:ea typeface="Open Sans"/>
                <a:cs typeface="Open Sans"/>
                <a:sym typeface="Open Sans"/>
              </a:rPr>
              <a:t>LangChain Expression Language</a:t>
            </a:r>
            <a:endParaRPr sz="300"/>
          </a:p>
        </p:txBody>
      </p:sp>
      <p:sp>
        <p:nvSpPr>
          <p:cNvPr id="378" name="Google Shape;378;p35"/>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379" name="Google Shape;379;p35"/>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380" name="Google Shape;380;p35"/>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381" name="Google Shape;381;p35"/>
          <p:cNvSpPr txBox="1"/>
          <p:nvPr/>
        </p:nvSpPr>
        <p:spPr>
          <a:xfrm>
            <a:off x="514350" y="1007073"/>
            <a:ext cx="8115300" cy="4632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rPr lang="en">
                <a:solidFill>
                  <a:srgbClr val="FFFFFF"/>
                </a:solidFill>
                <a:latin typeface="Open Sans"/>
                <a:ea typeface="Open Sans"/>
                <a:cs typeface="Open Sans"/>
                <a:sym typeface="Open Sans"/>
              </a:rPr>
              <a:t>LangChain provides a convenient syntax they call the LangChain Expression Language (LCEL). Essentially, this is a powerful and easy way to combine components into a custom chain.</a:t>
            </a:r>
            <a:endParaRPr>
              <a:solidFill>
                <a:srgbClr val="FFFFFF"/>
              </a:solidFill>
              <a:latin typeface="Open Sans"/>
              <a:ea typeface="Open Sans"/>
              <a:cs typeface="Open Sans"/>
              <a:sym typeface="Open Sans"/>
            </a:endParaRPr>
          </a:p>
        </p:txBody>
      </p:sp>
      <p:pic>
        <p:nvPicPr>
          <p:cNvPr id="382" name="Google Shape;382;p35"/>
          <p:cNvPicPr preferRelativeResize="0"/>
          <p:nvPr/>
        </p:nvPicPr>
        <p:blipFill>
          <a:blip r:embed="rId6">
            <a:alphaModFix/>
          </a:blip>
          <a:stretch>
            <a:fillRect/>
          </a:stretch>
        </p:blipFill>
        <p:spPr>
          <a:xfrm>
            <a:off x="507054" y="1630375"/>
            <a:ext cx="8129892" cy="2446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0000"/>
        </a:solidFill>
      </p:bgPr>
    </p:bg>
    <p:spTree>
      <p:nvGrpSpPr>
        <p:cNvPr id="386" name="Shape 386"/>
        <p:cNvGrpSpPr/>
        <p:nvPr/>
      </p:nvGrpSpPr>
      <p:grpSpPr>
        <a:xfrm>
          <a:off x="0" y="0"/>
          <a:ext cx="0" cy="0"/>
          <a:chOff x="0" y="0"/>
          <a:chExt cx="0" cy="0"/>
        </a:xfrm>
      </p:grpSpPr>
      <p:grpSp>
        <p:nvGrpSpPr>
          <p:cNvPr id="387" name="Google Shape;387;p36"/>
          <p:cNvGrpSpPr/>
          <p:nvPr/>
        </p:nvGrpSpPr>
        <p:grpSpPr>
          <a:xfrm>
            <a:off x="0" y="127392"/>
            <a:ext cx="5738484" cy="716456"/>
            <a:chOff x="0" y="-28575"/>
            <a:chExt cx="3022800" cy="377400"/>
          </a:xfrm>
        </p:grpSpPr>
        <p:sp>
          <p:nvSpPr>
            <p:cNvPr id="388" name="Google Shape;388;p36"/>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389" name="Google Shape;389;p36"/>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90" name="Google Shape;390;p36"/>
          <p:cNvSpPr txBox="1"/>
          <p:nvPr/>
        </p:nvSpPr>
        <p:spPr>
          <a:xfrm>
            <a:off x="514350" y="182050"/>
            <a:ext cx="52242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Gradio Frontend</a:t>
            </a:r>
            <a:endParaRPr sz="700"/>
          </a:p>
        </p:txBody>
      </p:sp>
      <p:sp>
        <p:nvSpPr>
          <p:cNvPr id="391" name="Google Shape;391;p36"/>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392" name="Google Shape;392;p36"/>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393" name="Google Shape;393;p36"/>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394" name="Google Shape;394;p36"/>
          <p:cNvSpPr txBox="1"/>
          <p:nvPr/>
        </p:nvSpPr>
        <p:spPr>
          <a:xfrm>
            <a:off x="514350" y="1007075"/>
            <a:ext cx="3125100" cy="1454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rPr lang="en">
                <a:solidFill>
                  <a:srgbClr val="FFFFFF"/>
                </a:solidFill>
                <a:latin typeface="Open Sans"/>
                <a:ea typeface="Open Sans"/>
                <a:cs typeface="Open Sans"/>
                <a:sym typeface="Open Sans"/>
              </a:rPr>
              <a:t>Gradio is a fast and powerful Python library used to create data-centric front-ends on the web. </a:t>
            </a:r>
            <a:endParaRPr>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t/>
            </a:r>
            <a:endParaRPr>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rPr lang="en">
                <a:solidFill>
                  <a:srgbClr val="FFFFFF"/>
                </a:solidFill>
                <a:latin typeface="Open Sans"/>
                <a:ea typeface="Open Sans"/>
                <a:cs typeface="Open Sans"/>
                <a:sym typeface="Open Sans"/>
              </a:rPr>
              <a:t>Gradio’s `ChatInterface` requires one line of code!</a:t>
            </a:r>
            <a:endParaRPr>
              <a:solidFill>
                <a:srgbClr val="FFFFFF"/>
              </a:solidFill>
              <a:latin typeface="Open Sans"/>
              <a:ea typeface="Open Sans"/>
              <a:cs typeface="Open Sans"/>
              <a:sym typeface="Open Sans"/>
            </a:endParaRPr>
          </a:p>
        </p:txBody>
      </p:sp>
      <p:pic>
        <p:nvPicPr>
          <p:cNvPr id="395" name="Google Shape;395;p36"/>
          <p:cNvPicPr preferRelativeResize="0"/>
          <p:nvPr/>
        </p:nvPicPr>
        <p:blipFill>
          <a:blip r:embed="rId6">
            <a:alphaModFix/>
          </a:blip>
          <a:stretch>
            <a:fillRect/>
          </a:stretch>
        </p:blipFill>
        <p:spPr>
          <a:xfrm>
            <a:off x="3735221" y="1007075"/>
            <a:ext cx="5124628" cy="34164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0000"/>
        </a:solidFill>
      </p:bgPr>
    </p:bg>
    <p:spTree>
      <p:nvGrpSpPr>
        <p:cNvPr id="399" name="Shape 399"/>
        <p:cNvGrpSpPr/>
        <p:nvPr/>
      </p:nvGrpSpPr>
      <p:grpSpPr>
        <a:xfrm>
          <a:off x="0" y="0"/>
          <a:ext cx="0" cy="0"/>
          <a:chOff x="0" y="0"/>
          <a:chExt cx="0" cy="0"/>
        </a:xfrm>
      </p:grpSpPr>
      <p:grpSp>
        <p:nvGrpSpPr>
          <p:cNvPr id="400" name="Google Shape;400;p37"/>
          <p:cNvGrpSpPr/>
          <p:nvPr/>
        </p:nvGrpSpPr>
        <p:grpSpPr>
          <a:xfrm>
            <a:off x="0" y="127392"/>
            <a:ext cx="5738484" cy="716456"/>
            <a:chOff x="0" y="-28575"/>
            <a:chExt cx="3022800" cy="377400"/>
          </a:xfrm>
        </p:grpSpPr>
        <p:sp>
          <p:nvSpPr>
            <p:cNvPr id="401" name="Google Shape;401;p37"/>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402" name="Google Shape;402;p37"/>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03" name="Google Shape;403;p37"/>
          <p:cNvSpPr txBox="1"/>
          <p:nvPr/>
        </p:nvSpPr>
        <p:spPr>
          <a:xfrm>
            <a:off x="514350" y="182050"/>
            <a:ext cx="52242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“Streaming”</a:t>
            </a:r>
            <a:endParaRPr sz="700"/>
          </a:p>
        </p:txBody>
      </p:sp>
      <p:sp>
        <p:nvSpPr>
          <p:cNvPr id="404" name="Google Shape;404;p37"/>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405" name="Google Shape;405;p37"/>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406" name="Google Shape;406;p37"/>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407" name="Google Shape;407;p37"/>
          <p:cNvSpPr txBox="1"/>
          <p:nvPr/>
        </p:nvSpPr>
        <p:spPr>
          <a:xfrm>
            <a:off x="514350" y="1007073"/>
            <a:ext cx="8115300" cy="4632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rPr lang="en">
                <a:solidFill>
                  <a:srgbClr val="FFFFFF"/>
                </a:solidFill>
                <a:latin typeface="Open Sans"/>
                <a:ea typeface="Open Sans"/>
                <a:cs typeface="Open Sans"/>
                <a:sym typeface="Open Sans"/>
              </a:rPr>
              <a:t>If you’ve used ChatGPT, you’re familiar with a feature called “streaming”. This is when ChatGPT displays its response one chunk at a time:</a:t>
            </a:r>
            <a:endParaRPr>
              <a:solidFill>
                <a:srgbClr val="FFFFFF"/>
              </a:solidFill>
              <a:latin typeface="Open Sans"/>
              <a:ea typeface="Open Sans"/>
              <a:cs typeface="Open Sans"/>
              <a:sym typeface="Open Sans"/>
            </a:endParaRPr>
          </a:p>
        </p:txBody>
      </p:sp>
      <p:pic>
        <p:nvPicPr>
          <p:cNvPr id="408" name="Google Shape;408;p37"/>
          <p:cNvPicPr preferRelativeResize="0"/>
          <p:nvPr/>
        </p:nvPicPr>
        <p:blipFill rotWithShape="1">
          <a:blip r:embed="rId6">
            <a:alphaModFix/>
          </a:blip>
          <a:srcRect b="19682" l="0" r="8164" t="31610"/>
          <a:stretch/>
        </p:blipFill>
        <p:spPr>
          <a:xfrm>
            <a:off x="1073088" y="1592650"/>
            <a:ext cx="6997825" cy="1730876"/>
          </a:xfrm>
          <a:prstGeom prst="rect">
            <a:avLst/>
          </a:prstGeom>
          <a:noFill/>
          <a:ln>
            <a:noFill/>
          </a:ln>
        </p:spPr>
      </p:pic>
      <p:sp>
        <p:nvSpPr>
          <p:cNvPr id="409" name="Google Shape;409;p37"/>
          <p:cNvSpPr txBox="1"/>
          <p:nvPr/>
        </p:nvSpPr>
        <p:spPr>
          <a:xfrm>
            <a:off x="514350" y="3521673"/>
            <a:ext cx="8115300" cy="215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rPr lang="en">
                <a:solidFill>
                  <a:srgbClr val="FFFFFF"/>
                </a:solidFill>
                <a:latin typeface="Open Sans"/>
                <a:ea typeface="Open Sans"/>
                <a:cs typeface="Open Sans"/>
                <a:sym typeface="Open Sans"/>
              </a:rPr>
              <a:t>LangChain and Gradio let us easily implement streaming in our chatbot.</a:t>
            </a:r>
            <a:endParaRPr>
              <a:solidFill>
                <a:srgbClr val="FFFFFF"/>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0000"/>
        </a:solidFill>
      </p:bgPr>
    </p:bg>
    <p:spTree>
      <p:nvGrpSpPr>
        <p:cNvPr id="413" name="Shape 413"/>
        <p:cNvGrpSpPr/>
        <p:nvPr/>
      </p:nvGrpSpPr>
      <p:grpSpPr>
        <a:xfrm>
          <a:off x="0" y="0"/>
          <a:ext cx="0" cy="0"/>
          <a:chOff x="0" y="0"/>
          <a:chExt cx="0" cy="0"/>
        </a:xfrm>
      </p:grpSpPr>
      <p:grpSp>
        <p:nvGrpSpPr>
          <p:cNvPr id="414" name="Google Shape;414;p38"/>
          <p:cNvGrpSpPr/>
          <p:nvPr/>
        </p:nvGrpSpPr>
        <p:grpSpPr>
          <a:xfrm>
            <a:off x="0" y="127392"/>
            <a:ext cx="5738484" cy="716456"/>
            <a:chOff x="0" y="-28575"/>
            <a:chExt cx="3022800" cy="377400"/>
          </a:xfrm>
        </p:grpSpPr>
        <p:sp>
          <p:nvSpPr>
            <p:cNvPr id="415" name="Google Shape;415;p38"/>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416" name="Google Shape;416;p38"/>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17" name="Google Shape;417;p38"/>
          <p:cNvSpPr txBox="1"/>
          <p:nvPr/>
        </p:nvSpPr>
        <p:spPr>
          <a:xfrm>
            <a:off x="514350" y="182050"/>
            <a:ext cx="52242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Response Function</a:t>
            </a:r>
            <a:endParaRPr sz="700"/>
          </a:p>
        </p:txBody>
      </p:sp>
      <p:sp>
        <p:nvSpPr>
          <p:cNvPr id="418" name="Google Shape;418;p38"/>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419" name="Google Shape;419;p38"/>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420" name="Google Shape;420;p38"/>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421" name="Google Shape;421;p38"/>
          <p:cNvSpPr txBox="1"/>
          <p:nvPr/>
        </p:nvSpPr>
        <p:spPr>
          <a:xfrm>
            <a:off x="514350" y="1007073"/>
            <a:ext cx="8115300" cy="9588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rPr lang="en">
                <a:solidFill>
                  <a:srgbClr val="FFFFFF"/>
                </a:solidFill>
                <a:latin typeface="Open Sans"/>
                <a:ea typeface="Open Sans"/>
                <a:cs typeface="Open Sans"/>
                <a:sym typeface="Open Sans"/>
              </a:rPr>
              <a:t>To stream our responses via Gradio’s `ChatInterface`, we must implement our response function as a generator.</a:t>
            </a:r>
            <a:endParaRPr>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t/>
            </a:r>
            <a:endParaRPr>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rPr lang="en">
                <a:solidFill>
                  <a:srgbClr val="FFFFFF"/>
                </a:solidFill>
                <a:latin typeface="Open Sans"/>
                <a:ea typeface="Open Sans"/>
                <a:cs typeface="Open Sans"/>
                <a:sym typeface="Open Sans"/>
              </a:rPr>
              <a:t>LCEL supports the necessary syntax:</a:t>
            </a:r>
            <a:endParaRPr>
              <a:solidFill>
                <a:srgbClr val="FFFFFF"/>
              </a:solidFill>
              <a:latin typeface="Open Sans"/>
              <a:ea typeface="Open Sans"/>
              <a:cs typeface="Open Sans"/>
              <a:sym typeface="Open Sans"/>
            </a:endParaRPr>
          </a:p>
        </p:txBody>
      </p:sp>
      <p:pic>
        <p:nvPicPr>
          <p:cNvPr id="422" name="Google Shape;422;p38"/>
          <p:cNvPicPr preferRelativeResize="0"/>
          <p:nvPr/>
        </p:nvPicPr>
        <p:blipFill>
          <a:blip r:embed="rId6">
            <a:alphaModFix/>
          </a:blip>
          <a:stretch>
            <a:fillRect/>
          </a:stretch>
        </p:blipFill>
        <p:spPr>
          <a:xfrm>
            <a:off x="739725" y="2229650"/>
            <a:ext cx="7664551" cy="2336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0000"/>
        </a:solidFill>
      </p:bgPr>
    </p:bg>
    <p:spTree>
      <p:nvGrpSpPr>
        <p:cNvPr id="426" name="Shape 426"/>
        <p:cNvGrpSpPr/>
        <p:nvPr/>
      </p:nvGrpSpPr>
      <p:grpSpPr>
        <a:xfrm>
          <a:off x="0" y="0"/>
          <a:ext cx="0" cy="0"/>
          <a:chOff x="0" y="0"/>
          <a:chExt cx="0" cy="0"/>
        </a:xfrm>
      </p:grpSpPr>
      <p:grpSp>
        <p:nvGrpSpPr>
          <p:cNvPr id="427" name="Google Shape;427;p39"/>
          <p:cNvGrpSpPr/>
          <p:nvPr/>
        </p:nvGrpSpPr>
        <p:grpSpPr>
          <a:xfrm>
            <a:off x="0" y="127392"/>
            <a:ext cx="5738484" cy="716456"/>
            <a:chOff x="0" y="-28575"/>
            <a:chExt cx="3022800" cy="377400"/>
          </a:xfrm>
        </p:grpSpPr>
        <p:sp>
          <p:nvSpPr>
            <p:cNvPr id="428" name="Google Shape;428;p39"/>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429" name="Google Shape;429;p39"/>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30" name="Google Shape;430;p39"/>
          <p:cNvSpPr txBox="1"/>
          <p:nvPr/>
        </p:nvSpPr>
        <p:spPr>
          <a:xfrm>
            <a:off x="514350" y="182050"/>
            <a:ext cx="52242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Chat Interface</a:t>
            </a:r>
            <a:endParaRPr sz="700"/>
          </a:p>
        </p:txBody>
      </p:sp>
      <p:sp>
        <p:nvSpPr>
          <p:cNvPr id="431" name="Google Shape;431;p39"/>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432" name="Google Shape;432;p39"/>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433" name="Google Shape;433;p39"/>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434" name="Google Shape;434;p39"/>
          <p:cNvSpPr txBox="1"/>
          <p:nvPr/>
        </p:nvSpPr>
        <p:spPr>
          <a:xfrm>
            <a:off x="514350" y="1007073"/>
            <a:ext cx="8115300" cy="215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rPr lang="en">
                <a:solidFill>
                  <a:srgbClr val="FFFFFF"/>
                </a:solidFill>
                <a:latin typeface="Open Sans"/>
                <a:ea typeface="Open Sans"/>
                <a:cs typeface="Open Sans"/>
                <a:sym typeface="Open Sans"/>
              </a:rPr>
              <a:t>Now, we simply initialize the chat interface:</a:t>
            </a:r>
            <a:endParaRPr>
              <a:solidFill>
                <a:srgbClr val="FFFFFF"/>
              </a:solidFill>
              <a:latin typeface="Open Sans"/>
              <a:ea typeface="Open Sans"/>
              <a:cs typeface="Open Sans"/>
              <a:sym typeface="Open Sans"/>
            </a:endParaRPr>
          </a:p>
        </p:txBody>
      </p:sp>
      <p:pic>
        <p:nvPicPr>
          <p:cNvPr id="435" name="Google Shape;435;p39"/>
          <p:cNvPicPr preferRelativeResize="0"/>
          <p:nvPr/>
        </p:nvPicPr>
        <p:blipFill>
          <a:blip r:embed="rId6">
            <a:alphaModFix/>
          </a:blip>
          <a:stretch>
            <a:fillRect/>
          </a:stretch>
        </p:blipFill>
        <p:spPr>
          <a:xfrm>
            <a:off x="296026" y="1452075"/>
            <a:ext cx="8551947" cy="1585875"/>
          </a:xfrm>
          <a:prstGeom prst="rect">
            <a:avLst/>
          </a:prstGeom>
          <a:noFill/>
          <a:ln>
            <a:noFill/>
          </a:ln>
        </p:spPr>
      </p:pic>
      <p:sp>
        <p:nvSpPr>
          <p:cNvPr id="436" name="Google Shape;436;p39"/>
          <p:cNvSpPr txBox="1"/>
          <p:nvPr/>
        </p:nvSpPr>
        <p:spPr>
          <a:xfrm>
            <a:off x="514350" y="3140673"/>
            <a:ext cx="8115300" cy="9588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rPr lang="en">
                <a:solidFill>
                  <a:srgbClr val="FFFFFF"/>
                </a:solidFill>
                <a:latin typeface="Open Sans"/>
                <a:ea typeface="Open Sans"/>
                <a:cs typeface="Open Sans"/>
                <a:sym typeface="Open Sans"/>
              </a:rPr>
              <a:t>The `queue()` method is what enables `ChatInterface` to display each response requested from `stream_response`.</a:t>
            </a:r>
            <a:endParaRPr>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t/>
            </a:r>
            <a:endParaRPr>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rPr lang="en">
                <a:solidFill>
                  <a:srgbClr val="FFFFFF"/>
                </a:solidFill>
                <a:latin typeface="Open Sans"/>
                <a:ea typeface="Open Sans"/>
                <a:cs typeface="Open Sans"/>
                <a:sym typeface="Open Sans"/>
              </a:rPr>
              <a:t>That’s it! We’re ready to test.</a:t>
            </a:r>
            <a:endParaRPr>
              <a:solidFill>
                <a:srgbClr val="FFFFFF"/>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0000"/>
        </a:solidFill>
      </p:bgPr>
    </p:bg>
    <p:spTree>
      <p:nvGrpSpPr>
        <p:cNvPr id="440" name="Shape 440"/>
        <p:cNvGrpSpPr/>
        <p:nvPr/>
      </p:nvGrpSpPr>
      <p:grpSpPr>
        <a:xfrm>
          <a:off x="0" y="0"/>
          <a:ext cx="0" cy="0"/>
          <a:chOff x="0" y="0"/>
          <a:chExt cx="0" cy="0"/>
        </a:xfrm>
      </p:grpSpPr>
      <p:grpSp>
        <p:nvGrpSpPr>
          <p:cNvPr id="441" name="Google Shape;441;p40"/>
          <p:cNvGrpSpPr/>
          <p:nvPr/>
        </p:nvGrpSpPr>
        <p:grpSpPr>
          <a:xfrm>
            <a:off x="0" y="127392"/>
            <a:ext cx="5738484" cy="716456"/>
            <a:chOff x="0" y="-28575"/>
            <a:chExt cx="3022800" cy="377400"/>
          </a:xfrm>
        </p:grpSpPr>
        <p:sp>
          <p:nvSpPr>
            <p:cNvPr id="442" name="Google Shape;442;p40"/>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443" name="Google Shape;443;p40"/>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44" name="Google Shape;444;p40"/>
          <p:cNvSpPr txBox="1"/>
          <p:nvPr/>
        </p:nvSpPr>
        <p:spPr>
          <a:xfrm>
            <a:off x="514350" y="182050"/>
            <a:ext cx="52242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Test &amp; Share</a:t>
            </a:r>
            <a:endParaRPr sz="700"/>
          </a:p>
        </p:txBody>
      </p:sp>
      <p:sp>
        <p:nvSpPr>
          <p:cNvPr id="445" name="Google Shape;445;p40"/>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446" name="Google Shape;446;p40"/>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447" name="Google Shape;447;p40"/>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448" name="Google Shape;448;p40"/>
          <p:cNvSpPr txBox="1"/>
          <p:nvPr/>
        </p:nvSpPr>
        <p:spPr>
          <a:xfrm>
            <a:off x="514350" y="4207473"/>
            <a:ext cx="8115300" cy="215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rPr lang="en">
                <a:solidFill>
                  <a:srgbClr val="FFFFFF"/>
                </a:solidFill>
                <a:latin typeface="Open Sans"/>
                <a:ea typeface="Open Sans"/>
                <a:cs typeface="Open Sans"/>
                <a:sym typeface="Open Sans"/>
              </a:rPr>
              <a:t>Gradio produces a shareable link that is valid for 72 hours. Simply copy and paste to share!</a:t>
            </a:r>
            <a:endParaRPr>
              <a:solidFill>
                <a:srgbClr val="FFFFFF"/>
              </a:solidFill>
              <a:latin typeface="Open Sans"/>
              <a:ea typeface="Open Sans"/>
              <a:cs typeface="Open Sans"/>
              <a:sym typeface="Open Sans"/>
            </a:endParaRPr>
          </a:p>
        </p:txBody>
      </p:sp>
      <p:pic>
        <p:nvPicPr>
          <p:cNvPr id="449" name="Google Shape;449;p40"/>
          <p:cNvPicPr preferRelativeResize="0"/>
          <p:nvPr/>
        </p:nvPicPr>
        <p:blipFill>
          <a:blip r:embed="rId6">
            <a:alphaModFix/>
          </a:blip>
          <a:stretch>
            <a:fillRect/>
          </a:stretch>
        </p:blipFill>
        <p:spPr>
          <a:xfrm>
            <a:off x="2226846" y="987238"/>
            <a:ext cx="4690317" cy="30605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0000"/>
        </a:solidFill>
      </p:bgPr>
    </p:bg>
    <p:spTree>
      <p:nvGrpSpPr>
        <p:cNvPr id="453" name="Shape 453"/>
        <p:cNvGrpSpPr/>
        <p:nvPr/>
      </p:nvGrpSpPr>
      <p:grpSpPr>
        <a:xfrm>
          <a:off x="0" y="0"/>
          <a:ext cx="0" cy="0"/>
          <a:chOff x="0" y="0"/>
          <a:chExt cx="0" cy="0"/>
        </a:xfrm>
      </p:grpSpPr>
      <p:grpSp>
        <p:nvGrpSpPr>
          <p:cNvPr id="454" name="Google Shape;454;p41"/>
          <p:cNvGrpSpPr/>
          <p:nvPr/>
        </p:nvGrpSpPr>
        <p:grpSpPr>
          <a:xfrm>
            <a:off x="0" y="127392"/>
            <a:ext cx="5738484" cy="716456"/>
            <a:chOff x="0" y="-28575"/>
            <a:chExt cx="3022800" cy="377400"/>
          </a:xfrm>
        </p:grpSpPr>
        <p:sp>
          <p:nvSpPr>
            <p:cNvPr id="455" name="Google Shape;455;p41"/>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456" name="Google Shape;456;p41"/>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57" name="Google Shape;457;p41"/>
          <p:cNvSpPr txBox="1"/>
          <p:nvPr/>
        </p:nvSpPr>
        <p:spPr>
          <a:xfrm>
            <a:off x="514350" y="182050"/>
            <a:ext cx="52242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Example Code</a:t>
            </a:r>
            <a:endParaRPr sz="700"/>
          </a:p>
        </p:txBody>
      </p:sp>
      <p:sp>
        <p:nvSpPr>
          <p:cNvPr id="458" name="Google Shape;458;p41"/>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459" name="Google Shape;459;p41"/>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460" name="Google Shape;460;p41"/>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461" name="Google Shape;461;p41"/>
          <p:cNvSpPr txBox="1"/>
          <p:nvPr/>
        </p:nvSpPr>
        <p:spPr>
          <a:xfrm>
            <a:off x="514350" y="1060873"/>
            <a:ext cx="8115300" cy="1206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rPr b="1" lang="en">
                <a:solidFill>
                  <a:srgbClr val="FFFFFF"/>
                </a:solidFill>
                <a:latin typeface="Open Sans"/>
                <a:ea typeface="Open Sans"/>
                <a:cs typeface="Open Sans"/>
                <a:sym typeface="Open Sans"/>
              </a:rPr>
              <a:t>Prompt Chain for Comedian App</a:t>
            </a:r>
            <a:endParaRPr b="1">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t/>
            </a:r>
            <a:endParaRPr b="1">
              <a:solidFill>
                <a:srgbClr val="FFFFFF"/>
              </a:solidFill>
              <a:latin typeface="Open Sans"/>
              <a:ea typeface="Open Sans"/>
              <a:cs typeface="Open Sans"/>
              <a:sym typeface="Open Sans"/>
            </a:endParaRPr>
          </a:p>
          <a:p>
            <a:pPr indent="-152908" lvl="0" marL="292608" rtl="0" algn="l">
              <a:lnSpc>
                <a:spcPct val="115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Prompt 1: LLM writes premises for jokes.</a:t>
            </a:r>
            <a:endParaRPr>
              <a:solidFill>
                <a:srgbClr val="FFFFFF"/>
              </a:solidFill>
              <a:latin typeface="Open Sans"/>
              <a:ea typeface="Open Sans"/>
              <a:cs typeface="Open Sans"/>
              <a:sym typeface="Open Sans"/>
            </a:endParaRPr>
          </a:p>
          <a:p>
            <a:pPr indent="-152908" lvl="0" marL="292608" rtl="0" algn="l">
              <a:lnSpc>
                <a:spcPct val="115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Prompt 2: Combine these jokes into a storyboard.</a:t>
            </a:r>
            <a:endParaRPr>
              <a:solidFill>
                <a:srgbClr val="FFFFFF"/>
              </a:solidFill>
              <a:latin typeface="Open Sans"/>
              <a:ea typeface="Open Sans"/>
              <a:cs typeface="Open Sans"/>
              <a:sym typeface="Open Sans"/>
            </a:endParaRPr>
          </a:p>
          <a:p>
            <a:pPr indent="-152908" lvl="0" marL="292608" rtl="0" algn="l">
              <a:lnSpc>
                <a:spcPct val="115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Prompt 3: With this storyboard, write the final joke.</a:t>
            </a:r>
            <a:endParaRPr>
              <a:solidFill>
                <a:srgbClr val="FFFFFF"/>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4" name="Shape 94"/>
        <p:cNvGrpSpPr/>
        <p:nvPr/>
      </p:nvGrpSpPr>
      <p:grpSpPr>
        <a:xfrm>
          <a:off x="0" y="0"/>
          <a:ext cx="0" cy="0"/>
          <a:chOff x="0" y="0"/>
          <a:chExt cx="0" cy="0"/>
        </a:xfrm>
      </p:grpSpPr>
      <p:grpSp>
        <p:nvGrpSpPr>
          <p:cNvPr id="95" name="Google Shape;95;p15"/>
          <p:cNvGrpSpPr/>
          <p:nvPr/>
        </p:nvGrpSpPr>
        <p:grpSpPr>
          <a:xfrm>
            <a:off x="3090202" y="1158096"/>
            <a:ext cx="3603435" cy="486705"/>
            <a:chOff x="3090202" y="1844001"/>
            <a:chExt cx="3603435" cy="486705"/>
          </a:xfrm>
        </p:grpSpPr>
        <p:sp>
          <p:nvSpPr>
            <p:cNvPr id="96" name="Google Shape;96;p15"/>
            <p:cNvSpPr txBox="1"/>
            <p:nvPr/>
          </p:nvSpPr>
          <p:spPr>
            <a:xfrm>
              <a:off x="3879038" y="1844203"/>
              <a:ext cx="2814600" cy="486300"/>
            </a:xfrm>
            <a:prstGeom prst="rect">
              <a:avLst/>
            </a:prstGeom>
            <a:noFill/>
            <a:ln>
              <a:noFill/>
            </a:ln>
          </p:spPr>
          <p:txBody>
            <a:bodyPr anchorCtr="0" anchor="t" bIns="0" lIns="0" spcFirstLastPara="1" rIns="0" wrap="square" tIns="0">
              <a:spAutoFit/>
            </a:bodyPr>
            <a:lstStyle/>
            <a:p>
              <a:pPr indent="0" lvl="0" marL="0" rtl="0" algn="l">
                <a:lnSpc>
                  <a:spcPct val="140006"/>
                </a:lnSpc>
                <a:spcBef>
                  <a:spcPts val="0"/>
                </a:spcBef>
                <a:spcAft>
                  <a:spcPts val="0"/>
                </a:spcAft>
                <a:buSzPts val="1100"/>
                <a:buNone/>
              </a:pPr>
              <a:r>
                <a:rPr b="1" lang="en">
                  <a:solidFill>
                    <a:srgbClr val="FFFFFF"/>
                  </a:solidFill>
                  <a:latin typeface="Open Sans"/>
                  <a:ea typeface="Open Sans"/>
                  <a:cs typeface="Open Sans"/>
                  <a:sym typeface="Open Sans"/>
                </a:rPr>
                <a:t>Tech Overview</a:t>
              </a:r>
              <a:endParaRPr b="1">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rPr lang="en" sz="1200">
                  <a:solidFill>
                    <a:schemeClr val="lt1"/>
                  </a:solidFill>
                  <a:latin typeface="Open Sans"/>
                  <a:ea typeface="Open Sans"/>
                  <a:cs typeface="Open Sans"/>
                  <a:sym typeface="Open Sans"/>
                </a:rPr>
                <a:t>20 Minutes</a:t>
              </a:r>
              <a:endParaRPr b="1" sz="1600">
                <a:solidFill>
                  <a:srgbClr val="FFFFFF"/>
                </a:solidFill>
                <a:latin typeface="Open Sans"/>
                <a:ea typeface="Open Sans"/>
                <a:cs typeface="Open Sans"/>
                <a:sym typeface="Open Sans"/>
              </a:endParaRPr>
            </a:p>
          </p:txBody>
        </p:sp>
        <p:grpSp>
          <p:nvGrpSpPr>
            <p:cNvPr id="97" name="Google Shape;97;p15"/>
            <p:cNvGrpSpPr/>
            <p:nvPr/>
          </p:nvGrpSpPr>
          <p:grpSpPr>
            <a:xfrm>
              <a:off x="3090202" y="1844001"/>
              <a:ext cx="471993" cy="486705"/>
              <a:chOff x="0" y="0"/>
              <a:chExt cx="812800" cy="812800"/>
            </a:xfrm>
          </p:grpSpPr>
          <p:sp>
            <p:nvSpPr>
              <p:cNvPr id="98" name="Google Shape;98;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9" name="Google Shape;99;p1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rtl="0" algn="ctr">
                  <a:lnSpc>
                    <a:spcPct val="171055"/>
                  </a:lnSpc>
                  <a:spcBef>
                    <a:spcPts val="0"/>
                  </a:spcBef>
                  <a:spcAft>
                    <a:spcPts val="0"/>
                  </a:spcAft>
                  <a:buNone/>
                </a:pPr>
                <a:r>
                  <a:rPr b="1" lang="en" sz="2100">
                    <a:solidFill>
                      <a:schemeClr val="lt1"/>
                    </a:solidFill>
                    <a:latin typeface="Open Sans"/>
                    <a:ea typeface="Open Sans"/>
                    <a:cs typeface="Open Sans"/>
                    <a:sym typeface="Open Sans"/>
                  </a:rPr>
                  <a:t>1</a:t>
                </a:r>
                <a:endParaRPr sz="200">
                  <a:solidFill>
                    <a:schemeClr val="lt1"/>
                  </a:solidFill>
                  <a:latin typeface="Open Sans"/>
                  <a:ea typeface="Open Sans"/>
                  <a:cs typeface="Open Sans"/>
                  <a:sym typeface="Open Sans"/>
                </a:endParaRPr>
              </a:p>
            </p:txBody>
          </p:sp>
        </p:grpSp>
      </p:grpSp>
      <p:grpSp>
        <p:nvGrpSpPr>
          <p:cNvPr id="100" name="Google Shape;100;p15"/>
          <p:cNvGrpSpPr/>
          <p:nvPr/>
        </p:nvGrpSpPr>
        <p:grpSpPr>
          <a:xfrm>
            <a:off x="3090202" y="3320077"/>
            <a:ext cx="2064137" cy="486705"/>
            <a:chOff x="3090202" y="4484724"/>
            <a:chExt cx="2064137" cy="486705"/>
          </a:xfrm>
        </p:grpSpPr>
        <p:sp>
          <p:nvSpPr>
            <p:cNvPr id="101" name="Google Shape;101;p15"/>
            <p:cNvSpPr txBox="1"/>
            <p:nvPr/>
          </p:nvSpPr>
          <p:spPr>
            <a:xfrm>
              <a:off x="3879040" y="4604927"/>
              <a:ext cx="1275300" cy="246300"/>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lang="en" sz="1600">
                  <a:solidFill>
                    <a:srgbClr val="FFFFFF"/>
                  </a:solidFill>
                  <a:latin typeface="Open Sans"/>
                  <a:ea typeface="Open Sans"/>
                  <a:cs typeface="Open Sans"/>
                  <a:sym typeface="Open Sans"/>
                </a:rPr>
                <a:t>Q &amp; A</a:t>
              </a:r>
              <a:endParaRPr sz="700">
                <a:latin typeface="Open Sans"/>
                <a:ea typeface="Open Sans"/>
                <a:cs typeface="Open Sans"/>
                <a:sym typeface="Open Sans"/>
              </a:endParaRPr>
            </a:p>
          </p:txBody>
        </p:sp>
        <p:grpSp>
          <p:nvGrpSpPr>
            <p:cNvPr id="102" name="Google Shape;102;p15"/>
            <p:cNvGrpSpPr/>
            <p:nvPr/>
          </p:nvGrpSpPr>
          <p:grpSpPr>
            <a:xfrm>
              <a:off x="3090202" y="4484724"/>
              <a:ext cx="471993" cy="486705"/>
              <a:chOff x="0" y="0"/>
              <a:chExt cx="812800" cy="812800"/>
            </a:xfrm>
          </p:grpSpPr>
          <p:sp>
            <p:nvSpPr>
              <p:cNvPr id="103" name="Google Shape;103;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4" name="Google Shape;104;p1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rtl="0" algn="ctr">
                  <a:lnSpc>
                    <a:spcPct val="171055"/>
                  </a:lnSpc>
                  <a:spcBef>
                    <a:spcPts val="0"/>
                  </a:spcBef>
                  <a:spcAft>
                    <a:spcPts val="0"/>
                  </a:spcAft>
                  <a:buNone/>
                </a:pPr>
                <a:r>
                  <a:rPr b="1" lang="en" sz="2100">
                    <a:solidFill>
                      <a:schemeClr val="lt1"/>
                    </a:solidFill>
                    <a:latin typeface="Open Sans"/>
                    <a:ea typeface="Open Sans"/>
                    <a:cs typeface="Open Sans"/>
                    <a:sym typeface="Open Sans"/>
                  </a:rPr>
                  <a:t>4</a:t>
                </a:r>
                <a:endParaRPr sz="200">
                  <a:solidFill>
                    <a:schemeClr val="lt1"/>
                  </a:solidFill>
                  <a:latin typeface="Open Sans"/>
                  <a:ea typeface="Open Sans"/>
                  <a:cs typeface="Open Sans"/>
                  <a:sym typeface="Open Sans"/>
                </a:endParaRPr>
              </a:p>
            </p:txBody>
          </p:sp>
        </p:grpSp>
      </p:grpSp>
      <p:grpSp>
        <p:nvGrpSpPr>
          <p:cNvPr id="105" name="Google Shape;105;p15"/>
          <p:cNvGrpSpPr/>
          <p:nvPr/>
        </p:nvGrpSpPr>
        <p:grpSpPr>
          <a:xfrm>
            <a:off x="0" y="127392"/>
            <a:ext cx="5738484" cy="716456"/>
            <a:chOff x="0" y="-28575"/>
            <a:chExt cx="3022800" cy="377400"/>
          </a:xfrm>
        </p:grpSpPr>
        <p:sp>
          <p:nvSpPr>
            <p:cNvPr id="106" name="Google Shape;106;p15"/>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107" name="Google Shape;107;p15"/>
            <p:cNvSpPr txBox="1"/>
            <p:nvPr/>
          </p:nvSpPr>
          <p:spPr>
            <a:xfrm>
              <a:off x="0" y="-28575"/>
              <a:ext cx="3022800" cy="377400"/>
            </a:xfrm>
            <a:prstGeom prst="rect">
              <a:avLst/>
            </a:prstGeom>
            <a:solidFill>
              <a:srgbClr val="D362A4"/>
            </a:solid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08" name="Google Shape;108;p15"/>
          <p:cNvSpPr txBox="1"/>
          <p:nvPr/>
        </p:nvSpPr>
        <p:spPr>
          <a:xfrm>
            <a:off x="514350" y="234364"/>
            <a:ext cx="4992900" cy="502500"/>
          </a:xfrm>
          <a:prstGeom prst="rect">
            <a:avLst/>
          </a:prstGeom>
          <a:noFill/>
          <a:ln>
            <a:noFill/>
          </a:ln>
        </p:spPr>
        <p:txBody>
          <a:bodyPr anchorCtr="0" anchor="b" bIns="0" lIns="0" spcFirstLastPara="1" rIns="0" wrap="square" tIns="0">
            <a:noAutofit/>
          </a:bodyPr>
          <a:lstStyle/>
          <a:p>
            <a:pPr indent="0" lvl="0" marL="0" marR="0" rtl="0" algn="l">
              <a:lnSpc>
                <a:spcPct val="140000"/>
              </a:lnSpc>
              <a:spcBef>
                <a:spcPts val="0"/>
              </a:spcBef>
              <a:spcAft>
                <a:spcPts val="0"/>
              </a:spcAft>
              <a:buNone/>
            </a:pPr>
            <a:r>
              <a:rPr b="1" i="0" lang="en" sz="2900" u="none" cap="none" strike="noStrike">
                <a:solidFill>
                  <a:srgbClr val="FFFFFF"/>
                </a:solidFill>
                <a:latin typeface="Open Sans"/>
                <a:ea typeface="Open Sans"/>
                <a:cs typeface="Open Sans"/>
                <a:sym typeface="Open Sans"/>
              </a:rPr>
              <a:t>Table of Contents / Agenda</a:t>
            </a:r>
            <a:endParaRPr sz="700"/>
          </a:p>
        </p:txBody>
      </p:sp>
      <p:grpSp>
        <p:nvGrpSpPr>
          <p:cNvPr id="109" name="Google Shape;109;p15"/>
          <p:cNvGrpSpPr/>
          <p:nvPr/>
        </p:nvGrpSpPr>
        <p:grpSpPr>
          <a:xfrm>
            <a:off x="3090202" y="1888216"/>
            <a:ext cx="3603435" cy="486705"/>
            <a:chOff x="3090202" y="3160629"/>
            <a:chExt cx="3603435" cy="486705"/>
          </a:xfrm>
        </p:grpSpPr>
        <p:grpSp>
          <p:nvGrpSpPr>
            <p:cNvPr id="110" name="Google Shape;110;p15"/>
            <p:cNvGrpSpPr/>
            <p:nvPr/>
          </p:nvGrpSpPr>
          <p:grpSpPr>
            <a:xfrm>
              <a:off x="3090202" y="3160629"/>
              <a:ext cx="471993" cy="486705"/>
              <a:chOff x="0" y="0"/>
              <a:chExt cx="812800" cy="812800"/>
            </a:xfrm>
          </p:grpSpPr>
          <p:sp>
            <p:nvSpPr>
              <p:cNvPr id="111" name="Google Shape;111;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2" name="Google Shape;112;p1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rtl="0" algn="ctr">
                  <a:lnSpc>
                    <a:spcPct val="171055"/>
                  </a:lnSpc>
                  <a:spcBef>
                    <a:spcPts val="0"/>
                  </a:spcBef>
                  <a:spcAft>
                    <a:spcPts val="0"/>
                  </a:spcAft>
                  <a:buNone/>
                </a:pPr>
                <a:r>
                  <a:rPr b="1" lang="en" sz="2100">
                    <a:solidFill>
                      <a:schemeClr val="lt1"/>
                    </a:solidFill>
                    <a:latin typeface="Open Sans"/>
                    <a:ea typeface="Open Sans"/>
                    <a:cs typeface="Open Sans"/>
                    <a:sym typeface="Open Sans"/>
                  </a:rPr>
                  <a:t>2</a:t>
                </a:r>
                <a:endParaRPr sz="200">
                  <a:solidFill>
                    <a:schemeClr val="lt1"/>
                  </a:solidFill>
                  <a:latin typeface="Open Sans"/>
                  <a:ea typeface="Open Sans"/>
                  <a:cs typeface="Open Sans"/>
                  <a:sym typeface="Open Sans"/>
                </a:endParaRPr>
              </a:p>
            </p:txBody>
          </p:sp>
        </p:grpSp>
        <p:sp>
          <p:nvSpPr>
            <p:cNvPr id="113" name="Google Shape;113;p15"/>
            <p:cNvSpPr txBox="1"/>
            <p:nvPr/>
          </p:nvSpPr>
          <p:spPr>
            <a:xfrm>
              <a:off x="3879038" y="3160831"/>
              <a:ext cx="2814600" cy="486300"/>
            </a:xfrm>
            <a:prstGeom prst="rect">
              <a:avLst/>
            </a:prstGeom>
            <a:noFill/>
            <a:ln>
              <a:noFill/>
            </a:ln>
          </p:spPr>
          <p:txBody>
            <a:bodyPr anchorCtr="0" anchor="t" bIns="0" lIns="0" spcFirstLastPara="1" rIns="0" wrap="square" tIns="0">
              <a:spAutoFit/>
            </a:bodyPr>
            <a:lstStyle/>
            <a:p>
              <a:pPr indent="0" lvl="0" marL="0" rtl="0" algn="l">
                <a:lnSpc>
                  <a:spcPct val="140006"/>
                </a:lnSpc>
                <a:spcBef>
                  <a:spcPts val="0"/>
                </a:spcBef>
                <a:spcAft>
                  <a:spcPts val="0"/>
                </a:spcAft>
                <a:buClr>
                  <a:schemeClr val="dk1"/>
                </a:buClr>
                <a:buSzPts val="1100"/>
                <a:buFont typeface="Arial"/>
                <a:buNone/>
              </a:pPr>
              <a:r>
                <a:rPr b="1" lang="en">
                  <a:solidFill>
                    <a:schemeClr val="lt1"/>
                  </a:solidFill>
                  <a:latin typeface="Open Sans"/>
                  <a:ea typeface="Open Sans"/>
                  <a:cs typeface="Open Sans"/>
                  <a:sym typeface="Open Sans"/>
                </a:rPr>
                <a:t>Hands-On Practice</a:t>
              </a:r>
              <a:endParaRPr b="1">
                <a:solidFill>
                  <a:schemeClr val="lt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200">
                  <a:solidFill>
                    <a:schemeClr val="lt1"/>
                  </a:solidFill>
                  <a:latin typeface="Open Sans"/>
                  <a:ea typeface="Open Sans"/>
                  <a:cs typeface="Open Sans"/>
                  <a:sym typeface="Open Sans"/>
                </a:rPr>
                <a:t>20 Minutes</a:t>
              </a:r>
              <a:endParaRPr b="1">
                <a:solidFill>
                  <a:srgbClr val="FFFFFF"/>
                </a:solidFill>
                <a:latin typeface="Open Sans"/>
                <a:ea typeface="Open Sans"/>
                <a:cs typeface="Open Sans"/>
                <a:sym typeface="Open Sans"/>
              </a:endParaRPr>
            </a:p>
          </p:txBody>
        </p:sp>
      </p:grpSp>
      <p:sp>
        <p:nvSpPr>
          <p:cNvPr id="114" name="Google Shape;114;p15"/>
          <p:cNvSpPr/>
          <p:nvPr/>
        </p:nvSpPr>
        <p:spPr>
          <a:xfrm rot="9175335">
            <a:off x="-664556" y="3961928"/>
            <a:ext cx="2535966" cy="2074723"/>
          </a:xfrm>
          <a:custGeom>
            <a:rect b="b" l="l" r="r" t="t"/>
            <a:pathLst>
              <a:path extrusionOk="0" h="4151262" w="5074152">
                <a:moveTo>
                  <a:pt x="0" y="0"/>
                </a:moveTo>
                <a:lnTo>
                  <a:pt x="5074152" y="0"/>
                </a:lnTo>
                <a:lnTo>
                  <a:pt x="5074152" y="4151262"/>
                </a:lnTo>
                <a:lnTo>
                  <a:pt x="0" y="4151262"/>
                </a:lnTo>
                <a:lnTo>
                  <a:pt x="0" y="0"/>
                </a:lnTo>
                <a:close/>
              </a:path>
            </a:pathLst>
          </a:custGeom>
          <a:blipFill rotWithShape="1">
            <a:blip r:embed="rId3">
              <a:alphaModFix/>
            </a:blip>
            <a:stretch>
              <a:fillRect b="0" l="0" r="0" t="0"/>
            </a:stretch>
          </a:blipFill>
          <a:ln>
            <a:noFill/>
          </a:ln>
        </p:spPr>
      </p:sp>
      <p:sp>
        <p:nvSpPr>
          <p:cNvPr id="115" name="Google Shape;115;p15"/>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4">
              <a:alphaModFix/>
            </a:blip>
            <a:stretch>
              <a:fillRect b="0" l="0" r="0" t="0"/>
            </a:stretch>
          </a:blipFill>
          <a:ln>
            <a:noFill/>
          </a:ln>
        </p:spPr>
      </p:sp>
      <p:grpSp>
        <p:nvGrpSpPr>
          <p:cNvPr id="116" name="Google Shape;116;p15"/>
          <p:cNvGrpSpPr/>
          <p:nvPr/>
        </p:nvGrpSpPr>
        <p:grpSpPr>
          <a:xfrm>
            <a:off x="3090202" y="2618337"/>
            <a:ext cx="471993" cy="486705"/>
            <a:chOff x="0" y="0"/>
            <a:chExt cx="812800" cy="812800"/>
          </a:xfrm>
        </p:grpSpPr>
        <p:sp>
          <p:nvSpPr>
            <p:cNvPr id="117" name="Google Shape;117;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8" name="Google Shape;118;p1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rtl="0" algn="ctr">
                <a:lnSpc>
                  <a:spcPct val="171055"/>
                </a:lnSpc>
                <a:spcBef>
                  <a:spcPts val="0"/>
                </a:spcBef>
                <a:spcAft>
                  <a:spcPts val="0"/>
                </a:spcAft>
                <a:buNone/>
              </a:pPr>
              <a:r>
                <a:rPr b="1" lang="en" sz="2100">
                  <a:solidFill>
                    <a:schemeClr val="lt1"/>
                  </a:solidFill>
                  <a:latin typeface="Open Sans"/>
                  <a:ea typeface="Open Sans"/>
                  <a:cs typeface="Open Sans"/>
                  <a:sym typeface="Open Sans"/>
                </a:rPr>
                <a:t>3</a:t>
              </a:r>
              <a:endParaRPr sz="200">
                <a:solidFill>
                  <a:schemeClr val="lt1"/>
                </a:solidFill>
                <a:latin typeface="Open Sans"/>
                <a:ea typeface="Open Sans"/>
                <a:cs typeface="Open Sans"/>
                <a:sym typeface="Open Sans"/>
              </a:endParaRPr>
            </a:p>
          </p:txBody>
        </p:sp>
      </p:grpSp>
      <p:sp>
        <p:nvSpPr>
          <p:cNvPr id="119" name="Google Shape;119;p15"/>
          <p:cNvSpPr txBox="1"/>
          <p:nvPr/>
        </p:nvSpPr>
        <p:spPr>
          <a:xfrm>
            <a:off x="3879038" y="2618319"/>
            <a:ext cx="2814600" cy="486300"/>
          </a:xfrm>
          <a:prstGeom prst="rect">
            <a:avLst/>
          </a:prstGeom>
          <a:noFill/>
          <a:ln>
            <a:noFill/>
          </a:ln>
        </p:spPr>
        <p:txBody>
          <a:bodyPr anchorCtr="0" anchor="t" bIns="0" lIns="0" spcFirstLastPara="1" rIns="0" wrap="square" tIns="0">
            <a:spAutoFit/>
          </a:bodyPr>
          <a:lstStyle/>
          <a:p>
            <a:pPr indent="0" lvl="0" marL="0" rtl="0" algn="l">
              <a:lnSpc>
                <a:spcPct val="140006"/>
              </a:lnSpc>
              <a:spcBef>
                <a:spcPts val="0"/>
              </a:spcBef>
              <a:spcAft>
                <a:spcPts val="0"/>
              </a:spcAft>
              <a:buSzPts val="1100"/>
              <a:buNone/>
            </a:pPr>
            <a:r>
              <a:rPr b="1" lang="en">
                <a:solidFill>
                  <a:srgbClr val="FFFFFF"/>
                </a:solidFill>
                <a:latin typeface="Open Sans"/>
                <a:ea typeface="Open Sans"/>
                <a:cs typeface="Open Sans"/>
                <a:sym typeface="Open Sans"/>
              </a:rPr>
              <a:t>Quiz</a:t>
            </a:r>
            <a:endParaRPr b="1">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rPr lang="en" sz="1200">
                <a:solidFill>
                  <a:schemeClr val="lt1"/>
                </a:solidFill>
                <a:latin typeface="Open Sans"/>
                <a:ea typeface="Open Sans"/>
                <a:cs typeface="Open Sans"/>
                <a:sym typeface="Open Sans"/>
              </a:rPr>
              <a:t>10 Questions</a:t>
            </a:r>
            <a:endParaRPr b="1" sz="1600">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0000"/>
        </a:solidFill>
      </p:bgPr>
    </p:bg>
    <p:spTree>
      <p:nvGrpSpPr>
        <p:cNvPr id="465" name="Shape 465"/>
        <p:cNvGrpSpPr/>
        <p:nvPr/>
      </p:nvGrpSpPr>
      <p:grpSpPr>
        <a:xfrm>
          <a:off x="0" y="0"/>
          <a:ext cx="0" cy="0"/>
          <a:chOff x="0" y="0"/>
          <a:chExt cx="0" cy="0"/>
        </a:xfrm>
      </p:grpSpPr>
      <p:grpSp>
        <p:nvGrpSpPr>
          <p:cNvPr id="466" name="Google Shape;466;p42"/>
          <p:cNvGrpSpPr/>
          <p:nvPr/>
        </p:nvGrpSpPr>
        <p:grpSpPr>
          <a:xfrm>
            <a:off x="0" y="127392"/>
            <a:ext cx="5738484" cy="716456"/>
            <a:chOff x="0" y="-28575"/>
            <a:chExt cx="3022800" cy="377400"/>
          </a:xfrm>
        </p:grpSpPr>
        <p:sp>
          <p:nvSpPr>
            <p:cNvPr id="467" name="Google Shape;467;p42"/>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468" name="Google Shape;468;p42"/>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69" name="Google Shape;469;p42"/>
          <p:cNvSpPr txBox="1"/>
          <p:nvPr/>
        </p:nvSpPr>
        <p:spPr>
          <a:xfrm>
            <a:off x="514350" y="182050"/>
            <a:ext cx="52242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Code for this Joke Chain</a:t>
            </a:r>
            <a:endParaRPr sz="700"/>
          </a:p>
        </p:txBody>
      </p:sp>
      <p:sp>
        <p:nvSpPr>
          <p:cNvPr id="470" name="Google Shape;470;p42"/>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471" name="Google Shape;471;p42"/>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472" name="Google Shape;472;p42"/>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pic>
        <p:nvPicPr>
          <p:cNvPr id="473" name="Google Shape;473;p42"/>
          <p:cNvPicPr preferRelativeResize="0"/>
          <p:nvPr/>
        </p:nvPicPr>
        <p:blipFill rotWithShape="1">
          <a:blip r:embed="rId6">
            <a:alphaModFix/>
          </a:blip>
          <a:srcRect b="13789" l="7277" r="32878" t="24868"/>
          <a:stretch/>
        </p:blipFill>
        <p:spPr>
          <a:xfrm>
            <a:off x="1003412" y="941625"/>
            <a:ext cx="7137175" cy="4115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77" name="Shape 477"/>
        <p:cNvGrpSpPr/>
        <p:nvPr/>
      </p:nvGrpSpPr>
      <p:grpSpPr>
        <a:xfrm>
          <a:off x="0" y="0"/>
          <a:ext cx="0" cy="0"/>
          <a:chOff x="0" y="0"/>
          <a:chExt cx="0" cy="0"/>
        </a:xfrm>
      </p:grpSpPr>
      <p:grpSp>
        <p:nvGrpSpPr>
          <p:cNvPr id="478" name="Google Shape;478;p43"/>
          <p:cNvGrpSpPr/>
          <p:nvPr/>
        </p:nvGrpSpPr>
        <p:grpSpPr>
          <a:xfrm>
            <a:off x="0" y="127392"/>
            <a:ext cx="5738484" cy="716456"/>
            <a:chOff x="0" y="-28575"/>
            <a:chExt cx="3022800" cy="377400"/>
          </a:xfrm>
        </p:grpSpPr>
        <p:sp>
          <p:nvSpPr>
            <p:cNvPr id="479" name="Google Shape;479;p43"/>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480" name="Google Shape;480;p43"/>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81" name="Google Shape;481;p43"/>
          <p:cNvSpPr txBox="1"/>
          <p:nvPr/>
        </p:nvSpPr>
        <p:spPr>
          <a:xfrm>
            <a:off x="514350" y="182050"/>
            <a:ext cx="52242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800">
                <a:solidFill>
                  <a:srgbClr val="FFFFFF"/>
                </a:solidFill>
                <a:latin typeface="Open Sans"/>
                <a:ea typeface="Open Sans"/>
                <a:cs typeface="Open Sans"/>
                <a:sym typeface="Open Sans"/>
              </a:rPr>
              <a:t>Prompt Chaining Approaches</a:t>
            </a:r>
            <a:endParaRPr sz="600"/>
          </a:p>
        </p:txBody>
      </p:sp>
      <p:sp>
        <p:nvSpPr>
          <p:cNvPr id="482" name="Google Shape;482;p43"/>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483" name="Google Shape;483;p43"/>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484" name="Google Shape;484;p43"/>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pic>
        <p:nvPicPr>
          <p:cNvPr id="485" name="Google Shape;485;p43"/>
          <p:cNvPicPr preferRelativeResize="0"/>
          <p:nvPr/>
        </p:nvPicPr>
        <p:blipFill rotWithShape="1">
          <a:blip r:embed="rId6">
            <a:alphaModFix/>
          </a:blip>
          <a:srcRect b="0" l="0" r="0" t="21179"/>
          <a:stretch/>
        </p:blipFill>
        <p:spPr>
          <a:xfrm>
            <a:off x="220600" y="980025"/>
            <a:ext cx="8702801" cy="3858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89" name="Shape 489"/>
        <p:cNvGrpSpPr/>
        <p:nvPr/>
      </p:nvGrpSpPr>
      <p:grpSpPr>
        <a:xfrm>
          <a:off x="0" y="0"/>
          <a:ext cx="0" cy="0"/>
          <a:chOff x="0" y="0"/>
          <a:chExt cx="0" cy="0"/>
        </a:xfrm>
      </p:grpSpPr>
      <p:grpSp>
        <p:nvGrpSpPr>
          <p:cNvPr id="490" name="Google Shape;490;p44"/>
          <p:cNvGrpSpPr/>
          <p:nvPr/>
        </p:nvGrpSpPr>
        <p:grpSpPr>
          <a:xfrm>
            <a:off x="0" y="127392"/>
            <a:ext cx="5738484" cy="716456"/>
            <a:chOff x="0" y="-28575"/>
            <a:chExt cx="3022800" cy="377400"/>
          </a:xfrm>
        </p:grpSpPr>
        <p:sp>
          <p:nvSpPr>
            <p:cNvPr id="491" name="Google Shape;491;p44"/>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492" name="Google Shape;492;p44"/>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93" name="Google Shape;493;p44"/>
          <p:cNvSpPr txBox="1"/>
          <p:nvPr/>
        </p:nvSpPr>
        <p:spPr>
          <a:xfrm>
            <a:off x="514350" y="182050"/>
            <a:ext cx="5224200" cy="661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lang="en" sz="2800">
                <a:solidFill>
                  <a:srgbClr val="FFFFFF"/>
                </a:solidFill>
                <a:latin typeface="Open Sans"/>
                <a:ea typeface="Open Sans"/>
                <a:cs typeface="Open Sans"/>
                <a:sym typeface="Open Sans"/>
              </a:rPr>
              <a:t>Prewritten Chains Available</a:t>
            </a:r>
            <a:endParaRPr sz="600"/>
          </a:p>
        </p:txBody>
      </p:sp>
      <p:sp>
        <p:nvSpPr>
          <p:cNvPr id="494" name="Google Shape;494;p44"/>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495" name="Google Shape;495;p44"/>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496" name="Google Shape;496;p44"/>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497" name="Google Shape;497;p44"/>
          <p:cNvSpPr txBox="1"/>
          <p:nvPr/>
        </p:nvSpPr>
        <p:spPr>
          <a:xfrm>
            <a:off x="514350" y="1060873"/>
            <a:ext cx="8115300" cy="1723800"/>
          </a:xfrm>
          <a:prstGeom prst="rect">
            <a:avLst/>
          </a:prstGeom>
          <a:noFill/>
          <a:ln>
            <a:noFill/>
          </a:ln>
        </p:spPr>
        <p:txBody>
          <a:bodyPr anchorCtr="0" anchor="t" bIns="0" lIns="0" spcFirstLastPara="1" rIns="0" wrap="square" tIns="0">
            <a:spAutoFit/>
          </a:bodyPr>
          <a:lstStyle/>
          <a:p>
            <a:pPr indent="-191008" lvl="0" marL="292608" rtl="0" algn="l">
              <a:lnSpc>
                <a:spcPct val="115000"/>
              </a:lnSpc>
              <a:spcBef>
                <a:spcPts val="0"/>
              </a:spcBef>
              <a:spcAft>
                <a:spcPts val="0"/>
              </a:spcAft>
              <a:buClr>
                <a:srgbClr val="FFFFFF"/>
              </a:buClr>
              <a:buSzPts val="2000"/>
              <a:buFont typeface="Open Sans"/>
              <a:buChar char="●"/>
            </a:pPr>
            <a:r>
              <a:rPr lang="en" sz="2000">
                <a:solidFill>
                  <a:srgbClr val="FFFFFF"/>
                </a:solidFill>
                <a:latin typeface="Open Sans"/>
                <a:ea typeface="Open Sans"/>
                <a:cs typeface="Open Sans"/>
                <a:sym typeface="Open Sans"/>
              </a:rPr>
              <a:t>Summarization chains</a:t>
            </a:r>
            <a:endParaRPr sz="2000">
              <a:solidFill>
                <a:srgbClr val="FFFFFF"/>
              </a:solidFill>
              <a:latin typeface="Open Sans"/>
              <a:ea typeface="Open Sans"/>
              <a:cs typeface="Open Sans"/>
              <a:sym typeface="Open Sans"/>
            </a:endParaRPr>
          </a:p>
          <a:p>
            <a:pPr indent="-191008" lvl="0" marL="292608" rtl="0" algn="l">
              <a:lnSpc>
                <a:spcPct val="115000"/>
              </a:lnSpc>
              <a:spcBef>
                <a:spcPts val="0"/>
              </a:spcBef>
              <a:spcAft>
                <a:spcPts val="0"/>
              </a:spcAft>
              <a:buClr>
                <a:srgbClr val="FFFFFF"/>
              </a:buClr>
              <a:buSzPts val="2000"/>
              <a:buFont typeface="Open Sans"/>
              <a:buChar char="●"/>
            </a:pPr>
            <a:r>
              <a:rPr lang="en" sz="2000">
                <a:solidFill>
                  <a:srgbClr val="FFFFFF"/>
                </a:solidFill>
                <a:latin typeface="Open Sans"/>
                <a:ea typeface="Open Sans"/>
                <a:cs typeface="Open Sans"/>
                <a:sym typeface="Open Sans"/>
              </a:rPr>
              <a:t>Retrieval chains (chains that look stuff up)</a:t>
            </a:r>
            <a:endParaRPr sz="2000">
              <a:solidFill>
                <a:srgbClr val="FFFFFF"/>
              </a:solidFill>
              <a:latin typeface="Open Sans"/>
              <a:ea typeface="Open Sans"/>
              <a:cs typeface="Open Sans"/>
              <a:sym typeface="Open Sans"/>
            </a:endParaRPr>
          </a:p>
          <a:p>
            <a:pPr indent="-191008" lvl="0" marL="292608" rtl="0" algn="l">
              <a:lnSpc>
                <a:spcPct val="115000"/>
              </a:lnSpc>
              <a:spcBef>
                <a:spcPts val="0"/>
              </a:spcBef>
              <a:spcAft>
                <a:spcPts val="0"/>
              </a:spcAft>
              <a:buClr>
                <a:srgbClr val="FFFFFF"/>
              </a:buClr>
              <a:buSzPts val="2000"/>
              <a:buFont typeface="Open Sans"/>
              <a:buChar char="●"/>
            </a:pPr>
            <a:r>
              <a:rPr lang="en" sz="2000">
                <a:solidFill>
                  <a:srgbClr val="FFFFFF"/>
                </a:solidFill>
                <a:latin typeface="Open Sans"/>
                <a:ea typeface="Open Sans"/>
                <a:cs typeface="Open Sans"/>
                <a:sym typeface="Open Sans"/>
              </a:rPr>
              <a:t>Memory chains (keeps track of chat history)</a:t>
            </a:r>
            <a:endParaRPr sz="20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None/>
            </a:pPr>
            <a:r>
              <a:rPr lang="en" sz="2000">
                <a:solidFill>
                  <a:srgbClr val="FFFFFF"/>
                </a:solidFill>
                <a:latin typeface="Open Sans"/>
                <a:ea typeface="Open Sans"/>
                <a:cs typeface="Open Sans"/>
                <a:sym typeface="Open Sans"/>
              </a:rPr>
              <a:t>And dozens more… see </a:t>
            </a:r>
            <a:r>
              <a:rPr b="1" lang="en" sz="2000" u="sng">
                <a:solidFill>
                  <a:srgbClr val="539DC6"/>
                </a:solidFill>
                <a:latin typeface="Open Sans"/>
                <a:ea typeface="Open Sans"/>
                <a:cs typeface="Open Sans"/>
                <a:sym typeface="Open Sans"/>
                <a:hlinkClick r:id="rId6">
                  <a:extLst>
                    <a:ext uri="{A12FA001-AC4F-418D-AE19-62706E023703}">
                      <ahyp:hlinkClr val="tx"/>
                    </a:ext>
                  </a:extLst>
                </a:hlinkClick>
              </a:rPr>
              <a:t>https://www.langchain.com/</a:t>
            </a:r>
            <a:endParaRPr b="1" sz="2000">
              <a:solidFill>
                <a:srgbClr val="539DC6"/>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01" name="Shape 501"/>
        <p:cNvGrpSpPr/>
        <p:nvPr/>
      </p:nvGrpSpPr>
      <p:grpSpPr>
        <a:xfrm>
          <a:off x="0" y="0"/>
          <a:ext cx="0" cy="0"/>
          <a:chOff x="0" y="0"/>
          <a:chExt cx="0" cy="0"/>
        </a:xfrm>
      </p:grpSpPr>
      <p:grpSp>
        <p:nvGrpSpPr>
          <p:cNvPr id="502" name="Google Shape;502;p45"/>
          <p:cNvGrpSpPr/>
          <p:nvPr/>
        </p:nvGrpSpPr>
        <p:grpSpPr>
          <a:xfrm>
            <a:off x="0" y="2026074"/>
            <a:ext cx="9143818" cy="1037096"/>
            <a:chOff x="0" y="-28575"/>
            <a:chExt cx="4816592" cy="546300"/>
          </a:xfrm>
        </p:grpSpPr>
        <p:sp>
          <p:nvSpPr>
            <p:cNvPr id="503" name="Google Shape;503;p45"/>
            <p:cNvSpPr/>
            <p:nvPr/>
          </p:nvSpPr>
          <p:spPr>
            <a:xfrm>
              <a:off x="0" y="0"/>
              <a:ext cx="4816592" cy="517720"/>
            </a:xfrm>
            <a:custGeom>
              <a:rect b="b" l="l" r="r" t="t"/>
              <a:pathLst>
                <a:path extrusionOk="0" h="517720" w="4816592">
                  <a:moveTo>
                    <a:pt x="0" y="0"/>
                  </a:moveTo>
                  <a:lnTo>
                    <a:pt x="4816592" y="0"/>
                  </a:lnTo>
                  <a:lnTo>
                    <a:pt x="4816592" y="517720"/>
                  </a:lnTo>
                  <a:lnTo>
                    <a:pt x="0" y="517720"/>
                  </a:lnTo>
                  <a:close/>
                </a:path>
              </a:pathLst>
            </a:custGeom>
            <a:solidFill>
              <a:srgbClr val="D362A4"/>
            </a:solidFill>
            <a:ln>
              <a:noFill/>
            </a:ln>
          </p:spPr>
        </p:sp>
        <p:sp>
          <p:nvSpPr>
            <p:cNvPr id="504" name="Google Shape;504;p45"/>
            <p:cNvSpPr txBox="1"/>
            <p:nvPr/>
          </p:nvSpPr>
          <p:spPr>
            <a:xfrm>
              <a:off x="0" y="-28575"/>
              <a:ext cx="4816500" cy="5463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05" name="Google Shape;505;p45"/>
          <p:cNvSpPr/>
          <p:nvPr/>
        </p:nvSpPr>
        <p:spPr>
          <a:xfrm rot="9175335">
            <a:off x="-664556" y="3961928"/>
            <a:ext cx="2535966" cy="2074723"/>
          </a:xfrm>
          <a:custGeom>
            <a:rect b="b" l="l" r="r" t="t"/>
            <a:pathLst>
              <a:path extrusionOk="0" h="4151262" w="5074152">
                <a:moveTo>
                  <a:pt x="0" y="0"/>
                </a:moveTo>
                <a:lnTo>
                  <a:pt x="5074152" y="0"/>
                </a:lnTo>
                <a:lnTo>
                  <a:pt x="5074152" y="4151262"/>
                </a:lnTo>
                <a:lnTo>
                  <a:pt x="0" y="4151262"/>
                </a:lnTo>
                <a:lnTo>
                  <a:pt x="0" y="0"/>
                </a:lnTo>
                <a:close/>
              </a:path>
            </a:pathLst>
          </a:custGeom>
          <a:blipFill rotWithShape="1">
            <a:blip r:embed="rId3">
              <a:alphaModFix/>
            </a:blip>
            <a:stretch>
              <a:fillRect b="0" l="0" r="0" t="0"/>
            </a:stretch>
          </a:blipFill>
          <a:ln>
            <a:noFill/>
          </a:ln>
        </p:spPr>
      </p:sp>
      <p:sp>
        <p:nvSpPr>
          <p:cNvPr id="506" name="Google Shape;506;p45"/>
          <p:cNvSpPr/>
          <p:nvPr/>
        </p:nvSpPr>
        <p:spPr>
          <a:xfrm>
            <a:off x="7645320" y="-720575"/>
            <a:ext cx="2260096" cy="2023712"/>
          </a:xfrm>
          <a:custGeom>
            <a:rect b="b" l="l" r="r" t="t"/>
            <a:pathLst>
              <a:path extrusionOk="0" h="4047424" w="4520191">
                <a:moveTo>
                  <a:pt x="0" y="0"/>
                </a:moveTo>
                <a:lnTo>
                  <a:pt x="4520191" y="0"/>
                </a:lnTo>
                <a:lnTo>
                  <a:pt x="4520191" y="4047424"/>
                </a:lnTo>
                <a:lnTo>
                  <a:pt x="0" y="4047424"/>
                </a:lnTo>
                <a:lnTo>
                  <a:pt x="0" y="0"/>
                </a:lnTo>
                <a:close/>
              </a:path>
            </a:pathLst>
          </a:custGeom>
          <a:blipFill rotWithShape="1">
            <a:blip r:embed="rId4">
              <a:alphaModFix/>
            </a:blip>
            <a:stretch>
              <a:fillRect b="0" l="0" r="0" t="0"/>
            </a:stretch>
          </a:blipFill>
          <a:ln>
            <a:noFill/>
          </a:ln>
        </p:spPr>
      </p:sp>
      <p:sp>
        <p:nvSpPr>
          <p:cNvPr id="507" name="Google Shape;507;p45"/>
          <p:cNvSpPr/>
          <p:nvPr/>
        </p:nvSpPr>
        <p:spPr>
          <a:xfrm>
            <a:off x="1157793" y="341368"/>
            <a:ext cx="172982" cy="172982"/>
          </a:xfrm>
          <a:custGeom>
            <a:rect b="b" l="l" r="r" t="t"/>
            <a:pathLst>
              <a:path extrusionOk="0" h="345964" w="345964">
                <a:moveTo>
                  <a:pt x="0" y="0"/>
                </a:moveTo>
                <a:lnTo>
                  <a:pt x="345964" y="0"/>
                </a:lnTo>
                <a:lnTo>
                  <a:pt x="345964" y="345964"/>
                </a:lnTo>
                <a:lnTo>
                  <a:pt x="0" y="345964"/>
                </a:lnTo>
                <a:lnTo>
                  <a:pt x="0" y="0"/>
                </a:lnTo>
                <a:close/>
              </a:path>
            </a:pathLst>
          </a:custGeom>
          <a:blipFill rotWithShape="1">
            <a:blip r:embed="rId5">
              <a:alphaModFix/>
            </a:blip>
            <a:stretch>
              <a:fillRect b="0" l="0" r="0" t="0"/>
            </a:stretch>
          </a:blipFill>
          <a:ln>
            <a:noFill/>
          </a:ln>
        </p:spPr>
      </p:sp>
      <p:sp>
        <p:nvSpPr>
          <p:cNvPr id="508" name="Google Shape;508;p45"/>
          <p:cNvSpPr/>
          <p:nvPr/>
        </p:nvSpPr>
        <p:spPr>
          <a:xfrm>
            <a:off x="5000363" y="1303137"/>
            <a:ext cx="152026" cy="195686"/>
          </a:xfrm>
          <a:custGeom>
            <a:rect b="b" l="l" r="r" t="t"/>
            <a:pathLst>
              <a:path extrusionOk="0" h="391372" w="304052">
                <a:moveTo>
                  <a:pt x="0" y="0"/>
                </a:moveTo>
                <a:lnTo>
                  <a:pt x="304052" y="0"/>
                </a:lnTo>
                <a:lnTo>
                  <a:pt x="304052" y="391373"/>
                </a:lnTo>
                <a:lnTo>
                  <a:pt x="0" y="391373"/>
                </a:lnTo>
                <a:lnTo>
                  <a:pt x="0" y="0"/>
                </a:lnTo>
                <a:close/>
              </a:path>
            </a:pathLst>
          </a:custGeom>
          <a:blipFill rotWithShape="1">
            <a:blip r:embed="rId6">
              <a:alphaModFix/>
            </a:blip>
            <a:stretch>
              <a:fillRect b="0" l="0" r="0" t="0"/>
            </a:stretch>
          </a:blipFill>
          <a:ln>
            <a:noFill/>
          </a:ln>
        </p:spPr>
      </p:sp>
      <p:sp>
        <p:nvSpPr>
          <p:cNvPr id="509" name="Google Shape;509;p45"/>
          <p:cNvSpPr/>
          <p:nvPr/>
        </p:nvSpPr>
        <p:spPr>
          <a:xfrm>
            <a:off x="2849762" y="40786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7">
              <a:alphaModFix/>
            </a:blip>
            <a:stretch>
              <a:fillRect b="0" l="0" r="0" t="0"/>
            </a:stretch>
          </a:blipFill>
          <a:ln>
            <a:noFill/>
          </a:ln>
        </p:spPr>
      </p:sp>
      <p:sp>
        <p:nvSpPr>
          <p:cNvPr id="510" name="Google Shape;510;p45"/>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8">
              <a:alphaModFix/>
            </a:blip>
            <a:stretch>
              <a:fillRect b="0" l="0" r="0" t="0"/>
            </a:stretch>
          </a:blipFill>
          <a:ln>
            <a:noFill/>
          </a:ln>
        </p:spPr>
      </p:sp>
      <p:sp>
        <p:nvSpPr>
          <p:cNvPr id="511" name="Google Shape;511;p45"/>
          <p:cNvSpPr txBox="1"/>
          <p:nvPr/>
        </p:nvSpPr>
        <p:spPr>
          <a:xfrm>
            <a:off x="0" y="2078450"/>
            <a:ext cx="9144000" cy="981000"/>
          </a:xfrm>
          <a:prstGeom prst="rect">
            <a:avLst/>
          </a:prstGeom>
          <a:no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None/>
            </a:pPr>
            <a:r>
              <a:rPr b="1" lang="en" sz="3600">
                <a:solidFill>
                  <a:srgbClr val="FFFFFF"/>
                </a:solidFill>
                <a:latin typeface="Open Sans"/>
                <a:ea typeface="Open Sans"/>
                <a:cs typeface="Open Sans"/>
                <a:sym typeface="Open Sans"/>
              </a:rPr>
              <a:t>Hands-On Practice</a:t>
            </a:r>
            <a:endParaRPr sz="36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15" name="Shape 515"/>
        <p:cNvGrpSpPr/>
        <p:nvPr/>
      </p:nvGrpSpPr>
      <p:grpSpPr>
        <a:xfrm>
          <a:off x="0" y="0"/>
          <a:ext cx="0" cy="0"/>
          <a:chOff x="0" y="0"/>
          <a:chExt cx="0" cy="0"/>
        </a:xfrm>
      </p:grpSpPr>
      <p:grpSp>
        <p:nvGrpSpPr>
          <p:cNvPr id="516" name="Google Shape;516;p46"/>
          <p:cNvGrpSpPr/>
          <p:nvPr/>
        </p:nvGrpSpPr>
        <p:grpSpPr>
          <a:xfrm>
            <a:off x="0" y="127392"/>
            <a:ext cx="5738484" cy="716456"/>
            <a:chOff x="0" y="-28575"/>
            <a:chExt cx="3022800" cy="377400"/>
          </a:xfrm>
        </p:grpSpPr>
        <p:sp>
          <p:nvSpPr>
            <p:cNvPr id="517" name="Google Shape;517;p46"/>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518" name="Google Shape;518;p46"/>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19" name="Google Shape;519;p46"/>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Final Exercise</a:t>
            </a:r>
            <a:endParaRPr sz="700"/>
          </a:p>
        </p:txBody>
      </p:sp>
      <p:sp>
        <p:nvSpPr>
          <p:cNvPr id="520" name="Google Shape;520;p46"/>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521" name="Google Shape;521;p46"/>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522" name="Google Shape;522;p46"/>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523" name="Google Shape;523;p46"/>
          <p:cNvSpPr txBox="1"/>
          <p:nvPr/>
        </p:nvSpPr>
        <p:spPr>
          <a:xfrm>
            <a:off x="514350" y="1045286"/>
            <a:ext cx="8115300" cy="1941000"/>
          </a:xfrm>
          <a:prstGeom prst="rect">
            <a:avLst/>
          </a:prstGeom>
          <a:noFill/>
          <a:ln>
            <a:noFill/>
          </a:ln>
        </p:spPr>
        <p:txBody>
          <a:bodyPr anchorCtr="0" anchor="t" bIns="0" lIns="0" spcFirstLastPara="1" rIns="0" wrap="square" tIns="0">
            <a:spAutoFit/>
          </a:bodyPr>
          <a:lstStyle/>
          <a:p>
            <a:pPr indent="-191008" lvl="0" marL="292608" rtl="0" algn="l">
              <a:lnSpc>
                <a:spcPct val="115000"/>
              </a:lnSpc>
              <a:spcBef>
                <a:spcPts val="0"/>
              </a:spcBef>
              <a:spcAft>
                <a:spcPts val="0"/>
              </a:spcAft>
              <a:buClr>
                <a:srgbClr val="FFFFFF"/>
              </a:buClr>
              <a:buSzPts val="2000"/>
              <a:buAutoNum type="arabicPeriod"/>
            </a:pPr>
            <a:r>
              <a:rPr lang="en" sz="2000">
                <a:solidFill>
                  <a:srgbClr val="FFFFFF"/>
                </a:solidFill>
                <a:latin typeface="Open Sans"/>
                <a:ea typeface="Open Sans"/>
                <a:cs typeface="Open Sans"/>
                <a:sym typeface="Open Sans"/>
              </a:rPr>
              <a:t>Create a financial advisor chatbot</a:t>
            </a:r>
            <a:endParaRPr sz="2000">
              <a:solidFill>
                <a:srgbClr val="FFFFFF"/>
              </a:solidFill>
              <a:latin typeface="Open Sans"/>
              <a:ea typeface="Open Sans"/>
              <a:cs typeface="Open Sans"/>
              <a:sym typeface="Open Sans"/>
            </a:endParaRPr>
          </a:p>
          <a:p>
            <a:pPr indent="-191008" lvl="0" marL="292608" rtl="0" algn="l">
              <a:lnSpc>
                <a:spcPct val="115000"/>
              </a:lnSpc>
              <a:spcBef>
                <a:spcPts val="0"/>
              </a:spcBef>
              <a:spcAft>
                <a:spcPts val="0"/>
              </a:spcAft>
              <a:buClr>
                <a:srgbClr val="FFFFFF"/>
              </a:buClr>
              <a:buSzPts val="2000"/>
              <a:buAutoNum type="arabicPeriod"/>
            </a:pPr>
            <a:r>
              <a:rPr lang="en" sz="2000">
                <a:solidFill>
                  <a:srgbClr val="FFFFFF"/>
                </a:solidFill>
                <a:latin typeface="Open Sans"/>
                <a:ea typeface="Open Sans"/>
                <a:cs typeface="Open Sans"/>
                <a:sym typeface="Open Sans"/>
              </a:rPr>
              <a:t>Write simple chain for creating poems about McDonald’s</a:t>
            </a:r>
            <a:endParaRPr sz="20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None/>
            </a:pPr>
            <a:r>
              <a:rPr lang="en" sz="2000">
                <a:solidFill>
                  <a:srgbClr val="FFFFFF"/>
                </a:solidFill>
                <a:latin typeface="Open Sans"/>
                <a:ea typeface="Open Sans"/>
                <a:cs typeface="Open Sans"/>
                <a:sym typeface="Open Sans"/>
              </a:rPr>
              <a:t>(More instructions in Google Drive)</a:t>
            </a:r>
            <a:endParaRPr sz="20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None/>
            </a:pPr>
            <a:r>
              <a:t/>
            </a:r>
            <a:endParaRPr sz="20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None/>
            </a:pPr>
            <a:r>
              <a:rPr i="1" lang="en" sz="1800">
                <a:solidFill>
                  <a:srgbClr val="FFFFFF"/>
                </a:solidFill>
                <a:latin typeface="Open Sans"/>
                <a:ea typeface="Open Sans"/>
                <a:cs typeface="Open Sans"/>
                <a:sym typeface="Open Sans"/>
              </a:rPr>
              <a:t>20 minutes to complete exercise</a:t>
            </a:r>
            <a:endParaRPr i="1" sz="1800">
              <a:solidFill>
                <a:srgbClr val="FFFFFF"/>
              </a:solidFill>
              <a:latin typeface="Open Sans"/>
              <a:ea typeface="Open Sans"/>
              <a:cs typeface="Open Sans"/>
              <a:sym typeface="Ope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27" name="Shape 527"/>
        <p:cNvGrpSpPr/>
        <p:nvPr/>
      </p:nvGrpSpPr>
      <p:grpSpPr>
        <a:xfrm>
          <a:off x="0" y="0"/>
          <a:ext cx="0" cy="0"/>
          <a:chOff x="0" y="0"/>
          <a:chExt cx="0" cy="0"/>
        </a:xfrm>
      </p:grpSpPr>
      <p:grpSp>
        <p:nvGrpSpPr>
          <p:cNvPr id="528" name="Google Shape;528;p47"/>
          <p:cNvGrpSpPr/>
          <p:nvPr/>
        </p:nvGrpSpPr>
        <p:grpSpPr>
          <a:xfrm>
            <a:off x="0" y="127392"/>
            <a:ext cx="5738484" cy="716456"/>
            <a:chOff x="0" y="-28575"/>
            <a:chExt cx="3022800" cy="377400"/>
          </a:xfrm>
        </p:grpSpPr>
        <p:sp>
          <p:nvSpPr>
            <p:cNvPr id="529" name="Google Shape;529;p47"/>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530" name="Google Shape;530;p47"/>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31" name="Google Shape;531;p47"/>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Final Exercise</a:t>
            </a:r>
            <a:endParaRPr sz="700"/>
          </a:p>
        </p:txBody>
      </p:sp>
      <p:sp>
        <p:nvSpPr>
          <p:cNvPr id="532" name="Google Shape;532;p47"/>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533" name="Google Shape;533;p47"/>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534" name="Google Shape;534;p47"/>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535" name="Google Shape;535;p47"/>
          <p:cNvSpPr txBox="1"/>
          <p:nvPr/>
        </p:nvSpPr>
        <p:spPr>
          <a:xfrm>
            <a:off x="514350" y="1045286"/>
            <a:ext cx="8115300" cy="2348100"/>
          </a:xfrm>
          <a:prstGeom prst="rect">
            <a:avLst/>
          </a:prstGeom>
          <a:noFill/>
          <a:ln>
            <a:noFill/>
          </a:ln>
        </p:spPr>
        <p:txBody>
          <a:bodyPr anchorCtr="0" anchor="t" bIns="0" lIns="0" spcFirstLastPara="1" rIns="0" wrap="square" tIns="0">
            <a:spAutoFit/>
          </a:bodyPr>
          <a:lstStyle/>
          <a:p>
            <a:pPr indent="0" lvl="0" marL="0" rtl="0" algn="ctr">
              <a:lnSpc>
                <a:spcPct val="115000"/>
              </a:lnSpc>
              <a:spcBef>
                <a:spcPts val="0"/>
              </a:spcBef>
              <a:spcAft>
                <a:spcPts val="0"/>
              </a:spcAft>
              <a:buNone/>
            </a:pPr>
            <a:r>
              <a:rPr b="1" lang="en" sz="2000" u="sng">
                <a:solidFill>
                  <a:srgbClr val="539DC6"/>
                </a:solidFill>
                <a:latin typeface="Open Sans"/>
                <a:ea typeface="Open Sans"/>
                <a:cs typeface="Open Sans"/>
                <a:sym typeface="Open Sans"/>
                <a:hlinkClick r:id="rId6">
                  <a:extLst>
                    <a:ext uri="{A12FA001-AC4F-418D-AE19-62706E023703}">
                      <ahyp:hlinkClr val="tx"/>
                    </a:ext>
                  </a:extLst>
                </a:hlinkClick>
              </a:rPr>
              <a:t>http://tinyurl.com/ZSL-langchain</a:t>
            </a:r>
            <a:endParaRPr b="1" sz="2000">
              <a:solidFill>
                <a:srgbClr val="539DC6"/>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t/>
            </a:r>
            <a:endParaRPr sz="19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None/>
            </a:pPr>
            <a:r>
              <a:rPr lang="en" sz="2000">
                <a:solidFill>
                  <a:srgbClr val="FFFFFF"/>
                </a:solidFill>
                <a:latin typeface="Open Sans"/>
                <a:ea typeface="Open Sans"/>
                <a:cs typeface="Open Sans"/>
                <a:sym typeface="Open Sans"/>
              </a:rPr>
              <a:t>File &gt; “Save a copy in Drive”</a:t>
            </a:r>
            <a:endParaRPr sz="20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t/>
            </a:r>
            <a:endParaRPr sz="19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None/>
            </a:pPr>
            <a:r>
              <a:rPr lang="en" sz="2000">
                <a:solidFill>
                  <a:srgbClr val="FFFFFF"/>
                </a:solidFill>
                <a:latin typeface="Open Sans"/>
                <a:ea typeface="Open Sans"/>
                <a:cs typeface="Open Sans"/>
                <a:sym typeface="Open Sans"/>
              </a:rPr>
              <a:t>Scroll down to the last cell</a:t>
            </a:r>
            <a:endParaRPr sz="20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t/>
            </a:r>
            <a:endParaRPr sz="19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None/>
            </a:pPr>
            <a:r>
              <a:rPr lang="en" sz="1800">
                <a:solidFill>
                  <a:srgbClr val="FFFFFF"/>
                </a:solidFill>
                <a:latin typeface="Open Sans"/>
                <a:ea typeface="Open Sans"/>
                <a:cs typeface="Open Sans"/>
                <a:sym typeface="Open Sans"/>
              </a:rPr>
              <a:t>Fill in your solution!</a:t>
            </a:r>
            <a:endParaRPr sz="1800">
              <a:solidFill>
                <a:srgbClr val="FFFFFF"/>
              </a:solidFill>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39" name="Shape 539"/>
        <p:cNvGrpSpPr/>
        <p:nvPr/>
      </p:nvGrpSpPr>
      <p:grpSpPr>
        <a:xfrm>
          <a:off x="0" y="0"/>
          <a:ext cx="0" cy="0"/>
          <a:chOff x="0" y="0"/>
          <a:chExt cx="0" cy="0"/>
        </a:xfrm>
      </p:grpSpPr>
      <p:grpSp>
        <p:nvGrpSpPr>
          <p:cNvPr id="540" name="Google Shape;540;p48"/>
          <p:cNvGrpSpPr/>
          <p:nvPr/>
        </p:nvGrpSpPr>
        <p:grpSpPr>
          <a:xfrm>
            <a:off x="0" y="2026074"/>
            <a:ext cx="9143818" cy="1037096"/>
            <a:chOff x="0" y="-28575"/>
            <a:chExt cx="4816592" cy="546300"/>
          </a:xfrm>
        </p:grpSpPr>
        <p:sp>
          <p:nvSpPr>
            <p:cNvPr id="541" name="Google Shape;541;p48"/>
            <p:cNvSpPr/>
            <p:nvPr/>
          </p:nvSpPr>
          <p:spPr>
            <a:xfrm>
              <a:off x="0" y="0"/>
              <a:ext cx="4816592" cy="517720"/>
            </a:xfrm>
            <a:custGeom>
              <a:rect b="b" l="l" r="r" t="t"/>
              <a:pathLst>
                <a:path extrusionOk="0" h="517720" w="4816592">
                  <a:moveTo>
                    <a:pt x="0" y="0"/>
                  </a:moveTo>
                  <a:lnTo>
                    <a:pt x="4816592" y="0"/>
                  </a:lnTo>
                  <a:lnTo>
                    <a:pt x="4816592" y="517720"/>
                  </a:lnTo>
                  <a:lnTo>
                    <a:pt x="0" y="517720"/>
                  </a:lnTo>
                  <a:close/>
                </a:path>
              </a:pathLst>
            </a:custGeom>
            <a:solidFill>
              <a:srgbClr val="D362A4"/>
            </a:solidFill>
            <a:ln>
              <a:noFill/>
            </a:ln>
          </p:spPr>
        </p:sp>
        <p:sp>
          <p:nvSpPr>
            <p:cNvPr id="542" name="Google Shape;542;p48"/>
            <p:cNvSpPr txBox="1"/>
            <p:nvPr/>
          </p:nvSpPr>
          <p:spPr>
            <a:xfrm>
              <a:off x="0" y="-28575"/>
              <a:ext cx="4816500" cy="5463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43" name="Google Shape;543;p48"/>
          <p:cNvSpPr/>
          <p:nvPr/>
        </p:nvSpPr>
        <p:spPr>
          <a:xfrm rot="9175335">
            <a:off x="-664556" y="3961928"/>
            <a:ext cx="2535966" cy="2074723"/>
          </a:xfrm>
          <a:custGeom>
            <a:rect b="b" l="l" r="r" t="t"/>
            <a:pathLst>
              <a:path extrusionOk="0" h="4151262" w="5074152">
                <a:moveTo>
                  <a:pt x="0" y="0"/>
                </a:moveTo>
                <a:lnTo>
                  <a:pt x="5074152" y="0"/>
                </a:lnTo>
                <a:lnTo>
                  <a:pt x="5074152" y="4151262"/>
                </a:lnTo>
                <a:lnTo>
                  <a:pt x="0" y="4151262"/>
                </a:lnTo>
                <a:lnTo>
                  <a:pt x="0" y="0"/>
                </a:lnTo>
                <a:close/>
              </a:path>
            </a:pathLst>
          </a:custGeom>
          <a:blipFill rotWithShape="1">
            <a:blip r:embed="rId3">
              <a:alphaModFix/>
            </a:blip>
            <a:stretch>
              <a:fillRect b="0" l="0" r="0" t="0"/>
            </a:stretch>
          </a:blipFill>
          <a:ln>
            <a:noFill/>
          </a:ln>
        </p:spPr>
      </p:sp>
      <p:sp>
        <p:nvSpPr>
          <p:cNvPr id="544" name="Google Shape;544;p48"/>
          <p:cNvSpPr/>
          <p:nvPr/>
        </p:nvSpPr>
        <p:spPr>
          <a:xfrm>
            <a:off x="7645320" y="-720575"/>
            <a:ext cx="2260096" cy="2023712"/>
          </a:xfrm>
          <a:custGeom>
            <a:rect b="b" l="l" r="r" t="t"/>
            <a:pathLst>
              <a:path extrusionOk="0" h="4047424" w="4520191">
                <a:moveTo>
                  <a:pt x="0" y="0"/>
                </a:moveTo>
                <a:lnTo>
                  <a:pt x="4520191" y="0"/>
                </a:lnTo>
                <a:lnTo>
                  <a:pt x="4520191" y="4047424"/>
                </a:lnTo>
                <a:lnTo>
                  <a:pt x="0" y="4047424"/>
                </a:lnTo>
                <a:lnTo>
                  <a:pt x="0" y="0"/>
                </a:lnTo>
                <a:close/>
              </a:path>
            </a:pathLst>
          </a:custGeom>
          <a:blipFill rotWithShape="1">
            <a:blip r:embed="rId4">
              <a:alphaModFix/>
            </a:blip>
            <a:stretch>
              <a:fillRect b="0" l="0" r="0" t="0"/>
            </a:stretch>
          </a:blipFill>
          <a:ln>
            <a:noFill/>
          </a:ln>
        </p:spPr>
      </p:sp>
      <p:sp>
        <p:nvSpPr>
          <p:cNvPr id="545" name="Google Shape;545;p48"/>
          <p:cNvSpPr/>
          <p:nvPr/>
        </p:nvSpPr>
        <p:spPr>
          <a:xfrm>
            <a:off x="1157793" y="341368"/>
            <a:ext cx="172982" cy="172982"/>
          </a:xfrm>
          <a:custGeom>
            <a:rect b="b" l="l" r="r" t="t"/>
            <a:pathLst>
              <a:path extrusionOk="0" h="345964" w="345964">
                <a:moveTo>
                  <a:pt x="0" y="0"/>
                </a:moveTo>
                <a:lnTo>
                  <a:pt x="345964" y="0"/>
                </a:lnTo>
                <a:lnTo>
                  <a:pt x="345964" y="345964"/>
                </a:lnTo>
                <a:lnTo>
                  <a:pt x="0" y="345964"/>
                </a:lnTo>
                <a:lnTo>
                  <a:pt x="0" y="0"/>
                </a:lnTo>
                <a:close/>
              </a:path>
            </a:pathLst>
          </a:custGeom>
          <a:blipFill rotWithShape="1">
            <a:blip r:embed="rId5">
              <a:alphaModFix/>
            </a:blip>
            <a:stretch>
              <a:fillRect b="0" l="0" r="0" t="0"/>
            </a:stretch>
          </a:blipFill>
          <a:ln>
            <a:noFill/>
          </a:ln>
        </p:spPr>
      </p:sp>
      <p:sp>
        <p:nvSpPr>
          <p:cNvPr id="546" name="Google Shape;546;p48"/>
          <p:cNvSpPr/>
          <p:nvPr/>
        </p:nvSpPr>
        <p:spPr>
          <a:xfrm>
            <a:off x="5000363" y="1303137"/>
            <a:ext cx="152026" cy="195686"/>
          </a:xfrm>
          <a:custGeom>
            <a:rect b="b" l="l" r="r" t="t"/>
            <a:pathLst>
              <a:path extrusionOk="0" h="391372" w="304052">
                <a:moveTo>
                  <a:pt x="0" y="0"/>
                </a:moveTo>
                <a:lnTo>
                  <a:pt x="304052" y="0"/>
                </a:lnTo>
                <a:lnTo>
                  <a:pt x="304052" y="391373"/>
                </a:lnTo>
                <a:lnTo>
                  <a:pt x="0" y="391373"/>
                </a:lnTo>
                <a:lnTo>
                  <a:pt x="0" y="0"/>
                </a:lnTo>
                <a:close/>
              </a:path>
            </a:pathLst>
          </a:custGeom>
          <a:blipFill rotWithShape="1">
            <a:blip r:embed="rId6">
              <a:alphaModFix/>
            </a:blip>
            <a:stretch>
              <a:fillRect b="0" l="0" r="0" t="0"/>
            </a:stretch>
          </a:blipFill>
          <a:ln>
            <a:noFill/>
          </a:ln>
        </p:spPr>
      </p:sp>
      <p:sp>
        <p:nvSpPr>
          <p:cNvPr id="547" name="Google Shape;547;p48"/>
          <p:cNvSpPr/>
          <p:nvPr/>
        </p:nvSpPr>
        <p:spPr>
          <a:xfrm>
            <a:off x="2849762" y="40786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7">
              <a:alphaModFix/>
            </a:blip>
            <a:stretch>
              <a:fillRect b="0" l="0" r="0" t="0"/>
            </a:stretch>
          </a:blipFill>
          <a:ln>
            <a:noFill/>
          </a:ln>
        </p:spPr>
      </p:sp>
      <p:sp>
        <p:nvSpPr>
          <p:cNvPr id="548" name="Google Shape;548;p48"/>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8">
              <a:alphaModFix/>
            </a:blip>
            <a:stretch>
              <a:fillRect b="0" l="0" r="0" t="0"/>
            </a:stretch>
          </a:blipFill>
          <a:ln>
            <a:noFill/>
          </a:ln>
        </p:spPr>
      </p:sp>
      <p:sp>
        <p:nvSpPr>
          <p:cNvPr id="549" name="Google Shape;549;p48"/>
          <p:cNvSpPr txBox="1"/>
          <p:nvPr/>
        </p:nvSpPr>
        <p:spPr>
          <a:xfrm>
            <a:off x="0" y="2078450"/>
            <a:ext cx="9144000" cy="981000"/>
          </a:xfrm>
          <a:prstGeom prst="rect">
            <a:avLst/>
          </a:prstGeom>
          <a:no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None/>
            </a:pPr>
            <a:r>
              <a:rPr b="1" lang="en" sz="3600">
                <a:solidFill>
                  <a:srgbClr val="FFFFFF"/>
                </a:solidFill>
                <a:latin typeface="Open Sans"/>
                <a:ea typeface="Open Sans"/>
                <a:cs typeface="Open Sans"/>
                <a:sym typeface="Open Sans"/>
              </a:rPr>
              <a:t>Q &amp; A</a:t>
            </a:r>
            <a:endParaRPr sz="3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53" name="Shape 553"/>
        <p:cNvGrpSpPr/>
        <p:nvPr/>
      </p:nvGrpSpPr>
      <p:grpSpPr>
        <a:xfrm>
          <a:off x="0" y="0"/>
          <a:ext cx="0" cy="0"/>
          <a:chOff x="0" y="0"/>
          <a:chExt cx="0" cy="0"/>
        </a:xfrm>
      </p:grpSpPr>
      <p:sp>
        <p:nvSpPr>
          <p:cNvPr id="554" name="Google Shape;554;p49"/>
          <p:cNvSpPr/>
          <p:nvPr/>
        </p:nvSpPr>
        <p:spPr>
          <a:xfrm rot="9178405">
            <a:off x="-665502" y="3959892"/>
            <a:ext cx="2537076" cy="2075631"/>
          </a:xfrm>
          <a:custGeom>
            <a:rect b="b" l="l" r="r" t="t"/>
            <a:pathLst>
              <a:path extrusionOk="0" h="4151262" w="5074152">
                <a:moveTo>
                  <a:pt x="0" y="0"/>
                </a:moveTo>
                <a:lnTo>
                  <a:pt x="5074152" y="0"/>
                </a:lnTo>
                <a:lnTo>
                  <a:pt x="5074152" y="4151262"/>
                </a:lnTo>
                <a:lnTo>
                  <a:pt x="0" y="4151262"/>
                </a:lnTo>
                <a:lnTo>
                  <a:pt x="0" y="0"/>
                </a:lnTo>
                <a:close/>
              </a:path>
            </a:pathLst>
          </a:custGeom>
          <a:blipFill rotWithShape="1">
            <a:blip r:embed="rId3">
              <a:alphaModFix/>
            </a:blip>
            <a:stretch>
              <a:fillRect b="0" l="0" r="0" t="0"/>
            </a:stretch>
          </a:blipFill>
          <a:ln>
            <a:noFill/>
          </a:ln>
        </p:spPr>
      </p:sp>
      <p:sp>
        <p:nvSpPr>
          <p:cNvPr id="555" name="Google Shape;555;p49"/>
          <p:cNvSpPr/>
          <p:nvPr/>
        </p:nvSpPr>
        <p:spPr>
          <a:xfrm>
            <a:off x="7645320" y="-720575"/>
            <a:ext cx="2260096" cy="2023712"/>
          </a:xfrm>
          <a:custGeom>
            <a:rect b="b" l="l" r="r" t="t"/>
            <a:pathLst>
              <a:path extrusionOk="0" h="4047424" w="4520191">
                <a:moveTo>
                  <a:pt x="0" y="0"/>
                </a:moveTo>
                <a:lnTo>
                  <a:pt x="4520191" y="0"/>
                </a:lnTo>
                <a:lnTo>
                  <a:pt x="4520191" y="4047424"/>
                </a:lnTo>
                <a:lnTo>
                  <a:pt x="0" y="4047424"/>
                </a:lnTo>
                <a:lnTo>
                  <a:pt x="0" y="0"/>
                </a:lnTo>
                <a:close/>
              </a:path>
            </a:pathLst>
          </a:custGeom>
          <a:blipFill rotWithShape="1">
            <a:blip r:embed="rId4">
              <a:alphaModFix/>
            </a:blip>
            <a:stretch>
              <a:fillRect b="0" l="0" r="0" t="0"/>
            </a:stretch>
          </a:blipFill>
          <a:ln>
            <a:noFill/>
          </a:ln>
        </p:spPr>
      </p:sp>
      <p:sp>
        <p:nvSpPr>
          <p:cNvPr id="556" name="Google Shape;556;p49"/>
          <p:cNvSpPr/>
          <p:nvPr/>
        </p:nvSpPr>
        <p:spPr>
          <a:xfrm>
            <a:off x="1157793" y="341368"/>
            <a:ext cx="172982" cy="172982"/>
          </a:xfrm>
          <a:custGeom>
            <a:rect b="b" l="l" r="r" t="t"/>
            <a:pathLst>
              <a:path extrusionOk="0" h="345964" w="345964">
                <a:moveTo>
                  <a:pt x="0" y="0"/>
                </a:moveTo>
                <a:lnTo>
                  <a:pt x="345964" y="0"/>
                </a:lnTo>
                <a:lnTo>
                  <a:pt x="345964" y="345964"/>
                </a:lnTo>
                <a:lnTo>
                  <a:pt x="0" y="345964"/>
                </a:lnTo>
                <a:lnTo>
                  <a:pt x="0" y="0"/>
                </a:lnTo>
                <a:close/>
              </a:path>
            </a:pathLst>
          </a:custGeom>
          <a:blipFill rotWithShape="1">
            <a:blip r:embed="rId5">
              <a:alphaModFix/>
            </a:blip>
            <a:stretch>
              <a:fillRect b="0" l="0" r="0" t="0"/>
            </a:stretch>
          </a:blipFill>
          <a:ln>
            <a:noFill/>
          </a:ln>
        </p:spPr>
      </p:sp>
      <p:sp>
        <p:nvSpPr>
          <p:cNvPr id="557" name="Google Shape;557;p49"/>
          <p:cNvSpPr/>
          <p:nvPr/>
        </p:nvSpPr>
        <p:spPr>
          <a:xfrm>
            <a:off x="5000363" y="1303137"/>
            <a:ext cx="152026" cy="195686"/>
          </a:xfrm>
          <a:custGeom>
            <a:rect b="b" l="l" r="r" t="t"/>
            <a:pathLst>
              <a:path extrusionOk="0" h="391372" w="304052">
                <a:moveTo>
                  <a:pt x="0" y="0"/>
                </a:moveTo>
                <a:lnTo>
                  <a:pt x="304052" y="0"/>
                </a:lnTo>
                <a:lnTo>
                  <a:pt x="304052" y="391373"/>
                </a:lnTo>
                <a:lnTo>
                  <a:pt x="0" y="391373"/>
                </a:lnTo>
                <a:lnTo>
                  <a:pt x="0" y="0"/>
                </a:lnTo>
                <a:close/>
              </a:path>
            </a:pathLst>
          </a:custGeom>
          <a:blipFill rotWithShape="1">
            <a:blip r:embed="rId6">
              <a:alphaModFix/>
            </a:blip>
            <a:stretch>
              <a:fillRect b="0" l="0" r="0" t="0"/>
            </a:stretch>
          </a:blipFill>
          <a:ln>
            <a:noFill/>
          </a:ln>
        </p:spPr>
      </p:sp>
      <p:sp>
        <p:nvSpPr>
          <p:cNvPr id="558" name="Google Shape;558;p49"/>
          <p:cNvSpPr/>
          <p:nvPr/>
        </p:nvSpPr>
        <p:spPr>
          <a:xfrm>
            <a:off x="2849762" y="40786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7">
              <a:alphaModFix/>
            </a:blip>
            <a:stretch>
              <a:fillRect b="0" l="0" r="0" t="0"/>
            </a:stretch>
          </a:blipFill>
          <a:ln>
            <a:noFill/>
          </a:ln>
        </p:spPr>
      </p:sp>
      <p:sp>
        <p:nvSpPr>
          <p:cNvPr id="559" name="Google Shape;559;p49"/>
          <p:cNvSpPr txBox="1"/>
          <p:nvPr/>
        </p:nvSpPr>
        <p:spPr>
          <a:xfrm>
            <a:off x="0" y="1740903"/>
            <a:ext cx="9144000" cy="78327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 sz="4600" u="none" cap="none" strike="noStrike">
                <a:solidFill>
                  <a:srgbClr val="FFFFFF"/>
                </a:solidFill>
                <a:latin typeface="Open Sans"/>
                <a:ea typeface="Open Sans"/>
                <a:cs typeface="Open Sans"/>
                <a:sym typeface="Open Sans"/>
              </a:rPr>
              <a:t>Thank You!</a:t>
            </a:r>
            <a:endParaRPr sz="700"/>
          </a:p>
        </p:txBody>
      </p:sp>
      <p:grpSp>
        <p:nvGrpSpPr>
          <p:cNvPr id="560" name="Google Shape;560;p49"/>
          <p:cNvGrpSpPr/>
          <p:nvPr/>
        </p:nvGrpSpPr>
        <p:grpSpPr>
          <a:xfrm>
            <a:off x="0" y="2646286"/>
            <a:ext cx="9144000" cy="670586"/>
            <a:chOff x="0" y="-144661"/>
            <a:chExt cx="24384000" cy="1788229"/>
          </a:xfrm>
        </p:grpSpPr>
        <p:grpSp>
          <p:nvGrpSpPr>
            <p:cNvPr id="561" name="Google Shape;561;p49"/>
            <p:cNvGrpSpPr/>
            <p:nvPr/>
          </p:nvGrpSpPr>
          <p:grpSpPr>
            <a:xfrm>
              <a:off x="0" y="-144661"/>
              <a:ext cx="24384000" cy="1788229"/>
              <a:chOff x="0" y="-28575"/>
              <a:chExt cx="4816593" cy="353230"/>
            </a:xfrm>
          </p:grpSpPr>
          <p:sp>
            <p:nvSpPr>
              <p:cNvPr id="562" name="Google Shape;562;p49"/>
              <p:cNvSpPr/>
              <p:nvPr/>
            </p:nvSpPr>
            <p:spPr>
              <a:xfrm>
                <a:off x="0" y="0"/>
                <a:ext cx="4816592" cy="324655"/>
              </a:xfrm>
              <a:custGeom>
                <a:rect b="b" l="l" r="r" t="t"/>
                <a:pathLst>
                  <a:path extrusionOk="0" h="324655" w="4816592">
                    <a:moveTo>
                      <a:pt x="0" y="0"/>
                    </a:moveTo>
                    <a:lnTo>
                      <a:pt x="4816592" y="0"/>
                    </a:lnTo>
                    <a:lnTo>
                      <a:pt x="4816592" y="324655"/>
                    </a:lnTo>
                    <a:lnTo>
                      <a:pt x="0" y="324655"/>
                    </a:lnTo>
                    <a:close/>
                  </a:path>
                </a:pathLst>
              </a:custGeom>
              <a:solidFill>
                <a:srgbClr val="D362A4"/>
              </a:solidFill>
              <a:ln>
                <a:noFill/>
              </a:ln>
            </p:spPr>
          </p:sp>
          <p:sp>
            <p:nvSpPr>
              <p:cNvPr id="563" name="Google Shape;563;p49"/>
              <p:cNvSpPr txBox="1"/>
              <p:nvPr/>
            </p:nvSpPr>
            <p:spPr>
              <a:xfrm>
                <a:off x="0" y="-28575"/>
                <a:ext cx="4816593" cy="35323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64" name="Google Shape;564;p49"/>
            <p:cNvSpPr txBox="1"/>
            <p:nvPr/>
          </p:nvSpPr>
          <p:spPr>
            <a:xfrm>
              <a:off x="0" y="321404"/>
              <a:ext cx="24384000" cy="924559"/>
            </a:xfrm>
            <a:prstGeom prst="rect">
              <a:avLst/>
            </a:prstGeom>
            <a:noFill/>
            <a:ln>
              <a:noFill/>
            </a:ln>
          </p:spPr>
          <p:txBody>
            <a:bodyPr anchorCtr="0" anchor="ctr" bIns="0" lIns="0" spcFirstLastPara="1" rIns="0" wrap="square" tIns="0">
              <a:noAutofit/>
            </a:bodyPr>
            <a:lstStyle/>
            <a:p>
              <a:pPr indent="0" lvl="0" marL="0" marR="0" rtl="0" algn="ctr">
                <a:lnSpc>
                  <a:spcPct val="140000"/>
                </a:lnSpc>
                <a:spcBef>
                  <a:spcPts val="0"/>
                </a:spcBef>
                <a:spcAft>
                  <a:spcPts val="0"/>
                </a:spcAft>
                <a:buNone/>
              </a:pPr>
              <a:r>
                <a:rPr lang="en" sz="2100">
                  <a:solidFill>
                    <a:srgbClr val="FFFFFF"/>
                  </a:solidFill>
                  <a:latin typeface="Open Sans"/>
                  <a:ea typeface="Open Sans"/>
                  <a:cs typeface="Open Sans"/>
                  <a:sym typeface="Open Sans"/>
                </a:rPr>
                <a:t>pquigley@zerioshotlabs.com</a:t>
              </a:r>
              <a:endParaRPr sz="700"/>
            </a:p>
          </p:txBody>
        </p:sp>
      </p:grpSp>
      <p:sp>
        <p:nvSpPr>
          <p:cNvPr id="565" name="Google Shape;565;p49"/>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8">
              <a:alphaModFix/>
            </a:blip>
            <a:stretch>
              <a:fillRect b="0" l="0" r="0" t="0"/>
            </a:stretch>
          </a:blipFill>
          <a:ln>
            <a:noFill/>
          </a:ln>
        </p:spPr>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69" name="Shape 569"/>
        <p:cNvGrpSpPr/>
        <p:nvPr/>
      </p:nvGrpSpPr>
      <p:grpSpPr>
        <a:xfrm>
          <a:off x="0" y="0"/>
          <a:ext cx="0" cy="0"/>
          <a:chOff x="0" y="0"/>
          <a:chExt cx="0" cy="0"/>
        </a:xfrm>
      </p:grpSpPr>
      <p:grpSp>
        <p:nvGrpSpPr>
          <p:cNvPr id="570" name="Google Shape;570;p50"/>
          <p:cNvGrpSpPr/>
          <p:nvPr/>
        </p:nvGrpSpPr>
        <p:grpSpPr>
          <a:xfrm>
            <a:off x="0" y="2026074"/>
            <a:ext cx="9143818" cy="1037096"/>
            <a:chOff x="0" y="-28575"/>
            <a:chExt cx="4816592" cy="546300"/>
          </a:xfrm>
        </p:grpSpPr>
        <p:sp>
          <p:nvSpPr>
            <p:cNvPr id="571" name="Google Shape;571;p50"/>
            <p:cNvSpPr/>
            <p:nvPr/>
          </p:nvSpPr>
          <p:spPr>
            <a:xfrm>
              <a:off x="0" y="0"/>
              <a:ext cx="4816592" cy="517720"/>
            </a:xfrm>
            <a:custGeom>
              <a:rect b="b" l="l" r="r" t="t"/>
              <a:pathLst>
                <a:path extrusionOk="0" h="517720" w="4816592">
                  <a:moveTo>
                    <a:pt x="0" y="0"/>
                  </a:moveTo>
                  <a:lnTo>
                    <a:pt x="4816592" y="0"/>
                  </a:lnTo>
                  <a:lnTo>
                    <a:pt x="4816592" y="517720"/>
                  </a:lnTo>
                  <a:lnTo>
                    <a:pt x="0" y="517720"/>
                  </a:lnTo>
                  <a:close/>
                </a:path>
              </a:pathLst>
            </a:custGeom>
            <a:solidFill>
              <a:srgbClr val="D362A4"/>
            </a:solidFill>
            <a:ln>
              <a:noFill/>
            </a:ln>
          </p:spPr>
        </p:sp>
        <p:sp>
          <p:nvSpPr>
            <p:cNvPr id="572" name="Google Shape;572;p50"/>
            <p:cNvSpPr txBox="1"/>
            <p:nvPr/>
          </p:nvSpPr>
          <p:spPr>
            <a:xfrm>
              <a:off x="0" y="-28575"/>
              <a:ext cx="4816500" cy="5463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73" name="Google Shape;573;p50"/>
          <p:cNvSpPr/>
          <p:nvPr/>
        </p:nvSpPr>
        <p:spPr>
          <a:xfrm rot="9175335">
            <a:off x="-664556" y="3961928"/>
            <a:ext cx="2535966" cy="2074723"/>
          </a:xfrm>
          <a:custGeom>
            <a:rect b="b" l="l" r="r" t="t"/>
            <a:pathLst>
              <a:path extrusionOk="0" h="4151262" w="5074152">
                <a:moveTo>
                  <a:pt x="0" y="0"/>
                </a:moveTo>
                <a:lnTo>
                  <a:pt x="5074152" y="0"/>
                </a:lnTo>
                <a:lnTo>
                  <a:pt x="5074152" y="4151262"/>
                </a:lnTo>
                <a:lnTo>
                  <a:pt x="0" y="4151262"/>
                </a:lnTo>
                <a:lnTo>
                  <a:pt x="0" y="0"/>
                </a:lnTo>
                <a:close/>
              </a:path>
            </a:pathLst>
          </a:custGeom>
          <a:blipFill rotWithShape="1">
            <a:blip r:embed="rId3">
              <a:alphaModFix/>
            </a:blip>
            <a:stretch>
              <a:fillRect b="0" l="0" r="0" t="0"/>
            </a:stretch>
          </a:blipFill>
          <a:ln>
            <a:noFill/>
          </a:ln>
        </p:spPr>
      </p:sp>
      <p:sp>
        <p:nvSpPr>
          <p:cNvPr id="574" name="Google Shape;574;p50"/>
          <p:cNvSpPr/>
          <p:nvPr/>
        </p:nvSpPr>
        <p:spPr>
          <a:xfrm>
            <a:off x="7645320" y="-720575"/>
            <a:ext cx="2260096" cy="2023712"/>
          </a:xfrm>
          <a:custGeom>
            <a:rect b="b" l="l" r="r" t="t"/>
            <a:pathLst>
              <a:path extrusionOk="0" h="4047424" w="4520191">
                <a:moveTo>
                  <a:pt x="0" y="0"/>
                </a:moveTo>
                <a:lnTo>
                  <a:pt x="4520191" y="0"/>
                </a:lnTo>
                <a:lnTo>
                  <a:pt x="4520191" y="4047424"/>
                </a:lnTo>
                <a:lnTo>
                  <a:pt x="0" y="4047424"/>
                </a:lnTo>
                <a:lnTo>
                  <a:pt x="0" y="0"/>
                </a:lnTo>
                <a:close/>
              </a:path>
            </a:pathLst>
          </a:custGeom>
          <a:blipFill rotWithShape="1">
            <a:blip r:embed="rId4">
              <a:alphaModFix/>
            </a:blip>
            <a:stretch>
              <a:fillRect b="0" l="0" r="0" t="0"/>
            </a:stretch>
          </a:blipFill>
          <a:ln>
            <a:noFill/>
          </a:ln>
        </p:spPr>
      </p:sp>
      <p:sp>
        <p:nvSpPr>
          <p:cNvPr id="575" name="Google Shape;575;p50"/>
          <p:cNvSpPr/>
          <p:nvPr/>
        </p:nvSpPr>
        <p:spPr>
          <a:xfrm>
            <a:off x="1157793" y="341368"/>
            <a:ext cx="172982" cy="172982"/>
          </a:xfrm>
          <a:custGeom>
            <a:rect b="b" l="l" r="r" t="t"/>
            <a:pathLst>
              <a:path extrusionOk="0" h="345964" w="345964">
                <a:moveTo>
                  <a:pt x="0" y="0"/>
                </a:moveTo>
                <a:lnTo>
                  <a:pt x="345964" y="0"/>
                </a:lnTo>
                <a:lnTo>
                  <a:pt x="345964" y="345964"/>
                </a:lnTo>
                <a:lnTo>
                  <a:pt x="0" y="345964"/>
                </a:lnTo>
                <a:lnTo>
                  <a:pt x="0" y="0"/>
                </a:lnTo>
                <a:close/>
              </a:path>
            </a:pathLst>
          </a:custGeom>
          <a:blipFill rotWithShape="1">
            <a:blip r:embed="rId5">
              <a:alphaModFix/>
            </a:blip>
            <a:stretch>
              <a:fillRect b="0" l="0" r="0" t="0"/>
            </a:stretch>
          </a:blipFill>
          <a:ln>
            <a:noFill/>
          </a:ln>
        </p:spPr>
      </p:sp>
      <p:sp>
        <p:nvSpPr>
          <p:cNvPr id="576" name="Google Shape;576;p50"/>
          <p:cNvSpPr/>
          <p:nvPr/>
        </p:nvSpPr>
        <p:spPr>
          <a:xfrm>
            <a:off x="5000363" y="1303137"/>
            <a:ext cx="152026" cy="195686"/>
          </a:xfrm>
          <a:custGeom>
            <a:rect b="b" l="l" r="r" t="t"/>
            <a:pathLst>
              <a:path extrusionOk="0" h="391372" w="304052">
                <a:moveTo>
                  <a:pt x="0" y="0"/>
                </a:moveTo>
                <a:lnTo>
                  <a:pt x="304052" y="0"/>
                </a:lnTo>
                <a:lnTo>
                  <a:pt x="304052" y="391373"/>
                </a:lnTo>
                <a:lnTo>
                  <a:pt x="0" y="391373"/>
                </a:lnTo>
                <a:lnTo>
                  <a:pt x="0" y="0"/>
                </a:lnTo>
                <a:close/>
              </a:path>
            </a:pathLst>
          </a:custGeom>
          <a:blipFill rotWithShape="1">
            <a:blip r:embed="rId6">
              <a:alphaModFix/>
            </a:blip>
            <a:stretch>
              <a:fillRect b="0" l="0" r="0" t="0"/>
            </a:stretch>
          </a:blipFill>
          <a:ln>
            <a:noFill/>
          </a:ln>
        </p:spPr>
      </p:sp>
      <p:sp>
        <p:nvSpPr>
          <p:cNvPr id="577" name="Google Shape;577;p50"/>
          <p:cNvSpPr/>
          <p:nvPr/>
        </p:nvSpPr>
        <p:spPr>
          <a:xfrm>
            <a:off x="2849762" y="40786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7">
              <a:alphaModFix/>
            </a:blip>
            <a:stretch>
              <a:fillRect b="0" l="0" r="0" t="0"/>
            </a:stretch>
          </a:blipFill>
          <a:ln>
            <a:noFill/>
          </a:ln>
        </p:spPr>
      </p:sp>
      <p:sp>
        <p:nvSpPr>
          <p:cNvPr id="578" name="Google Shape;578;p50"/>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8">
              <a:alphaModFix/>
            </a:blip>
            <a:stretch>
              <a:fillRect b="0" l="0" r="0" t="0"/>
            </a:stretch>
          </a:blipFill>
          <a:ln>
            <a:noFill/>
          </a:ln>
        </p:spPr>
      </p:sp>
      <p:sp>
        <p:nvSpPr>
          <p:cNvPr id="579" name="Google Shape;579;p50"/>
          <p:cNvSpPr txBox="1"/>
          <p:nvPr/>
        </p:nvSpPr>
        <p:spPr>
          <a:xfrm>
            <a:off x="0" y="2078450"/>
            <a:ext cx="9144000" cy="981000"/>
          </a:xfrm>
          <a:prstGeom prst="rect">
            <a:avLst/>
          </a:prstGeom>
          <a:no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None/>
            </a:pPr>
            <a:r>
              <a:rPr b="1" lang="en" sz="3600">
                <a:solidFill>
                  <a:srgbClr val="FFFFFF"/>
                </a:solidFill>
                <a:latin typeface="Open Sans"/>
                <a:ea typeface="Open Sans"/>
                <a:cs typeface="Open Sans"/>
                <a:sym typeface="Open Sans"/>
              </a:rPr>
              <a:t>Quiz</a:t>
            </a:r>
            <a:endParaRPr sz="36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83" name="Shape 583"/>
        <p:cNvGrpSpPr/>
        <p:nvPr/>
      </p:nvGrpSpPr>
      <p:grpSpPr>
        <a:xfrm>
          <a:off x="0" y="0"/>
          <a:ext cx="0" cy="0"/>
          <a:chOff x="0" y="0"/>
          <a:chExt cx="0" cy="0"/>
        </a:xfrm>
      </p:grpSpPr>
      <p:grpSp>
        <p:nvGrpSpPr>
          <p:cNvPr id="584" name="Google Shape;584;p51"/>
          <p:cNvGrpSpPr/>
          <p:nvPr/>
        </p:nvGrpSpPr>
        <p:grpSpPr>
          <a:xfrm>
            <a:off x="0" y="127391"/>
            <a:ext cx="5738428" cy="716458"/>
            <a:chOff x="0" y="-28575"/>
            <a:chExt cx="3022711" cy="377394"/>
          </a:xfrm>
        </p:grpSpPr>
        <p:sp>
          <p:nvSpPr>
            <p:cNvPr id="585" name="Google Shape;585;p51"/>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586" name="Google Shape;586;p51"/>
            <p:cNvSpPr txBox="1"/>
            <p:nvPr/>
          </p:nvSpPr>
          <p:spPr>
            <a:xfrm>
              <a:off x="0" y="-28575"/>
              <a:ext cx="3022711" cy="377394"/>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87" name="Google Shape;587;p51"/>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588" name="Google Shape;588;p51"/>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grpSp>
        <p:nvGrpSpPr>
          <p:cNvPr id="589" name="Google Shape;589;p51"/>
          <p:cNvGrpSpPr/>
          <p:nvPr/>
        </p:nvGrpSpPr>
        <p:grpSpPr>
          <a:xfrm>
            <a:off x="514350" y="1579772"/>
            <a:ext cx="4562497" cy="529543"/>
            <a:chOff x="0" y="-28575"/>
            <a:chExt cx="2403338" cy="278942"/>
          </a:xfrm>
        </p:grpSpPr>
        <p:sp>
          <p:nvSpPr>
            <p:cNvPr id="590" name="Google Shape;590;p51"/>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91" name="Google Shape;591;p51"/>
            <p:cNvSpPr txBox="1"/>
            <p:nvPr/>
          </p:nvSpPr>
          <p:spPr>
            <a:xfrm>
              <a:off x="0" y="-28575"/>
              <a:ext cx="2403338" cy="278942"/>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92" name="Google Shape;592;p51"/>
          <p:cNvGrpSpPr/>
          <p:nvPr/>
        </p:nvGrpSpPr>
        <p:grpSpPr>
          <a:xfrm>
            <a:off x="514350" y="2372089"/>
            <a:ext cx="4562497" cy="529543"/>
            <a:chOff x="0" y="-28575"/>
            <a:chExt cx="2403338" cy="278942"/>
          </a:xfrm>
        </p:grpSpPr>
        <p:sp>
          <p:nvSpPr>
            <p:cNvPr id="593" name="Google Shape;593;p51"/>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94" name="Google Shape;594;p51"/>
            <p:cNvSpPr txBox="1"/>
            <p:nvPr/>
          </p:nvSpPr>
          <p:spPr>
            <a:xfrm>
              <a:off x="0" y="-28575"/>
              <a:ext cx="2403338" cy="278942"/>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95" name="Google Shape;595;p51"/>
          <p:cNvGrpSpPr/>
          <p:nvPr/>
        </p:nvGrpSpPr>
        <p:grpSpPr>
          <a:xfrm>
            <a:off x="514350" y="3164405"/>
            <a:ext cx="4562587" cy="529553"/>
            <a:chOff x="0" y="-28575"/>
            <a:chExt cx="2403338" cy="278942"/>
          </a:xfrm>
        </p:grpSpPr>
        <p:sp>
          <p:nvSpPr>
            <p:cNvPr id="596" name="Google Shape;596;p51"/>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97" name="Google Shape;597;p51"/>
            <p:cNvSpPr txBox="1"/>
            <p:nvPr/>
          </p:nvSpPr>
          <p:spPr>
            <a:xfrm>
              <a:off x="0" y="-28575"/>
              <a:ext cx="2403338" cy="278942"/>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98" name="Google Shape;598;p51"/>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Question 1</a:t>
            </a:r>
            <a:endParaRPr sz="700"/>
          </a:p>
        </p:txBody>
      </p:sp>
      <p:sp>
        <p:nvSpPr>
          <p:cNvPr id="599" name="Google Shape;599;p51"/>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600" name="Google Shape;600;p51"/>
          <p:cNvSpPr txBox="1"/>
          <p:nvPr/>
        </p:nvSpPr>
        <p:spPr>
          <a:xfrm>
            <a:off x="738200" y="1635075"/>
            <a:ext cx="4338600" cy="474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0" i="0" lang="en" sz="1100" u="none" cap="none" strike="noStrike">
                <a:solidFill>
                  <a:srgbClr val="FFFFFF"/>
                </a:solidFill>
                <a:latin typeface="Open Sans"/>
                <a:ea typeface="Open Sans"/>
                <a:cs typeface="Open Sans"/>
                <a:sym typeface="Open Sans"/>
              </a:rPr>
              <a:t>A. </a:t>
            </a:r>
            <a:r>
              <a:rPr lang="en" sz="1100">
                <a:solidFill>
                  <a:srgbClr val="FFFFFF"/>
                </a:solidFill>
                <a:latin typeface="Open Sans"/>
                <a:ea typeface="Open Sans"/>
                <a:cs typeface="Open Sans"/>
                <a:sym typeface="Open Sans"/>
              </a:rPr>
              <a:t>BaseLLM</a:t>
            </a:r>
            <a:endParaRPr sz="1100"/>
          </a:p>
        </p:txBody>
      </p:sp>
      <p:sp>
        <p:nvSpPr>
          <p:cNvPr id="601" name="Google Shape;601;p51"/>
          <p:cNvSpPr txBox="1"/>
          <p:nvPr/>
        </p:nvSpPr>
        <p:spPr>
          <a:xfrm>
            <a:off x="738200" y="2414875"/>
            <a:ext cx="4338600" cy="474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0" i="0" lang="en" sz="1100" u="none" cap="none" strike="noStrike">
                <a:solidFill>
                  <a:srgbClr val="FFFFFF"/>
                </a:solidFill>
                <a:latin typeface="Open Sans"/>
                <a:ea typeface="Open Sans"/>
                <a:cs typeface="Open Sans"/>
                <a:sym typeface="Open Sans"/>
              </a:rPr>
              <a:t>B. </a:t>
            </a:r>
            <a:r>
              <a:rPr lang="en" sz="1100">
                <a:solidFill>
                  <a:srgbClr val="FFFFFF"/>
                </a:solidFill>
                <a:latin typeface="Open Sans"/>
                <a:ea typeface="Open Sans"/>
                <a:cs typeface="Open Sans"/>
                <a:sym typeface="Open Sans"/>
              </a:rPr>
              <a:t>BaseChatModel</a:t>
            </a:r>
            <a:endParaRPr sz="1100"/>
          </a:p>
        </p:txBody>
      </p:sp>
      <p:sp>
        <p:nvSpPr>
          <p:cNvPr id="602" name="Google Shape;602;p51"/>
          <p:cNvSpPr txBox="1"/>
          <p:nvPr/>
        </p:nvSpPr>
        <p:spPr>
          <a:xfrm>
            <a:off x="738200" y="3219775"/>
            <a:ext cx="4338600" cy="474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0" i="0" lang="en" sz="1100" u="none" cap="none" strike="noStrike">
                <a:solidFill>
                  <a:srgbClr val="FFFFFF"/>
                </a:solidFill>
                <a:latin typeface="Open Sans"/>
                <a:ea typeface="Open Sans"/>
                <a:cs typeface="Open Sans"/>
                <a:sym typeface="Open Sans"/>
              </a:rPr>
              <a:t>C. </a:t>
            </a:r>
            <a:r>
              <a:rPr lang="en" sz="1100">
                <a:solidFill>
                  <a:srgbClr val="FFFFFF"/>
                </a:solidFill>
                <a:latin typeface="Open Sans"/>
                <a:ea typeface="Open Sans"/>
                <a:cs typeface="Open Sans"/>
                <a:sym typeface="Open Sans"/>
              </a:rPr>
              <a:t>BaseTemplateModel</a:t>
            </a:r>
            <a:endParaRPr sz="1100"/>
          </a:p>
        </p:txBody>
      </p:sp>
      <p:sp>
        <p:nvSpPr>
          <p:cNvPr id="603" name="Google Shape;603;p51"/>
          <p:cNvSpPr txBox="1"/>
          <p:nvPr/>
        </p:nvSpPr>
        <p:spPr>
          <a:xfrm>
            <a:off x="514350" y="1083275"/>
            <a:ext cx="8182200" cy="2463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rPr b="1" lang="en" sz="1600">
                <a:solidFill>
                  <a:srgbClr val="FFFFFF"/>
                </a:solidFill>
                <a:latin typeface="Open Sans"/>
                <a:ea typeface="Open Sans"/>
                <a:cs typeface="Open Sans"/>
                <a:sym typeface="Open Sans"/>
              </a:rPr>
              <a:t>Which of these is </a:t>
            </a:r>
            <a:r>
              <a:rPr b="1" i="1" lang="en" sz="1600" u="sng">
                <a:solidFill>
                  <a:srgbClr val="FFFFFF"/>
                </a:solidFill>
                <a:latin typeface="Open Sans"/>
                <a:ea typeface="Open Sans"/>
                <a:cs typeface="Open Sans"/>
                <a:sym typeface="Open Sans"/>
              </a:rPr>
              <a:t>not</a:t>
            </a:r>
            <a:r>
              <a:rPr b="1" lang="en" sz="1600">
                <a:solidFill>
                  <a:srgbClr val="FFFFFF"/>
                </a:solidFill>
                <a:latin typeface="Open Sans"/>
                <a:ea typeface="Open Sans"/>
                <a:cs typeface="Open Sans"/>
                <a:sym typeface="Open Sans"/>
              </a:rPr>
              <a:t> a commonly-used object in LangChain?</a:t>
            </a:r>
            <a:endParaRPr b="1" sz="1600">
              <a:solidFill>
                <a:srgbClr val="FFFFFF"/>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3" name="Shape 123"/>
        <p:cNvGrpSpPr/>
        <p:nvPr/>
      </p:nvGrpSpPr>
      <p:grpSpPr>
        <a:xfrm>
          <a:off x="0" y="0"/>
          <a:ext cx="0" cy="0"/>
          <a:chOff x="0" y="0"/>
          <a:chExt cx="0" cy="0"/>
        </a:xfrm>
      </p:grpSpPr>
      <p:grpSp>
        <p:nvGrpSpPr>
          <p:cNvPr id="124" name="Google Shape;124;p16"/>
          <p:cNvGrpSpPr/>
          <p:nvPr/>
        </p:nvGrpSpPr>
        <p:grpSpPr>
          <a:xfrm>
            <a:off x="0" y="127392"/>
            <a:ext cx="5738484" cy="716456"/>
            <a:chOff x="0" y="-28575"/>
            <a:chExt cx="3022800" cy="377400"/>
          </a:xfrm>
        </p:grpSpPr>
        <p:sp>
          <p:nvSpPr>
            <p:cNvPr id="125" name="Google Shape;125;p16"/>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126" name="Google Shape;126;p16"/>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27" name="Google Shape;127;p16"/>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Prerequisites</a:t>
            </a:r>
            <a:endParaRPr sz="700"/>
          </a:p>
        </p:txBody>
      </p:sp>
      <p:sp>
        <p:nvSpPr>
          <p:cNvPr id="128" name="Google Shape;128;p16"/>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129" name="Google Shape;129;p16"/>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130" name="Google Shape;130;p16"/>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131" name="Google Shape;131;p16"/>
          <p:cNvSpPr txBox="1"/>
          <p:nvPr/>
        </p:nvSpPr>
        <p:spPr>
          <a:xfrm>
            <a:off x="514350" y="1007073"/>
            <a:ext cx="8115300" cy="2463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lang="en" sz="1600">
                <a:solidFill>
                  <a:srgbClr val="FFFFFF"/>
                </a:solidFill>
                <a:latin typeface="Open Sans"/>
                <a:ea typeface="Open Sans"/>
                <a:cs typeface="Open Sans"/>
                <a:sym typeface="Open Sans"/>
              </a:rPr>
              <a:t>Before this workshop starts, you’ll need:</a:t>
            </a:r>
            <a:endParaRPr sz="1600"/>
          </a:p>
        </p:txBody>
      </p:sp>
      <p:sp>
        <p:nvSpPr>
          <p:cNvPr id="132" name="Google Shape;132;p16"/>
          <p:cNvSpPr txBox="1"/>
          <p:nvPr/>
        </p:nvSpPr>
        <p:spPr>
          <a:xfrm>
            <a:off x="514350" y="1350086"/>
            <a:ext cx="8115300" cy="711000"/>
          </a:xfrm>
          <a:prstGeom prst="rect">
            <a:avLst/>
          </a:prstGeom>
          <a:noFill/>
          <a:ln>
            <a:noFill/>
          </a:ln>
        </p:spPr>
        <p:txBody>
          <a:bodyPr anchorCtr="0" anchor="t" bIns="0" lIns="0" spcFirstLastPara="1" rIns="0" wrap="square" tIns="0">
            <a:spAutoFit/>
          </a:bodyPr>
          <a:lstStyle/>
          <a:p>
            <a:pPr indent="-152908" lvl="0" marL="292608" rtl="0" algn="l">
              <a:lnSpc>
                <a:spcPct val="115000"/>
              </a:lnSpc>
              <a:spcBef>
                <a:spcPts val="0"/>
              </a:spcBef>
              <a:spcAft>
                <a:spcPts val="0"/>
              </a:spcAft>
              <a:buClr>
                <a:srgbClr val="FFFFFF"/>
              </a:buClr>
              <a:buSzPts val="1400"/>
              <a:buChar char="●"/>
            </a:pPr>
            <a:r>
              <a:rPr lang="en">
                <a:solidFill>
                  <a:srgbClr val="FFFFFF"/>
                </a:solidFill>
                <a:latin typeface="Open Sans"/>
                <a:ea typeface="Open Sans"/>
                <a:cs typeface="Open Sans"/>
                <a:sym typeface="Open Sans"/>
              </a:rPr>
              <a:t>OpenAI API key</a:t>
            </a:r>
            <a:endParaRPr>
              <a:solidFill>
                <a:srgbClr val="FFFFFF"/>
              </a:solidFill>
              <a:latin typeface="Open Sans"/>
              <a:ea typeface="Open Sans"/>
              <a:cs typeface="Open Sans"/>
              <a:sym typeface="Open Sans"/>
            </a:endParaRPr>
          </a:p>
          <a:p>
            <a:pPr indent="-152908" lvl="0" marL="292608" rtl="0" algn="l">
              <a:lnSpc>
                <a:spcPct val="115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Basic familiarity with prompting/large </a:t>
            </a:r>
            <a:r>
              <a:rPr lang="en">
                <a:solidFill>
                  <a:srgbClr val="FFFFFF"/>
                </a:solidFill>
                <a:latin typeface="Open Sans"/>
                <a:ea typeface="Open Sans"/>
                <a:cs typeface="Open Sans"/>
                <a:sym typeface="Open Sans"/>
              </a:rPr>
              <a:t>language</a:t>
            </a:r>
            <a:r>
              <a:rPr lang="en">
                <a:solidFill>
                  <a:srgbClr val="FFFFFF"/>
                </a:solidFill>
                <a:latin typeface="Open Sans"/>
                <a:ea typeface="Open Sans"/>
                <a:cs typeface="Open Sans"/>
                <a:sym typeface="Open Sans"/>
              </a:rPr>
              <a:t> models</a:t>
            </a:r>
            <a:endParaRPr>
              <a:solidFill>
                <a:srgbClr val="FFFFFF"/>
              </a:solidFill>
              <a:latin typeface="Open Sans"/>
              <a:ea typeface="Open Sans"/>
              <a:cs typeface="Open Sans"/>
              <a:sym typeface="Open Sans"/>
            </a:endParaRPr>
          </a:p>
          <a:p>
            <a:pPr indent="-152908" lvl="0" marL="292608" rtl="0" algn="l">
              <a:lnSpc>
                <a:spcPct val="115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Basic familiarity with Python</a:t>
            </a:r>
            <a:endParaRPr>
              <a:solidFill>
                <a:srgbClr val="FFFFFF"/>
              </a:solidFill>
              <a:latin typeface="Open Sans"/>
              <a:ea typeface="Open Sans"/>
              <a:cs typeface="Open Sans"/>
              <a:sym typeface="Open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07" name="Shape 607"/>
        <p:cNvGrpSpPr/>
        <p:nvPr/>
      </p:nvGrpSpPr>
      <p:grpSpPr>
        <a:xfrm>
          <a:off x="0" y="0"/>
          <a:ext cx="0" cy="0"/>
          <a:chOff x="0" y="0"/>
          <a:chExt cx="0" cy="0"/>
        </a:xfrm>
      </p:grpSpPr>
      <p:grpSp>
        <p:nvGrpSpPr>
          <p:cNvPr id="608" name="Google Shape;608;p52"/>
          <p:cNvGrpSpPr/>
          <p:nvPr/>
        </p:nvGrpSpPr>
        <p:grpSpPr>
          <a:xfrm>
            <a:off x="514350" y="3164406"/>
            <a:ext cx="4562497" cy="529654"/>
            <a:chOff x="0" y="-28575"/>
            <a:chExt cx="2403338" cy="279000"/>
          </a:xfrm>
        </p:grpSpPr>
        <p:sp>
          <p:nvSpPr>
            <p:cNvPr id="609" name="Google Shape;609;p52"/>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539DC6"/>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10" name="Google Shape;610;p52"/>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11" name="Google Shape;611;p52"/>
          <p:cNvGrpSpPr/>
          <p:nvPr/>
        </p:nvGrpSpPr>
        <p:grpSpPr>
          <a:xfrm>
            <a:off x="0" y="127392"/>
            <a:ext cx="5738484" cy="716456"/>
            <a:chOff x="0" y="-28575"/>
            <a:chExt cx="3022800" cy="377400"/>
          </a:xfrm>
        </p:grpSpPr>
        <p:sp>
          <p:nvSpPr>
            <p:cNvPr id="612" name="Google Shape;612;p52"/>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613" name="Google Shape;613;p52"/>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14" name="Google Shape;614;p52"/>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615" name="Google Shape;615;p52"/>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grpSp>
        <p:nvGrpSpPr>
          <p:cNvPr id="616" name="Google Shape;616;p52"/>
          <p:cNvGrpSpPr/>
          <p:nvPr/>
        </p:nvGrpSpPr>
        <p:grpSpPr>
          <a:xfrm>
            <a:off x="514350" y="1579772"/>
            <a:ext cx="4562497" cy="529654"/>
            <a:chOff x="0" y="-28575"/>
            <a:chExt cx="2403338" cy="279000"/>
          </a:xfrm>
        </p:grpSpPr>
        <p:sp>
          <p:nvSpPr>
            <p:cNvPr id="617" name="Google Shape;617;p52"/>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18" name="Google Shape;618;p52"/>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19" name="Google Shape;619;p52"/>
          <p:cNvGrpSpPr/>
          <p:nvPr/>
        </p:nvGrpSpPr>
        <p:grpSpPr>
          <a:xfrm>
            <a:off x="514350" y="2372089"/>
            <a:ext cx="4562497" cy="529654"/>
            <a:chOff x="0" y="-28575"/>
            <a:chExt cx="2403338" cy="279000"/>
          </a:xfrm>
        </p:grpSpPr>
        <p:sp>
          <p:nvSpPr>
            <p:cNvPr id="620" name="Google Shape;620;p52"/>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21" name="Google Shape;621;p52"/>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22" name="Google Shape;622;p52"/>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Question 1 - Answer</a:t>
            </a:r>
            <a:endParaRPr sz="700"/>
          </a:p>
        </p:txBody>
      </p:sp>
      <p:sp>
        <p:nvSpPr>
          <p:cNvPr id="623" name="Google Shape;623;p52"/>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624" name="Google Shape;624;p52"/>
          <p:cNvSpPr txBox="1"/>
          <p:nvPr/>
        </p:nvSpPr>
        <p:spPr>
          <a:xfrm>
            <a:off x="738200" y="1635075"/>
            <a:ext cx="4338600" cy="474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0" i="0" lang="en" sz="1100" u="none" cap="none" strike="noStrike">
                <a:solidFill>
                  <a:srgbClr val="FFFFFF"/>
                </a:solidFill>
                <a:latin typeface="Open Sans"/>
                <a:ea typeface="Open Sans"/>
                <a:cs typeface="Open Sans"/>
                <a:sym typeface="Open Sans"/>
              </a:rPr>
              <a:t>A. </a:t>
            </a:r>
            <a:r>
              <a:rPr lang="en" sz="1100">
                <a:solidFill>
                  <a:srgbClr val="FFFFFF"/>
                </a:solidFill>
                <a:latin typeface="Open Sans"/>
                <a:ea typeface="Open Sans"/>
                <a:cs typeface="Open Sans"/>
                <a:sym typeface="Open Sans"/>
              </a:rPr>
              <a:t>BaseLLM</a:t>
            </a:r>
            <a:endParaRPr sz="1100"/>
          </a:p>
        </p:txBody>
      </p:sp>
      <p:sp>
        <p:nvSpPr>
          <p:cNvPr id="625" name="Google Shape;625;p52"/>
          <p:cNvSpPr txBox="1"/>
          <p:nvPr/>
        </p:nvSpPr>
        <p:spPr>
          <a:xfrm>
            <a:off x="738200" y="2414875"/>
            <a:ext cx="4338600" cy="474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0" i="0" lang="en" sz="1100" u="none" cap="none" strike="noStrike">
                <a:solidFill>
                  <a:srgbClr val="FFFFFF"/>
                </a:solidFill>
                <a:latin typeface="Open Sans"/>
                <a:ea typeface="Open Sans"/>
                <a:cs typeface="Open Sans"/>
                <a:sym typeface="Open Sans"/>
              </a:rPr>
              <a:t>B. </a:t>
            </a:r>
            <a:r>
              <a:rPr lang="en" sz="1100">
                <a:solidFill>
                  <a:srgbClr val="FFFFFF"/>
                </a:solidFill>
                <a:latin typeface="Open Sans"/>
                <a:ea typeface="Open Sans"/>
                <a:cs typeface="Open Sans"/>
                <a:sym typeface="Open Sans"/>
              </a:rPr>
              <a:t>BaseChatModel</a:t>
            </a:r>
            <a:endParaRPr sz="1100"/>
          </a:p>
        </p:txBody>
      </p:sp>
      <p:sp>
        <p:nvSpPr>
          <p:cNvPr id="626" name="Google Shape;626;p52"/>
          <p:cNvSpPr txBox="1"/>
          <p:nvPr/>
        </p:nvSpPr>
        <p:spPr>
          <a:xfrm>
            <a:off x="738200" y="3219775"/>
            <a:ext cx="4338600" cy="474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1" i="0" lang="en" sz="1100" u="none" cap="none" strike="noStrike">
                <a:solidFill>
                  <a:srgbClr val="FFFFFF"/>
                </a:solidFill>
                <a:latin typeface="Open Sans"/>
                <a:ea typeface="Open Sans"/>
                <a:cs typeface="Open Sans"/>
                <a:sym typeface="Open Sans"/>
              </a:rPr>
              <a:t>C. </a:t>
            </a:r>
            <a:r>
              <a:rPr b="1" lang="en" sz="1100">
                <a:solidFill>
                  <a:srgbClr val="FFFFFF"/>
                </a:solidFill>
                <a:latin typeface="Open Sans"/>
                <a:ea typeface="Open Sans"/>
                <a:cs typeface="Open Sans"/>
                <a:sym typeface="Open Sans"/>
              </a:rPr>
              <a:t>BaseTemplateModel</a:t>
            </a:r>
            <a:endParaRPr b="1" sz="1100"/>
          </a:p>
        </p:txBody>
      </p:sp>
      <p:sp>
        <p:nvSpPr>
          <p:cNvPr id="627" name="Google Shape;627;p52"/>
          <p:cNvSpPr txBox="1"/>
          <p:nvPr/>
        </p:nvSpPr>
        <p:spPr>
          <a:xfrm>
            <a:off x="514350" y="1083275"/>
            <a:ext cx="8182200" cy="2463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rPr b="1" lang="en" sz="1600">
                <a:solidFill>
                  <a:srgbClr val="FFFFFF"/>
                </a:solidFill>
                <a:latin typeface="Open Sans"/>
                <a:ea typeface="Open Sans"/>
                <a:cs typeface="Open Sans"/>
                <a:sym typeface="Open Sans"/>
              </a:rPr>
              <a:t>Which of these is </a:t>
            </a:r>
            <a:r>
              <a:rPr b="1" i="1" lang="en" sz="1600" u="sng">
                <a:solidFill>
                  <a:srgbClr val="FFFFFF"/>
                </a:solidFill>
                <a:latin typeface="Open Sans"/>
                <a:ea typeface="Open Sans"/>
                <a:cs typeface="Open Sans"/>
                <a:sym typeface="Open Sans"/>
              </a:rPr>
              <a:t>not</a:t>
            </a:r>
            <a:r>
              <a:rPr b="1" lang="en" sz="1600">
                <a:solidFill>
                  <a:srgbClr val="FFFFFF"/>
                </a:solidFill>
                <a:latin typeface="Open Sans"/>
                <a:ea typeface="Open Sans"/>
                <a:cs typeface="Open Sans"/>
                <a:sym typeface="Open Sans"/>
              </a:rPr>
              <a:t> a commonly-used object in LangChain?</a:t>
            </a:r>
            <a:endParaRPr b="1" sz="1600">
              <a:solidFill>
                <a:srgbClr val="FFFFFF"/>
              </a:solidFill>
              <a:latin typeface="Open Sans"/>
              <a:ea typeface="Open Sans"/>
              <a:cs typeface="Open Sans"/>
              <a:sym typeface="Open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31" name="Shape 631"/>
        <p:cNvGrpSpPr/>
        <p:nvPr/>
      </p:nvGrpSpPr>
      <p:grpSpPr>
        <a:xfrm>
          <a:off x="0" y="0"/>
          <a:ext cx="0" cy="0"/>
          <a:chOff x="0" y="0"/>
          <a:chExt cx="0" cy="0"/>
        </a:xfrm>
      </p:grpSpPr>
      <p:grpSp>
        <p:nvGrpSpPr>
          <p:cNvPr id="632" name="Google Shape;632;p53"/>
          <p:cNvGrpSpPr/>
          <p:nvPr/>
        </p:nvGrpSpPr>
        <p:grpSpPr>
          <a:xfrm>
            <a:off x="0" y="127392"/>
            <a:ext cx="5738484" cy="716456"/>
            <a:chOff x="0" y="-28575"/>
            <a:chExt cx="3022800" cy="377400"/>
          </a:xfrm>
        </p:grpSpPr>
        <p:sp>
          <p:nvSpPr>
            <p:cNvPr id="633" name="Google Shape;633;p53"/>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634" name="Google Shape;634;p53"/>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35" name="Google Shape;635;p53"/>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636" name="Google Shape;636;p53"/>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grpSp>
        <p:nvGrpSpPr>
          <p:cNvPr id="637" name="Google Shape;637;p53"/>
          <p:cNvGrpSpPr/>
          <p:nvPr/>
        </p:nvGrpSpPr>
        <p:grpSpPr>
          <a:xfrm>
            <a:off x="514350" y="1732172"/>
            <a:ext cx="4562497" cy="529654"/>
            <a:chOff x="0" y="-28575"/>
            <a:chExt cx="2403338" cy="279000"/>
          </a:xfrm>
        </p:grpSpPr>
        <p:sp>
          <p:nvSpPr>
            <p:cNvPr id="638" name="Google Shape;638;p53"/>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39" name="Google Shape;639;p53"/>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40" name="Google Shape;640;p53"/>
          <p:cNvGrpSpPr/>
          <p:nvPr/>
        </p:nvGrpSpPr>
        <p:grpSpPr>
          <a:xfrm>
            <a:off x="514350" y="2524489"/>
            <a:ext cx="4562497" cy="529654"/>
            <a:chOff x="0" y="-28575"/>
            <a:chExt cx="2403338" cy="279000"/>
          </a:xfrm>
        </p:grpSpPr>
        <p:sp>
          <p:nvSpPr>
            <p:cNvPr id="641" name="Google Shape;641;p53"/>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42" name="Google Shape;642;p53"/>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43" name="Google Shape;643;p53"/>
          <p:cNvGrpSpPr/>
          <p:nvPr/>
        </p:nvGrpSpPr>
        <p:grpSpPr>
          <a:xfrm>
            <a:off x="514350" y="3316806"/>
            <a:ext cx="4562497" cy="529654"/>
            <a:chOff x="0" y="-28575"/>
            <a:chExt cx="2403338" cy="279000"/>
          </a:xfrm>
        </p:grpSpPr>
        <p:sp>
          <p:nvSpPr>
            <p:cNvPr id="644" name="Google Shape;644;p53"/>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45" name="Google Shape;645;p53"/>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46" name="Google Shape;646;p53"/>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Question 2</a:t>
            </a:r>
            <a:endParaRPr sz="700"/>
          </a:p>
        </p:txBody>
      </p:sp>
      <p:sp>
        <p:nvSpPr>
          <p:cNvPr id="647" name="Google Shape;647;p53"/>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648" name="Google Shape;648;p53"/>
          <p:cNvSpPr txBox="1"/>
          <p:nvPr/>
        </p:nvSpPr>
        <p:spPr>
          <a:xfrm>
            <a:off x="738200" y="1787475"/>
            <a:ext cx="4338600" cy="474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0" i="0" lang="en" sz="1100" u="none" cap="none" strike="noStrike">
                <a:solidFill>
                  <a:srgbClr val="FFFFFF"/>
                </a:solidFill>
                <a:latin typeface="Open Sans"/>
                <a:ea typeface="Open Sans"/>
                <a:cs typeface="Open Sans"/>
                <a:sym typeface="Open Sans"/>
              </a:rPr>
              <a:t>A. </a:t>
            </a:r>
            <a:r>
              <a:rPr lang="en" sz="1100">
                <a:solidFill>
                  <a:srgbClr val="FFFFFF"/>
                </a:solidFill>
                <a:latin typeface="Open Sans"/>
                <a:ea typeface="Open Sans"/>
                <a:cs typeface="Open Sans"/>
                <a:sym typeface="Open Sans"/>
              </a:rPr>
              <a:t>RAGPromptTemplate</a:t>
            </a:r>
            <a:endParaRPr sz="1100"/>
          </a:p>
        </p:txBody>
      </p:sp>
      <p:sp>
        <p:nvSpPr>
          <p:cNvPr id="649" name="Google Shape;649;p53"/>
          <p:cNvSpPr txBox="1"/>
          <p:nvPr/>
        </p:nvSpPr>
        <p:spPr>
          <a:xfrm>
            <a:off x="738200" y="2567275"/>
            <a:ext cx="4338600" cy="474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0" i="0" lang="en" sz="1100" u="none" cap="none" strike="noStrike">
                <a:solidFill>
                  <a:srgbClr val="FFFFFF"/>
                </a:solidFill>
                <a:latin typeface="Open Sans"/>
                <a:ea typeface="Open Sans"/>
                <a:cs typeface="Open Sans"/>
                <a:sym typeface="Open Sans"/>
              </a:rPr>
              <a:t>B. </a:t>
            </a:r>
            <a:r>
              <a:rPr lang="en" sz="1100">
                <a:solidFill>
                  <a:srgbClr val="FFFFFF"/>
                </a:solidFill>
                <a:latin typeface="Open Sans"/>
                <a:ea typeface="Open Sans"/>
                <a:cs typeface="Open Sans"/>
                <a:sym typeface="Open Sans"/>
              </a:rPr>
              <a:t>FewShotPromptTemplate</a:t>
            </a:r>
            <a:endParaRPr sz="1100"/>
          </a:p>
        </p:txBody>
      </p:sp>
      <p:sp>
        <p:nvSpPr>
          <p:cNvPr id="650" name="Google Shape;650;p53"/>
          <p:cNvSpPr txBox="1"/>
          <p:nvPr/>
        </p:nvSpPr>
        <p:spPr>
          <a:xfrm>
            <a:off x="738200" y="3372175"/>
            <a:ext cx="4338600" cy="474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0" i="0" lang="en" sz="1100" u="none" cap="none" strike="noStrike">
                <a:solidFill>
                  <a:srgbClr val="FFFFFF"/>
                </a:solidFill>
                <a:latin typeface="Open Sans"/>
                <a:ea typeface="Open Sans"/>
                <a:cs typeface="Open Sans"/>
                <a:sym typeface="Open Sans"/>
              </a:rPr>
              <a:t>C. Zer</a:t>
            </a:r>
            <a:r>
              <a:rPr lang="en" sz="1100">
                <a:solidFill>
                  <a:srgbClr val="FFFFFF"/>
                </a:solidFill>
                <a:latin typeface="Open Sans"/>
                <a:ea typeface="Open Sans"/>
                <a:cs typeface="Open Sans"/>
                <a:sym typeface="Open Sans"/>
              </a:rPr>
              <a:t>oShotPromptTemplate</a:t>
            </a:r>
            <a:endParaRPr sz="1100"/>
          </a:p>
        </p:txBody>
      </p:sp>
      <p:sp>
        <p:nvSpPr>
          <p:cNvPr id="651" name="Google Shape;651;p53"/>
          <p:cNvSpPr txBox="1"/>
          <p:nvPr/>
        </p:nvSpPr>
        <p:spPr>
          <a:xfrm>
            <a:off x="514350" y="1007075"/>
            <a:ext cx="8182200" cy="4965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lang="en" sz="1500">
                <a:solidFill>
                  <a:srgbClr val="FFFFFF"/>
                </a:solidFill>
                <a:latin typeface="Open Sans"/>
                <a:ea typeface="Open Sans"/>
                <a:cs typeface="Open Sans"/>
                <a:sym typeface="Open Sans"/>
              </a:rPr>
              <a:t>Which prompt template may be useful in cases where an LLM gives more accurate outputs after a couple of examples of how to approach a task?</a:t>
            </a:r>
            <a:endParaRPr sz="15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55" name="Shape 655"/>
        <p:cNvGrpSpPr/>
        <p:nvPr/>
      </p:nvGrpSpPr>
      <p:grpSpPr>
        <a:xfrm>
          <a:off x="0" y="0"/>
          <a:ext cx="0" cy="0"/>
          <a:chOff x="0" y="0"/>
          <a:chExt cx="0" cy="0"/>
        </a:xfrm>
      </p:grpSpPr>
      <p:grpSp>
        <p:nvGrpSpPr>
          <p:cNvPr id="656" name="Google Shape;656;p54"/>
          <p:cNvGrpSpPr/>
          <p:nvPr/>
        </p:nvGrpSpPr>
        <p:grpSpPr>
          <a:xfrm>
            <a:off x="514350" y="2524469"/>
            <a:ext cx="4562497" cy="529654"/>
            <a:chOff x="0" y="-28575"/>
            <a:chExt cx="2403338" cy="279000"/>
          </a:xfrm>
        </p:grpSpPr>
        <p:sp>
          <p:nvSpPr>
            <p:cNvPr id="657" name="Google Shape;657;p54"/>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539DC6"/>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58" name="Google Shape;658;p54"/>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59" name="Google Shape;659;p54"/>
          <p:cNvGrpSpPr/>
          <p:nvPr/>
        </p:nvGrpSpPr>
        <p:grpSpPr>
          <a:xfrm>
            <a:off x="0" y="127392"/>
            <a:ext cx="5738484" cy="716456"/>
            <a:chOff x="0" y="-28575"/>
            <a:chExt cx="3022800" cy="377400"/>
          </a:xfrm>
        </p:grpSpPr>
        <p:sp>
          <p:nvSpPr>
            <p:cNvPr id="660" name="Google Shape;660;p54"/>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661" name="Google Shape;661;p54"/>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62" name="Google Shape;662;p54"/>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663" name="Google Shape;663;p54"/>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grpSp>
        <p:nvGrpSpPr>
          <p:cNvPr id="664" name="Google Shape;664;p54"/>
          <p:cNvGrpSpPr/>
          <p:nvPr/>
        </p:nvGrpSpPr>
        <p:grpSpPr>
          <a:xfrm>
            <a:off x="514350" y="1732172"/>
            <a:ext cx="4562497" cy="529654"/>
            <a:chOff x="0" y="-28575"/>
            <a:chExt cx="2403338" cy="279000"/>
          </a:xfrm>
        </p:grpSpPr>
        <p:sp>
          <p:nvSpPr>
            <p:cNvPr id="665" name="Google Shape;665;p54"/>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66" name="Google Shape;666;p54"/>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67" name="Google Shape;667;p54"/>
          <p:cNvGrpSpPr/>
          <p:nvPr/>
        </p:nvGrpSpPr>
        <p:grpSpPr>
          <a:xfrm>
            <a:off x="514350" y="3316806"/>
            <a:ext cx="4562497" cy="529654"/>
            <a:chOff x="0" y="-28575"/>
            <a:chExt cx="2403338" cy="279000"/>
          </a:xfrm>
        </p:grpSpPr>
        <p:sp>
          <p:nvSpPr>
            <p:cNvPr id="668" name="Google Shape;668;p54"/>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69" name="Google Shape;669;p54"/>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70" name="Google Shape;670;p54"/>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Question 2 - Answer</a:t>
            </a:r>
            <a:endParaRPr sz="700"/>
          </a:p>
        </p:txBody>
      </p:sp>
      <p:sp>
        <p:nvSpPr>
          <p:cNvPr id="671" name="Google Shape;671;p54"/>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672" name="Google Shape;672;p54"/>
          <p:cNvSpPr txBox="1"/>
          <p:nvPr/>
        </p:nvSpPr>
        <p:spPr>
          <a:xfrm>
            <a:off x="738200" y="1787475"/>
            <a:ext cx="4338600" cy="474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0" i="0" lang="en" sz="1100" u="none" cap="none" strike="noStrike">
                <a:solidFill>
                  <a:srgbClr val="FFFFFF"/>
                </a:solidFill>
                <a:latin typeface="Open Sans"/>
                <a:ea typeface="Open Sans"/>
                <a:cs typeface="Open Sans"/>
                <a:sym typeface="Open Sans"/>
              </a:rPr>
              <a:t>A. </a:t>
            </a:r>
            <a:r>
              <a:rPr lang="en" sz="1100">
                <a:solidFill>
                  <a:srgbClr val="FFFFFF"/>
                </a:solidFill>
                <a:latin typeface="Open Sans"/>
                <a:ea typeface="Open Sans"/>
                <a:cs typeface="Open Sans"/>
                <a:sym typeface="Open Sans"/>
              </a:rPr>
              <a:t>RAGPromptTemplate</a:t>
            </a:r>
            <a:endParaRPr sz="1100"/>
          </a:p>
        </p:txBody>
      </p:sp>
      <p:sp>
        <p:nvSpPr>
          <p:cNvPr id="673" name="Google Shape;673;p54"/>
          <p:cNvSpPr txBox="1"/>
          <p:nvPr/>
        </p:nvSpPr>
        <p:spPr>
          <a:xfrm>
            <a:off x="738200" y="2567275"/>
            <a:ext cx="4338600" cy="474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1" i="0" lang="en" sz="1100" u="none" cap="none" strike="noStrike">
                <a:solidFill>
                  <a:srgbClr val="FFFFFF"/>
                </a:solidFill>
                <a:latin typeface="Open Sans"/>
                <a:ea typeface="Open Sans"/>
                <a:cs typeface="Open Sans"/>
                <a:sym typeface="Open Sans"/>
              </a:rPr>
              <a:t>B. </a:t>
            </a:r>
            <a:r>
              <a:rPr b="1" lang="en" sz="1100">
                <a:solidFill>
                  <a:srgbClr val="FFFFFF"/>
                </a:solidFill>
                <a:latin typeface="Open Sans"/>
                <a:ea typeface="Open Sans"/>
                <a:cs typeface="Open Sans"/>
                <a:sym typeface="Open Sans"/>
              </a:rPr>
              <a:t>FewShotPromptTemplate</a:t>
            </a:r>
            <a:endParaRPr b="1" sz="1100"/>
          </a:p>
        </p:txBody>
      </p:sp>
      <p:sp>
        <p:nvSpPr>
          <p:cNvPr id="674" name="Google Shape;674;p54"/>
          <p:cNvSpPr txBox="1"/>
          <p:nvPr/>
        </p:nvSpPr>
        <p:spPr>
          <a:xfrm>
            <a:off x="738200" y="3372175"/>
            <a:ext cx="4338600" cy="474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0" i="0" lang="en" sz="1100" u="none" cap="none" strike="noStrike">
                <a:solidFill>
                  <a:srgbClr val="FFFFFF"/>
                </a:solidFill>
                <a:latin typeface="Open Sans"/>
                <a:ea typeface="Open Sans"/>
                <a:cs typeface="Open Sans"/>
                <a:sym typeface="Open Sans"/>
              </a:rPr>
              <a:t>C. Zer</a:t>
            </a:r>
            <a:r>
              <a:rPr lang="en" sz="1100">
                <a:solidFill>
                  <a:srgbClr val="FFFFFF"/>
                </a:solidFill>
                <a:latin typeface="Open Sans"/>
                <a:ea typeface="Open Sans"/>
                <a:cs typeface="Open Sans"/>
                <a:sym typeface="Open Sans"/>
              </a:rPr>
              <a:t>oShotPromptTemplate</a:t>
            </a:r>
            <a:endParaRPr sz="1100"/>
          </a:p>
        </p:txBody>
      </p:sp>
      <p:sp>
        <p:nvSpPr>
          <p:cNvPr id="675" name="Google Shape;675;p54"/>
          <p:cNvSpPr txBox="1"/>
          <p:nvPr/>
        </p:nvSpPr>
        <p:spPr>
          <a:xfrm>
            <a:off x="514350" y="1083275"/>
            <a:ext cx="8182200" cy="4965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lang="en" sz="1500">
                <a:solidFill>
                  <a:srgbClr val="FFFFFF"/>
                </a:solidFill>
                <a:latin typeface="Open Sans"/>
                <a:ea typeface="Open Sans"/>
                <a:cs typeface="Open Sans"/>
                <a:sym typeface="Open Sans"/>
              </a:rPr>
              <a:t>Which prompt template may be useful in cases where an LLM gives more accurate outputs after a couple of examples of how to approach a task?</a:t>
            </a:r>
            <a:endParaRPr sz="15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79" name="Shape 679"/>
        <p:cNvGrpSpPr/>
        <p:nvPr/>
      </p:nvGrpSpPr>
      <p:grpSpPr>
        <a:xfrm>
          <a:off x="0" y="0"/>
          <a:ext cx="0" cy="0"/>
          <a:chOff x="0" y="0"/>
          <a:chExt cx="0" cy="0"/>
        </a:xfrm>
      </p:grpSpPr>
      <p:grpSp>
        <p:nvGrpSpPr>
          <p:cNvPr id="680" name="Google Shape;680;p55"/>
          <p:cNvGrpSpPr/>
          <p:nvPr/>
        </p:nvGrpSpPr>
        <p:grpSpPr>
          <a:xfrm>
            <a:off x="0" y="127392"/>
            <a:ext cx="5738484" cy="716456"/>
            <a:chOff x="0" y="-28575"/>
            <a:chExt cx="3022800" cy="377400"/>
          </a:xfrm>
        </p:grpSpPr>
        <p:sp>
          <p:nvSpPr>
            <p:cNvPr id="681" name="Google Shape;681;p55"/>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682" name="Google Shape;682;p55"/>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83" name="Google Shape;683;p55"/>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684" name="Google Shape;684;p55"/>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grpSp>
        <p:nvGrpSpPr>
          <p:cNvPr id="685" name="Google Shape;685;p55"/>
          <p:cNvGrpSpPr/>
          <p:nvPr/>
        </p:nvGrpSpPr>
        <p:grpSpPr>
          <a:xfrm>
            <a:off x="514350" y="1732172"/>
            <a:ext cx="4562497" cy="529654"/>
            <a:chOff x="0" y="-28575"/>
            <a:chExt cx="2403338" cy="279000"/>
          </a:xfrm>
        </p:grpSpPr>
        <p:sp>
          <p:nvSpPr>
            <p:cNvPr id="686" name="Google Shape;686;p55"/>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87" name="Google Shape;687;p55"/>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88" name="Google Shape;688;p55"/>
          <p:cNvGrpSpPr/>
          <p:nvPr/>
        </p:nvGrpSpPr>
        <p:grpSpPr>
          <a:xfrm>
            <a:off x="514350" y="2524489"/>
            <a:ext cx="4562497" cy="529654"/>
            <a:chOff x="0" y="-28575"/>
            <a:chExt cx="2403338" cy="279000"/>
          </a:xfrm>
        </p:grpSpPr>
        <p:sp>
          <p:nvSpPr>
            <p:cNvPr id="689" name="Google Shape;689;p55"/>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90" name="Google Shape;690;p55"/>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91" name="Google Shape;691;p55"/>
          <p:cNvGrpSpPr/>
          <p:nvPr/>
        </p:nvGrpSpPr>
        <p:grpSpPr>
          <a:xfrm>
            <a:off x="514350" y="3316806"/>
            <a:ext cx="4562497" cy="529654"/>
            <a:chOff x="0" y="-28575"/>
            <a:chExt cx="2403338" cy="279000"/>
          </a:xfrm>
        </p:grpSpPr>
        <p:sp>
          <p:nvSpPr>
            <p:cNvPr id="692" name="Google Shape;692;p55"/>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93" name="Google Shape;693;p55"/>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94" name="Google Shape;694;p55"/>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Question 3</a:t>
            </a:r>
            <a:endParaRPr sz="700"/>
          </a:p>
        </p:txBody>
      </p:sp>
      <p:sp>
        <p:nvSpPr>
          <p:cNvPr id="695" name="Google Shape;695;p55"/>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696" name="Google Shape;696;p55"/>
          <p:cNvSpPr txBox="1"/>
          <p:nvPr/>
        </p:nvSpPr>
        <p:spPr>
          <a:xfrm>
            <a:off x="738200" y="1787475"/>
            <a:ext cx="4338600" cy="474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0" i="0" lang="en" sz="1100" u="none" cap="none" strike="noStrike">
                <a:solidFill>
                  <a:srgbClr val="FFFFFF"/>
                </a:solidFill>
                <a:latin typeface="Open Sans"/>
                <a:ea typeface="Open Sans"/>
                <a:cs typeface="Open Sans"/>
                <a:sym typeface="Open Sans"/>
              </a:rPr>
              <a:t>A. </a:t>
            </a:r>
            <a:r>
              <a:rPr lang="en" sz="1100">
                <a:solidFill>
                  <a:srgbClr val="FFFFFF"/>
                </a:solidFill>
                <a:latin typeface="Open Sans"/>
                <a:ea typeface="Open Sans"/>
                <a:cs typeface="Open Sans"/>
                <a:sym typeface="Open Sans"/>
              </a:rPr>
              <a:t>Loop</a:t>
            </a:r>
            <a:endParaRPr sz="1100"/>
          </a:p>
        </p:txBody>
      </p:sp>
      <p:sp>
        <p:nvSpPr>
          <p:cNvPr id="697" name="Google Shape;697;p55"/>
          <p:cNvSpPr txBox="1"/>
          <p:nvPr/>
        </p:nvSpPr>
        <p:spPr>
          <a:xfrm>
            <a:off x="738200" y="2567275"/>
            <a:ext cx="4338600" cy="474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0" i="0" lang="en" sz="1100" u="none" cap="none" strike="noStrike">
                <a:solidFill>
                  <a:srgbClr val="FFFFFF"/>
                </a:solidFill>
                <a:latin typeface="Open Sans"/>
                <a:ea typeface="Open Sans"/>
                <a:cs typeface="Open Sans"/>
                <a:sym typeface="Open Sans"/>
              </a:rPr>
              <a:t>B. </a:t>
            </a:r>
            <a:r>
              <a:rPr lang="en" sz="1100">
                <a:solidFill>
                  <a:srgbClr val="FFFFFF"/>
                </a:solidFill>
                <a:latin typeface="Open Sans"/>
                <a:ea typeface="Open Sans"/>
                <a:cs typeface="Open Sans"/>
                <a:sym typeface="Open Sans"/>
              </a:rPr>
              <a:t>Vote</a:t>
            </a:r>
            <a:endParaRPr sz="1100"/>
          </a:p>
        </p:txBody>
      </p:sp>
      <p:sp>
        <p:nvSpPr>
          <p:cNvPr id="698" name="Google Shape;698;p55"/>
          <p:cNvSpPr txBox="1"/>
          <p:nvPr/>
        </p:nvSpPr>
        <p:spPr>
          <a:xfrm>
            <a:off x="738200" y="3372175"/>
            <a:ext cx="4338600" cy="474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0" i="0" lang="en" sz="1100" u="none" cap="none" strike="noStrike">
                <a:solidFill>
                  <a:srgbClr val="FFFFFF"/>
                </a:solidFill>
                <a:latin typeface="Open Sans"/>
                <a:ea typeface="Open Sans"/>
                <a:cs typeface="Open Sans"/>
                <a:sym typeface="Open Sans"/>
              </a:rPr>
              <a:t>C. </a:t>
            </a:r>
            <a:r>
              <a:rPr lang="en" sz="1100">
                <a:solidFill>
                  <a:srgbClr val="FFFFFF"/>
                </a:solidFill>
                <a:latin typeface="Open Sans"/>
                <a:ea typeface="Open Sans"/>
                <a:cs typeface="Open Sans"/>
                <a:sym typeface="Open Sans"/>
              </a:rPr>
              <a:t>Parallel</a:t>
            </a:r>
            <a:endParaRPr sz="1100"/>
          </a:p>
        </p:txBody>
      </p:sp>
      <p:sp>
        <p:nvSpPr>
          <p:cNvPr id="699" name="Google Shape;699;p55"/>
          <p:cNvSpPr txBox="1"/>
          <p:nvPr/>
        </p:nvSpPr>
        <p:spPr>
          <a:xfrm>
            <a:off x="514350" y="1083275"/>
            <a:ext cx="8182200" cy="4965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lang="en" sz="1500">
                <a:solidFill>
                  <a:srgbClr val="FFFFFF"/>
                </a:solidFill>
                <a:latin typeface="Open Sans"/>
                <a:ea typeface="Open Sans"/>
                <a:cs typeface="Open Sans"/>
                <a:sym typeface="Open Sans"/>
              </a:rPr>
              <a:t>Which prompt chaining strategy is effective in cases where an LLM may need to make several rounds of revisions before arriving at an acceptable answer?</a:t>
            </a:r>
            <a:endParaRPr sz="15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03" name="Shape 703"/>
        <p:cNvGrpSpPr/>
        <p:nvPr/>
      </p:nvGrpSpPr>
      <p:grpSpPr>
        <a:xfrm>
          <a:off x="0" y="0"/>
          <a:ext cx="0" cy="0"/>
          <a:chOff x="0" y="0"/>
          <a:chExt cx="0" cy="0"/>
        </a:xfrm>
      </p:grpSpPr>
      <p:grpSp>
        <p:nvGrpSpPr>
          <p:cNvPr id="704" name="Google Shape;704;p56"/>
          <p:cNvGrpSpPr/>
          <p:nvPr/>
        </p:nvGrpSpPr>
        <p:grpSpPr>
          <a:xfrm>
            <a:off x="514350" y="1732194"/>
            <a:ext cx="4562497" cy="529654"/>
            <a:chOff x="0" y="-28575"/>
            <a:chExt cx="2403338" cy="279000"/>
          </a:xfrm>
        </p:grpSpPr>
        <p:sp>
          <p:nvSpPr>
            <p:cNvPr id="705" name="Google Shape;705;p56"/>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539DC6"/>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06" name="Google Shape;706;p56"/>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707" name="Google Shape;707;p56"/>
          <p:cNvGrpSpPr/>
          <p:nvPr/>
        </p:nvGrpSpPr>
        <p:grpSpPr>
          <a:xfrm>
            <a:off x="0" y="127392"/>
            <a:ext cx="5738484" cy="716456"/>
            <a:chOff x="0" y="-28575"/>
            <a:chExt cx="3022800" cy="377400"/>
          </a:xfrm>
        </p:grpSpPr>
        <p:sp>
          <p:nvSpPr>
            <p:cNvPr id="708" name="Google Shape;708;p56"/>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709" name="Google Shape;709;p56"/>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710" name="Google Shape;710;p56"/>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711" name="Google Shape;711;p56"/>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grpSp>
        <p:nvGrpSpPr>
          <p:cNvPr id="712" name="Google Shape;712;p56"/>
          <p:cNvGrpSpPr/>
          <p:nvPr/>
        </p:nvGrpSpPr>
        <p:grpSpPr>
          <a:xfrm>
            <a:off x="514350" y="2524489"/>
            <a:ext cx="4562497" cy="529654"/>
            <a:chOff x="0" y="-28575"/>
            <a:chExt cx="2403338" cy="279000"/>
          </a:xfrm>
        </p:grpSpPr>
        <p:sp>
          <p:nvSpPr>
            <p:cNvPr id="713" name="Google Shape;713;p56"/>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14" name="Google Shape;714;p56"/>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715" name="Google Shape;715;p56"/>
          <p:cNvGrpSpPr/>
          <p:nvPr/>
        </p:nvGrpSpPr>
        <p:grpSpPr>
          <a:xfrm>
            <a:off x="514350" y="3316806"/>
            <a:ext cx="4562497" cy="529654"/>
            <a:chOff x="0" y="-28575"/>
            <a:chExt cx="2403338" cy="279000"/>
          </a:xfrm>
        </p:grpSpPr>
        <p:sp>
          <p:nvSpPr>
            <p:cNvPr id="716" name="Google Shape;716;p56"/>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17" name="Google Shape;717;p56"/>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718" name="Google Shape;718;p56"/>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Question 3 - Answer</a:t>
            </a:r>
            <a:endParaRPr sz="700"/>
          </a:p>
        </p:txBody>
      </p:sp>
      <p:sp>
        <p:nvSpPr>
          <p:cNvPr id="719" name="Google Shape;719;p56"/>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720" name="Google Shape;720;p56"/>
          <p:cNvSpPr txBox="1"/>
          <p:nvPr/>
        </p:nvSpPr>
        <p:spPr>
          <a:xfrm>
            <a:off x="738200" y="1787475"/>
            <a:ext cx="4338600" cy="474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1" i="0" lang="en" sz="1100" u="none" cap="none" strike="noStrike">
                <a:solidFill>
                  <a:srgbClr val="FFFFFF"/>
                </a:solidFill>
                <a:latin typeface="Open Sans"/>
                <a:ea typeface="Open Sans"/>
                <a:cs typeface="Open Sans"/>
                <a:sym typeface="Open Sans"/>
              </a:rPr>
              <a:t>A. </a:t>
            </a:r>
            <a:r>
              <a:rPr b="1" lang="en" sz="1100">
                <a:solidFill>
                  <a:srgbClr val="FFFFFF"/>
                </a:solidFill>
                <a:latin typeface="Open Sans"/>
                <a:ea typeface="Open Sans"/>
                <a:cs typeface="Open Sans"/>
                <a:sym typeface="Open Sans"/>
              </a:rPr>
              <a:t>Loop</a:t>
            </a:r>
            <a:endParaRPr b="1" sz="1100"/>
          </a:p>
        </p:txBody>
      </p:sp>
      <p:sp>
        <p:nvSpPr>
          <p:cNvPr id="721" name="Google Shape;721;p56"/>
          <p:cNvSpPr txBox="1"/>
          <p:nvPr/>
        </p:nvSpPr>
        <p:spPr>
          <a:xfrm>
            <a:off x="738200" y="2567275"/>
            <a:ext cx="4338600" cy="474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0" i="0" lang="en" sz="1100" u="none" cap="none" strike="noStrike">
                <a:solidFill>
                  <a:srgbClr val="FFFFFF"/>
                </a:solidFill>
                <a:latin typeface="Open Sans"/>
                <a:ea typeface="Open Sans"/>
                <a:cs typeface="Open Sans"/>
                <a:sym typeface="Open Sans"/>
              </a:rPr>
              <a:t>B. </a:t>
            </a:r>
            <a:r>
              <a:rPr lang="en" sz="1100">
                <a:solidFill>
                  <a:srgbClr val="FFFFFF"/>
                </a:solidFill>
                <a:latin typeface="Open Sans"/>
                <a:ea typeface="Open Sans"/>
                <a:cs typeface="Open Sans"/>
                <a:sym typeface="Open Sans"/>
              </a:rPr>
              <a:t>Vote</a:t>
            </a:r>
            <a:endParaRPr sz="1100"/>
          </a:p>
        </p:txBody>
      </p:sp>
      <p:sp>
        <p:nvSpPr>
          <p:cNvPr id="722" name="Google Shape;722;p56"/>
          <p:cNvSpPr txBox="1"/>
          <p:nvPr/>
        </p:nvSpPr>
        <p:spPr>
          <a:xfrm>
            <a:off x="738200" y="3372175"/>
            <a:ext cx="4338600" cy="474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0" i="0" lang="en" sz="1100" u="none" cap="none" strike="noStrike">
                <a:solidFill>
                  <a:srgbClr val="FFFFFF"/>
                </a:solidFill>
                <a:latin typeface="Open Sans"/>
                <a:ea typeface="Open Sans"/>
                <a:cs typeface="Open Sans"/>
                <a:sym typeface="Open Sans"/>
              </a:rPr>
              <a:t>C. </a:t>
            </a:r>
            <a:r>
              <a:rPr lang="en" sz="1100">
                <a:solidFill>
                  <a:srgbClr val="FFFFFF"/>
                </a:solidFill>
                <a:latin typeface="Open Sans"/>
                <a:ea typeface="Open Sans"/>
                <a:cs typeface="Open Sans"/>
                <a:sym typeface="Open Sans"/>
              </a:rPr>
              <a:t>Parallel</a:t>
            </a:r>
            <a:endParaRPr sz="1100"/>
          </a:p>
        </p:txBody>
      </p:sp>
      <p:sp>
        <p:nvSpPr>
          <p:cNvPr id="723" name="Google Shape;723;p56"/>
          <p:cNvSpPr txBox="1"/>
          <p:nvPr/>
        </p:nvSpPr>
        <p:spPr>
          <a:xfrm>
            <a:off x="514350" y="1083275"/>
            <a:ext cx="8182200" cy="4965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lang="en" sz="1500">
                <a:solidFill>
                  <a:srgbClr val="FFFFFF"/>
                </a:solidFill>
                <a:latin typeface="Open Sans"/>
                <a:ea typeface="Open Sans"/>
                <a:cs typeface="Open Sans"/>
                <a:sym typeface="Open Sans"/>
              </a:rPr>
              <a:t>Which prompt chaining strategy is effective in cases where an LLM may need to make several rounds of revisions before arriving at an acceptable answer?</a:t>
            </a:r>
            <a:endParaRPr sz="15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27" name="Shape 727"/>
        <p:cNvGrpSpPr/>
        <p:nvPr/>
      </p:nvGrpSpPr>
      <p:grpSpPr>
        <a:xfrm>
          <a:off x="0" y="0"/>
          <a:ext cx="0" cy="0"/>
          <a:chOff x="0" y="0"/>
          <a:chExt cx="0" cy="0"/>
        </a:xfrm>
      </p:grpSpPr>
      <p:grpSp>
        <p:nvGrpSpPr>
          <p:cNvPr id="728" name="Google Shape;728;p57"/>
          <p:cNvGrpSpPr/>
          <p:nvPr/>
        </p:nvGrpSpPr>
        <p:grpSpPr>
          <a:xfrm>
            <a:off x="0" y="127392"/>
            <a:ext cx="5738484" cy="716456"/>
            <a:chOff x="0" y="-28575"/>
            <a:chExt cx="3022800" cy="377400"/>
          </a:xfrm>
        </p:grpSpPr>
        <p:sp>
          <p:nvSpPr>
            <p:cNvPr id="729" name="Google Shape;729;p57"/>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730" name="Google Shape;730;p57"/>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731" name="Google Shape;731;p57"/>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732" name="Google Shape;732;p57"/>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grpSp>
        <p:nvGrpSpPr>
          <p:cNvPr id="733" name="Google Shape;733;p57"/>
          <p:cNvGrpSpPr/>
          <p:nvPr/>
        </p:nvGrpSpPr>
        <p:grpSpPr>
          <a:xfrm>
            <a:off x="514350" y="1732172"/>
            <a:ext cx="4562497" cy="529654"/>
            <a:chOff x="0" y="-28575"/>
            <a:chExt cx="2403338" cy="279000"/>
          </a:xfrm>
        </p:grpSpPr>
        <p:sp>
          <p:nvSpPr>
            <p:cNvPr id="734" name="Google Shape;734;p57"/>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35" name="Google Shape;735;p57"/>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736" name="Google Shape;736;p57"/>
          <p:cNvGrpSpPr/>
          <p:nvPr/>
        </p:nvGrpSpPr>
        <p:grpSpPr>
          <a:xfrm>
            <a:off x="514350" y="2524489"/>
            <a:ext cx="4562497" cy="529654"/>
            <a:chOff x="0" y="-28575"/>
            <a:chExt cx="2403338" cy="279000"/>
          </a:xfrm>
        </p:grpSpPr>
        <p:sp>
          <p:nvSpPr>
            <p:cNvPr id="737" name="Google Shape;737;p57"/>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38" name="Google Shape;738;p57"/>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739" name="Google Shape;739;p57"/>
          <p:cNvGrpSpPr/>
          <p:nvPr/>
        </p:nvGrpSpPr>
        <p:grpSpPr>
          <a:xfrm>
            <a:off x="514350" y="3316806"/>
            <a:ext cx="4562497" cy="529654"/>
            <a:chOff x="0" y="-28575"/>
            <a:chExt cx="2403338" cy="279000"/>
          </a:xfrm>
        </p:grpSpPr>
        <p:sp>
          <p:nvSpPr>
            <p:cNvPr id="740" name="Google Shape;740;p57"/>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41" name="Google Shape;741;p57"/>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742" name="Google Shape;742;p57"/>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Question 4</a:t>
            </a:r>
            <a:endParaRPr sz="700"/>
          </a:p>
        </p:txBody>
      </p:sp>
      <p:sp>
        <p:nvSpPr>
          <p:cNvPr id="743" name="Google Shape;743;p57"/>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744" name="Google Shape;744;p57"/>
          <p:cNvSpPr txBox="1"/>
          <p:nvPr/>
        </p:nvSpPr>
        <p:spPr>
          <a:xfrm>
            <a:off x="738200" y="1787475"/>
            <a:ext cx="4338600" cy="474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0" i="0" lang="en" sz="1100" u="none" cap="none" strike="noStrike">
                <a:solidFill>
                  <a:srgbClr val="FFFFFF"/>
                </a:solidFill>
                <a:latin typeface="Open Sans"/>
                <a:ea typeface="Open Sans"/>
                <a:cs typeface="Open Sans"/>
                <a:sym typeface="Open Sans"/>
              </a:rPr>
              <a:t>A. </a:t>
            </a:r>
            <a:r>
              <a:rPr lang="en" sz="1100">
                <a:solidFill>
                  <a:srgbClr val="FFFFFF"/>
                </a:solidFill>
                <a:latin typeface="Open Sans"/>
                <a:ea typeface="Open Sans"/>
                <a:cs typeface="Open Sans"/>
                <a:sym typeface="Open Sans"/>
              </a:rPr>
              <a:t>launch()</a:t>
            </a:r>
            <a:endParaRPr sz="1100"/>
          </a:p>
        </p:txBody>
      </p:sp>
      <p:sp>
        <p:nvSpPr>
          <p:cNvPr id="745" name="Google Shape;745;p57"/>
          <p:cNvSpPr txBox="1"/>
          <p:nvPr/>
        </p:nvSpPr>
        <p:spPr>
          <a:xfrm>
            <a:off x="738200" y="2567275"/>
            <a:ext cx="4338600" cy="474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0" i="0" lang="en" sz="1100" u="none" cap="none" strike="noStrike">
                <a:solidFill>
                  <a:srgbClr val="FFFFFF"/>
                </a:solidFill>
                <a:latin typeface="Open Sans"/>
                <a:ea typeface="Open Sans"/>
                <a:cs typeface="Open Sans"/>
                <a:sym typeface="Open Sans"/>
              </a:rPr>
              <a:t>B.</a:t>
            </a:r>
            <a:r>
              <a:rPr lang="en" sz="1100">
                <a:solidFill>
                  <a:srgbClr val="FFFFFF"/>
                </a:solidFill>
                <a:latin typeface="Open Sans"/>
                <a:ea typeface="Open Sans"/>
                <a:cs typeface="Open Sans"/>
                <a:sym typeface="Open Sans"/>
              </a:rPr>
              <a:t> queue()</a:t>
            </a:r>
            <a:endParaRPr sz="1100"/>
          </a:p>
        </p:txBody>
      </p:sp>
      <p:sp>
        <p:nvSpPr>
          <p:cNvPr id="746" name="Google Shape;746;p57"/>
          <p:cNvSpPr txBox="1"/>
          <p:nvPr/>
        </p:nvSpPr>
        <p:spPr>
          <a:xfrm>
            <a:off x="738200" y="3372175"/>
            <a:ext cx="4338600" cy="474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0" i="0" lang="en" sz="1100" u="none" cap="none" strike="noStrike">
                <a:solidFill>
                  <a:srgbClr val="FFFFFF"/>
                </a:solidFill>
                <a:latin typeface="Open Sans"/>
                <a:ea typeface="Open Sans"/>
                <a:cs typeface="Open Sans"/>
                <a:sym typeface="Open Sans"/>
              </a:rPr>
              <a:t>C. </a:t>
            </a:r>
            <a:r>
              <a:rPr lang="en" sz="1100">
                <a:solidFill>
                  <a:srgbClr val="FFFFFF"/>
                </a:solidFill>
                <a:latin typeface="Open Sans"/>
                <a:ea typeface="Open Sans"/>
                <a:cs typeface="Open Sans"/>
                <a:sym typeface="Open Sans"/>
              </a:rPr>
              <a:t>ChatInterface()</a:t>
            </a:r>
            <a:endParaRPr sz="1100"/>
          </a:p>
        </p:txBody>
      </p:sp>
      <p:sp>
        <p:nvSpPr>
          <p:cNvPr id="747" name="Google Shape;747;p57"/>
          <p:cNvSpPr txBox="1"/>
          <p:nvPr/>
        </p:nvSpPr>
        <p:spPr>
          <a:xfrm>
            <a:off x="514350" y="1083275"/>
            <a:ext cx="8182200" cy="4965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lang="en" sz="1500">
                <a:solidFill>
                  <a:srgbClr val="FFFFFF"/>
                </a:solidFill>
                <a:latin typeface="Open Sans"/>
                <a:ea typeface="Open Sans"/>
                <a:cs typeface="Open Sans"/>
                <a:sym typeface="Open Sans"/>
              </a:rPr>
              <a:t>Which method is responsible for enabling the ChatInterface to display stream responses in a gradio chat application?</a:t>
            </a:r>
            <a:endParaRPr sz="15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51" name="Shape 751"/>
        <p:cNvGrpSpPr/>
        <p:nvPr/>
      </p:nvGrpSpPr>
      <p:grpSpPr>
        <a:xfrm>
          <a:off x="0" y="0"/>
          <a:ext cx="0" cy="0"/>
          <a:chOff x="0" y="0"/>
          <a:chExt cx="0" cy="0"/>
        </a:xfrm>
      </p:grpSpPr>
      <p:grpSp>
        <p:nvGrpSpPr>
          <p:cNvPr id="752" name="Google Shape;752;p58"/>
          <p:cNvGrpSpPr/>
          <p:nvPr/>
        </p:nvGrpSpPr>
        <p:grpSpPr>
          <a:xfrm>
            <a:off x="514350" y="2524481"/>
            <a:ext cx="4562497" cy="529654"/>
            <a:chOff x="0" y="-28575"/>
            <a:chExt cx="2403338" cy="279000"/>
          </a:xfrm>
        </p:grpSpPr>
        <p:sp>
          <p:nvSpPr>
            <p:cNvPr id="753" name="Google Shape;753;p58"/>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539DC6"/>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54" name="Google Shape;754;p58"/>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755" name="Google Shape;755;p58"/>
          <p:cNvGrpSpPr/>
          <p:nvPr/>
        </p:nvGrpSpPr>
        <p:grpSpPr>
          <a:xfrm>
            <a:off x="0" y="127392"/>
            <a:ext cx="5738484" cy="716456"/>
            <a:chOff x="0" y="-28575"/>
            <a:chExt cx="3022800" cy="377400"/>
          </a:xfrm>
        </p:grpSpPr>
        <p:sp>
          <p:nvSpPr>
            <p:cNvPr id="756" name="Google Shape;756;p58"/>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757" name="Google Shape;757;p58"/>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758" name="Google Shape;758;p58"/>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759" name="Google Shape;759;p58"/>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grpSp>
        <p:nvGrpSpPr>
          <p:cNvPr id="760" name="Google Shape;760;p58"/>
          <p:cNvGrpSpPr/>
          <p:nvPr/>
        </p:nvGrpSpPr>
        <p:grpSpPr>
          <a:xfrm>
            <a:off x="514350" y="1732172"/>
            <a:ext cx="4562497" cy="529654"/>
            <a:chOff x="0" y="-28575"/>
            <a:chExt cx="2403338" cy="279000"/>
          </a:xfrm>
        </p:grpSpPr>
        <p:sp>
          <p:nvSpPr>
            <p:cNvPr id="761" name="Google Shape;761;p58"/>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62" name="Google Shape;762;p58"/>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763" name="Google Shape;763;p58"/>
          <p:cNvGrpSpPr/>
          <p:nvPr/>
        </p:nvGrpSpPr>
        <p:grpSpPr>
          <a:xfrm>
            <a:off x="514350" y="3316806"/>
            <a:ext cx="4562497" cy="529654"/>
            <a:chOff x="0" y="-28575"/>
            <a:chExt cx="2403338" cy="279000"/>
          </a:xfrm>
        </p:grpSpPr>
        <p:sp>
          <p:nvSpPr>
            <p:cNvPr id="764" name="Google Shape;764;p58"/>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65" name="Google Shape;765;p58"/>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766" name="Google Shape;766;p58"/>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Question 4 - Answer</a:t>
            </a:r>
            <a:endParaRPr sz="700"/>
          </a:p>
        </p:txBody>
      </p:sp>
      <p:sp>
        <p:nvSpPr>
          <p:cNvPr id="767" name="Google Shape;767;p58"/>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768" name="Google Shape;768;p58"/>
          <p:cNvSpPr txBox="1"/>
          <p:nvPr/>
        </p:nvSpPr>
        <p:spPr>
          <a:xfrm>
            <a:off x="738200" y="1787475"/>
            <a:ext cx="4338600" cy="474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0" i="0" lang="en" sz="1100" u="none" cap="none" strike="noStrike">
                <a:solidFill>
                  <a:srgbClr val="FFFFFF"/>
                </a:solidFill>
                <a:latin typeface="Open Sans"/>
                <a:ea typeface="Open Sans"/>
                <a:cs typeface="Open Sans"/>
                <a:sym typeface="Open Sans"/>
              </a:rPr>
              <a:t>A. </a:t>
            </a:r>
            <a:r>
              <a:rPr lang="en" sz="1100">
                <a:solidFill>
                  <a:srgbClr val="FFFFFF"/>
                </a:solidFill>
                <a:latin typeface="Open Sans"/>
                <a:ea typeface="Open Sans"/>
                <a:cs typeface="Open Sans"/>
                <a:sym typeface="Open Sans"/>
              </a:rPr>
              <a:t>launch()</a:t>
            </a:r>
            <a:endParaRPr sz="1100"/>
          </a:p>
        </p:txBody>
      </p:sp>
      <p:sp>
        <p:nvSpPr>
          <p:cNvPr id="769" name="Google Shape;769;p58"/>
          <p:cNvSpPr txBox="1"/>
          <p:nvPr/>
        </p:nvSpPr>
        <p:spPr>
          <a:xfrm>
            <a:off x="738200" y="2567275"/>
            <a:ext cx="4338600" cy="474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1" i="0" lang="en" sz="1100" u="none" cap="none" strike="noStrike">
                <a:solidFill>
                  <a:srgbClr val="FFFFFF"/>
                </a:solidFill>
                <a:latin typeface="Open Sans"/>
                <a:ea typeface="Open Sans"/>
                <a:cs typeface="Open Sans"/>
                <a:sym typeface="Open Sans"/>
              </a:rPr>
              <a:t>B.</a:t>
            </a:r>
            <a:r>
              <a:rPr b="1" lang="en" sz="1100">
                <a:solidFill>
                  <a:srgbClr val="FFFFFF"/>
                </a:solidFill>
                <a:latin typeface="Open Sans"/>
                <a:ea typeface="Open Sans"/>
                <a:cs typeface="Open Sans"/>
                <a:sym typeface="Open Sans"/>
              </a:rPr>
              <a:t> queue()</a:t>
            </a:r>
            <a:endParaRPr b="1" sz="1100"/>
          </a:p>
        </p:txBody>
      </p:sp>
      <p:sp>
        <p:nvSpPr>
          <p:cNvPr id="770" name="Google Shape;770;p58"/>
          <p:cNvSpPr txBox="1"/>
          <p:nvPr/>
        </p:nvSpPr>
        <p:spPr>
          <a:xfrm>
            <a:off x="738200" y="3372175"/>
            <a:ext cx="4338600" cy="474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0" i="0" lang="en" sz="1100" u="none" cap="none" strike="noStrike">
                <a:solidFill>
                  <a:srgbClr val="FFFFFF"/>
                </a:solidFill>
                <a:latin typeface="Open Sans"/>
                <a:ea typeface="Open Sans"/>
                <a:cs typeface="Open Sans"/>
                <a:sym typeface="Open Sans"/>
              </a:rPr>
              <a:t>C. </a:t>
            </a:r>
            <a:r>
              <a:rPr lang="en" sz="1100">
                <a:solidFill>
                  <a:srgbClr val="FFFFFF"/>
                </a:solidFill>
                <a:latin typeface="Open Sans"/>
                <a:ea typeface="Open Sans"/>
                <a:cs typeface="Open Sans"/>
                <a:sym typeface="Open Sans"/>
              </a:rPr>
              <a:t>ChatInterface()</a:t>
            </a:r>
            <a:endParaRPr sz="1100"/>
          </a:p>
        </p:txBody>
      </p:sp>
      <p:sp>
        <p:nvSpPr>
          <p:cNvPr id="771" name="Google Shape;771;p58"/>
          <p:cNvSpPr txBox="1"/>
          <p:nvPr/>
        </p:nvSpPr>
        <p:spPr>
          <a:xfrm>
            <a:off x="514350" y="1083275"/>
            <a:ext cx="8182200" cy="4965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lang="en" sz="1500">
                <a:solidFill>
                  <a:srgbClr val="FFFFFF"/>
                </a:solidFill>
                <a:latin typeface="Open Sans"/>
                <a:ea typeface="Open Sans"/>
                <a:cs typeface="Open Sans"/>
                <a:sym typeface="Open Sans"/>
              </a:rPr>
              <a:t>Which method is responsible for enabling the ChatInterface to display stream responses in a gradio chat application?</a:t>
            </a:r>
            <a:endParaRPr sz="15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75" name="Shape 775"/>
        <p:cNvGrpSpPr/>
        <p:nvPr/>
      </p:nvGrpSpPr>
      <p:grpSpPr>
        <a:xfrm>
          <a:off x="0" y="0"/>
          <a:ext cx="0" cy="0"/>
          <a:chOff x="0" y="0"/>
          <a:chExt cx="0" cy="0"/>
        </a:xfrm>
      </p:grpSpPr>
      <p:grpSp>
        <p:nvGrpSpPr>
          <p:cNvPr id="776" name="Google Shape;776;p59"/>
          <p:cNvGrpSpPr/>
          <p:nvPr/>
        </p:nvGrpSpPr>
        <p:grpSpPr>
          <a:xfrm>
            <a:off x="0" y="127392"/>
            <a:ext cx="5738484" cy="716456"/>
            <a:chOff x="0" y="-28575"/>
            <a:chExt cx="3022800" cy="377400"/>
          </a:xfrm>
        </p:grpSpPr>
        <p:sp>
          <p:nvSpPr>
            <p:cNvPr id="777" name="Google Shape;777;p59"/>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778" name="Google Shape;778;p59"/>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779" name="Google Shape;779;p59"/>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780" name="Google Shape;780;p59"/>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grpSp>
        <p:nvGrpSpPr>
          <p:cNvPr id="781" name="Google Shape;781;p59"/>
          <p:cNvGrpSpPr/>
          <p:nvPr/>
        </p:nvGrpSpPr>
        <p:grpSpPr>
          <a:xfrm>
            <a:off x="514350" y="1732172"/>
            <a:ext cx="4562497" cy="529654"/>
            <a:chOff x="0" y="-28575"/>
            <a:chExt cx="2403338" cy="279000"/>
          </a:xfrm>
        </p:grpSpPr>
        <p:sp>
          <p:nvSpPr>
            <p:cNvPr id="782" name="Google Shape;782;p59"/>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83" name="Google Shape;783;p59"/>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784" name="Google Shape;784;p59"/>
          <p:cNvGrpSpPr/>
          <p:nvPr/>
        </p:nvGrpSpPr>
        <p:grpSpPr>
          <a:xfrm>
            <a:off x="514350" y="2524489"/>
            <a:ext cx="4562497" cy="529654"/>
            <a:chOff x="0" y="-28575"/>
            <a:chExt cx="2403338" cy="279000"/>
          </a:xfrm>
        </p:grpSpPr>
        <p:sp>
          <p:nvSpPr>
            <p:cNvPr id="785" name="Google Shape;785;p59"/>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86" name="Google Shape;786;p59"/>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787" name="Google Shape;787;p59"/>
          <p:cNvGrpSpPr/>
          <p:nvPr/>
        </p:nvGrpSpPr>
        <p:grpSpPr>
          <a:xfrm>
            <a:off x="514350" y="3316806"/>
            <a:ext cx="4562497" cy="529654"/>
            <a:chOff x="0" y="-28575"/>
            <a:chExt cx="2403338" cy="279000"/>
          </a:xfrm>
        </p:grpSpPr>
        <p:sp>
          <p:nvSpPr>
            <p:cNvPr id="788" name="Google Shape;788;p59"/>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89" name="Google Shape;789;p59"/>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790" name="Google Shape;790;p59"/>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Question 5</a:t>
            </a:r>
            <a:endParaRPr sz="700"/>
          </a:p>
        </p:txBody>
      </p:sp>
      <p:sp>
        <p:nvSpPr>
          <p:cNvPr id="791" name="Google Shape;791;p59"/>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792" name="Google Shape;792;p59"/>
          <p:cNvSpPr txBox="1"/>
          <p:nvPr/>
        </p:nvSpPr>
        <p:spPr>
          <a:xfrm>
            <a:off x="738200" y="1787475"/>
            <a:ext cx="4338600" cy="474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0" i="0" lang="en" sz="1100" u="none" cap="none" strike="noStrike">
                <a:solidFill>
                  <a:srgbClr val="FFFFFF"/>
                </a:solidFill>
                <a:latin typeface="Open Sans"/>
                <a:ea typeface="Open Sans"/>
                <a:cs typeface="Open Sans"/>
                <a:sym typeface="Open Sans"/>
              </a:rPr>
              <a:t>A. </a:t>
            </a:r>
            <a:r>
              <a:rPr lang="en" sz="1100">
                <a:solidFill>
                  <a:srgbClr val="FFFFFF"/>
                </a:solidFill>
                <a:latin typeface="Open Sans"/>
                <a:ea typeface="Open Sans"/>
                <a:cs typeface="Open Sans"/>
                <a:sym typeface="Open Sans"/>
              </a:rPr>
              <a:t>Memory</a:t>
            </a:r>
            <a:endParaRPr sz="1100"/>
          </a:p>
        </p:txBody>
      </p:sp>
      <p:sp>
        <p:nvSpPr>
          <p:cNvPr id="793" name="Google Shape;793;p59"/>
          <p:cNvSpPr txBox="1"/>
          <p:nvPr/>
        </p:nvSpPr>
        <p:spPr>
          <a:xfrm>
            <a:off x="738200" y="2567275"/>
            <a:ext cx="4338600" cy="474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0" i="0" lang="en" sz="1100" u="none" cap="none" strike="noStrike">
                <a:solidFill>
                  <a:srgbClr val="FFFFFF"/>
                </a:solidFill>
                <a:latin typeface="Open Sans"/>
                <a:ea typeface="Open Sans"/>
                <a:cs typeface="Open Sans"/>
                <a:sym typeface="Open Sans"/>
              </a:rPr>
              <a:t>B. </a:t>
            </a:r>
            <a:r>
              <a:rPr lang="en" sz="1100">
                <a:solidFill>
                  <a:srgbClr val="FFFFFF"/>
                </a:solidFill>
                <a:latin typeface="Open Sans"/>
                <a:ea typeface="Open Sans"/>
                <a:cs typeface="Open Sans"/>
                <a:sym typeface="Open Sans"/>
              </a:rPr>
              <a:t>RunnableChain</a:t>
            </a:r>
            <a:endParaRPr sz="1100"/>
          </a:p>
        </p:txBody>
      </p:sp>
      <p:sp>
        <p:nvSpPr>
          <p:cNvPr id="794" name="Google Shape;794;p59"/>
          <p:cNvSpPr txBox="1"/>
          <p:nvPr/>
        </p:nvSpPr>
        <p:spPr>
          <a:xfrm>
            <a:off x="738200" y="3372175"/>
            <a:ext cx="4338600" cy="474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0" i="0" lang="en" sz="1100" u="none" cap="none" strike="noStrike">
                <a:solidFill>
                  <a:srgbClr val="FFFFFF"/>
                </a:solidFill>
                <a:latin typeface="Open Sans"/>
                <a:ea typeface="Open Sans"/>
                <a:cs typeface="Open Sans"/>
                <a:sym typeface="Open Sans"/>
              </a:rPr>
              <a:t>C. </a:t>
            </a:r>
            <a:r>
              <a:rPr lang="en" sz="1100">
                <a:solidFill>
                  <a:srgbClr val="FFFFFF"/>
                </a:solidFill>
                <a:latin typeface="Open Sans"/>
                <a:ea typeface="Open Sans"/>
                <a:cs typeface="Open Sans"/>
                <a:sym typeface="Open Sans"/>
              </a:rPr>
              <a:t>LangChain Expression Language</a:t>
            </a:r>
            <a:endParaRPr sz="1100"/>
          </a:p>
        </p:txBody>
      </p:sp>
      <p:sp>
        <p:nvSpPr>
          <p:cNvPr id="795" name="Google Shape;795;p59"/>
          <p:cNvSpPr txBox="1"/>
          <p:nvPr/>
        </p:nvSpPr>
        <p:spPr>
          <a:xfrm>
            <a:off x="514350" y="1083275"/>
            <a:ext cx="8182200" cy="4965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rPr b="1" lang="en" sz="1500">
                <a:solidFill>
                  <a:srgbClr val="FFFFFF"/>
                </a:solidFill>
                <a:latin typeface="Open Sans"/>
                <a:ea typeface="Open Sans"/>
                <a:cs typeface="Open Sans"/>
                <a:sym typeface="Open Sans"/>
              </a:rPr>
              <a:t>Which of the following features of LangChain enables users to create complex chains while writing less code?</a:t>
            </a:r>
            <a:endParaRPr b="1" sz="1500">
              <a:solidFill>
                <a:srgbClr val="FFFFFF"/>
              </a:solidFill>
              <a:latin typeface="Open Sans"/>
              <a:ea typeface="Open Sans"/>
              <a:cs typeface="Open Sans"/>
              <a:sym typeface="Open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99" name="Shape 799"/>
        <p:cNvGrpSpPr/>
        <p:nvPr/>
      </p:nvGrpSpPr>
      <p:grpSpPr>
        <a:xfrm>
          <a:off x="0" y="0"/>
          <a:ext cx="0" cy="0"/>
          <a:chOff x="0" y="0"/>
          <a:chExt cx="0" cy="0"/>
        </a:xfrm>
      </p:grpSpPr>
      <p:grpSp>
        <p:nvGrpSpPr>
          <p:cNvPr id="800" name="Google Shape;800;p60"/>
          <p:cNvGrpSpPr/>
          <p:nvPr/>
        </p:nvGrpSpPr>
        <p:grpSpPr>
          <a:xfrm>
            <a:off x="514350" y="3316831"/>
            <a:ext cx="4562497" cy="529654"/>
            <a:chOff x="0" y="-28575"/>
            <a:chExt cx="2403338" cy="279000"/>
          </a:xfrm>
        </p:grpSpPr>
        <p:sp>
          <p:nvSpPr>
            <p:cNvPr id="801" name="Google Shape;801;p60"/>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539DC6"/>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02" name="Google Shape;802;p60"/>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803" name="Google Shape;803;p60"/>
          <p:cNvGrpSpPr/>
          <p:nvPr/>
        </p:nvGrpSpPr>
        <p:grpSpPr>
          <a:xfrm>
            <a:off x="0" y="127392"/>
            <a:ext cx="5738484" cy="716456"/>
            <a:chOff x="0" y="-28575"/>
            <a:chExt cx="3022800" cy="377400"/>
          </a:xfrm>
        </p:grpSpPr>
        <p:sp>
          <p:nvSpPr>
            <p:cNvPr id="804" name="Google Shape;804;p60"/>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805" name="Google Shape;805;p60"/>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806" name="Google Shape;806;p60"/>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807" name="Google Shape;807;p60"/>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grpSp>
        <p:nvGrpSpPr>
          <p:cNvPr id="808" name="Google Shape;808;p60"/>
          <p:cNvGrpSpPr/>
          <p:nvPr/>
        </p:nvGrpSpPr>
        <p:grpSpPr>
          <a:xfrm>
            <a:off x="514350" y="1732172"/>
            <a:ext cx="4562497" cy="529654"/>
            <a:chOff x="0" y="-28575"/>
            <a:chExt cx="2403338" cy="279000"/>
          </a:xfrm>
        </p:grpSpPr>
        <p:sp>
          <p:nvSpPr>
            <p:cNvPr id="809" name="Google Shape;809;p60"/>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10" name="Google Shape;810;p60"/>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811" name="Google Shape;811;p60"/>
          <p:cNvGrpSpPr/>
          <p:nvPr/>
        </p:nvGrpSpPr>
        <p:grpSpPr>
          <a:xfrm>
            <a:off x="514350" y="2524489"/>
            <a:ext cx="4562497" cy="529654"/>
            <a:chOff x="0" y="-28575"/>
            <a:chExt cx="2403338" cy="279000"/>
          </a:xfrm>
        </p:grpSpPr>
        <p:sp>
          <p:nvSpPr>
            <p:cNvPr id="812" name="Google Shape;812;p60"/>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13" name="Google Shape;813;p60"/>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814" name="Google Shape;814;p60"/>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Question 5 - Answer</a:t>
            </a:r>
            <a:endParaRPr sz="700"/>
          </a:p>
        </p:txBody>
      </p:sp>
      <p:sp>
        <p:nvSpPr>
          <p:cNvPr id="815" name="Google Shape;815;p60"/>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816" name="Google Shape;816;p60"/>
          <p:cNvSpPr txBox="1"/>
          <p:nvPr/>
        </p:nvSpPr>
        <p:spPr>
          <a:xfrm>
            <a:off x="738200" y="1787475"/>
            <a:ext cx="4338600" cy="474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0" i="0" lang="en" sz="1100" u="none" cap="none" strike="noStrike">
                <a:solidFill>
                  <a:srgbClr val="FFFFFF"/>
                </a:solidFill>
                <a:latin typeface="Open Sans"/>
                <a:ea typeface="Open Sans"/>
                <a:cs typeface="Open Sans"/>
                <a:sym typeface="Open Sans"/>
              </a:rPr>
              <a:t>A. </a:t>
            </a:r>
            <a:r>
              <a:rPr lang="en" sz="1100">
                <a:solidFill>
                  <a:srgbClr val="FFFFFF"/>
                </a:solidFill>
                <a:latin typeface="Open Sans"/>
                <a:ea typeface="Open Sans"/>
                <a:cs typeface="Open Sans"/>
                <a:sym typeface="Open Sans"/>
              </a:rPr>
              <a:t>Memory</a:t>
            </a:r>
            <a:endParaRPr sz="1100"/>
          </a:p>
        </p:txBody>
      </p:sp>
      <p:sp>
        <p:nvSpPr>
          <p:cNvPr id="817" name="Google Shape;817;p60"/>
          <p:cNvSpPr txBox="1"/>
          <p:nvPr/>
        </p:nvSpPr>
        <p:spPr>
          <a:xfrm>
            <a:off x="738200" y="2567275"/>
            <a:ext cx="4338600" cy="474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0" i="0" lang="en" sz="1100" u="none" cap="none" strike="noStrike">
                <a:solidFill>
                  <a:srgbClr val="FFFFFF"/>
                </a:solidFill>
                <a:latin typeface="Open Sans"/>
                <a:ea typeface="Open Sans"/>
                <a:cs typeface="Open Sans"/>
                <a:sym typeface="Open Sans"/>
              </a:rPr>
              <a:t>B. </a:t>
            </a:r>
            <a:r>
              <a:rPr lang="en" sz="1100">
                <a:solidFill>
                  <a:srgbClr val="FFFFFF"/>
                </a:solidFill>
                <a:latin typeface="Open Sans"/>
                <a:ea typeface="Open Sans"/>
                <a:cs typeface="Open Sans"/>
                <a:sym typeface="Open Sans"/>
              </a:rPr>
              <a:t>RunnableChain</a:t>
            </a:r>
            <a:endParaRPr sz="1100"/>
          </a:p>
        </p:txBody>
      </p:sp>
      <p:sp>
        <p:nvSpPr>
          <p:cNvPr id="818" name="Google Shape;818;p60"/>
          <p:cNvSpPr txBox="1"/>
          <p:nvPr/>
        </p:nvSpPr>
        <p:spPr>
          <a:xfrm>
            <a:off x="738200" y="3372175"/>
            <a:ext cx="4338600" cy="474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1" i="0" lang="en" sz="1100" u="none" cap="none" strike="noStrike">
                <a:solidFill>
                  <a:srgbClr val="FFFFFF"/>
                </a:solidFill>
                <a:latin typeface="Open Sans"/>
                <a:ea typeface="Open Sans"/>
                <a:cs typeface="Open Sans"/>
                <a:sym typeface="Open Sans"/>
              </a:rPr>
              <a:t>C. </a:t>
            </a:r>
            <a:r>
              <a:rPr b="1" lang="en" sz="1100">
                <a:solidFill>
                  <a:srgbClr val="FFFFFF"/>
                </a:solidFill>
                <a:latin typeface="Open Sans"/>
                <a:ea typeface="Open Sans"/>
                <a:cs typeface="Open Sans"/>
                <a:sym typeface="Open Sans"/>
              </a:rPr>
              <a:t>LangChain Expression Language</a:t>
            </a:r>
            <a:endParaRPr b="1" sz="1100"/>
          </a:p>
        </p:txBody>
      </p:sp>
      <p:sp>
        <p:nvSpPr>
          <p:cNvPr id="819" name="Google Shape;819;p60"/>
          <p:cNvSpPr txBox="1"/>
          <p:nvPr/>
        </p:nvSpPr>
        <p:spPr>
          <a:xfrm>
            <a:off x="514350" y="1083275"/>
            <a:ext cx="8182200" cy="4965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rPr b="1" lang="en" sz="1500">
                <a:solidFill>
                  <a:srgbClr val="FFFFFF"/>
                </a:solidFill>
                <a:latin typeface="Open Sans"/>
                <a:ea typeface="Open Sans"/>
                <a:cs typeface="Open Sans"/>
                <a:sym typeface="Open Sans"/>
              </a:rPr>
              <a:t>Which of the following features of LangChain enables users to create complex chains while writing less code?</a:t>
            </a:r>
            <a:endParaRPr b="1" sz="15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6" name="Shape 136"/>
        <p:cNvGrpSpPr/>
        <p:nvPr/>
      </p:nvGrpSpPr>
      <p:grpSpPr>
        <a:xfrm>
          <a:off x="0" y="0"/>
          <a:ext cx="0" cy="0"/>
          <a:chOff x="0" y="0"/>
          <a:chExt cx="0" cy="0"/>
        </a:xfrm>
      </p:grpSpPr>
      <p:grpSp>
        <p:nvGrpSpPr>
          <p:cNvPr id="137" name="Google Shape;137;p17"/>
          <p:cNvGrpSpPr/>
          <p:nvPr/>
        </p:nvGrpSpPr>
        <p:grpSpPr>
          <a:xfrm>
            <a:off x="0" y="2026074"/>
            <a:ext cx="9143818" cy="1037096"/>
            <a:chOff x="0" y="-28575"/>
            <a:chExt cx="4816592" cy="546300"/>
          </a:xfrm>
        </p:grpSpPr>
        <p:sp>
          <p:nvSpPr>
            <p:cNvPr id="138" name="Google Shape;138;p17"/>
            <p:cNvSpPr/>
            <p:nvPr/>
          </p:nvSpPr>
          <p:spPr>
            <a:xfrm>
              <a:off x="0" y="0"/>
              <a:ext cx="4816592" cy="517720"/>
            </a:xfrm>
            <a:custGeom>
              <a:rect b="b" l="l" r="r" t="t"/>
              <a:pathLst>
                <a:path extrusionOk="0" h="517720" w="4816592">
                  <a:moveTo>
                    <a:pt x="0" y="0"/>
                  </a:moveTo>
                  <a:lnTo>
                    <a:pt x="4816592" y="0"/>
                  </a:lnTo>
                  <a:lnTo>
                    <a:pt x="4816592" y="517720"/>
                  </a:lnTo>
                  <a:lnTo>
                    <a:pt x="0" y="517720"/>
                  </a:lnTo>
                  <a:close/>
                </a:path>
              </a:pathLst>
            </a:custGeom>
            <a:solidFill>
              <a:srgbClr val="D362A4"/>
            </a:solidFill>
            <a:ln>
              <a:noFill/>
            </a:ln>
          </p:spPr>
        </p:sp>
        <p:sp>
          <p:nvSpPr>
            <p:cNvPr id="139" name="Google Shape;139;p17"/>
            <p:cNvSpPr txBox="1"/>
            <p:nvPr/>
          </p:nvSpPr>
          <p:spPr>
            <a:xfrm>
              <a:off x="0" y="-28575"/>
              <a:ext cx="4816500" cy="5463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40" name="Google Shape;140;p17"/>
          <p:cNvSpPr/>
          <p:nvPr/>
        </p:nvSpPr>
        <p:spPr>
          <a:xfrm rot="9175335">
            <a:off x="-664556" y="3961928"/>
            <a:ext cx="2535966" cy="2074723"/>
          </a:xfrm>
          <a:custGeom>
            <a:rect b="b" l="l" r="r" t="t"/>
            <a:pathLst>
              <a:path extrusionOk="0" h="4151262" w="5074152">
                <a:moveTo>
                  <a:pt x="0" y="0"/>
                </a:moveTo>
                <a:lnTo>
                  <a:pt x="5074152" y="0"/>
                </a:lnTo>
                <a:lnTo>
                  <a:pt x="5074152" y="4151262"/>
                </a:lnTo>
                <a:lnTo>
                  <a:pt x="0" y="4151262"/>
                </a:lnTo>
                <a:lnTo>
                  <a:pt x="0" y="0"/>
                </a:lnTo>
                <a:close/>
              </a:path>
            </a:pathLst>
          </a:custGeom>
          <a:blipFill rotWithShape="1">
            <a:blip r:embed="rId3">
              <a:alphaModFix/>
            </a:blip>
            <a:stretch>
              <a:fillRect b="0" l="0" r="0" t="0"/>
            </a:stretch>
          </a:blipFill>
          <a:ln>
            <a:noFill/>
          </a:ln>
        </p:spPr>
      </p:sp>
      <p:sp>
        <p:nvSpPr>
          <p:cNvPr id="141" name="Google Shape;141;p17"/>
          <p:cNvSpPr/>
          <p:nvPr/>
        </p:nvSpPr>
        <p:spPr>
          <a:xfrm>
            <a:off x="7645320" y="-720575"/>
            <a:ext cx="2260096" cy="2023712"/>
          </a:xfrm>
          <a:custGeom>
            <a:rect b="b" l="l" r="r" t="t"/>
            <a:pathLst>
              <a:path extrusionOk="0" h="4047424" w="4520191">
                <a:moveTo>
                  <a:pt x="0" y="0"/>
                </a:moveTo>
                <a:lnTo>
                  <a:pt x="4520191" y="0"/>
                </a:lnTo>
                <a:lnTo>
                  <a:pt x="4520191" y="4047424"/>
                </a:lnTo>
                <a:lnTo>
                  <a:pt x="0" y="4047424"/>
                </a:lnTo>
                <a:lnTo>
                  <a:pt x="0" y="0"/>
                </a:lnTo>
                <a:close/>
              </a:path>
            </a:pathLst>
          </a:custGeom>
          <a:blipFill rotWithShape="1">
            <a:blip r:embed="rId4">
              <a:alphaModFix/>
            </a:blip>
            <a:stretch>
              <a:fillRect b="0" l="0" r="0" t="0"/>
            </a:stretch>
          </a:blipFill>
          <a:ln>
            <a:noFill/>
          </a:ln>
        </p:spPr>
      </p:sp>
      <p:sp>
        <p:nvSpPr>
          <p:cNvPr id="142" name="Google Shape;142;p17"/>
          <p:cNvSpPr/>
          <p:nvPr/>
        </p:nvSpPr>
        <p:spPr>
          <a:xfrm>
            <a:off x="1157793" y="341368"/>
            <a:ext cx="172982" cy="172982"/>
          </a:xfrm>
          <a:custGeom>
            <a:rect b="b" l="l" r="r" t="t"/>
            <a:pathLst>
              <a:path extrusionOk="0" h="345964" w="345964">
                <a:moveTo>
                  <a:pt x="0" y="0"/>
                </a:moveTo>
                <a:lnTo>
                  <a:pt x="345964" y="0"/>
                </a:lnTo>
                <a:lnTo>
                  <a:pt x="345964" y="345964"/>
                </a:lnTo>
                <a:lnTo>
                  <a:pt x="0" y="345964"/>
                </a:lnTo>
                <a:lnTo>
                  <a:pt x="0" y="0"/>
                </a:lnTo>
                <a:close/>
              </a:path>
            </a:pathLst>
          </a:custGeom>
          <a:blipFill rotWithShape="1">
            <a:blip r:embed="rId5">
              <a:alphaModFix/>
            </a:blip>
            <a:stretch>
              <a:fillRect b="0" l="0" r="0" t="0"/>
            </a:stretch>
          </a:blipFill>
          <a:ln>
            <a:noFill/>
          </a:ln>
        </p:spPr>
      </p:sp>
      <p:sp>
        <p:nvSpPr>
          <p:cNvPr id="143" name="Google Shape;143;p17"/>
          <p:cNvSpPr/>
          <p:nvPr/>
        </p:nvSpPr>
        <p:spPr>
          <a:xfrm>
            <a:off x="5000363" y="1303137"/>
            <a:ext cx="152026" cy="195686"/>
          </a:xfrm>
          <a:custGeom>
            <a:rect b="b" l="l" r="r" t="t"/>
            <a:pathLst>
              <a:path extrusionOk="0" h="391372" w="304052">
                <a:moveTo>
                  <a:pt x="0" y="0"/>
                </a:moveTo>
                <a:lnTo>
                  <a:pt x="304052" y="0"/>
                </a:lnTo>
                <a:lnTo>
                  <a:pt x="304052" y="391373"/>
                </a:lnTo>
                <a:lnTo>
                  <a:pt x="0" y="391373"/>
                </a:lnTo>
                <a:lnTo>
                  <a:pt x="0" y="0"/>
                </a:lnTo>
                <a:close/>
              </a:path>
            </a:pathLst>
          </a:custGeom>
          <a:blipFill rotWithShape="1">
            <a:blip r:embed="rId6">
              <a:alphaModFix/>
            </a:blip>
            <a:stretch>
              <a:fillRect b="0" l="0" r="0" t="0"/>
            </a:stretch>
          </a:blipFill>
          <a:ln>
            <a:noFill/>
          </a:ln>
        </p:spPr>
      </p:sp>
      <p:sp>
        <p:nvSpPr>
          <p:cNvPr id="144" name="Google Shape;144;p17"/>
          <p:cNvSpPr/>
          <p:nvPr/>
        </p:nvSpPr>
        <p:spPr>
          <a:xfrm>
            <a:off x="2849762" y="40786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7">
              <a:alphaModFix/>
            </a:blip>
            <a:stretch>
              <a:fillRect b="0" l="0" r="0" t="0"/>
            </a:stretch>
          </a:blipFill>
          <a:ln>
            <a:noFill/>
          </a:ln>
        </p:spPr>
      </p:sp>
      <p:sp>
        <p:nvSpPr>
          <p:cNvPr id="145" name="Google Shape;145;p17"/>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8">
              <a:alphaModFix/>
            </a:blip>
            <a:stretch>
              <a:fillRect b="0" l="0" r="0" t="0"/>
            </a:stretch>
          </a:blipFill>
          <a:ln>
            <a:noFill/>
          </a:ln>
        </p:spPr>
      </p:sp>
      <p:sp>
        <p:nvSpPr>
          <p:cNvPr id="146" name="Google Shape;146;p17"/>
          <p:cNvSpPr txBox="1"/>
          <p:nvPr/>
        </p:nvSpPr>
        <p:spPr>
          <a:xfrm>
            <a:off x="0" y="2078450"/>
            <a:ext cx="9144000" cy="981000"/>
          </a:xfrm>
          <a:prstGeom prst="rect">
            <a:avLst/>
          </a:prstGeom>
          <a:no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None/>
            </a:pPr>
            <a:r>
              <a:rPr b="1" lang="en" sz="3600">
                <a:solidFill>
                  <a:srgbClr val="FFFFFF"/>
                </a:solidFill>
                <a:latin typeface="Open Sans"/>
                <a:ea typeface="Open Sans"/>
                <a:cs typeface="Open Sans"/>
                <a:sym typeface="Open Sans"/>
              </a:rPr>
              <a:t>Tech Overview</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0" name="Shape 150"/>
        <p:cNvGrpSpPr/>
        <p:nvPr/>
      </p:nvGrpSpPr>
      <p:grpSpPr>
        <a:xfrm>
          <a:off x="0" y="0"/>
          <a:ext cx="0" cy="0"/>
          <a:chOff x="0" y="0"/>
          <a:chExt cx="0" cy="0"/>
        </a:xfrm>
      </p:grpSpPr>
      <p:grpSp>
        <p:nvGrpSpPr>
          <p:cNvPr id="151" name="Google Shape;151;p18"/>
          <p:cNvGrpSpPr/>
          <p:nvPr/>
        </p:nvGrpSpPr>
        <p:grpSpPr>
          <a:xfrm>
            <a:off x="0" y="127392"/>
            <a:ext cx="5738484" cy="716456"/>
            <a:chOff x="0" y="-28575"/>
            <a:chExt cx="3022800" cy="377400"/>
          </a:xfrm>
        </p:grpSpPr>
        <p:sp>
          <p:nvSpPr>
            <p:cNvPr id="152" name="Google Shape;152;p18"/>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153" name="Google Shape;153;p18"/>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54" name="Google Shape;154;p18"/>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What is LangChain?</a:t>
            </a:r>
            <a:endParaRPr sz="700"/>
          </a:p>
        </p:txBody>
      </p:sp>
      <p:sp>
        <p:nvSpPr>
          <p:cNvPr id="155" name="Google Shape;155;p18"/>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156" name="Google Shape;156;p18"/>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157" name="Google Shape;157;p18"/>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158" name="Google Shape;158;p18"/>
          <p:cNvSpPr txBox="1"/>
          <p:nvPr/>
        </p:nvSpPr>
        <p:spPr>
          <a:xfrm>
            <a:off x="514350" y="1045286"/>
            <a:ext cx="8115300" cy="1015800"/>
          </a:xfrm>
          <a:prstGeom prst="rect">
            <a:avLst/>
          </a:prstGeom>
          <a:noFill/>
          <a:ln>
            <a:noFill/>
          </a:ln>
        </p:spPr>
        <p:txBody>
          <a:bodyPr anchorCtr="0" anchor="t" bIns="0" lIns="0" spcFirstLastPara="1" rIns="0" wrap="square" tIns="0">
            <a:spAutoFit/>
          </a:bodyPr>
          <a:lstStyle/>
          <a:p>
            <a:pPr indent="-191008" lvl="0" marL="292608" rtl="0" algn="l">
              <a:lnSpc>
                <a:spcPct val="115000"/>
              </a:lnSpc>
              <a:spcBef>
                <a:spcPts val="0"/>
              </a:spcBef>
              <a:spcAft>
                <a:spcPts val="0"/>
              </a:spcAft>
              <a:buClr>
                <a:srgbClr val="FFFFFF"/>
              </a:buClr>
              <a:buSzPts val="2000"/>
              <a:buChar char="●"/>
            </a:pPr>
            <a:r>
              <a:rPr lang="en" sz="2000">
                <a:solidFill>
                  <a:srgbClr val="FFFFFF"/>
                </a:solidFill>
                <a:latin typeface="Open Sans"/>
                <a:ea typeface="Open Sans"/>
                <a:cs typeface="Open Sans"/>
                <a:sym typeface="Open Sans"/>
              </a:rPr>
              <a:t>Framework for developing LLM applications</a:t>
            </a:r>
            <a:endParaRPr sz="2000">
              <a:solidFill>
                <a:srgbClr val="FFFFFF"/>
              </a:solidFill>
              <a:latin typeface="Open Sans"/>
              <a:ea typeface="Open Sans"/>
              <a:cs typeface="Open Sans"/>
              <a:sym typeface="Open Sans"/>
            </a:endParaRPr>
          </a:p>
          <a:p>
            <a:pPr indent="-191008" lvl="0" marL="292608" rtl="0" algn="l">
              <a:lnSpc>
                <a:spcPct val="115000"/>
              </a:lnSpc>
              <a:spcBef>
                <a:spcPts val="0"/>
              </a:spcBef>
              <a:spcAft>
                <a:spcPts val="0"/>
              </a:spcAft>
              <a:buClr>
                <a:srgbClr val="FFFFFF"/>
              </a:buClr>
              <a:buSzPts val="2000"/>
              <a:buChar char="●"/>
            </a:pPr>
            <a:r>
              <a:rPr lang="en" sz="2000">
                <a:solidFill>
                  <a:srgbClr val="FFFFFF"/>
                </a:solidFill>
                <a:latin typeface="Open Sans"/>
                <a:ea typeface="Open Sans"/>
                <a:cs typeface="Open Sans"/>
                <a:sym typeface="Open Sans"/>
              </a:rPr>
              <a:t>Addresses a variety of LLM building needs</a:t>
            </a:r>
            <a:endParaRPr sz="2000">
              <a:solidFill>
                <a:srgbClr val="FFFFFF"/>
              </a:solidFill>
              <a:latin typeface="Open Sans"/>
              <a:ea typeface="Open Sans"/>
              <a:cs typeface="Open Sans"/>
              <a:sym typeface="Open Sans"/>
            </a:endParaRPr>
          </a:p>
          <a:p>
            <a:pPr indent="-191008" lvl="0" marL="292608" rtl="0" algn="l">
              <a:lnSpc>
                <a:spcPct val="115000"/>
              </a:lnSpc>
              <a:spcBef>
                <a:spcPts val="0"/>
              </a:spcBef>
              <a:spcAft>
                <a:spcPts val="0"/>
              </a:spcAft>
              <a:buClr>
                <a:srgbClr val="FFFFFF"/>
              </a:buClr>
              <a:buSzPts val="2000"/>
              <a:buChar char="●"/>
            </a:pPr>
            <a:r>
              <a:rPr lang="en" sz="2000">
                <a:solidFill>
                  <a:srgbClr val="FFFFFF"/>
                </a:solidFill>
                <a:latin typeface="Open Sans"/>
                <a:ea typeface="Open Sans"/>
                <a:cs typeface="Open Sans"/>
                <a:sym typeface="Open Sans"/>
              </a:rPr>
              <a:t>Used by startups and industry leaders alike</a:t>
            </a:r>
            <a:endParaRPr sz="2000">
              <a:solidFill>
                <a:srgbClr val="FFFFFF"/>
              </a:solidFill>
              <a:latin typeface="Open Sans"/>
              <a:ea typeface="Open Sans"/>
              <a:cs typeface="Open Sans"/>
              <a:sym typeface="Open Sans"/>
            </a:endParaRPr>
          </a:p>
        </p:txBody>
      </p:sp>
      <p:pic>
        <p:nvPicPr>
          <p:cNvPr id="159" name="Google Shape;159;p18"/>
          <p:cNvPicPr preferRelativeResize="0"/>
          <p:nvPr/>
        </p:nvPicPr>
        <p:blipFill>
          <a:blip r:embed="rId6">
            <a:alphaModFix/>
          </a:blip>
          <a:stretch>
            <a:fillRect/>
          </a:stretch>
        </p:blipFill>
        <p:spPr>
          <a:xfrm>
            <a:off x="3373975" y="3043825"/>
            <a:ext cx="2878975" cy="1954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63" name="Shape 163"/>
        <p:cNvGrpSpPr/>
        <p:nvPr/>
      </p:nvGrpSpPr>
      <p:grpSpPr>
        <a:xfrm>
          <a:off x="0" y="0"/>
          <a:ext cx="0" cy="0"/>
          <a:chOff x="0" y="0"/>
          <a:chExt cx="0" cy="0"/>
        </a:xfrm>
      </p:grpSpPr>
      <p:grpSp>
        <p:nvGrpSpPr>
          <p:cNvPr id="164" name="Google Shape;164;p19"/>
          <p:cNvGrpSpPr/>
          <p:nvPr/>
        </p:nvGrpSpPr>
        <p:grpSpPr>
          <a:xfrm>
            <a:off x="0" y="127392"/>
            <a:ext cx="5738484" cy="716456"/>
            <a:chOff x="0" y="-28575"/>
            <a:chExt cx="3022800" cy="377400"/>
          </a:xfrm>
        </p:grpSpPr>
        <p:sp>
          <p:nvSpPr>
            <p:cNvPr id="165" name="Google Shape;165;p19"/>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166" name="Google Shape;166;p19"/>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67" name="Google Shape;167;p19"/>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Why use LangChain?</a:t>
            </a:r>
            <a:endParaRPr sz="700"/>
          </a:p>
        </p:txBody>
      </p:sp>
      <p:sp>
        <p:nvSpPr>
          <p:cNvPr id="168" name="Google Shape;168;p19"/>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169" name="Google Shape;169;p19"/>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170" name="Google Shape;170;p19"/>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171" name="Google Shape;171;p19"/>
          <p:cNvSpPr txBox="1"/>
          <p:nvPr/>
        </p:nvSpPr>
        <p:spPr>
          <a:xfrm>
            <a:off x="514350" y="1045286"/>
            <a:ext cx="8115300" cy="1015800"/>
          </a:xfrm>
          <a:prstGeom prst="rect">
            <a:avLst/>
          </a:prstGeom>
          <a:noFill/>
          <a:ln>
            <a:noFill/>
          </a:ln>
        </p:spPr>
        <p:txBody>
          <a:bodyPr anchorCtr="0" anchor="t" bIns="0" lIns="0" spcFirstLastPara="1" rIns="0" wrap="square" tIns="0">
            <a:spAutoFit/>
          </a:bodyPr>
          <a:lstStyle/>
          <a:p>
            <a:pPr indent="-191008" lvl="0" marL="292608" rtl="0" algn="l">
              <a:lnSpc>
                <a:spcPct val="115000"/>
              </a:lnSpc>
              <a:spcBef>
                <a:spcPts val="0"/>
              </a:spcBef>
              <a:spcAft>
                <a:spcPts val="0"/>
              </a:spcAft>
              <a:buClr>
                <a:srgbClr val="FFFFFF"/>
              </a:buClr>
              <a:buSzPts val="2000"/>
              <a:buAutoNum type="arabicPeriod"/>
            </a:pPr>
            <a:r>
              <a:rPr b="1" lang="en" sz="2000">
                <a:solidFill>
                  <a:srgbClr val="FFFFFF"/>
                </a:solidFill>
                <a:latin typeface="Open Sans"/>
                <a:ea typeface="Open Sans"/>
                <a:cs typeface="Open Sans"/>
                <a:sym typeface="Open Sans"/>
              </a:rPr>
              <a:t>Maintainable </a:t>
            </a:r>
            <a:r>
              <a:rPr lang="en" sz="2000">
                <a:solidFill>
                  <a:srgbClr val="FFFFFF"/>
                </a:solidFill>
                <a:latin typeface="Open Sans"/>
                <a:ea typeface="Open Sans"/>
                <a:cs typeface="Open Sans"/>
                <a:sym typeface="Open Sans"/>
              </a:rPr>
              <a:t>- Changing code is easy and safe.</a:t>
            </a:r>
            <a:endParaRPr sz="2000">
              <a:solidFill>
                <a:srgbClr val="FFFFFF"/>
              </a:solidFill>
              <a:latin typeface="Open Sans"/>
              <a:ea typeface="Open Sans"/>
              <a:cs typeface="Open Sans"/>
              <a:sym typeface="Open Sans"/>
            </a:endParaRPr>
          </a:p>
          <a:p>
            <a:pPr indent="-191008" lvl="0" marL="292608" rtl="0" algn="l">
              <a:lnSpc>
                <a:spcPct val="115000"/>
              </a:lnSpc>
              <a:spcBef>
                <a:spcPts val="0"/>
              </a:spcBef>
              <a:spcAft>
                <a:spcPts val="0"/>
              </a:spcAft>
              <a:buClr>
                <a:srgbClr val="FFFFFF"/>
              </a:buClr>
              <a:buSzPts val="2000"/>
              <a:buAutoNum type="arabicPeriod"/>
            </a:pPr>
            <a:r>
              <a:rPr b="1" lang="en" sz="2000">
                <a:solidFill>
                  <a:srgbClr val="FFFFFF"/>
                </a:solidFill>
                <a:latin typeface="Open Sans"/>
                <a:ea typeface="Open Sans"/>
                <a:cs typeface="Open Sans"/>
                <a:sym typeface="Open Sans"/>
              </a:rPr>
              <a:t>Readable </a:t>
            </a:r>
            <a:r>
              <a:rPr lang="en" sz="2000">
                <a:solidFill>
                  <a:srgbClr val="FFFFFF"/>
                </a:solidFill>
                <a:latin typeface="Open Sans"/>
                <a:ea typeface="Open Sans"/>
                <a:cs typeface="Open Sans"/>
                <a:sym typeface="Open Sans"/>
              </a:rPr>
              <a:t>- Fewer lines of code.</a:t>
            </a:r>
            <a:endParaRPr sz="2000">
              <a:solidFill>
                <a:srgbClr val="FFFFFF"/>
              </a:solidFill>
              <a:latin typeface="Open Sans"/>
              <a:ea typeface="Open Sans"/>
              <a:cs typeface="Open Sans"/>
              <a:sym typeface="Open Sans"/>
            </a:endParaRPr>
          </a:p>
          <a:p>
            <a:pPr indent="-191008" lvl="0" marL="292608" rtl="0" algn="l">
              <a:lnSpc>
                <a:spcPct val="115000"/>
              </a:lnSpc>
              <a:spcBef>
                <a:spcPts val="0"/>
              </a:spcBef>
              <a:spcAft>
                <a:spcPts val="0"/>
              </a:spcAft>
              <a:buClr>
                <a:srgbClr val="FFFFFF"/>
              </a:buClr>
              <a:buSzPts val="2000"/>
              <a:buAutoNum type="arabicPeriod"/>
            </a:pPr>
            <a:r>
              <a:rPr b="1" lang="en" sz="2000">
                <a:solidFill>
                  <a:srgbClr val="FFFFFF"/>
                </a:solidFill>
                <a:latin typeface="Open Sans"/>
                <a:ea typeface="Open Sans"/>
                <a:cs typeface="Open Sans"/>
                <a:sym typeface="Open Sans"/>
              </a:rPr>
              <a:t>Reliable </a:t>
            </a:r>
            <a:r>
              <a:rPr lang="en" sz="2000">
                <a:solidFill>
                  <a:srgbClr val="FFFFFF"/>
                </a:solidFill>
                <a:latin typeface="Open Sans"/>
                <a:ea typeface="Open Sans"/>
                <a:cs typeface="Open Sans"/>
                <a:sym typeface="Open Sans"/>
              </a:rPr>
              <a:t>- Community-tested and robust.</a:t>
            </a:r>
            <a:endParaRPr sz="2000">
              <a:solidFill>
                <a:srgbClr val="FFFFFF"/>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75" name="Shape 175"/>
        <p:cNvGrpSpPr/>
        <p:nvPr/>
      </p:nvGrpSpPr>
      <p:grpSpPr>
        <a:xfrm>
          <a:off x="0" y="0"/>
          <a:ext cx="0" cy="0"/>
          <a:chOff x="0" y="0"/>
          <a:chExt cx="0" cy="0"/>
        </a:xfrm>
      </p:grpSpPr>
      <p:grpSp>
        <p:nvGrpSpPr>
          <p:cNvPr id="176" name="Google Shape;176;p20"/>
          <p:cNvGrpSpPr/>
          <p:nvPr/>
        </p:nvGrpSpPr>
        <p:grpSpPr>
          <a:xfrm>
            <a:off x="0" y="127392"/>
            <a:ext cx="5738484" cy="716456"/>
            <a:chOff x="0" y="-28575"/>
            <a:chExt cx="3022800" cy="377400"/>
          </a:xfrm>
        </p:grpSpPr>
        <p:sp>
          <p:nvSpPr>
            <p:cNvPr id="177" name="Google Shape;177;p20"/>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178" name="Google Shape;178;p20"/>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79" name="Google Shape;179;p20"/>
          <p:cNvSpPr txBox="1"/>
          <p:nvPr/>
        </p:nvSpPr>
        <p:spPr>
          <a:xfrm>
            <a:off x="514350" y="182000"/>
            <a:ext cx="5224200" cy="661800"/>
          </a:xfrm>
          <a:prstGeom prst="rect">
            <a:avLst/>
          </a:prstGeom>
          <a:noFill/>
          <a:ln>
            <a:noFill/>
          </a:ln>
        </p:spPr>
        <p:txBody>
          <a:bodyPr anchorCtr="0" anchor="ctr" bIns="0" lIns="0" spcFirstLastPara="1" rIns="0" wrap="square" tIns="0">
            <a:noAutofit/>
          </a:bodyPr>
          <a:lstStyle/>
          <a:p>
            <a:pPr indent="0" lvl="0" marL="0" rtl="0" algn="l">
              <a:lnSpc>
                <a:spcPct val="140000"/>
              </a:lnSpc>
              <a:spcBef>
                <a:spcPts val="0"/>
              </a:spcBef>
              <a:spcAft>
                <a:spcPts val="0"/>
              </a:spcAft>
              <a:buSzPts val="1100"/>
              <a:buNone/>
            </a:pPr>
            <a:r>
              <a:rPr b="1" lang="en" sz="2900">
                <a:solidFill>
                  <a:srgbClr val="FFFFFF"/>
                </a:solidFill>
                <a:latin typeface="Open Sans"/>
                <a:ea typeface="Open Sans"/>
                <a:cs typeface="Open Sans"/>
                <a:sym typeface="Open Sans"/>
              </a:rPr>
              <a:t>LangChain Ecosystem</a:t>
            </a:r>
            <a:endParaRPr b="1" sz="2900">
              <a:solidFill>
                <a:srgbClr val="FFFFFF"/>
              </a:solidFill>
              <a:latin typeface="Open Sans"/>
              <a:ea typeface="Open Sans"/>
              <a:cs typeface="Open Sans"/>
              <a:sym typeface="Open Sans"/>
            </a:endParaRPr>
          </a:p>
        </p:txBody>
      </p:sp>
      <p:sp>
        <p:nvSpPr>
          <p:cNvPr id="180" name="Google Shape;180;p20"/>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181" name="Google Shape;181;p20"/>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182" name="Google Shape;182;p20"/>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pic>
        <p:nvPicPr>
          <p:cNvPr id="183" name="Google Shape;183;p20"/>
          <p:cNvPicPr preferRelativeResize="0"/>
          <p:nvPr/>
        </p:nvPicPr>
        <p:blipFill>
          <a:blip r:embed="rId6">
            <a:alphaModFix/>
          </a:blip>
          <a:stretch>
            <a:fillRect/>
          </a:stretch>
        </p:blipFill>
        <p:spPr>
          <a:xfrm>
            <a:off x="1814613" y="750389"/>
            <a:ext cx="5514775" cy="4341626"/>
          </a:xfrm>
          <a:prstGeom prst="rect">
            <a:avLst/>
          </a:prstGeom>
          <a:noFill/>
          <a:ln>
            <a:noFill/>
          </a:ln>
        </p:spPr>
      </p:pic>
      <p:cxnSp>
        <p:nvCxnSpPr>
          <p:cNvPr id="184" name="Google Shape;184;p20"/>
          <p:cNvCxnSpPr>
            <a:stCxn id="185" idx="1"/>
          </p:cNvCxnSpPr>
          <p:nvPr/>
        </p:nvCxnSpPr>
        <p:spPr>
          <a:xfrm flipH="1">
            <a:off x="6028188" y="3055000"/>
            <a:ext cx="1296900" cy="52200"/>
          </a:xfrm>
          <a:prstGeom prst="straightConnector1">
            <a:avLst/>
          </a:prstGeom>
          <a:noFill/>
          <a:ln cap="flat" cmpd="sng" w="28575">
            <a:solidFill>
              <a:schemeClr val="accent1"/>
            </a:solidFill>
            <a:prstDash val="solid"/>
            <a:round/>
            <a:headEnd len="med" w="med" type="none"/>
            <a:tailEnd len="med" w="med" type="triangle"/>
          </a:ln>
        </p:spPr>
      </p:cxnSp>
      <p:sp>
        <p:nvSpPr>
          <p:cNvPr id="185" name="Google Shape;185;p20"/>
          <p:cNvSpPr txBox="1"/>
          <p:nvPr/>
        </p:nvSpPr>
        <p:spPr>
          <a:xfrm>
            <a:off x="7325088" y="2824150"/>
            <a:ext cx="114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1"/>
                </a:solidFill>
              </a:rPr>
              <a:t>Prompts</a:t>
            </a:r>
            <a:endParaRPr sz="1800">
              <a:solidFill>
                <a:schemeClr val="accent1"/>
              </a:solidFill>
            </a:endParaRPr>
          </a:p>
        </p:txBody>
      </p:sp>
      <p:cxnSp>
        <p:nvCxnSpPr>
          <p:cNvPr id="186" name="Google Shape;186;p20"/>
          <p:cNvCxnSpPr>
            <a:stCxn id="187" idx="1"/>
          </p:cNvCxnSpPr>
          <p:nvPr/>
        </p:nvCxnSpPr>
        <p:spPr>
          <a:xfrm flipH="1">
            <a:off x="5658550" y="3706000"/>
            <a:ext cx="1446900" cy="217500"/>
          </a:xfrm>
          <a:prstGeom prst="straightConnector1">
            <a:avLst/>
          </a:prstGeom>
          <a:noFill/>
          <a:ln cap="flat" cmpd="sng" w="28575">
            <a:solidFill>
              <a:schemeClr val="accent1"/>
            </a:solidFill>
            <a:prstDash val="solid"/>
            <a:round/>
            <a:headEnd len="med" w="med" type="none"/>
            <a:tailEnd len="med" w="med" type="triangle"/>
          </a:ln>
        </p:spPr>
      </p:cxnSp>
      <p:sp>
        <p:nvSpPr>
          <p:cNvPr id="187" name="Google Shape;187;p20"/>
          <p:cNvSpPr txBox="1"/>
          <p:nvPr/>
        </p:nvSpPr>
        <p:spPr>
          <a:xfrm>
            <a:off x="7105450" y="3475150"/>
            <a:ext cx="2038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1"/>
                </a:solidFill>
              </a:rPr>
              <a:t>Language Models</a:t>
            </a:r>
            <a:endParaRPr sz="1800">
              <a:solidFill>
                <a:schemeClr val="accent1"/>
              </a:solidFill>
            </a:endParaRPr>
          </a:p>
        </p:txBody>
      </p:sp>
      <p:cxnSp>
        <p:nvCxnSpPr>
          <p:cNvPr id="188" name="Google Shape;188;p20"/>
          <p:cNvCxnSpPr>
            <a:stCxn id="189" idx="3"/>
          </p:cNvCxnSpPr>
          <p:nvPr/>
        </p:nvCxnSpPr>
        <p:spPr>
          <a:xfrm>
            <a:off x="1182425" y="3638550"/>
            <a:ext cx="965700" cy="7500"/>
          </a:xfrm>
          <a:prstGeom prst="straightConnector1">
            <a:avLst/>
          </a:prstGeom>
          <a:noFill/>
          <a:ln cap="flat" cmpd="sng" w="28575">
            <a:solidFill>
              <a:schemeClr val="accent1"/>
            </a:solidFill>
            <a:prstDash val="solid"/>
            <a:round/>
            <a:headEnd len="med" w="med" type="none"/>
            <a:tailEnd len="med" w="med" type="triangle"/>
          </a:ln>
        </p:spPr>
      </p:cxnSp>
      <p:sp>
        <p:nvSpPr>
          <p:cNvPr id="189" name="Google Shape;189;p20"/>
          <p:cNvSpPr txBox="1"/>
          <p:nvPr/>
        </p:nvSpPr>
        <p:spPr>
          <a:xfrm>
            <a:off x="122825" y="3407700"/>
            <a:ext cx="1059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1"/>
                </a:solidFill>
              </a:rPr>
              <a:t>Memory</a:t>
            </a:r>
            <a:endParaRPr sz="1800">
              <a:solidFill>
                <a:schemeClr val="accent1"/>
              </a:solidFill>
            </a:endParaRPr>
          </a:p>
        </p:txBody>
      </p:sp>
      <p:cxnSp>
        <p:nvCxnSpPr>
          <p:cNvPr id="190" name="Google Shape;190;p20"/>
          <p:cNvCxnSpPr>
            <a:stCxn id="191" idx="3"/>
          </p:cNvCxnSpPr>
          <p:nvPr/>
        </p:nvCxnSpPr>
        <p:spPr>
          <a:xfrm>
            <a:off x="1453375" y="2285700"/>
            <a:ext cx="965700" cy="7500"/>
          </a:xfrm>
          <a:prstGeom prst="straightConnector1">
            <a:avLst/>
          </a:prstGeom>
          <a:noFill/>
          <a:ln cap="flat" cmpd="sng" w="28575">
            <a:solidFill>
              <a:schemeClr val="accent1"/>
            </a:solidFill>
            <a:prstDash val="solid"/>
            <a:round/>
            <a:headEnd len="med" w="med" type="none"/>
            <a:tailEnd len="med" w="med" type="triangle"/>
          </a:ln>
        </p:spPr>
      </p:cxnSp>
      <p:sp>
        <p:nvSpPr>
          <p:cNvPr id="191" name="Google Shape;191;p20"/>
          <p:cNvSpPr txBox="1"/>
          <p:nvPr/>
        </p:nvSpPr>
        <p:spPr>
          <a:xfrm>
            <a:off x="393775" y="2054850"/>
            <a:ext cx="1059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1"/>
                </a:solidFill>
              </a:rPr>
              <a:t>Chains</a:t>
            </a:r>
            <a:endParaRPr sz="18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5" name="Shape 195"/>
        <p:cNvGrpSpPr/>
        <p:nvPr/>
      </p:nvGrpSpPr>
      <p:grpSpPr>
        <a:xfrm>
          <a:off x="0" y="0"/>
          <a:ext cx="0" cy="0"/>
          <a:chOff x="0" y="0"/>
          <a:chExt cx="0" cy="0"/>
        </a:xfrm>
      </p:grpSpPr>
      <p:grpSp>
        <p:nvGrpSpPr>
          <p:cNvPr id="196" name="Google Shape;196;p21"/>
          <p:cNvGrpSpPr/>
          <p:nvPr/>
        </p:nvGrpSpPr>
        <p:grpSpPr>
          <a:xfrm>
            <a:off x="0" y="127392"/>
            <a:ext cx="5738484" cy="716456"/>
            <a:chOff x="0" y="-28575"/>
            <a:chExt cx="3022800" cy="377400"/>
          </a:xfrm>
        </p:grpSpPr>
        <p:sp>
          <p:nvSpPr>
            <p:cNvPr id="197" name="Google Shape;197;p21"/>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198" name="Google Shape;198;p21"/>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99" name="Google Shape;199;p21"/>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Project Overview</a:t>
            </a:r>
            <a:endParaRPr sz="700"/>
          </a:p>
        </p:txBody>
      </p:sp>
      <p:sp>
        <p:nvSpPr>
          <p:cNvPr id="200" name="Google Shape;200;p21"/>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201" name="Google Shape;201;p21"/>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202" name="Google Shape;202;p21"/>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203" name="Google Shape;203;p21"/>
          <p:cNvSpPr txBox="1"/>
          <p:nvPr/>
        </p:nvSpPr>
        <p:spPr>
          <a:xfrm>
            <a:off x="514350" y="2548161"/>
            <a:ext cx="8115300" cy="307800"/>
          </a:xfrm>
          <a:prstGeom prst="rect">
            <a:avLst/>
          </a:prstGeom>
          <a:noFill/>
          <a:ln>
            <a:noFill/>
          </a:ln>
        </p:spPr>
        <p:txBody>
          <a:bodyPr anchorCtr="0" anchor="t" bIns="0" lIns="0" spcFirstLastPara="1" rIns="0" wrap="square" tIns="0">
            <a:spAutoFit/>
          </a:bodyPr>
          <a:lstStyle/>
          <a:p>
            <a:pPr indent="0" lvl="0" marL="0" rtl="0" algn="ctr">
              <a:lnSpc>
                <a:spcPct val="115000"/>
              </a:lnSpc>
              <a:spcBef>
                <a:spcPts val="0"/>
              </a:spcBef>
              <a:spcAft>
                <a:spcPts val="0"/>
              </a:spcAft>
              <a:buNone/>
            </a:pPr>
            <a:r>
              <a:rPr lang="en" sz="2000">
                <a:solidFill>
                  <a:srgbClr val="FFFFFF"/>
                </a:solidFill>
                <a:latin typeface="Open Sans"/>
                <a:ea typeface="Open Sans"/>
                <a:cs typeface="Open Sans"/>
                <a:sym typeface="Open Sans"/>
              </a:rPr>
              <a:t>Build chatbot using LangChain, GPT 3.5 Turbo, and Gradio</a:t>
            </a:r>
            <a:endParaRPr sz="2000">
              <a:solidFill>
                <a:srgbClr val="FFFFFF"/>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