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Lato"/>
      <p:regular r:id="rId49"/>
      <p:bold r:id="rId50"/>
      <p:italic r:id="rId51"/>
      <p:boldItalic r:id="rId52"/>
    </p:embeddedFont>
    <p:embeddedFont>
      <p:font typeface="Open Sans"/>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OpenSans-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def65e407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adef65e407_0_3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04951cc5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b04951cc5b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def65e407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adef65e407_0_4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04951cc5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b04951cc5b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04951cc5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b04951cc5b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0b18f6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b0b18f673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0b18f67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b0b18f673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0b18f67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b0b18f673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b0b18f67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2b0b18f673c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b0b18f673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b0b18f673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b0b18f673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b0b18f673c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3586963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b3586963ea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0b18f673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b0b18f673c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def65e407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adef65e407_0_5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0b18f673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2b0b18f673c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b0b18f673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2b0b18f673c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b0b18f673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2b0b18f673c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b0b18f673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2b0b18f673c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b0b18f673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2b0b18f673c_0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b0b18f673c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2b0b18f673c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b0b18f67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2b0b18f673c_0_5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b0b18f673c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2b0b18f673c_0_5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04951cc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end of this workshop, you will: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Master Gradio Fundamentals: Understand the core concepts and uses of Gradio for machine learning interfaces.</a:t>
            </a:r>
            <a:endParaRPr/>
          </a:p>
          <a:p>
            <a:pPr indent="-298450" lvl="0" marL="457200" rtl="0" algn="l">
              <a:spcBef>
                <a:spcPts val="0"/>
              </a:spcBef>
              <a:spcAft>
                <a:spcPts val="0"/>
              </a:spcAft>
              <a:buSzPts val="1100"/>
              <a:buAutoNum type="arabicPeriod"/>
            </a:pPr>
            <a:r>
              <a:rPr lang="en"/>
              <a:t>Create Interactive ML Interfaces: Learn to build interactive web interfaces for ML models using Gradio.</a:t>
            </a:r>
            <a:endParaRPr/>
          </a:p>
          <a:p>
            <a:pPr indent="-298450" lvl="0" marL="457200" rtl="0" algn="l">
              <a:spcBef>
                <a:spcPts val="0"/>
              </a:spcBef>
              <a:spcAft>
                <a:spcPts val="0"/>
              </a:spcAft>
              <a:buSzPts val="1100"/>
              <a:buAutoNum type="arabicPeriod"/>
            </a:pPr>
            <a:r>
              <a:rPr lang="en"/>
              <a:t>Implement Advanced Features: Explore advanced Gradio functionalities like state management and custom styling.</a:t>
            </a:r>
            <a:endParaRPr/>
          </a:p>
          <a:p>
            <a:pPr indent="-298450" lvl="0" marL="457200" rtl="0" algn="l">
              <a:spcBef>
                <a:spcPts val="0"/>
              </a:spcBef>
              <a:spcAft>
                <a:spcPts val="0"/>
              </a:spcAft>
              <a:buSzPts val="1100"/>
              <a:buAutoNum type="arabicPeriod"/>
            </a:pPr>
            <a:r>
              <a:rPr lang="en"/>
              <a:t>Integrate Gradio with ML Models: Gain practical experience in integrating Gradio with different types of machine learning models.</a:t>
            </a:r>
            <a:endParaRPr/>
          </a:p>
          <a:p>
            <a:pPr indent="0" lvl="0" marL="0" rtl="0" algn="l">
              <a:spcBef>
                <a:spcPts val="0"/>
              </a:spcBef>
              <a:spcAft>
                <a:spcPts val="0"/>
              </a:spcAft>
              <a:buNone/>
            </a:pPr>
            <a:r>
              <a:t/>
            </a:r>
            <a:endParaRPr/>
          </a:p>
        </p:txBody>
      </p:sp>
      <p:sp>
        <p:nvSpPr>
          <p:cNvPr id="101" name="Google Shape;101;g2b04951cc5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b0b18f673c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2b0b18f673c_0_6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b0b18f673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2b0b18f673c_0_4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b0b18f673c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2b0b18f673c_0_5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b0b18f673c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g2b0b18f673c_0_6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b0b18f673c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2b0b18f673c_0_6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b0b18f673c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g2b0b18f673c_0_7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b0b18f673c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g2b0b18f673c_0_7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b0b18f673c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g2b0b18f673c_0_8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b0b18f673c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g2b0b18f673c_0_8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b0b18f673c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g2b0b18f673c_0_9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04951c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b04951c6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b0b18f67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g2b0b18f673c_0_9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adef65e407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g2adef65e407_0_5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b0b18f67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g2b0b18f673c_0_9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b0b18f673c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g2b0b18f673c_0_9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04951cc5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b04951cc5b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def65e407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adef65e407_0_4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04951cc5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Overview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Importance of User Interfaces in ML Models</a:t>
            </a:r>
            <a:endParaRPr/>
          </a:p>
          <a:p>
            <a:pPr indent="-298450" lvl="0" marL="457200" rtl="0" algn="l">
              <a:spcBef>
                <a:spcPts val="0"/>
              </a:spcBef>
              <a:spcAft>
                <a:spcPts val="0"/>
              </a:spcAft>
              <a:buSzPts val="1100"/>
              <a:buChar char="●"/>
            </a:pPr>
            <a:r>
              <a:rPr lang="en"/>
              <a:t>Accessibility</a:t>
            </a:r>
            <a:endParaRPr/>
          </a:p>
          <a:p>
            <a:pPr indent="-298450" lvl="0" marL="457200" rtl="0" algn="l">
              <a:spcBef>
                <a:spcPts val="0"/>
              </a:spcBef>
              <a:spcAft>
                <a:spcPts val="0"/>
              </a:spcAft>
              <a:buSzPts val="1100"/>
              <a:buChar char="●"/>
            </a:pPr>
            <a:r>
              <a:rPr lang="en"/>
              <a:t>Interactive Data Exploration</a:t>
            </a:r>
            <a:endParaRPr/>
          </a:p>
          <a:p>
            <a:pPr indent="-298450" lvl="0" marL="457200" rtl="0" algn="l">
              <a:spcBef>
                <a:spcPts val="0"/>
              </a:spcBef>
              <a:spcAft>
                <a:spcPts val="0"/>
              </a:spcAft>
              <a:buSzPts val="1100"/>
              <a:buChar char="●"/>
            </a:pPr>
            <a:r>
              <a:rPr lang="en"/>
              <a:t>Transparency and Trust</a:t>
            </a:r>
            <a:endParaRPr/>
          </a:p>
          <a:p>
            <a:pPr indent="-298450" lvl="0" marL="457200" rtl="0" algn="l">
              <a:spcBef>
                <a:spcPts val="0"/>
              </a:spcBef>
              <a:spcAft>
                <a:spcPts val="0"/>
              </a:spcAft>
              <a:buSzPts val="1100"/>
              <a:buChar char="●"/>
            </a:pPr>
            <a:r>
              <a:rPr lang="en"/>
              <a:t>Feedback for Improvement</a:t>
            </a:r>
            <a:endParaRPr/>
          </a:p>
          <a:p>
            <a:pPr indent="-298450" lvl="0" marL="457200" rtl="0" algn="l">
              <a:spcBef>
                <a:spcPts val="0"/>
              </a:spcBef>
              <a:spcAft>
                <a:spcPts val="0"/>
              </a:spcAft>
              <a:buSzPts val="1100"/>
              <a:buChar char="●"/>
            </a:pPr>
            <a:r>
              <a:rPr lang="en"/>
              <a:t>Democratization of ML</a:t>
            </a:r>
            <a:endParaRPr/>
          </a:p>
          <a:p>
            <a:pPr indent="-298450" lvl="0" marL="457200" rtl="0" algn="l">
              <a:spcBef>
                <a:spcPts val="0"/>
              </a:spcBef>
              <a:spcAft>
                <a:spcPts val="0"/>
              </a:spcAft>
              <a:buSzPts val="1100"/>
              <a:buChar char="●"/>
            </a:pPr>
            <a:r>
              <a:rPr lang="en"/>
              <a:t>Real-world Integration</a:t>
            </a:r>
            <a:endParaRPr/>
          </a:p>
          <a:p>
            <a:pPr indent="-298450" lvl="0" marL="457200" rtl="0" algn="l">
              <a:spcBef>
                <a:spcPts val="0"/>
              </a:spcBef>
              <a:spcAft>
                <a:spcPts val="0"/>
              </a:spcAft>
              <a:buSzPts val="1100"/>
              <a:buChar char="●"/>
            </a:pPr>
            <a:r>
              <a:rPr lang="en"/>
              <a:t>Collaboration Enhancement</a:t>
            </a:r>
            <a:endParaRPr/>
          </a:p>
          <a:p>
            <a:pPr indent="-298450" lvl="0" marL="457200" rtl="0" algn="l">
              <a:spcBef>
                <a:spcPts val="0"/>
              </a:spcBef>
              <a:spcAft>
                <a:spcPts val="0"/>
              </a:spcAft>
              <a:buSzPts val="1100"/>
              <a:buChar char="●"/>
            </a:pPr>
            <a:r>
              <a:rPr lang="en"/>
              <a:t>Educational Tool</a:t>
            </a:r>
            <a:endParaRPr/>
          </a:p>
          <a:p>
            <a:pPr indent="0" lvl="0" marL="0" rtl="0" algn="l">
              <a:spcBef>
                <a:spcPts val="0"/>
              </a:spcBef>
              <a:spcAft>
                <a:spcPts val="0"/>
              </a:spcAft>
              <a:buNone/>
            </a:pPr>
            <a:r>
              <a:t/>
            </a:r>
            <a:endParaRPr/>
          </a:p>
        </p:txBody>
      </p:sp>
      <p:sp>
        <p:nvSpPr>
          <p:cNvPr id="195" name="Google Shape;195;g2b04951cc5b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04951cc5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Challenges in Building UI for ML Models</a:t>
            </a:r>
            <a:endParaRPr/>
          </a:p>
          <a:p>
            <a:pPr indent="-298450" lvl="0" marL="457200" rtl="0" algn="l">
              <a:spcBef>
                <a:spcPts val="0"/>
              </a:spcBef>
              <a:spcAft>
                <a:spcPts val="0"/>
              </a:spcAft>
              <a:buSzPts val="1100"/>
              <a:buChar char="-"/>
            </a:pPr>
            <a:r>
              <a:rPr lang="en"/>
              <a:t>Complexity Management: Simplifying ML model outputs for user understanding.</a:t>
            </a:r>
            <a:endParaRPr/>
          </a:p>
          <a:p>
            <a:pPr indent="-298450" lvl="0" marL="457200" rtl="0" algn="l">
              <a:spcBef>
                <a:spcPts val="0"/>
              </a:spcBef>
              <a:spcAft>
                <a:spcPts val="0"/>
              </a:spcAft>
              <a:buSzPts val="1100"/>
              <a:buChar char="-"/>
            </a:pPr>
            <a:r>
              <a:rPr lang="en"/>
              <a:t>Interactive Design: Balancing advanced features with user-friendly interfaces.</a:t>
            </a:r>
            <a:endParaRPr/>
          </a:p>
          <a:p>
            <a:pPr indent="-298450" lvl="0" marL="457200" rtl="0" algn="l">
              <a:spcBef>
                <a:spcPts val="0"/>
              </a:spcBef>
              <a:spcAft>
                <a:spcPts val="0"/>
              </a:spcAft>
              <a:buSzPts val="1100"/>
              <a:buChar char="-"/>
            </a:pPr>
            <a:r>
              <a:rPr lang="en"/>
              <a:t>User Accessibility: Designing for diverse expertise and abilities.</a:t>
            </a:r>
            <a:endParaRPr/>
          </a:p>
          <a:p>
            <a:pPr indent="-298450" lvl="0" marL="457200" rtl="0" algn="l">
              <a:spcBef>
                <a:spcPts val="0"/>
              </a:spcBef>
              <a:spcAft>
                <a:spcPts val="0"/>
              </a:spcAft>
              <a:buSzPts val="1100"/>
              <a:buChar char="-"/>
            </a:pPr>
            <a:r>
              <a:rPr lang="en"/>
              <a:t>Feedback Loop Integration: Incorporating user feedback for model and UI improvements.</a:t>
            </a:r>
            <a:endParaRPr/>
          </a:p>
          <a:p>
            <a:pPr indent="-298450" lvl="0" marL="457200" rtl="0" algn="l">
              <a:spcBef>
                <a:spcPts val="0"/>
              </a:spcBef>
              <a:spcAft>
                <a:spcPts val="0"/>
              </a:spcAft>
              <a:buSzPts val="1100"/>
              <a:buChar char="-"/>
            </a:pPr>
            <a:r>
              <a:rPr lang="en"/>
              <a:t>Cost and Resource Optimization: Managing efficient UI design within resource constraints.</a:t>
            </a:r>
            <a:endParaRPr/>
          </a:p>
          <a:p>
            <a:pPr indent="0" lvl="0" marL="0" rtl="0" algn="l">
              <a:spcBef>
                <a:spcPts val="0"/>
              </a:spcBef>
              <a:spcAft>
                <a:spcPts val="0"/>
              </a:spcAft>
              <a:buNone/>
            </a:pPr>
            <a:r>
              <a:t/>
            </a:r>
            <a:endParaRPr/>
          </a:p>
        </p:txBody>
      </p:sp>
      <p:sp>
        <p:nvSpPr>
          <p:cNvPr id="207" name="Google Shape;207;g2b04951cc5b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04951cc5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Gradio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Gradio is an open-source Python framework that can help you easily create interfaces for your machine learning applications without needing to know any HTML, CSS, or Javascript.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key features of Gradio is its ability to instantly share a web link to your app so that anyone in the world can view it without the need for web hosting. This makes Gradio an excellent tool for: </a:t>
            </a:r>
            <a:endParaRPr/>
          </a:p>
          <a:p>
            <a:pPr indent="-298450" lvl="0" marL="457200" rtl="0" algn="l">
              <a:spcBef>
                <a:spcPts val="0"/>
              </a:spcBef>
              <a:spcAft>
                <a:spcPts val="0"/>
              </a:spcAft>
              <a:buSzPts val="1100"/>
              <a:buAutoNum type="arabicPeriod"/>
            </a:pPr>
            <a:r>
              <a:rPr lang="en"/>
              <a:t>Rapid proof of concept development</a:t>
            </a:r>
            <a:endParaRPr/>
          </a:p>
          <a:p>
            <a:pPr indent="-298450" lvl="0" marL="457200" rtl="0" algn="l">
              <a:spcBef>
                <a:spcPts val="0"/>
              </a:spcBef>
              <a:spcAft>
                <a:spcPts val="0"/>
              </a:spcAft>
              <a:buSzPts val="1100"/>
              <a:buAutoNum type="arabicPeriod"/>
            </a:pPr>
            <a:r>
              <a:rPr lang="en"/>
              <a:t>Educational demonstrations</a:t>
            </a:r>
            <a:endParaRPr/>
          </a:p>
          <a:p>
            <a:pPr indent="-298450" lvl="0" marL="457200" rtl="0" algn="l">
              <a:spcBef>
                <a:spcPts val="0"/>
              </a:spcBef>
              <a:spcAft>
                <a:spcPts val="0"/>
              </a:spcAft>
              <a:buSzPts val="1100"/>
              <a:buAutoNum type="arabicPeriod"/>
            </a:pPr>
            <a:r>
              <a:rPr lang="en"/>
              <a:t>Collaborative machine learning 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9" name="Google Shape;219;g2b04951cc5b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10.jpg"/><Relationship Id="rId10"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hyperlink" Target="http://tinyurl.com/ZSL-gradio" TargetMode="External"/><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22.png"/><Relationship Id="rId8"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hyperlink" Target="http://tinyurl.com/zsl-gradio-final-assignment" TargetMode="External"/><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2.png"/><Relationship Id="rId11" Type="http://schemas.openxmlformats.org/officeDocument/2006/relationships/hyperlink" Target="https://huggingface.co/gradio" TargetMode="External"/><Relationship Id="rId10" Type="http://schemas.openxmlformats.org/officeDocument/2006/relationships/hyperlink" Target="https://www.coursera.org/learn/deep-neural-networks-with-pytorch" TargetMode="External"/><Relationship Id="rId9" Type="http://schemas.openxmlformats.org/officeDocument/2006/relationships/hyperlink" Target="https://www.coursera.org/professional-certificates/tensorflow-in-practice" TargetMode="External"/><Relationship Id="rId5" Type="http://schemas.openxmlformats.org/officeDocument/2006/relationships/hyperlink" Target="https://www.gradio.app/docs/interface" TargetMode="External"/><Relationship Id="rId6" Type="http://schemas.openxmlformats.org/officeDocument/2006/relationships/hyperlink" Target="https://github.com/gradio-app/gradio" TargetMode="External"/><Relationship Id="rId7" Type="http://schemas.openxmlformats.org/officeDocument/2006/relationships/hyperlink" Target="https://medium.com/search?q=Gradio" TargetMode="External"/><Relationship Id="rId8" Type="http://schemas.openxmlformats.org/officeDocument/2006/relationships/hyperlink" Target="https://www.youtube.com/results?search_query=gradio"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p:nvPr/>
        </p:nvSpPr>
        <p:spPr>
          <a:xfrm flipH="1" rot="-5400000">
            <a:off x="6961780" y="167035"/>
            <a:ext cx="2349255" cy="2015137"/>
          </a:xfrm>
          <a:custGeom>
            <a:rect b="b" l="l" r="r" t="t"/>
            <a:pathLst>
              <a:path extrusionOk="0" h="3166491" w="3691509">
                <a:moveTo>
                  <a:pt x="0" y="0"/>
                </a:moveTo>
                <a:lnTo>
                  <a:pt x="3691509" y="0"/>
                </a:lnTo>
                <a:lnTo>
                  <a:pt x="3691509" y="3166491"/>
                </a:lnTo>
                <a:lnTo>
                  <a:pt x="0" y="3166491"/>
                </a:lnTo>
                <a:close/>
              </a:path>
            </a:pathLst>
          </a:custGeom>
          <a:blipFill rotWithShape="1">
            <a:blip r:embed="rId3">
              <a:alphaModFix/>
            </a:blip>
            <a:stretch>
              <a:fillRect b="-19250" l="0" r="-2291" t="0"/>
            </a:stretch>
          </a:blipFill>
          <a:ln>
            <a:noFill/>
          </a:ln>
        </p:spPr>
      </p:sp>
      <p:sp>
        <p:nvSpPr>
          <p:cNvPr id="55" name="Google Shape;55;p13"/>
          <p:cNvSpPr/>
          <p:nvPr/>
        </p:nvSpPr>
        <p:spPr>
          <a:xfrm rot="418366">
            <a:off x="5275027" y="4246402"/>
            <a:ext cx="1068851" cy="1013141"/>
          </a:xfrm>
          <a:custGeom>
            <a:rect b="b" l="l" r="r" t="t"/>
            <a:pathLst>
              <a:path extrusionOk="0" h="2893949" w="3053080">
                <a:moveTo>
                  <a:pt x="3053080" y="2601214"/>
                </a:moveTo>
                <a:lnTo>
                  <a:pt x="3053080" y="1773809"/>
                </a:lnTo>
                <a:lnTo>
                  <a:pt x="2675128" y="0"/>
                </a:lnTo>
                <a:lnTo>
                  <a:pt x="2637536" y="0"/>
                </a:lnTo>
                <a:lnTo>
                  <a:pt x="0" y="0"/>
                </a:lnTo>
                <a:lnTo>
                  <a:pt x="0" y="2893949"/>
                </a:lnTo>
                <a:lnTo>
                  <a:pt x="1678940" y="2893949"/>
                </a:lnTo>
                <a:close/>
              </a:path>
            </a:pathLst>
          </a:custGeom>
          <a:blipFill rotWithShape="1">
            <a:blip r:embed="rId4">
              <a:alphaModFix/>
            </a:blip>
            <a:stretch>
              <a:fillRect b="0" l="0" r="0" t="0"/>
            </a:stretch>
          </a:blipFill>
          <a:ln>
            <a:noFill/>
          </a:ln>
        </p:spPr>
      </p:sp>
      <p:sp>
        <p:nvSpPr>
          <p:cNvPr id="56" name="Google Shape;56;p13"/>
          <p:cNvSpPr/>
          <p:nvPr/>
        </p:nvSpPr>
        <p:spPr>
          <a:xfrm>
            <a:off x="5291895" y="620165"/>
            <a:ext cx="171935" cy="221314"/>
          </a:xfrm>
          <a:custGeom>
            <a:rect b="b" l="l" r="r" t="t"/>
            <a:pathLst>
              <a:path extrusionOk="0" h="442628" w="343870">
                <a:moveTo>
                  <a:pt x="0" y="0"/>
                </a:moveTo>
                <a:lnTo>
                  <a:pt x="343870" y="0"/>
                </a:lnTo>
                <a:lnTo>
                  <a:pt x="343870" y="442627"/>
                </a:lnTo>
                <a:lnTo>
                  <a:pt x="0" y="442627"/>
                </a:lnTo>
                <a:lnTo>
                  <a:pt x="0" y="0"/>
                </a:lnTo>
                <a:close/>
              </a:path>
            </a:pathLst>
          </a:custGeom>
          <a:blipFill rotWithShape="1">
            <a:blip r:embed="rId5">
              <a:alphaModFix/>
            </a:blip>
            <a:stretch>
              <a:fillRect b="0" l="0" r="0" t="0"/>
            </a:stretch>
          </a:blipFill>
          <a:ln>
            <a:noFill/>
          </a:ln>
        </p:spPr>
      </p:sp>
      <p:sp>
        <p:nvSpPr>
          <p:cNvPr id="57" name="Google Shape;57;p13"/>
          <p:cNvSpPr/>
          <p:nvPr/>
        </p:nvSpPr>
        <p:spPr>
          <a:xfrm>
            <a:off x="7485728" y="3011720"/>
            <a:ext cx="165056" cy="164694"/>
          </a:xfrm>
          <a:custGeom>
            <a:rect b="b" l="l" r="r" t="t"/>
            <a:pathLst>
              <a:path extrusionOk="0" h="329388" w="330112">
                <a:moveTo>
                  <a:pt x="0" y="0"/>
                </a:moveTo>
                <a:lnTo>
                  <a:pt x="330113" y="0"/>
                </a:lnTo>
                <a:lnTo>
                  <a:pt x="330113" y="329389"/>
                </a:lnTo>
                <a:lnTo>
                  <a:pt x="0" y="329389"/>
                </a:lnTo>
                <a:lnTo>
                  <a:pt x="0" y="0"/>
                </a:lnTo>
                <a:close/>
              </a:path>
            </a:pathLst>
          </a:custGeom>
          <a:blipFill rotWithShape="1">
            <a:blip r:embed="rId6">
              <a:alphaModFix/>
            </a:blip>
            <a:stretch>
              <a:fillRect b="0" l="0" r="0" t="0"/>
            </a:stretch>
          </a:blipFill>
          <a:ln>
            <a:noFill/>
          </a:ln>
        </p:spPr>
      </p:sp>
      <p:sp>
        <p:nvSpPr>
          <p:cNvPr id="58" name="Google Shape;58;p13"/>
          <p:cNvSpPr/>
          <p:nvPr/>
        </p:nvSpPr>
        <p:spPr>
          <a:xfrm>
            <a:off x="774283" y="3415147"/>
            <a:ext cx="175326" cy="175325"/>
          </a:xfrm>
          <a:custGeom>
            <a:rect b="b" l="l" r="r" t="t"/>
            <a:pathLst>
              <a:path extrusionOk="0" h="350651" w="350651">
                <a:moveTo>
                  <a:pt x="0" y="0"/>
                </a:moveTo>
                <a:lnTo>
                  <a:pt x="350651" y="0"/>
                </a:lnTo>
                <a:lnTo>
                  <a:pt x="350651" y="350651"/>
                </a:lnTo>
                <a:lnTo>
                  <a:pt x="0" y="350651"/>
                </a:lnTo>
                <a:lnTo>
                  <a:pt x="0" y="0"/>
                </a:lnTo>
                <a:close/>
              </a:path>
            </a:pathLst>
          </a:custGeom>
          <a:blipFill rotWithShape="1">
            <a:blip r:embed="rId7">
              <a:alphaModFix/>
            </a:blip>
            <a:stretch>
              <a:fillRect b="0" l="0" r="0" t="0"/>
            </a:stretch>
          </a:blipFill>
          <a:ln>
            <a:noFill/>
          </a:ln>
        </p:spPr>
      </p:sp>
      <p:grpSp>
        <p:nvGrpSpPr>
          <p:cNvPr id="59" name="Google Shape;59;p13"/>
          <p:cNvGrpSpPr/>
          <p:nvPr/>
        </p:nvGrpSpPr>
        <p:grpSpPr>
          <a:xfrm>
            <a:off x="514350" y="514350"/>
            <a:ext cx="2660975" cy="654277"/>
            <a:chOff x="514350" y="514350"/>
            <a:chExt cx="2660975" cy="654277"/>
          </a:xfrm>
        </p:grpSpPr>
        <p:grpSp>
          <p:nvGrpSpPr>
            <p:cNvPr id="60" name="Google Shape;60;p13"/>
            <p:cNvGrpSpPr/>
            <p:nvPr/>
          </p:nvGrpSpPr>
          <p:grpSpPr>
            <a:xfrm>
              <a:off x="1349833" y="800502"/>
              <a:ext cx="1825421" cy="368107"/>
              <a:chOff x="0" y="-28575"/>
              <a:chExt cx="1272926" cy="256693"/>
            </a:xfrm>
          </p:grpSpPr>
          <p:sp>
            <p:nvSpPr>
              <p:cNvPr id="61" name="Google Shape;61;p13"/>
              <p:cNvSpPr/>
              <p:nvPr/>
            </p:nvSpPr>
            <p:spPr>
              <a:xfrm>
                <a:off x="0" y="0"/>
                <a:ext cx="1272926" cy="228118"/>
              </a:xfrm>
              <a:custGeom>
                <a:rect b="b" l="l" r="r" t="t"/>
                <a:pathLst>
                  <a:path extrusionOk="0" h="228118" w="1272926">
                    <a:moveTo>
                      <a:pt x="0" y="0"/>
                    </a:moveTo>
                    <a:lnTo>
                      <a:pt x="1272926" y="0"/>
                    </a:lnTo>
                    <a:lnTo>
                      <a:pt x="1272926" y="228118"/>
                    </a:lnTo>
                    <a:lnTo>
                      <a:pt x="0" y="228118"/>
                    </a:lnTo>
                    <a:close/>
                  </a:path>
                </a:pathLst>
              </a:custGeom>
              <a:solidFill>
                <a:srgbClr val="D362A4"/>
              </a:solidFill>
              <a:ln>
                <a:noFill/>
              </a:ln>
            </p:spPr>
          </p:sp>
          <p:sp>
            <p:nvSpPr>
              <p:cNvPr id="62" name="Google Shape;62;p13"/>
              <p:cNvSpPr txBox="1"/>
              <p:nvPr/>
            </p:nvSpPr>
            <p:spPr>
              <a:xfrm>
                <a:off x="0" y="-28575"/>
                <a:ext cx="1272926" cy="256693"/>
              </a:xfrm>
              <a:prstGeom prst="rect">
                <a:avLst/>
              </a:prstGeom>
              <a:noFill/>
              <a:ln>
                <a:noFill/>
              </a:ln>
            </p:spPr>
            <p:txBody>
              <a:bodyPr anchorCtr="0" anchor="ctr" bIns="25900" lIns="25900" spcFirstLastPara="1" rIns="25900" wrap="square" tIns="259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3" name="Google Shape;63;p13"/>
            <p:cNvSpPr txBox="1"/>
            <p:nvPr/>
          </p:nvSpPr>
          <p:spPr>
            <a:xfrm>
              <a:off x="1349825" y="840727"/>
              <a:ext cx="1825500" cy="327900"/>
            </a:xfrm>
            <a:prstGeom prst="rect">
              <a:avLst/>
            </a:prstGeom>
            <a:noFill/>
            <a:ln>
              <a:noFill/>
            </a:ln>
          </p:spPr>
          <p:txBody>
            <a:bodyPr anchorCtr="0" anchor="ctr" bIns="0" lIns="0" spcFirstLastPara="1" rIns="0" wrap="square" tIns="0">
              <a:noAutofit/>
            </a:bodyPr>
            <a:lstStyle/>
            <a:p>
              <a:pPr indent="0" lvl="0" marL="0" marR="0" rtl="0" algn="ctr">
                <a:lnSpc>
                  <a:spcPct val="140000"/>
                </a:lnSpc>
                <a:spcBef>
                  <a:spcPts val="0"/>
                </a:spcBef>
                <a:spcAft>
                  <a:spcPts val="0"/>
                </a:spcAft>
                <a:buNone/>
              </a:pPr>
              <a:r>
                <a:rPr b="1" i="1" lang="en" sz="1800" u="none" cap="none" strike="noStrike">
                  <a:solidFill>
                    <a:srgbClr val="FFFFFF"/>
                  </a:solidFill>
                  <a:latin typeface="Open Sans"/>
                  <a:ea typeface="Open Sans"/>
                  <a:cs typeface="Open Sans"/>
                  <a:sym typeface="Open Sans"/>
                </a:rPr>
                <a:t>WORKSHOPS</a:t>
              </a:r>
              <a:endParaRPr i="1" sz="700"/>
            </a:p>
          </p:txBody>
        </p:sp>
        <p:sp>
          <p:nvSpPr>
            <p:cNvPr id="64" name="Google Shape;64;p13"/>
            <p:cNvSpPr/>
            <p:nvPr/>
          </p:nvSpPr>
          <p:spPr>
            <a:xfrm>
              <a:off x="1349833" y="520405"/>
              <a:ext cx="544014" cy="268948"/>
            </a:xfrm>
            <a:custGeom>
              <a:rect b="b" l="l" r="r" t="t"/>
              <a:pathLst>
                <a:path extrusionOk="0" h="717194" w="1450705">
                  <a:moveTo>
                    <a:pt x="0" y="0"/>
                  </a:moveTo>
                  <a:lnTo>
                    <a:pt x="1450706" y="0"/>
                  </a:lnTo>
                  <a:lnTo>
                    <a:pt x="1450706" y="717195"/>
                  </a:lnTo>
                  <a:lnTo>
                    <a:pt x="0" y="717195"/>
                  </a:lnTo>
                  <a:lnTo>
                    <a:pt x="0" y="0"/>
                  </a:lnTo>
                  <a:close/>
                </a:path>
              </a:pathLst>
            </a:custGeom>
            <a:blipFill rotWithShape="1">
              <a:blip r:embed="rId8">
                <a:alphaModFix/>
              </a:blip>
              <a:stretch>
                <a:fillRect b="0" l="0" r="0" t="0"/>
              </a:stretch>
            </a:blipFill>
            <a:ln>
              <a:noFill/>
            </a:ln>
          </p:spPr>
        </p:sp>
        <p:sp>
          <p:nvSpPr>
            <p:cNvPr id="65" name="Google Shape;65;p13"/>
            <p:cNvSpPr/>
            <p:nvPr/>
          </p:nvSpPr>
          <p:spPr>
            <a:xfrm>
              <a:off x="1954395" y="554349"/>
              <a:ext cx="1220858" cy="221568"/>
            </a:xfrm>
            <a:custGeom>
              <a:rect b="b" l="l" r="r" t="t"/>
              <a:pathLst>
                <a:path extrusionOk="0" h="590848" w="3255622">
                  <a:moveTo>
                    <a:pt x="0" y="0"/>
                  </a:moveTo>
                  <a:lnTo>
                    <a:pt x="3255623" y="0"/>
                  </a:lnTo>
                  <a:lnTo>
                    <a:pt x="3255623" y="590848"/>
                  </a:lnTo>
                  <a:lnTo>
                    <a:pt x="0" y="590848"/>
                  </a:lnTo>
                  <a:lnTo>
                    <a:pt x="0" y="0"/>
                  </a:lnTo>
                  <a:close/>
                </a:path>
              </a:pathLst>
            </a:custGeom>
            <a:blipFill rotWithShape="1">
              <a:blip r:embed="rId9">
                <a:alphaModFix/>
              </a:blip>
              <a:stretch>
                <a:fillRect b="0" l="-2950" r="0" t="0"/>
              </a:stretch>
            </a:blipFill>
            <a:ln>
              <a:noFill/>
            </a:ln>
          </p:spPr>
        </p:sp>
        <p:sp>
          <p:nvSpPr>
            <p:cNvPr id="66" name="Google Shape;66;p13"/>
            <p:cNvSpPr/>
            <p:nvPr/>
          </p:nvSpPr>
          <p:spPr>
            <a:xfrm>
              <a:off x="514350" y="514350"/>
              <a:ext cx="802067" cy="654259"/>
            </a:xfrm>
            <a:custGeom>
              <a:rect b="b" l="l" r="r" t="t"/>
              <a:pathLst>
                <a:path extrusionOk="0" h="1744689" w="2138846">
                  <a:moveTo>
                    <a:pt x="0" y="0"/>
                  </a:moveTo>
                  <a:lnTo>
                    <a:pt x="2138846" y="0"/>
                  </a:lnTo>
                  <a:lnTo>
                    <a:pt x="2138846" y="1744689"/>
                  </a:lnTo>
                  <a:lnTo>
                    <a:pt x="0" y="1744689"/>
                  </a:lnTo>
                  <a:lnTo>
                    <a:pt x="0" y="0"/>
                  </a:lnTo>
                  <a:close/>
                </a:path>
              </a:pathLst>
            </a:custGeom>
            <a:blipFill rotWithShape="1">
              <a:blip r:embed="rId10">
                <a:alphaModFix/>
              </a:blip>
              <a:stretch>
                <a:fillRect b="0" l="0" r="0" t="0"/>
              </a:stretch>
            </a:blipFill>
            <a:ln>
              <a:noFill/>
            </a:ln>
          </p:spPr>
        </p:sp>
      </p:grpSp>
      <p:sp>
        <p:nvSpPr>
          <p:cNvPr id="67" name="Google Shape;67;p13"/>
          <p:cNvSpPr txBox="1"/>
          <p:nvPr/>
        </p:nvSpPr>
        <p:spPr>
          <a:xfrm>
            <a:off x="514350" y="1719760"/>
            <a:ext cx="6936300" cy="992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3000">
                <a:solidFill>
                  <a:srgbClr val="FFFFFF"/>
                </a:solidFill>
                <a:latin typeface="Open Sans"/>
                <a:ea typeface="Open Sans"/>
                <a:cs typeface="Open Sans"/>
                <a:sym typeface="Open Sans"/>
              </a:rPr>
              <a:t>Building Interactive Machine Learning Apps with Gradio</a:t>
            </a:r>
            <a:endParaRPr sz="3000"/>
          </a:p>
        </p:txBody>
      </p:sp>
      <p:grpSp>
        <p:nvGrpSpPr>
          <p:cNvPr id="68" name="Google Shape;68;p13"/>
          <p:cNvGrpSpPr/>
          <p:nvPr/>
        </p:nvGrpSpPr>
        <p:grpSpPr>
          <a:xfrm>
            <a:off x="0" y="3300135"/>
            <a:ext cx="3712814" cy="1193507"/>
            <a:chOff x="0" y="-28575"/>
            <a:chExt cx="966300" cy="310623"/>
          </a:xfrm>
        </p:grpSpPr>
        <p:sp>
          <p:nvSpPr>
            <p:cNvPr id="69" name="Google Shape;69;p13"/>
            <p:cNvSpPr/>
            <p:nvPr/>
          </p:nvSpPr>
          <p:spPr>
            <a:xfrm>
              <a:off x="0" y="0"/>
              <a:ext cx="966241" cy="282048"/>
            </a:xfrm>
            <a:custGeom>
              <a:rect b="b" l="l" r="r" t="t"/>
              <a:pathLst>
                <a:path extrusionOk="0" h="282048" w="966241">
                  <a:moveTo>
                    <a:pt x="5213" y="0"/>
                  </a:moveTo>
                  <a:lnTo>
                    <a:pt x="961027" y="0"/>
                  </a:lnTo>
                  <a:cubicBezTo>
                    <a:pt x="962410" y="0"/>
                    <a:pt x="963736" y="549"/>
                    <a:pt x="964714" y="1527"/>
                  </a:cubicBezTo>
                  <a:cubicBezTo>
                    <a:pt x="965691" y="2505"/>
                    <a:pt x="966241" y="3831"/>
                    <a:pt x="966241" y="5213"/>
                  </a:cubicBezTo>
                  <a:lnTo>
                    <a:pt x="966241" y="276835"/>
                  </a:lnTo>
                  <a:cubicBezTo>
                    <a:pt x="966241" y="278218"/>
                    <a:pt x="965691" y="279544"/>
                    <a:pt x="964714" y="280521"/>
                  </a:cubicBezTo>
                  <a:cubicBezTo>
                    <a:pt x="963736" y="281499"/>
                    <a:pt x="962410" y="282048"/>
                    <a:pt x="961027" y="282048"/>
                  </a:cubicBezTo>
                  <a:lnTo>
                    <a:pt x="5213" y="282048"/>
                  </a:lnTo>
                  <a:cubicBezTo>
                    <a:pt x="3831" y="282048"/>
                    <a:pt x="2505" y="281499"/>
                    <a:pt x="1527" y="280521"/>
                  </a:cubicBezTo>
                  <a:cubicBezTo>
                    <a:pt x="549" y="279544"/>
                    <a:pt x="0" y="278218"/>
                    <a:pt x="0" y="276835"/>
                  </a:cubicBezTo>
                  <a:lnTo>
                    <a:pt x="0" y="5213"/>
                  </a:lnTo>
                  <a:cubicBezTo>
                    <a:pt x="0" y="3831"/>
                    <a:pt x="549" y="2505"/>
                    <a:pt x="1527" y="1527"/>
                  </a:cubicBezTo>
                  <a:cubicBezTo>
                    <a:pt x="2505" y="549"/>
                    <a:pt x="3831" y="0"/>
                    <a:pt x="5213" y="0"/>
                  </a:cubicBezTo>
                  <a:close/>
                </a:path>
              </a:pathLst>
            </a:custGeom>
            <a:solidFill>
              <a:srgbClr val="444444">
                <a:alpha val="549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 name="Google Shape;70;p13"/>
            <p:cNvSpPr txBox="1"/>
            <p:nvPr/>
          </p:nvSpPr>
          <p:spPr>
            <a:xfrm>
              <a:off x="0" y="-28575"/>
              <a:ext cx="966300" cy="3105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71" name="Google Shape;71;p13"/>
          <p:cNvSpPr/>
          <p:nvPr/>
        </p:nvSpPr>
        <p:spPr>
          <a:xfrm>
            <a:off x="514350" y="3502810"/>
            <a:ext cx="875792" cy="875792"/>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flat" cmpd="sng" w="12700">
            <a:solidFill>
              <a:srgbClr val="FFFFFF"/>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72" name="Google Shape;72;p13"/>
          <p:cNvGrpSpPr/>
          <p:nvPr/>
        </p:nvGrpSpPr>
        <p:grpSpPr>
          <a:xfrm>
            <a:off x="1526351" y="3530864"/>
            <a:ext cx="2130007" cy="804050"/>
            <a:chOff x="1526351" y="3487063"/>
            <a:chExt cx="2130007" cy="804050"/>
          </a:xfrm>
        </p:grpSpPr>
        <p:sp>
          <p:nvSpPr>
            <p:cNvPr id="73" name="Google Shape;73;p13"/>
            <p:cNvSpPr txBox="1"/>
            <p:nvPr/>
          </p:nvSpPr>
          <p:spPr>
            <a:xfrm>
              <a:off x="1526351" y="3487063"/>
              <a:ext cx="21300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a:solidFill>
                    <a:srgbClr val="FFFFFF"/>
                  </a:solidFill>
                  <a:latin typeface="Open Sans"/>
                  <a:ea typeface="Open Sans"/>
                  <a:cs typeface="Open Sans"/>
                  <a:sym typeface="Open Sans"/>
                </a:rPr>
                <a:t>Daryle Serrant</a:t>
              </a:r>
              <a:endParaRPr b="1"/>
            </a:p>
          </p:txBody>
        </p:sp>
        <p:sp>
          <p:nvSpPr>
            <p:cNvPr id="74" name="Google Shape;74;p13"/>
            <p:cNvSpPr txBox="1"/>
            <p:nvPr/>
          </p:nvSpPr>
          <p:spPr>
            <a:xfrm>
              <a:off x="1526358" y="3819788"/>
              <a:ext cx="2130000" cy="169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100">
                  <a:solidFill>
                    <a:srgbClr val="FFFFFF"/>
                  </a:solidFill>
                  <a:latin typeface="Open Sans"/>
                  <a:ea typeface="Open Sans"/>
                  <a:cs typeface="Open Sans"/>
                  <a:sym typeface="Open Sans"/>
                </a:rPr>
                <a:t>Data Scientist &amp; ML Consultant</a:t>
              </a:r>
              <a:endParaRPr sz="1100"/>
            </a:p>
          </p:txBody>
        </p:sp>
        <p:sp>
          <p:nvSpPr>
            <p:cNvPr id="75" name="Google Shape;75;p13"/>
            <p:cNvSpPr txBox="1"/>
            <p:nvPr/>
          </p:nvSpPr>
          <p:spPr>
            <a:xfrm>
              <a:off x="1526353" y="4121913"/>
              <a:ext cx="2130000" cy="169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100">
                  <a:solidFill>
                    <a:srgbClr val="FFFFFF"/>
                  </a:solidFill>
                  <a:latin typeface="Open Sans"/>
                  <a:ea typeface="Open Sans"/>
                  <a:cs typeface="Open Sans"/>
                  <a:sym typeface="Open Sans"/>
                </a:rPr>
                <a:t>b</a:t>
              </a:r>
              <a:r>
                <a:rPr lang="en" sz="1100">
                  <a:solidFill>
                    <a:srgbClr val="FFFFFF"/>
                  </a:solidFill>
                  <a:latin typeface="Open Sans"/>
                  <a:ea typeface="Open Sans"/>
                  <a:cs typeface="Open Sans"/>
                  <a:sym typeface="Open Sans"/>
                </a:rPr>
                <a:t>yteSolid Solutions</a:t>
              </a:r>
              <a:endParaRPr sz="1100"/>
            </a:p>
          </p:txBody>
        </p:sp>
      </p:grpSp>
      <p:pic>
        <p:nvPicPr>
          <p:cNvPr id="76" name="Google Shape;76;p13"/>
          <p:cNvPicPr preferRelativeResize="0"/>
          <p:nvPr/>
        </p:nvPicPr>
        <p:blipFill>
          <a:blip r:embed="rId11">
            <a:alphaModFix/>
          </a:blip>
          <a:stretch>
            <a:fillRect/>
          </a:stretch>
        </p:blipFill>
        <p:spPr>
          <a:xfrm>
            <a:off x="514400" y="3502849"/>
            <a:ext cx="875700" cy="8757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2" name="Shape 232"/>
        <p:cNvGrpSpPr/>
        <p:nvPr/>
      </p:nvGrpSpPr>
      <p:grpSpPr>
        <a:xfrm>
          <a:off x="0" y="0"/>
          <a:ext cx="0" cy="0"/>
          <a:chOff x="0" y="0"/>
          <a:chExt cx="0" cy="0"/>
        </a:xfrm>
      </p:grpSpPr>
      <p:grpSp>
        <p:nvGrpSpPr>
          <p:cNvPr id="233" name="Google Shape;233;p22"/>
          <p:cNvGrpSpPr/>
          <p:nvPr/>
        </p:nvGrpSpPr>
        <p:grpSpPr>
          <a:xfrm>
            <a:off x="0" y="2026074"/>
            <a:ext cx="9143818" cy="1037096"/>
            <a:chOff x="0" y="-28575"/>
            <a:chExt cx="4816592" cy="546300"/>
          </a:xfrm>
        </p:grpSpPr>
        <p:sp>
          <p:nvSpPr>
            <p:cNvPr id="234" name="Google Shape;234;p22"/>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235" name="Google Shape;235;p22"/>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6" name="Google Shape;236;p22"/>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237" name="Google Shape;237;p22"/>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238" name="Google Shape;238;p22"/>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239" name="Google Shape;239;p22"/>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240" name="Google Shape;240;p22"/>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241" name="Google Shape;241;p22"/>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242" name="Google Shape;242;p22"/>
          <p:cNvSpPr txBox="1"/>
          <p:nvPr/>
        </p:nvSpPr>
        <p:spPr>
          <a:xfrm>
            <a:off x="0" y="2054126"/>
            <a:ext cx="9144000" cy="1442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100"/>
              <a:buNone/>
            </a:pPr>
            <a:r>
              <a:t/>
            </a:r>
            <a:endParaRPr b="1" sz="36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b="1" lang="en" sz="3600">
                <a:solidFill>
                  <a:srgbClr val="FFFFFF"/>
                </a:solidFill>
                <a:latin typeface="Open Sans"/>
                <a:ea typeface="Open Sans"/>
                <a:cs typeface="Open Sans"/>
                <a:sym typeface="Open Sans"/>
              </a:rPr>
              <a:t>Demonstration time!</a:t>
            </a:r>
            <a:endParaRPr b="1" sz="36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t/>
            </a:r>
            <a:endParaRPr sz="2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lang="en" sz="2800" u="sng">
                <a:solidFill>
                  <a:schemeClr val="hlink"/>
                </a:solidFill>
                <a:latin typeface="Open Sans"/>
                <a:ea typeface="Open Sans"/>
                <a:cs typeface="Open Sans"/>
                <a:sym typeface="Open Sans"/>
                <a:hlinkClick r:id="rId9"/>
              </a:rPr>
              <a:t>http://tinyurl.com/ZSL-gradio</a:t>
            </a:r>
            <a:endParaRPr sz="2800">
              <a:solidFill>
                <a:srgbClr val="FFFF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246" name="Shape 246"/>
        <p:cNvGrpSpPr/>
        <p:nvPr/>
      </p:nvGrpSpPr>
      <p:grpSpPr>
        <a:xfrm>
          <a:off x="0" y="0"/>
          <a:ext cx="0" cy="0"/>
          <a:chOff x="0" y="0"/>
          <a:chExt cx="0" cy="0"/>
        </a:xfrm>
      </p:grpSpPr>
      <p:grpSp>
        <p:nvGrpSpPr>
          <p:cNvPr id="247" name="Google Shape;247;p23"/>
          <p:cNvGrpSpPr/>
          <p:nvPr/>
        </p:nvGrpSpPr>
        <p:grpSpPr>
          <a:xfrm>
            <a:off x="0" y="127391"/>
            <a:ext cx="5738428" cy="716458"/>
            <a:chOff x="0" y="-28575"/>
            <a:chExt cx="3022711" cy="377394"/>
          </a:xfrm>
        </p:grpSpPr>
        <p:sp>
          <p:nvSpPr>
            <p:cNvPr id="248" name="Google Shape;248;p23"/>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49" name="Google Shape;249;p23"/>
            <p:cNvSpPr txBox="1"/>
            <p:nvPr/>
          </p:nvSpPr>
          <p:spPr>
            <a:xfrm>
              <a:off x="0" y="-28575"/>
              <a:ext cx="3022711" cy="377394"/>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50" name="Google Shape;250;p23"/>
          <p:cNvSpPr/>
          <p:nvPr/>
        </p:nvSpPr>
        <p:spPr>
          <a:xfrm>
            <a:off x="4678123" y="1116053"/>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3">
              <a:alphaModFix/>
            </a:blip>
            <a:stretch>
              <a:fillRect b="0" l="0" r="0" t="0"/>
            </a:stretch>
          </a:blipFill>
          <a:ln>
            <a:noFill/>
          </a:ln>
        </p:spPr>
      </p:sp>
      <p:sp>
        <p:nvSpPr>
          <p:cNvPr id="251" name="Google Shape;251;p23"/>
          <p:cNvSpPr/>
          <p:nvPr/>
        </p:nvSpPr>
        <p:spPr>
          <a:xfrm flipH="1" rot="1586212">
            <a:off x="-93211" y="4302835"/>
            <a:ext cx="1230600" cy="1166449"/>
          </a:xfrm>
          <a:custGeom>
            <a:rect b="b" l="l" r="r" t="t"/>
            <a:pathLst>
              <a:path extrusionOk="0" h="2334007" w="2462369">
                <a:moveTo>
                  <a:pt x="2462370" y="0"/>
                </a:moveTo>
                <a:lnTo>
                  <a:pt x="0" y="0"/>
                </a:lnTo>
                <a:lnTo>
                  <a:pt x="0" y="2334006"/>
                </a:lnTo>
                <a:lnTo>
                  <a:pt x="2462370" y="2334006"/>
                </a:lnTo>
                <a:lnTo>
                  <a:pt x="2462370" y="0"/>
                </a:lnTo>
                <a:close/>
              </a:path>
            </a:pathLst>
          </a:custGeom>
          <a:blipFill rotWithShape="1">
            <a:blip r:embed="rId4">
              <a:alphaModFix/>
            </a:blip>
            <a:stretch>
              <a:fillRect b="0" l="0" r="0" t="0"/>
            </a:stretch>
          </a:blipFill>
          <a:ln>
            <a:noFill/>
          </a:ln>
        </p:spPr>
      </p:sp>
      <p:sp>
        <p:nvSpPr>
          <p:cNvPr id="252" name="Google Shape;252;p23"/>
          <p:cNvSpPr txBox="1"/>
          <p:nvPr/>
        </p:nvSpPr>
        <p:spPr>
          <a:xfrm>
            <a:off x="218150" y="182000"/>
            <a:ext cx="47991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Demo</a:t>
            </a:r>
            <a:endParaRPr sz="700"/>
          </a:p>
        </p:txBody>
      </p:sp>
      <p:sp>
        <p:nvSpPr>
          <p:cNvPr id="253" name="Google Shape;253;p23"/>
          <p:cNvSpPr txBox="1"/>
          <p:nvPr/>
        </p:nvSpPr>
        <p:spPr>
          <a:xfrm>
            <a:off x="5867800" y="2402150"/>
            <a:ext cx="2750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Insert Image Here</a:t>
            </a:r>
            <a:endParaRPr sz="1800">
              <a:solidFill>
                <a:schemeClr val="dk1"/>
              </a:solidFill>
            </a:endParaRPr>
          </a:p>
        </p:txBody>
      </p:sp>
      <p:sp>
        <p:nvSpPr>
          <p:cNvPr id="254" name="Google Shape;254;p23"/>
          <p:cNvSpPr txBox="1"/>
          <p:nvPr/>
        </p:nvSpPr>
        <p:spPr>
          <a:xfrm>
            <a:off x="514350" y="1083273"/>
            <a:ext cx="3614700" cy="246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Core Features of Gradio</a:t>
            </a:r>
            <a:endParaRPr sz="1600"/>
          </a:p>
        </p:txBody>
      </p:sp>
      <p:sp>
        <p:nvSpPr>
          <p:cNvPr id="255" name="Google Shape;255;p23"/>
          <p:cNvSpPr txBox="1"/>
          <p:nvPr/>
        </p:nvSpPr>
        <p:spPr>
          <a:xfrm>
            <a:off x="514350" y="1502400"/>
            <a:ext cx="3102300" cy="27225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lang="en" sz="1600">
                <a:solidFill>
                  <a:srgbClr val="FFFFFF"/>
                </a:solidFill>
                <a:latin typeface="Open Sans"/>
                <a:ea typeface="Open Sans"/>
                <a:cs typeface="Open Sans"/>
                <a:sym typeface="Open Sans"/>
              </a:rPr>
              <a:t>Gradio simplifies the creation of machine learning interfaces by breaking them down into three main components: </a:t>
            </a:r>
            <a:endParaRPr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rgbClr val="FFFFFF"/>
              </a:solidFill>
              <a:latin typeface="Open Sans"/>
              <a:ea typeface="Open Sans"/>
              <a:cs typeface="Open Sans"/>
              <a:sym typeface="Open Sans"/>
            </a:endParaRPr>
          </a:p>
          <a:p>
            <a:pPr indent="-330200" lvl="0" marL="457200" marR="0" rtl="0" algn="l">
              <a:lnSpc>
                <a:spcPct val="115000"/>
              </a:lnSpc>
              <a:spcBef>
                <a:spcPts val="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I</a:t>
            </a:r>
            <a:r>
              <a:rPr lang="en" sz="1600">
                <a:solidFill>
                  <a:srgbClr val="FFFFFF"/>
                </a:solidFill>
                <a:latin typeface="Open Sans"/>
                <a:ea typeface="Open Sans"/>
                <a:cs typeface="Open Sans"/>
                <a:sym typeface="Open Sans"/>
              </a:rPr>
              <a:t>nput components </a:t>
            </a:r>
            <a:endParaRPr sz="1600">
              <a:solidFill>
                <a:srgbClr val="FFFFFF"/>
              </a:solidFill>
              <a:latin typeface="Open Sans"/>
              <a:ea typeface="Open Sans"/>
              <a:cs typeface="Open Sans"/>
              <a:sym typeface="Open Sans"/>
            </a:endParaRPr>
          </a:p>
          <a:p>
            <a:pPr indent="-330200" lvl="0" marL="457200" marR="0" rtl="0" algn="l">
              <a:lnSpc>
                <a:spcPct val="115000"/>
              </a:lnSpc>
              <a:spcBef>
                <a:spcPts val="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Output components</a:t>
            </a:r>
            <a:endParaRPr sz="1600">
              <a:solidFill>
                <a:srgbClr val="FFFFFF"/>
              </a:solidFill>
              <a:latin typeface="Open Sans"/>
              <a:ea typeface="Open Sans"/>
              <a:cs typeface="Open Sans"/>
              <a:sym typeface="Open Sans"/>
            </a:endParaRPr>
          </a:p>
          <a:p>
            <a:pPr indent="-330200" lvl="0" marL="457200" marR="0" rtl="0" algn="l">
              <a:lnSpc>
                <a:spcPct val="115000"/>
              </a:lnSpc>
              <a:spcBef>
                <a:spcPts val="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Interface Class </a:t>
            </a:r>
            <a:endParaRPr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rPr lang="en" sz="1600">
                <a:solidFill>
                  <a:srgbClr val="FFFFFF"/>
                </a:solidFill>
                <a:latin typeface="Open Sans"/>
                <a:ea typeface="Open Sans"/>
                <a:cs typeface="Open Sans"/>
                <a:sym typeface="Open Sans"/>
              </a:rPr>
              <a:t>Understanding these features is key to effectively using Gradio.</a:t>
            </a:r>
            <a:endParaRPr sz="1600"/>
          </a:p>
        </p:txBody>
      </p:sp>
      <p:pic>
        <p:nvPicPr>
          <p:cNvPr id="256" name="Google Shape;256;p23"/>
          <p:cNvPicPr preferRelativeResize="0"/>
          <p:nvPr/>
        </p:nvPicPr>
        <p:blipFill>
          <a:blip r:embed="rId5">
            <a:alphaModFix/>
          </a:blip>
          <a:stretch>
            <a:fillRect/>
          </a:stretch>
        </p:blipFill>
        <p:spPr>
          <a:xfrm>
            <a:off x="4129051" y="1594925"/>
            <a:ext cx="5014674" cy="2542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260" name="Shape 260"/>
        <p:cNvGrpSpPr/>
        <p:nvPr/>
      </p:nvGrpSpPr>
      <p:grpSpPr>
        <a:xfrm>
          <a:off x="0" y="0"/>
          <a:ext cx="0" cy="0"/>
          <a:chOff x="0" y="0"/>
          <a:chExt cx="0" cy="0"/>
        </a:xfrm>
      </p:grpSpPr>
      <p:grpSp>
        <p:nvGrpSpPr>
          <p:cNvPr id="261" name="Google Shape;261;p24"/>
          <p:cNvGrpSpPr/>
          <p:nvPr/>
        </p:nvGrpSpPr>
        <p:grpSpPr>
          <a:xfrm>
            <a:off x="0" y="127392"/>
            <a:ext cx="5738484" cy="716456"/>
            <a:chOff x="0" y="-28575"/>
            <a:chExt cx="3022800" cy="377400"/>
          </a:xfrm>
        </p:grpSpPr>
        <p:sp>
          <p:nvSpPr>
            <p:cNvPr id="262" name="Google Shape;262;p2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63" name="Google Shape;263;p24"/>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4" name="Google Shape;264;p24"/>
          <p:cNvSpPr/>
          <p:nvPr/>
        </p:nvSpPr>
        <p:spPr>
          <a:xfrm>
            <a:off x="4678123" y="1116053"/>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3">
              <a:alphaModFix/>
            </a:blip>
            <a:stretch>
              <a:fillRect b="0" l="0" r="0" t="0"/>
            </a:stretch>
          </a:blipFill>
          <a:ln>
            <a:noFill/>
          </a:ln>
        </p:spPr>
      </p:sp>
      <p:sp>
        <p:nvSpPr>
          <p:cNvPr id="265" name="Google Shape;265;p24"/>
          <p:cNvSpPr/>
          <p:nvPr/>
        </p:nvSpPr>
        <p:spPr>
          <a:xfrm flipH="1" rot="1586212">
            <a:off x="-93211" y="4302835"/>
            <a:ext cx="1230600" cy="1166449"/>
          </a:xfrm>
          <a:custGeom>
            <a:rect b="b" l="l" r="r" t="t"/>
            <a:pathLst>
              <a:path extrusionOk="0" h="2334007" w="2462369">
                <a:moveTo>
                  <a:pt x="2462370" y="0"/>
                </a:moveTo>
                <a:lnTo>
                  <a:pt x="0" y="0"/>
                </a:lnTo>
                <a:lnTo>
                  <a:pt x="0" y="2334006"/>
                </a:lnTo>
                <a:lnTo>
                  <a:pt x="2462370" y="2334006"/>
                </a:lnTo>
                <a:lnTo>
                  <a:pt x="2462370" y="0"/>
                </a:lnTo>
                <a:close/>
              </a:path>
            </a:pathLst>
          </a:custGeom>
          <a:blipFill rotWithShape="1">
            <a:blip r:embed="rId4">
              <a:alphaModFix/>
            </a:blip>
            <a:stretch>
              <a:fillRect b="0" l="0" r="0" t="0"/>
            </a:stretch>
          </a:blipFill>
          <a:ln>
            <a:noFill/>
          </a:ln>
        </p:spPr>
      </p:sp>
      <p:sp>
        <p:nvSpPr>
          <p:cNvPr id="266" name="Google Shape;266;p24"/>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rtl="0" algn="l">
              <a:lnSpc>
                <a:spcPct val="140000"/>
              </a:lnSpc>
              <a:spcBef>
                <a:spcPts val="0"/>
              </a:spcBef>
              <a:spcAft>
                <a:spcPts val="0"/>
              </a:spcAft>
              <a:buSzPts val="1100"/>
              <a:buNone/>
            </a:pPr>
            <a:r>
              <a:rPr b="1" lang="en" sz="2100">
                <a:solidFill>
                  <a:srgbClr val="FFFFFF"/>
                </a:solidFill>
                <a:latin typeface="Open Sans"/>
                <a:ea typeface="Open Sans"/>
                <a:cs typeface="Open Sans"/>
                <a:sym typeface="Open Sans"/>
              </a:rPr>
              <a:t>Building a Simple Gradio Interface</a:t>
            </a:r>
            <a:endParaRPr b="1" sz="1700">
              <a:solidFill>
                <a:srgbClr val="FFFFFF"/>
              </a:solidFill>
              <a:latin typeface="Open Sans"/>
              <a:ea typeface="Open Sans"/>
              <a:cs typeface="Open Sans"/>
              <a:sym typeface="Open Sans"/>
            </a:endParaRPr>
          </a:p>
        </p:txBody>
      </p:sp>
      <p:sp>
        <p:nvSpPr>
          <p:cNvPr id="267" name="Google Shape;267;p24"/>
          <p:cNvSpPr txBox="1"/>
          <p:nvPr/>
        </p:nvSpPr>
        <p:spPr>
          <a:xfrm>
            <a:off x="5947712" y="1951608"/>
            <a:ext cx="2283300" cy="3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Insert Image Here</a:t>
            </a:r>
            <a:endParaRPr sz="1800">
              <a:solidFill>
                <a:schemeClr val="dk1"/>
              </a:solidFill>
            </a:endParaRPr>
          </a:p>
        </p:txBody>
      </p:sp>
      <p:sp>
        <p:nvSpPr>
          <p:cNvPr id="268" name="Google Shape;268;p24"/>
          <p:cNvSpPr txBox="1"/>
          <p:nvPr/>
        </p:nvSpPr>
        <p:spPr>
          <a:xfrm>
            <a:off x="514350" y="1502420"/>
            <a:ext cx="3614700" cy="23964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sz="1600">
                <a:solidFill>
                  <a:srgbClr val="FFFFFF"/>
                </a:solidFill>
                <a:latin typeface="Open Sans"/>
                <a:ea typeface="Open Sans"/>
                <a:cs typeface="Open Sans"/>
                <a:sym typeface="Open Sans"/>
              </a:rPr>
              <a:t>Gradio makes it easy to add interactive elements to your machine learning interfaces. These elements can significantly enhance user experience by allowing users to interact with your models in a dynamic way. Let's explore how to incorporate common interactive elements like sliders, dropdowns, and buttons into a Gradio interface.</a:t>
            </a:r>
            <a:endParaRPr sz="1600">
              <a:solidFill>
                <a:srgbClr val="FFFFFF"/>
              </a:solidFill>
              <a:latin typeface="Open Sans"/>
              <a:ea typeface="Open Sans"/>
              <a:cs typeface="Open Sans"/>
              <a:sym typeface="Open Sans"/>
            </a:endParaRPr>
          </a:p>
        </p:txBody>
      </p:sp>
      <p:pic>
        <p:nvPicPr>
          <p:cNvPr id="269" name="Google Shape;269;p24"/>
          <p:cNvPicPr preferRelativeResize="0"/>
          <p:nvPr/>
        </p:nvPicPr>
        <p:blipFill>
          <a:blip r:embed="rId5">
            <a:alphaModFix/>
          </a:blip>
          <a:stretch>
            <a:fillRect/>
          </a:stretch>
        </p:blipFill>
        <p:spPr>
          <a:xfrm>
            <a:off x="5365325" y="1388854"/>
            <a:ext cx="3566921" cy="1294576"/>
          </a:xfrm>
          <a:prstGeom prst="rect">
            <a:avLst/>
          </a:prstGeom>
          <a:noFill/>
          <a:ln>
            <a:noFill/>
          </a:ln>
        </p:spPr>
      </p:pic>
      <p:pic>
        <p:nvPicPr>
          <p:cNvPr id="270" name="Google Shape;270;p24"/>
          <p:cNvPicPr preferRelativeResize="0"/>
          <p:nvPr/>
        </p:nvPicPr>
        <p:blipFill rotWithShape="1">
          <a:blip r:embed="rId6">
            <a:alphaModFix/>
          </a:blip>
          <a:srcRect b="6777" l="0" r="0" t="0"/>
          <a:stretch/>
        </p:blipFill>
        <p:spPr>
          <a:xfrm>
            <a:off x="5365325" y="3966538"/>
            <a:ext cx="3566922" cy="1039187"/>
          </a:xfrm>
          <a:prstGeom prst="rect">
            <a:avLst/>
          </a:prstGeom>
          <a:noFill/>
          <a:ln>
            <a:noFill/>
          </a:ln>
        </p:spPr>
      </p:pic>
      <p:pic>
        <p:nvPicPr>
          <p:cNvPr id="271" name="Google Shape;271;p24"/>
          <p:cNvPicPr preferRelativeResize="0"/>
          <p:nvPr/>
        </p:nvPicPr>
        <p:blipFill>
          <a:blip r:embed="rId7">
            <a:alphaModFix/>
          </a:blip>
          <a:stretch>
            <a:fillRect/>
          </a:stretch>
        </p:blipFill>
        <p:spPr>
          <a:xfrm>
            <a:off x="5365325" y="182000"/>
            <a:ext cx="3566923" cy="1202893"/>
          </a:xfrm>
          <a:prstGeom prst="rect">
            <a:avLst/>
          </a:prstGeom>
          <a:noFill/>
          <a:ln>
            <a:noFill/>
          </a:ln>
        </p:spPr>
      </p:pic>
      <p:pic>
        <p:nvPicPr>
          <p:cNvPr id="272" name="Google Shape;272;p24"/>
          <p:cNvPicPr preferRelativeResize="0"/>
          <p:nvPr/>
        </p:nvPicPr>
        <p:blipFill>
          <a:blip r:embed="rId8">
            <a:alphaModFix/>
          </a:blip>
          <a:stretch>
            <a:fillRect/>
          </a:stretch>
        </p:blipFill>
        <p:spPr>
          <a:xfrm>
            <a:off x="5365325" y="2683424"/>
            <a:ext cx="3566924" cy="12831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276" name="Shape 276"/>
        <p:cNvGrpSpPr/>
        <p:nvPr/>
      </p:nvGrpSpPr>
      <p:grpSpPr>
        <a:xfrm>
          <a:off x="0" y="0"/>
          <a:ext cx="0" cy="0"/>
          <a:chOff x="0" y="0"/>
          <a:chExt cx="0" cy="0"/>
        </a:xfrm>
      </p:grpSpPr>
      <p:sp>
        <p:nvSpPr>
          <p:cNvPr id="277" name="Google Shape;277;p25"/>
          <p:cNvSpPr/>
          <p:nvPr/>
        </p:nvSpPr>
        <p:spPr>
          <a:xfrm>
            <a:off x="-7800" y="678250"/>
            <a:ext cx="9189900" cy="364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78" name="Google Shape;278;p25"/>
          <p:cNvGrpSpPr/>
          <p:nvPr/>
        </p:nvGrpSpPr>
        <p:grpSpPr>
          <a:xfrm>
            <a:off x="7322092" y="4544656"/>
            <a:ext cx="1674093" cy="411719"/>
            <a:chOff x="0" y="0"/>
            <a:chExt cx="4464248" cy="1097918"/>
          </a:xfrm>
        </p:grpSpPr>
        <p:grpSp>
          <p:nvGrpSpPr>
            <p:cNvPr id="279" name="Google Shape;279;p25"/>
            <p:cNvGrpSpPr/>
            <p:nvPr/>
          </p:nvGrpSpPr>
          <p:grpSpPr>
            <a:xfrm>
              <a:off x="1401706" y="480082"/>
              <a:ext cx="3062533" cy="617835"/>
              <a:chOff x="0" y="-28575"/>
              <a:chExt cx="1272926" cy="256800"/>
            </a:xfrm>
          </p:grpSpPr>
          <p:sp>
            <p:nvSpPr>
              <p:cNvPr id="280" name="Google Shape;280;p25"/>
              <p:cNvSpPr/>
              <p:nvPr/>
            </p:nvSpPr>
            <p:spPr>
              <a:xfrm>
                <a:off x="0" y="0"/>
                <a:ext cx="1272926" cy="228118"/>
              </a:xfrm>
              <a:custGeom>
                <a:rect b="b" l="l" r="r" t="t"/>
                <a:pathLst>
                  <a:path extrusionOk="0" h="228118" w="1272926">
                    <a:moveTo>
                      <a:pt x="0" y="0"/>
                    </a:moveTo>
                    <a:lnTo>
                      <a:pt x="1272926" y="0"/>
                    </a:lnTo>
                    <a:lnTo>
                      <a:pt x="1272926" y="228118"/>
                    </a:lnTo>
                    <a:lnTo>
                      <a:pt x="0" y="228118"/>
                    </a:lnTo>
                    <a:close/>
                  </a:path>
                </a:pathLst>
              </a:custGeom>
              <a:solidFill>
                <a:srgbClr val="D362A4"/>
              </a:solidFill>
              <a:ln>
                <a:noFill/>
              </a:ln>
            </p:spPr>
          </p:sp>
          <p:sp>
            <p:nvSpPr>
              <p:cNvPr id="281" name="Google Shape;281;p25"/>
              <p:cNvSpPr txBox="1"/>
              <p:nvPr/>
            </p:nvSpPr>
            <p:spPr>
              <a:xfrm>
                <a:off x="0" y="-28575"/>
                <a:ext cx="1272900" cy="256800"/>
              </a:xfrm>
              <a:prstGeom prst="rect">
                <a:avLst/>
              </a:prstGeom>
              <a:noFill/>
              <a:ln>
                <a:noFill/>
              </a:ln>
            </p:spPr>
            <p:txBody>
              <a:bodyPr anchorCtr="0" anchor="ctr" bIns="16300" lIns="16300" spcFirstLastPara="1" rIns="16300" wrap="square" tIns="163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2" name="Google Shape;282;p25"/>
            <p:cNvSpPr/>
            <p:nvPr/>
          </p:nvSpPr>
          <p:spPr>
            <a:xfrm>
              <a:off x="1401706" y="10158"/>
              <a:ext cx="912703" cy="451219"/>
            </a:xfrm>
            <a:custGeom>
              <a:rect b="b" l="l" r="r" t="t"/>
              <a:pathLst>
                <a:path extrusionOk="0" h="451219" w="912703">
                  <a:moveTo>
                    <a:pt x="0" y="0"/>
                  </a:moveTo>
                  <a:lnTo>
                    <a:pt x="912703" y="0"/>
                  </a:lnTo>
                  <a:lnTo>
                    <a:pt x="912703" y="451219"/>
                  </a:lnTo>
                  <a:lnTo>
                    <a:pt x="0" y="451219"/>
                  </a:lnTo>
                  <a:lnTo>
                    <a:pt x="0" y="0"/>
                  </a:lnTo>
                  <a:close/>
                </a:path>
              </a:pathLst>
            </a:custGeom>
            <a:blipFill rotWithShape="1">
              <a:blip r:embed="rId3">
                <a:alphaModFix/>
              </a:blip>
              <a:stretch>
                <a:fillRect b="0" l="0" r="0" t="0"/>
              </a:stretch>
            </a:blipFill>
            <a:ln>
              <a:noFill/>
            </a:ln>
          </p:spPr>
        </p:sp>
        <p:sp>
          <p:nvSpPr>
            <p:cNvPr id="283" name="Google Shape;283;p25"/>
            <p:cNvSpPr/>
            <p:nvPr/>
          </p:nvSpPr>
          <p:spPr>
            <a:xfrm>
              <a:off x="2415991" y="67106"/>
              <a:ext cx="2048257" cy="371729"/>
            </a:xfrm>
            <a:custGeom>
              <a:rect b="b" l="l" r="r" t="t"/>
              <a:pathLst>
                <a:path extrusionOk="0" h="371729" w="2048257">
                  <a:moveTo>
                    <a:pt x="0" y="0"/>
                  </a:moveTo>
                  <a:lnTo>
                    <a:pt x="2048257" y="0"/>
                  </a:lnTo>
                  <a:lnTo>
                    <a:pt x="2048257" y="371729"/>
                  </a:lnTo>
                  <a:lnTo>
                    <a:pt x="0" y="371729"/>
                  </a:lnTo>
                  <a:lnTo>
                    <a:pt x="0" y="0"/>
                  </a:lnTo>
                  <a:close/>
                </a:path>
              </a:pathLst>
            </a:custGeom>
            <a:blipFill rotWithShape="1">
              <a:blip r:embed="rId4">
                <a:alphaModFix/>
              </a:blip>
              <a:stretch>
                <a:fillRect b="0" l="-2949" r="0" t="0"/>
              </a:stretch>
            </a:blipFill>
            <a:ln>
              <a:noFill/>
            </a:ln>
          </p:spPr>
        </p:sp>
        <p:sp>
          <p:nvSpPr>
            <p:cNvPr id="284" name="Google Shape;284;p25"/>
            <p:cNvSpPr/>
            <p:nvPr/>
          </p:nvSpPr>
          <p:spPr>
            <a:xfrm>
              <a:off x="0" y="0"/>
              <a:ext cx="1345643" cy="1097661"/>
            </a:xfrm>
            <a:custGeom>
              <a:rect b="b" l="l" r="r" t="t"/>
              <a:pathLst>
                <a:path extrusionOk="0" h="1097661" w="1345643">
                  <a:moveTo>
                    <a:pt x="0" y="0"/>
                  </a:moveTo>
                  <a:lnTo>
                    <a:pt x="1345643" y="0"/>
                  </a:lnTo>
                  <a:lnTo>
                    <a:pt x="1345643" y="1097661"/>
                  </a:lnTo>
                  <a:lnTo>
                    <a:pt x="0" y="1097661"/>
                  </a:lnTo>
                  <a:lnTo>
                    <a:pt x="0" y="0"/>
                  </a:lnTo>
                  <a:close/>
                </a:path>
              </a:pathLst>
            </a:custGeom>
            <a:blipFill rotWithShape="1">
              <a:blip r:embed="rId5">
                <a:alphaModFix/>
              </a:blip>
              <a:stretch>
                <a:fillRect b="0" l="0" r="0" t="0"/>
              </a:stretch>
            </a:blipFill>
            <a:ln>
              <a:noFill/>
            </a:ln>
          </p:spPr>
        </p:sp>
        <p:sp>
          <p:nvSpPr>
            <p:cNvPr id="285" name="Google Shape;285;p25"/>
            <p:cNvSpPr txBox="1"/>
            <p:nvPr/>
          </p:nvSpPr>
          <p:spPr>
            <a:xfrm>
              <a:off x="1401706" y="541869"/>
              <a:ext cx="3062400" cy="492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200" u="none" cap="none" strike="noStrike">
                  <a:solidFill>
                    <a:srgbClr val="FFFFFF"/>
                  </a:solidFill>
                  <a:latin typeface="Open Sans"/>
                  <a:ea typeface="Open Sans"/>
                  <a:cs typeface="Open Sans"/>
                  <a:sym typeface="Open Sans"/>
                </a:rPr>
                <a:t>WORKSHOPS</a:t>
              </a:r>
              <a:endParaRPr sz="700"/>
            </a:p>
          </p:txBody>
        </p:sp>
      </p:grpSp>
      <p:sp>
        <p:nvSpPr>
          <p:cNvPr id="286" name="Google Shape;286;p25"/>
          <p:cNvSpPr txBox="1"/>
          <p:nvPr/>
        </p:nvSpPr>
        <p:spPr>
          <a:xfrm>
            <a:off x="3010200" y="2129925"/>
            <a:ext cx="3108000" cy="4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pic>
        <p:nvPicPr>
          <p:cNvPr id="287" name="Google Shape;287;p25"/>
          <p:cNvPicPr preferRelativeResize="0"/>
          <p:nvPr/>
        </p:nvPicPr>
        <p:blipFill>
          <a:blip r:embed="rId6">
            <a:alphaModFix/>
          </a:blip>
          <a:stretch>
            <a:fillRect/>
          </a:stretch>
        </p:blipFill>
        <p:spPr>
          <a:xfrm>
            <a:off x="4839025" y="836262"/>
            <a:ext cx="4248383" cy="1600201"/>
          </a:xfrm>
          <a:prstGeom prst="rect">
            <a:avLst/>
          </a:prstGeom>
          <a:noFill/>
          <a:ln>
            <a:noFill/>
          </a:ln>
        </p:spPr>
      </p:pic>
      <p:pic>
        <p:nvPicPr>
          <p:cNvPr id="288" name="Google Shape;288;p25"/>
          <p:cNvPicPr preferRelativeResize="0"/>
          <p:nvPr/>
        </p:nvPicPr>
        <p:blipFill>
          <a:blip r:embed="rId7">
            <a:alphaModFix/>
          </a:blip>
          <a:stretch>
            <a:fillRect/>
          </a:stretch>
        </p:blipFill>
        <p:spPr>
          <a:xfrm>
            <a:off x="86910" y="2583362"/>
            <a:ext cx="4683539" cy="1451900"/>
          </a:xfrm>
          <a:prstGeom prst="rect">
            <a:avLst/>
          </a:prstGeom>
          <a:noFill/>
          <a:ln>
            <a:noFill/>
          </a:ln>
        </p:spPr>
      </p:pic>
      <p:pic>
        <p:nvPicPr>
          <p:cNvPr id="289" name="Google Shape;289;p25"/>
          <p:cNvPicPr preferRelativeResize="0"/>
          <p:nvPr/>
        </p:nvPicPr>
        <p:blipFill>
          <a:blip r:embed="rId8">
            <a:alphaModFix/>
          </a:blip>
          <a:stretch>
            <a:fillRect/>
          </a:stretch>
        </p:blipFill>
        <p:spPr>
          <a:xfrm>
            <a:off x="142675" y="836262"/>
            <a:ext cx="4572000" cy="1600189"/>
          </a:xfrm>
          <a:prstGeom prst="rect">
            <a:avLst/>
          </a:prstGeom>
          <a:noFill/>
          <a:ln>
            <a:noFill/>
          </a:ln>
        </p:spPr>
      </p:pic>
      <p:pic>
        <p:nvPicPr>
          <p:cNvPr id="290" name="Google Shape;290;p25"/>
          <p:cNvPicPr preferRelativeResize="0"/>
          <p:nvPr/>
        </p:nvPicPr>
        <p:blipFill>
          <a:blip r:embed="rId9">
            <a:alphaModFix/>
          </a:blip>
          <a:stretch>
            <a:fillRect/>
          </a:stretch>
        </p:blipFill>
        <p:spPr>
          <a:xfrm>
            <a:off x="4839025" y="2583362"/>
            <a:ext cx="4248373" cy="1586077"/>
          </a:xfrm>
          <a:prstGeom prst="rect">
            <a:avLst/>
          </a:prstGeom>
          <a:noFill/>
          <a:ln>
            <a:noFill/>
          </a:ln>
        </p:spPr>
      </p:pic>
      <p:sp>
        <p:nvSpPr>
          <p:cNvPr id="291" name="Google Shape;291;p25"/>
          <p:cNvSpPr txBox="1"/>
          <p:nvPr/>
        </p:nvSpPr>
        <p:spPr>
          <a:xfrm>
            <a:off x="219175" y="301050"/>
            <a:ext cx="5293200" cy="246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Enlarged image from previous slide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295" name="Shape 295"/>
        <p:cNvGrpSpPr/>
        <p:nvPr/>
      </p:nvGrpSpPr>
      <p:grpSpPr>
        <a:xfrm>
          <a:off x="0" y="0"/>
          <a:ext cx="0" cy="0"/>
          <a:chOff x="0" y="0"/>
          <a:chExt cx="0" cy="0"/>
        </a:xfrm>
      </p:grpSpPr>
      <p:grpSp>
        <p:nvGrpSpPr>
          <p:cNvPr id="296" name="Google Shape;296;p26"/>
          <p:cNvGrpSpPr/>
          <p:nvPr/>
        </p:nvGrpSpPr>
        <p:grpSpPr>
          <a:xfrm>
            <a:off x="0" y="127392"/>
            <a:ext cx="5738484" cy="716456"/>
            <a:chOff x="0" y="-28575"/>
            <a:chExt cx="3022800" cy="377400"/>
          </a:xfrm>
        </p:grpSpPr>
        <p:sp>
          <p:nvSpPr>
            <p:cNvPr id="297" name="Google Shape;297;p2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98" name="Google Shape;298;p26"/>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99" name="Google Shape;299;p26"/>
          <p:cNvSpPr/>
          <p:nvPr/>
        </p:nvSpPr>
        <p:spPr>
          <a:xfrm>
            <a:off x="4678123" y="1116053"/>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3">
              <a:alphaModFix/>
            </a:blip>
            <a:stretch>
              <a:fillRect b="0" l="0" r="0" t="0"/>
            </a:stretch>
          </a:blipFill>
          <a:ln>
            <a:noFill/>
          </a:ln>
        </p:spPr>
      </p:sp>
      <p:sp>
        <p:nvSpPr>
          <p:cNvPr id="300" name="Google Shape;300;p26"/>
          <p:cNvSpPr/>
          <p:nvPr/>
        </p:nvSpPr>
        <p:spPr>
          <a:xfrm flipH="1" rot="1586212">
            <a:off x="-93211" y="4302835"/>
            <a:ext cx="1230600" cy="1166449"/>
          </a:xfrm>
          <a:custGeom>
            <a:rect b="b" l="l" r="r" t="t"/>
            <a:pathLst>
              <a:path extrusionOk="0" h="2334007" w="2462369">
                <a:moveTo>
                  <a:pt x="2462370" y="0"/>
                </a:moveTo>
                <a:lnTo>
                  <a:pt x="0" y="0"/>
                </a:lnTo>
                <a:lnTo>
                  <a:pt x="0" y="2334006"/>
                </a:lnTo>
                <a:lnTo>
                  <a:pt x="2462370" y="2334006"/>
                </a:lnTo>
                <a:lnTo>
                  <a:pt x="2462370" y="0"/>
                </a:lnTo>
                <a:close/>
              </a:path>
            </a:pathLst>
          </a:custGeom>
          <a:blipFill rotWithShape="1">
            <a:blip r:embed="rId4">
              <a:alphaModFix/>
            </a:blip>
            <a:stretch>
              <a:fillRect b="0" l="0" r="0" t="0"/>
            </a:stretch>
          </a:blipFill>
          <a:ln>
            <a:noFill/>
          </a:ln>
        </p:spPr>
      </p:sp>
      <p:sp>
        <p:nvSpPr>
          <p:cNvPr id="301" name="Google Shape;301;p26"/>
          <p:cNvSpPr txBox="1"/>
          <p:nvPr/>
        </p:nvSpPr>
        <p:spPr>
          <a:xfrm>
            <a:off x="218150" y="182000"/>
            <a:ext cx="47991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Demo</a:t>
            </a:r>
            <a:endParaRPr sz="700"/>
          </a:p>
        </p:txBody>
      </p:sp>
      <p:sp>
        <p:nvSpPr>
          <p:cNvPr id="302" name="Google Shape;302;p26"/>
          <p:cNvSpPr txBox="1"/>
          <p:nvPr/>
        </p:nvSpPr>
        <p:spPr>
          <a:xfrm>
            <a:off x="5867800" y="2402150"/>
            <a:ext cx="2750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Insert Image Here</a:t>
            </a:r>
            <a:endParaRPr sz="1800">
              <a:solidFill>
                <a:schemeClr val="dk1"/>
              </a:solidFill>
            </a:endParaRPr>
          </a:p>
        </p:txBody>
      </p:sp>
      <p:sp>
        <p:nvSpPr>
          <p:cNvPr id="303" name="Google Shape;303;p26"/>
          <p:cNvSpPr txBox="1"/>
          <p:nvPr/>
        </p:nvSpPr>
        <p:spPr>
          <a:xfrm>
            <a:off x="514350" y="1083275"/>
            <a:ext cx="5293200" cy="246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Effective Layout and Design in Gradio Interfaces</a:t>
            </a:r>
            <a:endParaRPr sz="1600"/>
          </a:p>
        </p:txBody>
      </p:sp>
      <p:sp>
        <p:nvSpPr>
          <p:cNvPr id="304" name="Google Shape;304;p26"/>
          <p:cNvSpPr txBox="1"/>
          <p:nvPr/>
        </p:nvSpPr>
        <p:spPr>
          <a:xfrm>
            <a:off x="514350" y="1502400"/>
            <a:ext cx="7507200" cy="27225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lang="en" sz="1600">
                <a:solidFill>
                  <a:srgbClr val="FFFFFF"/>
                </a:solidFill>
                <a:latin typeface="Open Sans"/>
                <a:ea typeface="Open Sans"/>
                <a:cs typeface="Open Sans"/>
                <a:sym typeface="Open Sans"/>
              </a:rPr>
              <a:t>Effective layout and design are crucial in creating Gradio interfaces that offer an intuitive user experience and clear presentation of results. Here’s how you can arrange elements in Gradio to achieve this:</a:t>
            </a:r>
            <a:endParaRPr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Understand Gradio’s Layout Options</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Design an Intuitive Interface</a:t>
            </a:r>
            <a:endParaRPr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08" name="Shape 308"/>
        <p:cNvGrpSpPr/>
        <p:nvPr/>
      </p:nvGrpSpPr>
      <p:grpSpPr>
        <a:xfrm>
          <a:off x="0" y="0"/>
          <a:ext cx="0" cy="0"/>
          <a:chOff x="0" y="0"/>
          <a:chExt cx="0" cy="0"/>
        </a:xfrm>
      </p:grpSpPr>
      <p:grpSp>
        <p:nvGrpSpPr>
          <p:cNvPr id="309" name="Google Shape;309;p27"/>
          <p:cNvGrpSpPr/>
          <p:nvPr/>
        </p:nvGrpSpPr>
        <p:grpSpPr>
          <a:xfrm>
            <a:off x="0" y="127392"/>
            <a:ext cx="5738484" cy="716456"/>
            <a:chOff x="0" y="-28575"/>
            <a:chExt cx="3022800" cy="377400"/>
          </a:xfrm>
        </p:grpSpPr>
        <p:sp>
          <p:nvSpPr>
            <p:cNvPr id="310" name="Google Shape;310;p27"/>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11" name="Google Shape;311;p27"/>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2" name="Google Shape;312;p27"/>
          <p:cNvSpPr/>
          <p:nvPr/>
        </p:nvSpPr>
        <p:spPr>
          <a:xfrm>
            <a:off x="4678123" y="1116053"/>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3">
              <a:alphaModFix/>
            </a:blip>
            <a:stretch>
              <a:fillRect b="0" l="0" r="0" t="0"/>
            </a:stretch>
          </a:blipFill>
          <a:ln>
            <a:noFill/>
          </a:ln>
        </p:spPr>
      </p:sp>
      <p:sp>
        <p:nvSpPr>
          <p:cNvPr id="313" name="Google Shape;313;p27"/>
          <p:cNvSpPr/>
          <p:nvPr/>
        </p:nvSpPr>
        <p:spPr>
          <a:xfrm flipH="1" rot="1586212">
            <a:off x="-93211" y="4302835"/>
            <a:ext cx="1230600" cy="1166449"/>
          </a:xfrm>
          <a:custGeom>
            <a:rect b="b" l="l" r="r" t="t"/>
            <a:pathLst>
              <a:path extrusionOk="0" h="2334007" w="2462369">
                <a:moveTo>
                  <a:pt x="2462370" y="0"/>
                </a:moveTo>
                <a:lnTo>
                  <a:pt x="0" y="0"/>
                </a:lnTo>
                <a:lnTo>
                  <a:pt x="0" y="2334006"/>
                </a:lnTo>
                <a:lnTo>
                  <a:pt x="2462370" y="2334006"/>
                </a:lnTo>
                <a:lnTo>
                  <a:pt x="2462370" y="0"/>
                </a:lnTo>
                <a:close/>
              </a:path>
            </a:pathLst>
          </a:custGeom>
          <a:blipFill rotWithShape="1">
            <a:blip r:embed="rId4">
              <a:alphaModFix/>
            </a:blip>
            <a:stretch>
              <a:fillRect b="0" l="0" r="0" t="0"/>
            </a:stretch>
          </a:blipFill>
          <a:ln>
            <a:noFill/>
          </a:ln>
        </p:spPr>
      </p:sp>
      <p:sp>
        <p:nvSpPr>
          <p:cNvPr id="314" name="Google Shape;314;p27"/>
          <p:cNvSpPr txBox="1"/>
          <p:nvPr/>
        </p:nvSpPr>
        <p:spPr>
          <a:xfrm>
            <a:off x="218150" y="182000"/>
            <a:ext cx="47991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Demo</a:t>
            </a:r>
            <a:endParaRPr sz="700"/>
          </a:p>
        </p:txBody>
      </p:sp>
      <p:sp>
        <p:nvSpPr>
          <p:cNvPr id="315" name="Google Shape;315;p27"/>
          <p:cNvSpPr txBox="1"/>
          <p:nvPr/>
        </p:nvSpPr>
        <p:spPr>
          <a:xfrm>
            <a:off x="5867800" y="2402150"/>
            <a:ext cx="2750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Insert Image Here</a:t>
            </a:r>
            <a:endParaRPr sz="1800">
              <a:solidFill>
                <a:schemeClr val="dk1"/>
              </a:solidFill>
            </a:endParaRPr>
          </a:p>
        </p:txBody>
      </p:sp>
      <p:sp>
        <p:nvSpPr>
          <p:cNvPr id="316" name="Google Shape;316;p27"/>
          <p:cNvSpPr txBox="1"/>
          <p:nvPr/>
        </p:nvSpPr>
        <p:spPr>
          <a:xfrm>
            <a:off x="514350" y="1083275"/>
            <a:ext cx="5293200" cy="246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Create a Gradio Interface with the </a:t>
            </a:r>
            <a:r>
              <a:rPr b="1" lang="en" sz="1600">
                <a:solidFill>
                  <a:schemeClr val="accent4"/>
                </a:solidFill>
                <a:highlight>
                  <a:srgbClr val="444444"/>
                </a:highlight>
                <a:latin typeface="Courier New"/>
                <a:ea typeface="Courier New"/>
                <a:cs typeface="Courier New"/>
                <a:sym typeface="Courier New"/>
              </a:rPr>
              <a:t>Interface</a:t>
            </a:r>
            <a:r>
              <a:rPr b="1" lang="en" sz="1600">
                <a:solidFill>
                  <a:srgbClr val="FFFFFF"/>
                </a:solidFill>
                <a:latin typeface="Open Sans"/>
                <a:ea typeface="Open Sans"/>
                <a:cs typeface="Open Sans"/>
                <a:sym typeface="Open Sans"/>
              </a:rPr>
              <a:t> class</a:t>
            </a:r>
            <a:endParaRPr sz="1600"/>
          </a:p>
        </p:txBody>
      </p:sp>
      <p:sp>
        <p:nvSpPr>
          <p:cNvPr id="317" name="Google Shape;317;p27"/>
          <p:cNvSpPr txBox="1"/>
          <p:nvPr/>
        </p:nvSpPr>
        <p:spPr>
          <a:xfrm>
            <a:off x="514350" y="1704650"/>
            <a:ext cx="6983100" cy="30405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sz="1600">
                <a:solidFill>
                  <a:srgbClr val="FFFFFF"/>
                </a:solidFill>
                <a:latin typeface="Open Sans"/>
                <a:ea typeface="Open Sans"/>
                <a:cs typeface="Open Sans"/>
                <a:sym typeface="Open Sans"/>
              </a:rPr>
              <a:t>The gradio interface class has </a:t>
            </a:r>
            <a:r>
              <a:rPr b="1" lang="en" sz="1600">
                <a:solidFill>
                  <a:srgbClr val="FFFFFF"/>
                </a:solidFill>
                <a:latin typeface="Open Sans"/>
                <a:ea typeface="Open Sans"/>
                <a:cs typeface="Open Sans"/>
                <a:sym typeface="Open Sans"/>
              </a:rPr>
              <a:t>three </a:t>
            </a:r>
            <a:r>
              <a:rPr lang="en" sz="1600">
                <a:solidFill>
                  <a:srgbClr val="FFFFFF"/>
                </a:solidFill>
                <a:latin typeface="Open Sans"/>
                <a:ea typeface="Open Sans"/>
                <a:cs typeface="Open Sans"/>
                <a:sym typeface="Open Sans"/>
              </a:rPr>
              <a:t>required parameters:</a:t>
            </a:r>
            <a:endParaRPr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chemeClr val="lt1"/>
              </a:buClr>
              <a:buSzPts val="1600"/>
              <a:buFont typeface="Open Sans"/>
              <a:buAutoNum type="arabicPeriod"/>
            </a:pPr>
            <a:r>
              <a:rPr b="1" lang="en" sz="1600">
                <a:solidFill>
                  <a:schemeClr val="accent4"/>
                </a:solidFill>
                <a:highlight>
                  <a:srgbClr val="444444"/>
                </a:highlight>
                <a:latin typeface="Courier New"/>
                <a:ea typeface="Courier New"/>
                <a:cs typeface="Courier New"/>
                <a:sym typeface="Courier New"/>
              </a:rPr>
              <a:t>fn</a:t>
            </a:r>
            <a:r>
              <a:rPr lang="en" sz="1600">
                <a:solidFill>
                  <a:srgbClr val="FFFFFF"/>
                </a:solidFill>
                <a:latin typeface="Open Sans"/>
                <a:ea typeface="Open Sans"/>
                <a:cs typeface="Open Sans"/>
                <a:sym typeface="Open Sans"/>
              </a:rPr>
              <a:t> = represents the function that you want to create the interface for.</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chemeClr val="lt1"/>
              </a:buClr>
              <a:buSzPts val="1600"/>
              <a:buFont typeface="Open Sans"/>
              <a:buAutoNum type="arabicPeriod"/>
            </a:pPr>
            <a:r>
              <a:rPr b="1" lang="en" sz="1600">
                <a:solidFill>
                  <a:schemeClr val="accent4"/>
                </a:solidFill>
                <a:highlight>
                  <a:srgbClr val="444444"/>
                </a:highlight>
                <a:latin typeface="Courier New"/>
                <a:ea typeface="Courier New"/>
                <a:cs typeface="Courier New"/>
                <a:sym typeface="Courier New"/>
              </a:rPr>
              <a:t>inputs</a:t>
            </a:r>
            <a:r>
              <a:rPr lang="en" sz="1600">
                <a:solidFill>
                  <a:srgbClr val="FFFFFF"/>
                </a:solidFill>
                <a:latin typeface="Open Sans"/>
                <a:ea typeface="Open Sans"/>
                <a:cs typeface="Open Sans"/>
                <a:sym typeface="Open Sans"/>
              </a:rPr>
              <a:t> =  selected input components. If this is set to None, then only the output components will be displayed.</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chemeClr val="lt1"/>
              </a:buClr>
              <a:buSzPts val="1600"/>
              <a:buFont typeface="Open Sans"/>
              <a:buAutoNum type="arabicPeriod"/>
            </a:pPr>
            <a:r>
              <a:rPr b="1" lang="en" sz="1600">
                <a:solidFill>
                  <a:schemeClr val="accent4"/>
                </a:solidFill>
                <a:highlight>
                  <a:srgbClr val="444444"/>
                </a:highlight>
                <a:latin typeface="Courier New"/>
                <a:ea typeface="Courier New"/>
                <a:cs typeface="Courier New"/>
                <a:sym typeface="Courier New"/>
              </a:rPr>
              <a:t>outputs</a:t>
            </a:r>
            <a:r>
              <a:rPr lang="en" sz="1600">
                <a:solidFill>
                  <a:srgbClr val="FFFFFF"/>
                </a:solidFill>
                <a:latin typeface="Open Sans"/>
                <a:ea typeface="Open Sans"/>
                <a:cs typeface="Open Sans"/>
                <a:sym typeface="Open Sans"/>
              </a:rPr>
              <a:t> = selected output components. If this is set to None, the only the input components will be displayed.</a:t>
            </a:r>
            <a:endParaRPr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N.B. The number of inputs MUST be equal to the number of outputs</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321" name="Shape 321"/>
        <p:cNvGrpSpPr/>
        <p:nvPr/>
      </p:nvGrpSpPr>
      <p:grpSpPr>
        <a:xfrm>
          <a:off x="0" y="0"/>
          <a:ext cx="0" cy="0"/>
          <a:chOff x="0" y="0"/>
          <a:chExt cx="0" cy="0"/>
        </a:xfrm>
      </p:grpSpPr>
      <p:grpSp>
        <p:nvGrpSpPr>
          <p:cNvPr id="322" name="Google Shape;322;p28"/>
          <p:cNvGrpSpPr/>
          <p:nvPr/>
        </p:nvGrpSpPr>
        <p:grpSpPr>
          <a:xfrm>
            <a:off x="0" y="127392"/>
            <a:ext cx="5738484" cy="716456"/>
            <a:chOff x="0" y="-28575"/>
            <a:chExt cx="3022800" cy="377400"/>
          </a:xfrm>
        </p:grpSpPr>
        <p:sp>
          <p:nvSpPr>
            <p:cNvPr id="323" name="Google Shape;323;p28"/>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24" name="Google Shape;324;p28"/>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25" name="Google Shape;325;p28"/>
          <p:cNvSpPr/>
          <p:nvPr/>
        </p:nvSpPr>
        <p:spPr>
          <a:xfrm>
            <a:off x="4678123" y="1116053"/>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3">
              <a:alphaModFix/>
            </a:blip>
            <a:stretch>
              <a:fillRect b="0" l="0" r="0" t="0"/>
            </a:stretch>
          </a:blipFill>
          <a:ln>
            <a:noFill/>
          </a:ln>
        </p:spPr>
      </p:sp>
      <p:sp>
        <p:nvSpPr>
          <p:cNvPr id="326" name="Google Shape;326;p28"/>
          <p:cNvSpPr/>
          <p:nvPr/>
        </p:nvSpPr>
        <p:spPr>
          <a:xfrm flipH="1" rot="1586212">
            <a:off x="-93211" y="4302835"/>
            <a:ext cx="1230600" cy="1166449"/>
          </a:xfrm>
          <a:custGeom>
            <a:rect b="b" l="l" r="r" t="t"/>
            <a:pathLst>
              <a:path extrusionOk="0" h="2334007" w="2462369">
                <a:moveTo>
                  <a:pt x="2462370" y="0"/>
                </a:moveTo>
                <a:lnTo>
                  <a:pt x="0" y="0"/>
                </a:lnTo>
                <a:lnTo>
                  <a:pt x="0" y="2334006"/>
                </a:lnTo>
                <a:lnTo>
                  <a:pt x="2462370" y="2334006"/>
                </a:lnTo>
                <a:lnTo>
                  <a:pt x="2462370" y="0"/>
                </a:lnTo>
                <a:close/>
              </a:path>
            </a:pathLst>
          </a:custGeom>
          <a:blipFill rotWithShape="1">
            <a:blip r:embed="rId4">
              <a:alphaModFix/>
            </a:blip>
            <a:stretch>
              <a:fillRect b="0" l="0" r="0" t="0"/>
            </a:stretch>
          </a:blipFill>
          <a:ln>
            <a:noFill/>
          </a:ln>
        </p:spPr>
      </p:sp>
      <p:sp>
        <p:nvSpPr>
          <p:cNvPr id="327" name="Google Shape;327;p28"/>
          <p:cNvSpPr txBox="1"/>
          <p:nvPr/>
        </p:nvSpPr>
        <p:spPr>
          <a:xfrm>
            <a:off x="218150" y="182000"/>
            <a:ext cx="47991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Demo</a:t>
            </a:r>
            <a:endParaRPr sz="700"/>
          </a:p>
        </p:txBody>
      </p:sp>
      <p:sp>
        <p:nvSpPr>
          <p:cNvPr id="328" name="Google Shape;328;p28"/>
          <p:cNvSpPr txBox="1"/>
          <p:nvPr/>
        </p:nvSpPr>
        <p:spPr>
          <a:xfrm>
            <a:off x="5867800" y="2402150"/>
            <a:ext cx="2750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Insert Image Here</a:t>
            </a:r>
            <a:endParaRPr sz="1800">
              <a:solidFill>
                <a:schemeClr val="dk1"/>
              </a:solidFill>
            </a:endParaRPr>
          </a:p>
        </p:txBody>
      </p:sp>
      <p:sp>
        <p:nvSpPr>
          <p:cNvPr id="329" name="Google Shape;329;p28"/>
          <p:cNvSpPr txBox="1"/>
          <p:nvPr/>
        </p:nvSpPr>
        <p:spPr>
          <a:xfrm>
            <a:off x="514350" y="1083273"/>
            <a:ext cx="3614700" cy="246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Integrating ML Models with Gradio</a:t>
            </a:r>
            <a:endParaRPr sz="1600"/>
          </a:p>
        </p:txBody>
      </p:sp>
      <p:sp>
        <p:nvSpPr>
          <p:cNvPr id="330" name="Google Shape;330;p28"/>
          <p:cNvSpPr txBox="1"/>
          <p:nvPr/>
        </p:nvSpPr>
        <p:spPr>
          <a:xfrm>
            <a:off x="514350" y="1372575"/>
            <a:ext cx="8060700" cy="1365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lang="en" sz="1600">
                <a:solidFill>
                  <a:srgbClr val="FFFFFF"/>
                </a:solidFill>
                <a:latin typeface="Open Sans"/>
                <a:ea typeface="Open Sans"/>
                <a:cs typeface="Open Sans"/>
                <a:sym typeface="Open Sans"/>
              </a:rPr>
              <a:t>Gradio can also integrate various types of machine learning models. Let's create examples that demonstrate how to connect a simple machine learning model from scikit-learn, a TensorFlow neural network model, and a PyTorch model with a Gradio interface in the following slides…</a:t>
            </a:r>
            <a:endParaRPr sz="1600"/>
          </a:p>
        </p:txBody>
      </p:sp>
      <p:pic>
        <p:nvPicPr>
          <p:cNvPr id="331" name="Google Shape;331;p28"/>
          <p:cNvPicPr preferRelativeResize="0"/>
          <p:nvPr/>
        </p:nvPicPr>
        <p:blipFill>
          <a:blip r:embed="rId5">
            <a:alphaModFix/>
          </a:blip>
          <a:stretch>
            <a:fillRect/>
          </a:stretch>
        </p:blipFill>
        <p:spPr>
          <a:xfrm>
            <a:off x="539400" y="2856275"/>
            <a:ext cx="8010598" cy="228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5" name="Shape 335"/>
        <p:cNvGrpSpPr/>
        <p:nvPr/>
      </p:nvGrpSpPr>
      <p:grpSpPr>
        <a:xfrm>
          <a:off x="0" y="0"/>
          <a:ext cx="0" cy="0"/>
          <a:chOff x="0" y="0"/>
          <a:chExt cx="0" cy="0"/>
        </a:xfrm>
      </p:grpSpPr>
      <p:grpSp>
        <p:nvGrpSpPr>
          <p:cNvPr id="336" name="Google Shape;336;p29"/>
          <p:cNvGrpSpPr/>
          <p:nvPr/>
        </p:nvGrpSpPr>
        <p:grpSpPr>
          <a:xfrm>
            <a:off x="0" y="2026074"/>
            <a:ext cx="9143818" cy="1037096"/>
            <a:chOff x="0" y="-28575"/>
            <a:chExt cx="4816592" cy="546300"/>
          </a:xfrm>
        </p:grpSpPr>
        <p:sp>
          <p:nvSpPr>
            <p:cNvPr id="337" name="Google Shape;337;p29"/>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338" name="Google Shape;338;p29"/>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9" name="Google Shape;339;p29"/>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340" name="Google Shape;340;p29"/>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341" name="Google Shape;341;p29"/>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342" name="Google Shape;342;p29"/>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343" name="Google Shape;343;p29"/>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344" name="Google Shape;344;p2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345" name="Google Shape;345;p29"/>
          <p:cNvSpPr txBox="1"/>
          <p:nvPr/>
        </p:nvSpPr>
        <p:spPr>
          <a:xfrm>
            <a:off x="0" y="2054126"/>
            <a:ext cx="9144000" cy="1442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100"/>
              <a:buNone/>
            </a:pPr>
            <a:r>
              <a:t/>
            </a:r>
            <a:endParaRPr b="1" sz="36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b="1" lang="en" sz="3600">
                <a:solidFill>
                  <a:srgbClr val="FFFFFF"/>
                </a:solidFill>
                <a:latin typeface="Open Sans"/>
                <a:ea typeface="Open Sans"/>
                <a:cs typeface="Open Sans"/>
                <a:sym typeface="Open Sans"/>
              </a:rPr>
              <a:t>Hands-on Practice</a:t>
            </a:r>
            <a:endParaRPr b="1" sz="36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t/>
            </a:r>
            <a:endParaRPr sz="28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sz="28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9" name="Shape 349"/>
        <p:cNvGrpSpPr/>
        <p:nvPr/>
      </p:nvGrpSpPr>
      <p:grpSpPr>
        <a:xfrm>
          <a:off x="0" y="0"/>
          <a:ext cx="0" cy="0"/>
          <a:chOff x="0" y="0"/>
          <a:chExt cx="0" cy="0"/>
        </a:xfrm>
      </p:grpSpPr>
      <p:grpSp>
        <p:nvGrpSpPr>
          <p:cNvPr id="350" name="Google Shape;350;p30"/>
          <p:cNvGrpSpPr/>
          <p:nvPr/>
        </p:nvGrpSpPr>
        <p:grpSpPr>
          <a:xfrm>
            <a:off x="0" y="127392"/>
            <a:ext cx="5738484" cy="716456"/>
            <a:chOff x="0" y="-28575"/>
            <a:chExt cx="3022800" cy="377400"/>
          </a:xfrm>
        </p:grpSpPr>
        <p:sp>
          <p:nvSpPr>
            <p:cNvPr id="351" name="Google Shape;351;p30"/>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52" name="Google Shape;352;p30"/>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3" name="Google Shape;353;p30"/>
          <p:cNvSpPr/>
          <p:nvPr/>
        </p:nvSpPr>
        <p:spPr>
          <a:xfrm>
            <a:off x="4678123" y="1116053"/>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3">
              <a:alphaModFix/>
            </a:blip>
            <a:stretch>
              <a:fillRect b="0" l="0" r="0" t="0"/>
            </a:stretch>
          </a:blipFill>
          <a:ln>
            <a:noFill/>
          </a:ln>
        </p:spPr>
      </p:sp>
      <p:sp>
        <p:nvSpPr>
          <p:cNvPr id="354" name="Google Shape;354;p30"/>
          <p:cNvSpPr/>
          <p:nvPr/>
        </p:nvSpPr>
        <p:spPr>
          <a:xfrm flipH="1" rot="1586212">
            <a:off x="-93211" y="4302835"/>
            <a:ext cx="1230600" cy="1166449"/>
          </a:xfrm>
          <a:custGeom>
            <a:rect b="b" l="l" r="r" t="t"/>
            <a:pathLst>
              <a:path extrusionOk="0" h="2334007" w="2462369">
                <a:moveTo>
                  <a:pt x="2462370" y="0"/>
                </a:moveTo>
                <a:lnTo>
                  <a:pt x="0" y="0"/>
                </a:lnTo>
                <a:lnTo>
                  <a:pt x="0" y="2334006"/>
                </a:lnTo>
                <a:lnTo>
                  <a:pt x="2462370" y="2334006"/>
                </a:lnTo>
                <a:lnTo>
                  <a:pt x="2462370" y="0"/>
                </a:lnTo>
                <a:close/>
              </a:path>
            </a:pathLst>
          </a:custGeom>
          <a:blipFill rotWithShape="1">
            <a:blip r:embed="rId4">
              <a:alphaModFix/>
            </a:blip>
            <a:stretch>
              <a:fillRect b="0" l="0" r="0" t="0"/>
            </a:stretch>
          </a:blipFill>
          <a:ln>
            <a:noFill/>
          </a:ln>
        </p:spPr>
      </p:sp>
      <p:sp>
        <p:nvSpPr>
          <p:cNvPr id="355" name="Google Shape;355;p30"/>
          <p:cNvSpPr txBox="1"/>
          <p:nvPr/>
        </p:nvSpPr>
        <p:spPr>
          <a:xfrm>
            <a:off x="218150" y="182000"/>
            <a:ext cx="47991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Assignment</a:t>
            </a:r>
            <a:endParaRPr sz="700"/>
          </a:p>
        </p:txBody>
      </p:sp>
      <p:sp>
        <p:nvSpPr>
          <p:cNvPr id="356" name="Google Shape;356;p30"/>
          <p:cNvSpPr txBox="1"/>
          <p:nvPr/>
        </p:nvSpPr>
        <p:spPr>
          <a:xfrm>
            <a:off x="5867800" y="2402150"/>
            <a:ext cx="2750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Insert Image Here</a:t>
            </a:r>
            <a:endParaRPr sz="1800">
              <a:solidFill>
                <a:schemeClr val="dk1"/>
              </a:solidFill>
            </a:endParaRPr>
          </a:p>
        </p:txBody>
      </p:sp>
      <p:sp>
        <p:nvSpPr>
          <p:cNvPr id="357" name="Google Shape;357;p30"/>
          <p:cNvSpPr txBox="1"/>
          <p:nvPr/>
        </p:nvSpPr>
        <p:spPr>
          <a:xfrm>
            <a:off x="514350" y="1502400"/>
            <a:ext cx="7787700" cy="27225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sz="1500">
                <a:solidFill>
                  <a:srgbClr val="FFFFFF"/>
                </a:solidFill>
                <a:latin typeface="Open Sans"/>
                <a:ea typeface="Open Sans"/>
                <a:cs typeface="Open Sans"/>
                <a:sym typeface="Open Sans"/>
              </a:rPr>
              <a:t>Your final assignment will be to build a Gradio interface that allows users to upload an image, apply transformations (like rotation or color inversion), and then classify the image using a pre-trained model. We will follow these steps:</a:t>
            </a:r>
            <a:endParaRPr sz="15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600">
              <a:solidFill>
                <a:srgbClr val="FFFFFF"/>
              </a:solidFill>
              <a:latin typeface="Open Sans"/>
              <a:ea typeface="Open Sans"/>
              <a:cs typeface="Open Sans"/>
              <a:sym typeface="Open Sans"/>
            </a:endParaRPr>
          </a:p>
          <a:p>
            <a:pPr indent="-317500" lvl="0" marL="914400" rtl="0" algn="l">
              <a:lnSpc>
                <a:spcPct val="115000"/>
              </a:lnSpc>
              <a:spcBef>
                <a:spcPts val="0"/>
              </a:spcBef>
              <a:spcAft>
                <a:spcPts val="0"/>
              </a:spcAft>
              <a:buClr>
                <a:srgbClr val="FFFFFF"/>
              </a:buClr>
              <a:buSzPts val="1400"/>
              <a:buFont typeface="Open Sans"/>
              <a:buAutoNum type="arabicPeriod"/>
            </a:pPr>
            <a:r>
              <a:rPr b="1" lang="en">
                <a:solidFill>
                  <a:srgbClr val="FFFFFF"/>
                </a:solidFill>
                <a:latin typeface="Open Sans"/>
                <a:ea typeface="Open Sans"/>
                <a:cs typeface="Open Sans"/>
                <a:sym typeface="Open Sans"/>
              </a:rPr>
              <a:t>Set Up the Environment: </a:t>
            </a:r>
            <a:r>
              <a:rPr lang="en">
                <a:solidFill>
                  <a:srgbClr val="FFFFFF"/>
                </a:solidFill>
                <a:latin typeface="Open Sans"/>
                <a:ea typeface="Open Sans"/>
                <a:cs typeface="Open Sans"/>
                <a:sym typeface="Open Sans"/>
              </a:rPr>
              <a:t>Install necessary libraries (Gradio, TensorFlow, PIL for image processing).</a:t>
            </a:r>
            <a:endParaRPr>
              <a:solidFill>
                <a:srgbClr val="FFFFFF"/>
              </a:solidFill>
              <a:latin typeface="Open Sans"/>
              <a:ea typeface="Open Sans"/>
              <a:cs typeface="Open Sans"/>
              <a:sym typeface="Open Sans"/>
            </a:endParaRPr>
          </a:p>
          <a:p>
            <a:pPr indent="-317500" lvl="0" marL="914400" rtl="0" algn="l">
              <a:lnSpc>
                <a:spcPct val="115000"/>
              </a:lnSpc>
              <a:spcBef>
                <a:spcPts val="0"/>
              </a:spcBef>
              <a:spcAft>
                <a:spcPts val="0"/>
              </a:spcAft>
              <a:buClr>
                <a:srgbClr val="FFFFFF"/>
              </a:buClr>
              <a:buSzPts val="1400"/>
              <a:buFont typeface="Open Sans"/>
              <a:buAutoNum type="arabicPeriod"/>
            </a:pPr>
            <a:r>
              <a:rPr b="1" lang="en">
                <a:solidFill>
                  <a:srgbClr val="FFFFFF"/>
                </a:solidFill>
                <a:latin typeface="Open Sans"/>
                <a:ea typeface="Open Sans"/>
                <a:cs typeface="Open Sans"/>
                <a:sym typeface="Open Sans"/>
              </a:rPr>
              <a:t>Load a Pre-Trained Model: </a:t>
            </a:r>
            <a:r>
              <a:rPr lang="en">
                <a:solidFill>
                  <a:srgbClr val="FFFFFF"/>
                </a:solidFill>
                <a:latin typeface="Open Sans"/>
                <a:ea typeface="Open Sans"/>
                <a:cs typeface="Open Sans"/>
                <a:sym typeface="Open Sans"/>
              </a:rPr>
              <a:t>Use TensorFlow to load a pre-trained image classification model (like MobileNetV2).</a:t>
            </a:r>
            <a:endParaRPr>
              <a:solidFill>
                <a:srgbClr val="FFFFFF"/>
              </a:solidFill>
              <a:latin typeface="Open Sans"/>
              <a:ea typeface="Open Sans"/>
              <a:cs typeface="Open Sans"/>
              <a:sym typeface="Open Sans"/>
            </a:endParaRPr>
          </a:p>
          <a:p>
            <a:pPr indent="-317500" lvl="0" marL="914400" rtl="0" algn="l">
              <a:lnSpc>
                <a:spcPct val="115000"/>
              </a:lnSpc>
              <a:spcBef>
                <a:spcPts val="0"/>
              </a:spcBef>
              <a:spcAft>
                <a:spcPts val="0"/>
              </a:spcAft>
              <a:buClr>
                <a:srgbClr val="FFFFFF"/>
              </a:buClr>
              <a:buSzPts val="1400"/>
              <a:buFont typeface="Open Sans"/>
              <a:buAutoNum type="arabicPeriod"/>
            </a:pPr>
            <a:r>
              <a:rPr b="1" lang="en">
                <a:solidFill>
                  <a:srgbClr val="FFFFFF"/>
                </a:solidFill>
                <a:latin typeface="Open Sans"/>
                <a:ea typeface="Open Sans"/>
                <a:cs typeface="Open Sans"/>
                <a:sym typeface="Open Sans"/>
              </a:rPr>
              <a:t>Define Preprocessing Functions: </a:t>
            </a:r>
            <a:r>
              <a:rPr lang="en">
                <a:solidFill>
                  <a:srgbClr val="FFFFFF"/>
                </a:solidFill>
                <a:latin typeface="Open Sans"/>
                <a:ea typeface="Open Sans"/>
                <a:cs typeface="Open Sans"/>
                <a:sym typeface="Open Sans"/>
              </a:rPr>
              <a:t>Write functions to apply image transformations (rotation, inversion).</a:t>
            </a:r>
            <a:endParaRPr>
              <a:solidFill>
                <a:srgbClr val="FFFFFF"/>
              </a:solidFill>
              <a:latin typeface="Open Sans"/>
              <a:ea typeface="Open Sans"/>
              <a:cs typeface="Open Sans"/>
              <a:sym typeface="Open Sans"/>
            </a:endParaRPr>
          </a:p>
          <a:p>
            <a:pPr indent="-317500" lvl="0" marL="914400" rtl="0" algn="l">
              <a:lnSpc>
                <a:spcPct val="115000"/>
              </a:lnSpc>
              <a:spcBef>
                <a:spcPts val="0"/>
              </a:spcBef>
              <a:spcAft>
                <a:spcPts val="0"/>
              </a:spcAft>
              <a:buClr>
                <a:srgbClr val="FFFFFF"/>
              </a:buClr>
              <a:buSzPts val="1400"/>
              <a:buFont typeface="Open Sans"/>
              <a:buAutoNum type="arabicPeriod"/>
            </a:pPr>
            <a:r>
              <a:rPr b="1" lang="en">
                <a:solidFill>
                  <a:srgbClr val="FFFFFF"/>
                </a:solidFill>
                <a:latin typeface="Open Sans"/>
                <a:ea typeface="Open Sans"/>
                <a:cs typeface="Open Sans"/>
                <a:sym typeface="Open Sans"/>
              </a:rPr>
              <a:t>Build the Gradio Interface: </a:t>
            </a:r>
            <a:r>
              <a:rPr lang="en">
                <a:solidFill>
                  <a:srgbClr val="FFFFFF"/>
                </a:solidFill>
                <a:latin typeface="Open Sans"/>
                <a:ea typeface="Open Sans"/>
                <a:cs typeface="Open Sans"/>
                <a:sym typeface="Open Sans"/>
              </a:rPr>
              <a:t>Set up interactive elements for image upload and transformations.</a:t>
            </a:r>
            <a:endParaRPr>
              <a:solidFill>
                <a:srgbClr val="FFFFFF"/>
              </a:solidFill>
              <a:latin typeface="Open Sans"/>
              <a:ea typeface="Open Sans"/>
              <a:cs typeface="Open Sans"/>
              <a:sym typeface="Open Sans"/>
            </a:endParaRPr>
          </a:p>
          <a:p>
            <a:pPr indent="-317500" lvl="0" marL="914400" rtl="0" algn="l">
              <a:lnSpc>
                <a:spcPct val="115000"/>
              </a:lnSpc>
              <a:spcBef>
                <a:spcPts val="0"/>
              </a:spcBef>
              <a:spcAft>
                <a:spcPts val="0"/>
              </a:spcAft>
              <a:buClr>
                <a:srgbClr val="FFFFFF"/>
              </a:buClr>
              <a:buSzPts val="1400"/>
              <a:buFont typeface="Open Sans"/>
              <a:buAutoNum type="arabicPeriod"/>
            </a:pPr>
            <a:r>
              <a:rPr b="1" lang="en">
                <a:solidFill>
                  <a:srgbClr val="FFFFFF"/>
                </a:solidFill>
                <a:latin typeface="Open Sans"/>
                <a:ea typeface="Open Sans"/>
                <a:cs typeface="Open Sans"/>
                <a:sym typeface="Open Sans"/>
              </a:rPr>
              <a:t>Display the processed image and classification results.</a:t>
            </a:r>
            <a:endParaRPr b="1">
              <a:solidFill>
                <a:srgbClr val="FFFFFF"/>
              </a:solidFill>
              <a:latin typeface="Open Sans"/>
              <a:ea typeface="Open Sans"/>
              <a:cs typeface="Open Sans"/>
              <a:sym typeface="Open Sans"/>
            </a:endParaRPr>
          </a:p>
          <a:p>
            <a:pPr indent="-317500" lvl="0" marL="914400" rtl="0" algn="l">
              <a:lnSpc>
                <a:spcPct val="115000"/>
              </a:lnSpc>
              <a:spcBef>
                <a:spcPts val="0"/>
              </a:spcBef>
              <a:spcAft>
                <a:spcPts val="0"/>
              </a:spcAft>
              <a:buClr>
                <a:srgbClr val="FFFFFF"/>
              </a:buClr>
              <a:buSzPts val="1400"/>
              <a:buFont typeface="Open Sans"/>
              <a:buAutoNum type="arabicPeriod"/>
            </a:pPr>
            <a:r>
              <a:rPr b="1" lang="en">
                <a:solidFill>
                  <a:srgbClr val="FFFFFF"/>
                </a:solidFill>
                <a:latin typeface="Open Sans"/>
                <a:ea typeface="Open Sans"/>
                <a:cs typeface="Open Sans"/>
                <a:sym typeface="Open Sans"/>
              </a:rPr>
              <a:t>Launch and Test the App: E</a:t>
            </a:r>
            <a:r>
              <a:rPr lang="en">
                <a:solidFill>
                  <a:srgbClr val="FFFFFF"/>
                </a:solidFill>
                <a:latin typeface="Open Sans"/>
                <a:ea typeface="Open Sans"/>
                <a:cs typeface="Open Sans"/>
                <a:sym typeface="Open Sans"/>
              </a:rPr>
              <a:t>nsure the app handles different image inputs and transformation parameters.</a:t>
            </a:r>
            <a:endParaRPr>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61" name="Shape 361"/>
        <p:cNvGrpSpPr/>
        <p:nvPr/>
      </p:nvGrpSpPr>
      <p:grpSpPr>
        <a:xfrm>
          <a:off x="0" y="0"/>
          <a:ext cx="0" cy="0"/>
          <a:chOff x="0" y="0"/>
          <a:chExt cx="0" cy="0"/>
        </a:xfrm>
      </p:grpSpPr>
      <p:grpSp>
        <p:nvGrpSpPr>
          <p:cNvPr id="362" name="Google Shape;362;p31"/>
          <p:cNvGrpSpPr/>
          <p:nvPr/>
        </p:nvGrpSpPr>
        <p:grpSpPr>
          <a:xfrm>
            <a:off x="0" y="2026074"/>
            <a:ext cx="9143818" cy="1037096"/>
            <a:chOff x="0" y="-28575"/>
            <a:chExt cx="4816592" cy="546300"/>
          </a:xfrm>
        </p:grpSpPr>
        <p:sp>
          <p:nvSpPr>
            <p:cNvPr id="363" name="Google Shape;363;p31"/>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364" name="Google Shape;364;p31"/>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65" name="Google Shape;365;p31"/>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366" name="Google Shape;366;p31"/>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367" name="Google Shape;367;p31"/>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368" name="Google Shape;368;p31"/>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369" name="Google Shape;369;p31"/>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370" name="Google Shape;370;p31"/>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371" name="Google Shape;371;p31"/>
          <p:cNvSpPr txBox="1"/>
          <p:nvPr/>
        </p:nvSpPr>
        <p:spPr>
          <a:xfrm>
            <a:off x="0" y="2054126"/>
            <a:ext cx="9144000" cy="1442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100"/>
              <a:buNone/>
            </a:pPr>
            <a:r>
              <a:t/>
            </a:r>
            <a:endParaRPr b="1" sz="36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b="1" lang="en" sz="2800">
                <a:solidFill>
                  <a:srgbClr val="FFFFFF"/>
                </a:solidFill>
                <a:latin typeface="Open Sans"/>
                <a:ea typeface="Open Sans"/>
                <a:cs typeface="Open Sans"/>
                <a:sym typeface="Open Sans"/>
              </a:rPr>
              <a:t>Copy this Google Colab and fill in your solution:</a:t>
            </a:r>
            <a:endParaRPr b="1" sz="36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t/>
            </a:r>
            <a:endParaRPr sz="28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lang="en" sz="2800" u="sng">
                <a:solidFill>
                  <a:schemeClr val="hlink"/>
                </a:solidFill>
                <a:latin typeface="Open Sans"/>
                <a:ea typeface="Open Sans"/>
                <a:cs typeface="Open Sans"/>
                <a:sym typeface="Open Sans"/>
                <a:hlinkClick r:id="rId9"/>
              </a:rPr>
              <a:t>http://tinyurl.com/zsl-gradio-final-assignment</a:t>
            </a:r>
            <a:endParaRPr sz="28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80" name="Shape 80"/>
        <p:cNvGrpSpPr/>
        <p:nvPr/>
      </p:nvGrpSpPr>
      <p:grpSpPr>
        <a:xfrm>
          <a:off x="0" y="0"/>
          <a:ext cx="0" cy="0"/>
          <a:chOff x="0" y="0"/>
          <a:chExt cx="0" cy="0"/>
        </a:xfrm>
      </p:grpSpPr>
      <p:grpSp>
        <p:nvGrpSpPr>
          <p:cNvPr id="81" name="Google Shape;81;p14"/>
          <p:cNvGrpSpPr/>
          <p:nvPr/>
        </p:nvGrpSpPr>
        <p:grpSpPr>
          <a:xfrm>
            <a:off x="252438" y="777262"/>
            <a:ext cx="1273970" cy="2680801"/>
            <a:chOff x="0" y="-28575"/>
            <a:chExt cx="966300" cy="310623"/>
          </a:xfrm>
        </p:grpSpPr>
        <p:sp>
          <p:nvSpPr>
            <p:cNvPr id="82" name="Google Shape;82;p14"/>
            <p:cNvSpPr/>
            <p:nvPr/>
          </p:nvSpPr>
          <p:spPr>
            <a:xfrm>
              <a:off x="0" y="0"/>
              <a:ext cx="966241" cy="282048"/>
            </a:xfrm>
            <a:custGeom>
              <a:rect b="b" l="l" r="r" t="t"/>
              <a:pathLst>
                <a:path extrusionOk="0" h="282048" w="966241">
                  <a:moveTo>
                    <a:pt x="5213" y="0"/>
                  </a:moveTo>
                  <a:lnTo>
                    <a:pt x="961027" y="0"/>
                  </a:lnTo>
                  <a:cubicBezTo>
                    <a:pt x="962410" y="0"/>
                    <a:pt x="963736" y="549"/>
                    <a:pt x="964714" y="1527"/>
                  </a:cubicBezTo>
                  <a:cubicBezTo>
                    <a:pt x="965691" y="2505"/>
                    <a:pt x="966241" y="3831"/>
                    <a:pt x="966241" y="5213"/>
                  </a:cubicBezTo>
                  <a:lnTo>
                    <a:pt x="966241" y="276835"/>
                  </a:lnTo>
                  <a:cubicBezTo>
                    <a:pt x="966241" y="278218"/>
                    <a:pt x="965691" y="279544"/>
                    <a:pt x="964714" y="280521"/>
                  </a:cubicBezTo>
                  <a:cubicBezTo>
                    <a:pt x="963736" y="281499"/>
                    <a:pt x="962410" y="282048"/>
                    <a:pt x="961027" y="282048"/>
                  </a:cubicBezTo>
                  <a:lnTo>
                    <a:pt x="5213" y="282048"/>
                  </a:lnTo>
                  <a:cubicBezTo>
                    <a:pt x="3831" y="282048"/>
                    <a:pt x="2505" y="281499"/>
                    <a:pt x="1527" y="280521"/>
                  </a:cubicBezTo>
                  <a:cubicBezTo>
                    <a:pt x="549" y="279544"/>
                    <a:pt x="0" y="278218"/>
                    <a:pt x="0" y="276835"/>
                  </a:cubicBezTo>
                  <a:lnTo>
                    <a:pt x="0" y="5213"/>
                  </a:lnTo>
                  <a:cubicBezTo>
                    <a:pt x="0" y="3831"/>
                    <a:pt x="549" y="2505"/>
                    <a:pt x="1527" y="1527"/>
                  </a:cubicBezTo>
                  <a:cubicBezTo>
                    <a:pt x="2505" y="549"/>
                    <a:pt x="3831" y="0"/>
                    <a:pt x="5213" y="0"/>
                  </a:cubicBezTo>
                  <a:close/>
                </a:path>
              </a:pathLst>
            </a:custGeom>
            <a:solidFill>
              <a:srgbClr val="444444">
                <a:alpha val="549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3" name="Google Shape;83;p14"/>
            <p:cNvSpPr txBox="1"/>
            <p:nvPr/>
          </p:nvSpPr>
          <p:spPr>
            <a:xfrm>
              <a:off x="0" y="-28575"/>
              <a:ext cx="966300" cy="3105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grpSp>
        <p:nvGrpSpPr>
          <p:cNvPr id="84" name="Google Shape;84;p14"/>
          <p:cNvGrpSpPr/>
          <p:nvPr/>
        </p:nvGrpSpPr>
        <p:grpSpPr>
          <a:xfrm>
            <a:off x="0" y="127392"/>
            <a:ext cx="5738484" cy="716456"/>
            <a:chOff x="0" y="-28575"/>
            <a:chExt cx="3022800" cy="377400"/>
          </a:xfrm>
        </p:grpSpPr>
        <p:sp>
          <p:nvSpPr>
            <p:cNvPr id="85" name="Google Shape;85;p1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86" name="Google Shape;86;p14"/>
            <p:cNvSpPr txBox="1"/>
            <p:nvPr/>
          </p:nvSpPr>
          <p:spPr>
            <a:xfrm>
              <a:off x="0" y="-28575"/>
              <a:ext cx="3022800" cy="377400"/>
            </a:xfrm>
            <a:prstGeom prst="rect">
              <a:avLst/>
            </a:prstGeom>
            <a:solidFill>
              <a:srgbClr val="D362A4"/>
            </a:solid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7" name="Google Shape;87;p14"/>
          <p:cNvSpPr txBox="1"/>
          <p:nvPr/>
        </p:nvSpPr>
        <p:spPr>
          <a:xfrm>
            <a:off x="514350" y="234364"/>
            <a:ext cx="4992900" cy="502500"/>
          </a:xfrm>
          <a:prstGeom prst="rect">
            <a:avLst/>
          </a:prstGeom>
          <a:noFill/>
          <a:ln>
            <a:noFill/>
          </a:ln>
        </p:spPr>
        <p:txBody>
          <a:bodyPr anchorCtr="0" anchor="b"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About the Instructor</a:t>
            </a:r>
            <a:endParaRPr sz="700"/>
          </a:p>
        </p:txBody>
      </p:sp>
      <p:sp>
        <p:nvSpPr>
          <p:cNvPr id="88" name="Google Shape;88;p14"/>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89" name="Google Shape;89;p14"/>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4">
              <a:alphaModFix/>
            </a:blip>
            <a:stretch>
              <a:fillRect b="0" l="0" r="0" t="0"/>
            </a:stretch>
          </a:blipFill>
          <a:ln>
            <a:noFill/>
          </a:ln>
        </p:spPr>
      </p:sp>
      <p:sp>
        <p:nvSpPr>
          <p:cNvPr id="90" name="Google Shape;90;p14"/>
          <p:cNvSpPr txBox="1"/>
          <p:nvPr/>
        </p:nvSpPr>
        <p:spPr>
          <a:xfrm>
            <a:off x="1766575" y="1145275"/>
            <a:ext cx="6748800" cy="1741800"/>
          </a:xfrm>
          <a:prstGeom prst="rect">
            <a:avLst/>
          </a:prstGeom>
          <a:noFill/>
          <a:ln>
            <a:noFill/>
          </a:ln>
        </p:spPr>
        <p:txBody>
          <a:bodyPr anchorCtr="0" anchor="t" bIns="34275" lIns="68575" spcFirstLastPara="1" rIns="68575" wrap="square" tIns="34275">
            <a:spAutoFit/>
          </a:bodyPr>
          <a:lstStyle/>
          <a:p>
            <a:pPr indent="-203200" lvl="0" marL="215900" marR="0" rtl="0" algn="l">
              <a:spcBef>
                <a:spcPts val="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Studied CS at Florida Institute of Technology</a:t>
            </a:r>
            <a:endParaRPr sz="1600">
              <a:solidFill>
                <a:srgbClr val="FFFFFF"/>
              </a:solidFill>
              <a:latin typeface="Open Sans"/>
              <a:ea typeface="Open Sans"/>
              <a:cs typeface="Open Sans"/>
              <a:sym typeface="Open Sans"/>
            </a:endParaRPr>
          </a:p>
          <a:p>
            <a:pPr indent="-203200" lvl="0" marL="215900" marR="0" rtl="0" algn="l">
              <a:spcBef>
                <a:spcPts val="1000"/>
              </a:spcBef>
              <a:spcAft>
                <a:spcPts val="0"/>
              </a:spcAft>
              <a:buClr>
                <a:srgbClr val="FFFFFF"/>
              </a:buClr>
              <a:buSzPts val="1600"/>
              <a:buFont typeface="Open Sans"/>
              <a:buChar char="•"/>
            </a:pPr>
            <a:r>
              <a:rPr lang="en" sz="1600">
                <a:solidFill>
                  <a:srgbClr val="FFFFFF"/>
                </a:solidFill>
                <a:latin typeface="Open Sans"/>
                <a:ea typeface="Open Sans"/>
                <a:cs typeface="Open Sans"/>
                <a:sym typeface="Open Sans"/>
              </a:rPr>
              <a:t>Data Scientist/SW Engineer at Tesla, Lockheed Martin, background in Aerospace, Consumer Electronics, Health &amp; Wellness, and Renewable Energy</a:t>
            </a:r>
            <a:endParaRPr sz="1600">
              <a:solidFill>
                <a:srgbClr val="FFFFFF"/>
              </a:solidFill>
              <a:latin typeface="Open Sans"/>
              <a:ea typeface="Open Sans"/>
              <a:cs typeface="Open Sans"/>
              <a:sym typeface="Open Sans"/>
            </a:endParaRPr>
          </a:p>
          <a:p>
            <a:pPr indent="0" lvl="0" marL="0" marR="0" rtl="0" algn="l">
              <a:spcBef>
                <a:spcPts val="1000"/>
              </a:spcBef>
              <a:spcAft>
                <a:spcPts val="0"/>
              </a:spcAft>
              <a:buNone/>
            </a:pPr>
            <a:br>
              <a:rPr i="0" lang="en" u="none" cap="none" strike="noStrike">
                <a:solidFill>
                  <a:srgbClr val="FFFFFF"/>
                </a:solidFill>
                <a:latin typeface="Open Sans"/>
                <a:ea typeface="Open Sans"/>
                <a:cs typeface="Open Sans"/>
                <a:sym typeface="Open Sans"/>
              </a:rPr>
            </a:br>
            <a:endParaRPr i="0" u="none" cap="none" strike="noStrike">
              <a:solidFill>
                <a:srgbClr val="FFFFFF"/>
              </a:solidFill>
              <a:latin typeface="Open Sans"/>
              <a:ea typeface="Open Sans"/>
              <a:cs typeface="Open Sans"/>
              <a:sym typeface="Open Sans"/>
            </a:endParaRPr>
          </a:p>
        </p:txBody>
      </p:sp>
      <p:sp>
        <p:nvSpPr>
          <p:cNvPr id="91" name="Google Shape;91;p14"/>
          <p:cNvSpPr txBox="1"/>
          <p:nvPr/>
        </p:nvSpPr>
        <p:spPr>
          <a:xfrm>
            <a:off x="1862725" y="2571750"/>
            <a:ext cx="6652500" cy="2680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600">
                <a:solidFill>
                  <a:srgbClr val="FFFFFF"/>
                </a:solidFill>
                <a:latin typeface="Lato"/>
                <a:ea typeface="Lato"/>
                <a:cs typeface="Lato"/>
                <a:sym typeface="Lato"/>
              </a:rPr>
              <a:t>b</a:t>
            </a:r>
            <a:r>
              <a:rPr b="1" lang="en" sz="1600">
                <a:solidFill>
                  <a:srgbClr val="FFFFFF"/>
                </a:solidFill>
                <a:latin typeface="Lato"/>
                <a:ea typeface="Lato"/>
                <a:cs typeface="Lato"/>
                <a:sym typeface="Lato"/>
              </a:rPr>
              <a:t>yteSolid Solutions</a:t>
            </a:r>
            <a:endParaRPr b="1" sz="1600">
              <a:solidFill>
                <a:srgbClr val="FFFFFF"/>
              </a:solidFill>
            </a:endParaRPr>
          </a:p>
          <a:p>
            <a:pPr indent="-254000" lvl="0" marL="342900" rtl="0" algn="l">
              <a:spcBef>
                <a:spcPts val="1000"/>
              </a:spcBef>
              <a:spcAft>
                <a:spcPts val="0"/>
              </a:spcAft>
              <a:buClr>
                <a:srgbClr val="FFFFFF"/>
              </a:buClr>
              <a:buSzPts val="1400"/>
              <a:buChar char="•"/>
            </a:pPr>
            <a:r>
              <a:rPr b="1" lang="en">
                <a:solidFill>
                  <a:srgbClr val="FFFFFF"/>
                </a:solidFill>
                <a:latin typeface="Lato"/>
                <a:ea typeface="Lato"/>
                <a:cs typeface="Lato"/>
                <a:sym typeface="Lato"/>
              </a:rPr>
              <a:t>Data Analytics:</a:t>
            </a:r>
            <a:r>
              <a:rPr lang="en">
                <a:solidFill>
                  <a:srgbClr val="FFFFFF"/>
                </a:solidFill>
                <a:latin typeface="Lato"/>
                <a:ea typeface="Lato"/>
                <a:cs typeface="Lato"/>
                <a:sym typeface="Lato"/>
              </a:rPr>
              <a:t> Analyze data, produce reports and conclusions, and identify AI/ML use cases</a:t>
            </a:r>
            <a:endParaRPr>
              <a:solidFill>
                <a:srgbClr val="FFFFFF"/>
              </a:solidFill>
              <a:latin typeface="Lato"/>
              <a:ea typeface="Lato"/>
              <a:cs typeface="Lato"/>
              <a:sym typeface="Lato"/>
            </a:endParaRPr>
          </a:p>
          <a:p>
            <a:pPr indent="-254000" lvl="0" marL="342900" rtl="0" algn="l">
              <a:spcBef>
                <a:spcPts val="1000"/>
              </a:spcBef>
              <a:spcAft>
                <a:spcPts val="0"/>
              </a:spcAft>
              <a:buClr>
                <a:srgbClr val="FFFFFF"/>
              </a:buClr>
              <a:buSzPts val="1400"/>
              <a:buChar char="•"/>
            </a:pPr>
            <a:r>
              <a:rPr b="1" lang="en">
                <a:solidFill>
                  <a:srgbClr val="FFFFFF"/>
                </a:solidFill>
                <a:latin typeface="Lato"/>
                <a:ea typeface="Lato"/>
                <a:cs typeface="Lato"/>
                <a:sym typeface="Lato"/>
              </a:rPr>
              <a:t>AI/Machine Learning:</a:t>
            </a:r>
            <a:r>
              <a:rPr lang="en">
                <a:solidFill>
                  <a:srgbClr val="FFFFFF"/>
                </a:solidFill>
                <a:latin typeface="Lato"/>
                <a:ea typeface="Lato"/>
                <a:cs typeface="Lato"/>
                <a:sym typeface="Lato"/>
              </a:rPr>
              <a:t> Develop AI/ML solutions that bring value to a business</a:t>
            </a:r>
            <a:endParaRPr>
              <a:solidFill>
                <a:srgbClr val="FFFFFF"/>
              </a:solidFill>
              <a:latin typeface="Lato"/>
              <a:ea typeface="Lato"/>
              <a:cs typeface="Lato"/>
              <a:sym typeface="Lato"/>
            </a:endParaRPr>
          </a:p>
          <a:p>
            <a:pPr indent="-254000" lvl="0" marL="342900" rtl="0" algn="l">
              <a:spcBef>
                <a:spcPts val="1000"/>
              </a:spcBef>
              <a:spcAft>
                <a:spcPts val="0"/>
              </a:spcAft>
              <a:buClr>
                <a:srgbClr val="FFFFFF"/>
              </a:buClr>
              <a:buSzPts val="1400"/>
              <a:buChar char="•"/>
            </a:pPr>
            <a:r>
              <a:rPr b="1" lang="en">
                <a:solidFill>
                  <a:srgbClr val="FFFFFF"/>
                </a:solidFill>
                <a:latin typeface="Lato"/>
                <a:ea typeface="Lato"/>
                <a:cs typeface="Lato"/>
                <a:sym typeface="Lato"/>
              </a:rPr>
              <a:t>Software Development: </a:t>
            </a:r>
            <a:r>
              <a:rPr lang="en">
                <a:solidFill>
                  <a:srgbClr val="FFFFFF"/>
                </a:solidFill>
                <a:latin typeface="Lato"/>
                <a:ea typeface="Lato"/>
                <a:cs typeface="Lato"/>
                <a:sym typeface="Lato"/>
              </a:rPr>
              <a:t>Includes web development and Mobile (iOS/Android) app development</a:t>
            </a:r>
            <a:endParaRPr>
              <a:solidFill>
                <a:srgbClr val="FFFFFF"/>
              </a:solidFill>
              <a:latin typeface="Lato"/>
              <a:ea typeface="Lato"/>
              <a:cs typeface="Lato"/>
              <a:sym typeface="Lato"/>
            </a:endParaRPr>
          </a:p>
          <a:p>
            <a:pPr indent="-254000" lvl="0" marL="342900" rtl="0" algn="l">
              <a:spcBef>
                <a:spcPts val="1000"/>
              </a:spcBef>
              <a:spcAft>
                <a:spcPts val="0"/>
              </a:spcAft>
              <a:buClr>
                <a:srgbClr val="FFFFFF"/>
              </a:buClr>
              <a:buSzPts val="1400"/>
              <a:buChar char="•"/>
            </a:pPr>
            <a:r>
              <a:rPr b="1" lang="en">
                <a:solidFill>
                  <a:srgbClr val="FFFFFF"/>
                </a:solidFill>
                <a:latin typeface="Lato"/>
                <a:ea typeface="Lato"/>
                <a:cs typeface="Lato"/>
                <a:sym typeface="Lato"/>
              </a:rPr>
              <a:t>Technical Training:</a:t>
            </a:r>
            <a:r>
              <a:rPr lang="en">
                <a:solidFill>
                  <a:srgbClr val="FFFFFF"/>
                </a:solidFill>
                <a:latin typeface="Lato"/>
                <a:ea typeface="Lato"/>
                <a:cs typeface="Lato"/>
                <a:sym typeface="Lato"/>
              </a:rPr>
              <a:t> 1-on-1 or group technical training to individuals and groups</a:t>
            </a:r>
            <a:endParaRPr>
              <a:solidFill>
                <a:srgbClr val="FFFFFF"/>
              </a:solidFill>
              <a:latin typeface="Lato"/>
              <a:ea typeface="Lato"/>
              <a:cs typeface="Lato"/>
              <a:sym typeface="Lato"/>
            </a:endParaRPr>
          </a:p>
          <a:p>
            <a:pPr indent="0" lvl="0" marL="0" marR="0" rtl="0" algn="l">
              <a:spcBef>
                <a:spcPts val="1000"/>
              </a:spcBef>
              <a:spcAft>
                <a:spcPts val="0"/>
              </a:spcAft>
              <a:buNone/>
            </a:pPr>
            <a:br>
              <a:rPr b="0" i="0" lang="en" u="none" cap="none" strike="noStrike">
                <a:solidFill>
                  <a:srgbClr val="FFFFFF"/>
                </a:solidFill>
                <a:latin typeface="Lato"/>
                <a:ea typeface="Lato"/>
                <a:cs typeface="Lato"/>
                <a:sym typeface="Lato"/>
              </a:rPr>
            </a:br>
            <a:endParaRPr b="0" i="0" u="none" cap="none" strike="noStrike">
              <a:solidFill>
                <a:srgbClr val="FFFFFF"/>
              </a:solidFill>
              <a:latin typeface="Lato"/>
              <a:ea typeface="Lato"/>
              <a:cs typeface="Lato"/>
              <a:sym typeface="Lato"/>
            </a:endParaRPr>
          </a:p>
        </p:txBody>
      </p:sp>
      <p:sp>
        <p:nvSpPr>
          <p:cNvPr id="92" name="Google Shape;92;p14"/>
          <p:cNvSpPr/>
          <p:nvPr/>
        </p:nvSpPr>
        <p:spPr>
          <a:xfrm>
            <a:off x="438200" y="1145235"/>
            <a:ext cx="875792" cy="875792"/>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flat" cmpd="sng" w="12700">
            <a:solidFill>
              <a:srgbClr val="FFFFFF"/>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93" name="Google Shape;93;p14"/>
          <p:cNvGrpSpPr/>
          <p:nvPr/>
        </p:nvGrpSpPr>
        <p:grpSpPr>
          <a:xfrm>
            <a:off x="252375" y="2169725"/>
            <a:ext cx="1274103" cy="1268625"/>
            <a:chOff x="1526350" y="3487074"/>
            <a:chExt cx="1274103" cy="1268625"/>
          </a:xfrm>
        </p:grpSpPr>
        <p:sp>
          <p:nvSpPr>
            <p:cNvPr id="94" name="Google Shape;94;p14"/>
            <p:cNvSpPr txBox="1"/>
            <p:nvPr/>
          </p:nvSpPr>
          <p:spPr>
            <a:xfrm>
              <a:off x="1526350" y="3487074"/>
              <a:ext cx="1274100" cy="463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
                  <a:solidFill>
                    <a:srgbClr val="FFFFFF"/>
                  </a:solidFill>
                  <a:latin typeface="Open Sans"/>
                  <a:ea typeface="Open Sans"/>
                  <a:cs typeface="Open Sans"/>
                  <a:sym typeface="Open Sans"/>
                </a:rPr>
                <a:t>Daryle </a:t>
              </a:r>
              <a:endParaRPr b="1">
                <a:solidFill>
                  <a:srgbClr val="FFFFFF"/>
                </a:solidFill>
                <a:latin typeface="Open Sans"/>
                <a:ea typeface="Open Sans"/>
                <a:cs typeface="Open Sans"/>
                <a:sym typeface="Open Sans"/>
              </a:endParaRPr>
            </a:p>
            <a:p>
              <a:pPr indent="0" lvl="0" marL="0" marR="0" rtl="0" algn="ctr">
                <a:lnSpc>
                  <a:spcPct val="115000"/>
                </a:lnSpc>
                <a:spcBef>
                  <a:spcPts val="0"/>
                </a:spcBef>
                <a:spcAft>
                  <a:spcPts val="0"/>
                </a:spcAft>
                <a:buNone/>
              </a:pPr>
              <a:r>
                <a:rPr b="1" lang="en">
                  <a:solidFill>
                    <a:srgbClr val="FFFFFF"/>
                  </a:solidFill>
                  <a:latin typeface="Open Sans"/>
                  <a:ea typeface="Open Sans"/>
                  <a:cs typeface="Open Sans"/>
                  <a:sym typeface="Open Sans"/>
                </a:rPr>
                <a:t>Serrant</a:t>
              </a:r>
              <a:endParaRPr b="1"/>
            </a:p>
          </p:txBody>
        </p:sp>
        <p:sp>
          <p:nvSpPr>
            <p:cNvPr id="95" name="Google Shape;95;p14"/>
            <p:cNvSpPr txBox="1"/>
            <p:nvPr/>
          </p:nvSpPr>
          <p:spPr>
            <a:xfrm>
              <a:off x="1526353" y="4080874"/>
              <a:ext cx="1274100" cy="558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100">
                  <a:solidFill>
                    <a:srgbClr val="FFFFFF"/>
                  </a:solidFill>
                  <a:latin typeface="Open Sans"/>
                  <a:ea typeface="Open Sans"/>
                  <a:cs typeface="Open Sans"/>
                  <a:sym typeface="Open Sans"/>
                </a:rPr>
                <a:t>Data Scientist </a:t>
              </a:r>
              <a:endParaRPr sz="1100">
                <a:solidFill>
                  <a:srgbClr val="FFFFFF"/>
                </a:solidFill>
                <a:latin typeface="Open Sans"/>
                <a:ea typeface="Open Sans"/>
                <a:cs typeface="Open Sans"/>
                <a:sym typeface="Open Sans"/>
              </a:endParaRPr>
            </a:p>
            <a:p>
              <a:pPr indent="0" lvl="0" marL="0" marR="0" rtl="0" algn="ctr">
                <a:lnSpc>
                  <a:spcPct val="115000"/>
                </a:lnSpc>
                <a:spcBef>
                  <a:spcPts val="0"/>
                </a:spcBef>
                <a:spcAft>
                  <a:spcPts val="0"/>
                </a:spcAft>
                <a:buNone/>
              </a:pPr>
              <a:r>
                <a:rPr lang="en" sz="1100">
                  <a:solidFill>
                    <a:srgbClr val="FFFFFF"/>
                  </a:solidFill>
                  <a:latin typeface="Open Sans"/>
                  <a:ea typeface="Open Sans"/>
                  <a:cs typeface="Open Sans"/>
                  <a:sym typeface="Open Sans"/>
                </a:rPr>
                <a:t>&amp;</a:t>
              </a:r>
              <a:endParaRPr sz="1100">
                <a:solidFill>
                  <a:srgbClr val="FFFFFF"/>
                </a:solidFill>
                <a:latin typeface="Open Sans"/>
                <a:ea typeface="Open Sans"/>
                <a:cs typeface="Open Sans"/>
                <a:sym typeface="Open Sans"/>
              </a:endParaRPr>
            </a:p>
            <a:p>
              <a:pPr indent="0" lvl="0" marL="0" marR="0" rtl="0" algn="ctr">
                <a:lnSpc>
                  <a:spcPct val="115000"/>
                </a:lnSpc>
                <a:spcBef>
                  <a:spcPts val="0"/>
                </a:spcBef>
                <a:spcAft>
                  <a:spcPts val="0"/>
                </a:spcAft>
                <a:buNone/>
              </a:pPr>
              <a:r>
                <a:rPr lang="en" sz="1100">
                  <a:solidFill>
                    <a:srgbClr val="FFFFFF"/>
                  </a:solidFill>
                  <a:latin typeface="Open Sans"/>
                  <a:ea typeface="Open Sans"/>
                  <a:cs typeface="Open Sans"/>
                  <a:sym typeface="Open Sans"/>
                </a:rPr>
                <a:t> ML Consultant</a:t>
              </a:r>
              <a:endParaRPr sz="1100"/>
            </a:p>
          </p:txBody>
        </p:sp>
        <p:sp>
          <p:nvSpPr>
            <p:cNvPr id="96" name="Google Shape;96;p14"/>
            <p:cNvSpPr txBox="1"/>
            <p:nvPr/>
          </p:nvSpPr>
          <p:spPr>
            <a:xfrm>
              <a:off x="1526350" y="4586499"/>
              <a:ext cx="1274100" cy="169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100"/>
            </a:p>
          </p:txBody>
        </p:sp>
      </p:grpSp>
      <p:pic>
        <p:nvPicPr>
          <p:cNvPr id="97" name="Google Shape;97;p14"/>
          <p:cNvPicPr preferRelativeResize="0"/>
          <p:nvPr/>
        </p:nvPicPr>
        <p:blipFill>
          <a:blip r:embed="rId5">
            <a:alphaModFix/>
          </a:blip>
          <a:stretch>
            <a:fillRect/>
          </a:stretch>
        </p:blipFill>
        <p:spPr>
          <a:xfrm>
            <a:off x="451525" y="1145274"/>
            <a:ext cx="875700" cy="875700"/>
          </a:xfrm>
          <a:prstGeom prst="ellipse">
            <a:avLst/>
          </a:prstGeom>
          <a:noFill/>
          <a:ln>
            <a:noFill/>
          </a:ln>
        </p:spPr>
      </p:pic>
      <p:sp>
        <p:nvSpPr>
          <p:cNvPr id="98" name="Google Shape;98;p14"/>
          <p:cNvSpPr txBox="1"/>
          <p:nvPr/>
        </p:nvSpPr>
        <p:spPr>
          <a:xfrm>
            <a:off x="5900600" y="97725"/>
            <a:ext cx="3040500" cy="775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 sz="1600" u="sng">
                <a:solidFill>
                  <a:schemeClr val="lt1"/>
                </a:solidFill>
                <a:latin typeface="Open Sans"/>
                <a:ea typeface="Open Sans"/>
                <a:cs typeface="Open Sans"/>
                <a:sym typeface="Open Sans"/>
              </a:rPr>
              <a:t>daryleserrant</a:t>
            </a:r>
            <a:r>
              <a:rPr b="1" lang="en" sz="1600" u="sng">
                <a:solidFill>
                  <a:schemeClr val="lt1"/>
                </a:solidFill>
                <a:latin typeface="Open Sans"/>
                <a:ea typeface="Open Sans"/>
                <a:cs typeface="Open Sans"/>
                <a:sym typeface="Open Sans"/>
              </a:rPr>
              <a:t>.com</a:t>
            </a:r>
            <a:endParaRPr b="1" sz="1600" u="sng">
              <a:solidFill>
                <a:schemeClr val="lt1"/>
              </a:solidFill>
              <a:latin typeface="Open Sans"/>
              <a:ea typeface="Open Sans"/>
              <a:cs typeface="Open Sans"/>
              <a:sym typeface="Open Sans"/>
            </a:endParaRPr>
          </a:p>
          <a:p>
            <a:pPr indent="0" lvl="0" marL="0" rtl="0" algn="l">
              <a:lnSpc>
                <a:spcPct val="140000"/>
              </a:lnSpc>
              <a:spcBef>
                <a:spcPts val="0"/>
              </a:spcBef>
              <a:spcAft>
                <a:spcPts val="0"/>
              </a:spcAft>
              <a:buNone/>
            </a:pPr>
            <a:r>
              <a:rPr b="1" lang="en" sz="1600" u="sng">
                <a:solidFill>
                  <a:schemeClr val="lt1"/>
                </a:solidFill>
                <a:latin typeface="Open Sans"/>
                <a:ea typeface="Open Sans"/>
                <a:cs typeface="Open Sans"/>
                <a:sym typeface="Open Sans"/>
              </a:rPr>
              <a:t>github.com/daryleserrant</a:t>
            </a:r>
            <a:endParaRPr b="1" sz="1600" u="sng">
              <a:solidFill>
                <a:schemeClr val="lt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75" name="Shape 375"/>
        <p:cNvGrpSpPr/>
        <p:nvPr/>
      </p:nvGrpSpPr>
      <p:grpSpPr>
        <a:xfrm>
          <a:off x="0" y="0"/>
          <a:ext cx="0" cy="0"/>
          <a:chOff x="0" y="0"/>
          <a:chExt cx="0" cy="0"/>
        </a:xfrm>
      </p:grpSpPr>
      <p:grpSp>
        <p:nvGrpSpPr>
          <p:cNvPr id="376" name="Google Shape;376;p32"/>
          <p:cNvGrpSpPr/>
          <p:nvPr/>
        </p:nvGrpSpPr>
        <p:grpSpPr>
          <a:xfrm>
            <a:off x="0" y="2026074"/>
            <a:ext cx="9143818" cy="1037096"/>
            <a:chOff x="0" y="-28575"/>
            <a:chExt cx="4816592" cy="546300"/>
          </a:xfrm>
        </p:grpSpPr>
        <p:sp>
          <p:nvSpPr>
            <p:cNvPr id="377" name="Google Shape;377;p32"/>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378" name="Google Shape;378;p32"/>
            <p:cNvSpPr txBox="1"/>
            <p:nvPr/>
          </p:nvSpPr>
          <p:spPr>
            <a:xfrm>
              <a:off x="0" y="-28575"/>
              <a:ext cx="4816500" cy="5463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9" name="Google Shape;379;p32"/>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380" name="Google Shape;380;p32"/>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381" name="Google Shape;381;p32"/>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382" name="Google Shape;382;p32"/>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383" name="Google Shape;383;p32"/>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384" name="Google Shape;384;p32"/>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385" name="Google Shape;385;p32"/>
          <p:cNvSpPr txBox="1"/>
          <p:nvPr/>
        </p:nvSpPr>
        <p:spPr>
          <a:xfrm>
            <a:off x="0" y="2054126"/>
            <a:ext cx="9144000" cy="1442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100"/>
              <a:buNone/>
            </a:pPr>
            <a:r>
              <a:t/>
            </a:r>
            <a:endParaRPr b="1" sz="36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b="1" lang="en" sz="3600">
                <a:solidFill>
                  <a:srgbClr val="FFFFFF"/>
                </a:solidFill>
                <a:latin typeface="Open Sans"/>
                <a:ea typeface="Open Sans"/>
                <a:cs typeface="Open Sans"/>
                <a:sym typeface="Open Sans"/>
              </a:rPr>
              <a:t>Final Quiz</a:t>
            </a:r>
            <a:endParaRPr b="1" sz="3600">
              <a:solidFill>
                <a:srgbClr val="FFFFFF"/>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t/>
            </a:r>
            <a:endParaRPr sz="28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sz="28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89" name="Shape 389"/>
        <p:cNvGrpSpPr/>
        <p:nvPr/>
      </p:nvGrpSpPr>
      <p:grpSpPr>
        <a:xfrm>
          <a:off x="0" y="0"/>
          <a:ext cx="0" cy="0"/>
          <a:chOff x="0" y="0"/>
          <a:chExt cx="0" cy="0"/>
        </a:xfrm>
      </p:grpSpPr>
      <p:grpSp>
        <p:nvGrpSpPr>
          <p:cNvPr id="390" name="Google Shape;390;p33"/>
          <p:cNvGrpSpPr/>
          <p:nvPr/>
        </p:nvGrpSpPr>
        <p:grpSpPr>
          <a:xfrm>
            <a:off x="0" y="127391"/>
            <a:ext cx="5738428" cy="716458"/>
            <a:chOff x="0" y="-28575"/>
            <a:chExt cx="3022711" cy="377394"/>
          </a:xfrm>
        </p:grpSpPr>
        <p:sp>
          <p:nvSpPr>
            <p:cNvPr id="391" name="Google Shape;391;p33"/>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392" name="Google Shape;392;p33"/>
            <p:cNvSpPr txBox="1"/>
            <p:nvPr/>
          </p:nvSpPr>
          <p:spPr>
            <a:xfrm>
              <a:off x="0" y="-28575"/>
              <a:ext cx="3022711" cy="377394"/>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93" name="Google Shape;393;p33"/>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394" name="Google Shape;394;p33"/>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395" name="Google Shape;395;p33"/>
          <p:cNvGrpSpPr/>
          <p:nvPr/>
        </p:nvGrpSpPr>
        <p:grpSpPr>
          <a:xfrm>
            <a:off x="514350" y="1632735"/>
            <a:ext cx="4562497" cy="529543"/>
            <a:chOff x="0" y="-28575"/>
            <a:chExt cx="2403338" cy="278942"/>
          </a:xfrm>
        </p:grpSpPr>
        <p:sp>
          <p:nvSpPr>
            <p:cNvPr id="396" name="Google Shape;396;p3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97" name="Google Shape;397;p33"/>
            <p:cNvSpPr txBox="1"/>
            <p:nvPr/>
          </p:nvSpPr>
          <p:spPr>
            <a:xfrm>
              <a:off x="0" y="-28575"/>
              <a:ext cx="2403338" cy="278942"/>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98" name="Google Shape;398;p33"/>
          <p:cNvGrpSpPr/>
          <p:nvPr/>
        </p:nvGrpSpPr>
        <p:grpSpPr>
          <a:xfrm>
            <a:off x="514350" y="2279427"/>
            <a:ext cx="4562497" cy="529543"/>
            <a:chOff x="0" y="-28575"/>
            <a:chExt cx="2403338" cy="278942"/>
          </a:xfrm>
        </p:grpSpPr>
        <p:sp>
          <p:nvSpPr>
            <p:cNvPr id="399" name="Google Shape;399;p3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0" name="Google Shape;400;p33"/>
            <p:cNvSpPr txBox="1"/>
            <p:nvPr/>
          </p:nvSpPr>
          <p:spPr>
            <a:xfrm>
              <a:off x="0" y="-28575"/>
              <a:ext cx="2403338" cy="278942"/>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01" name="Google Shape;401;p33"/>
          <p:cNvGrpSpPr/>
          <p:nvPr/>
        </p:nvGrpSpPr>
        <p:grpSpPr>
          <a:xfrm>
            <a:off x="514350" y="2926056"/>
            <a:ext cx="4562497" cy="529543"/>
            <a:chOff x="0" y="-28575"/>
            <a:chExt cx="2403338" cy="278942"/>
          </a:xfrm>
        </p:grpSpPr>
        <p:sp>
          <p:nvSpPr>
            <p:cNvPr id="402" name="Google Shape;402;p3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3" name="Google Shape;403;p33"/>
            <p:cNvSpPr txBox="1"/>
            <p:nvPr/>
          </p:nvSpPr>
          <p:spPr>
            <a:xfrm>
              <a:off x="0" y="-28575"/>
              <a:ext cx="2403338" cy="278942"/>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04" name="Google Shape;404;p33"/>
          <p:cNvGrpSpPr/>
          <p:nvPr/>
        </p:nvGrpSpPr>
        <p:grpSpPr>
          <a:xfrm>
            <a:off x="514350" y="3595123"/>
            <a:ext cx="4562497" cy="529543"/>
            <a:chOff x="0" y="-28575"/>
            <a:chExt cx="2403338" cy="278942"/>
          </a:xfrm>
        </p:grpSpPr>
        <p:sp>
          <p:nvSpPr>
            <p:cNvPr id="405" name="Google Shape;405;p3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6" name="Google Shape;406;p33"/>
            <p:cNvSpPr txBox="1"/>
            <p:nvPr/>
          </p:nvSpPr>
          <p:spPr>
            <a:xfrm>
              <a:off x="0" y="-28575"/>
              <a:ext cx="2403338" cy="278942"/>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7" name="Google Shape;407;p33"/>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Q1</a:t>
            </a:r>
            <a:endParaRPr sz="700"/>
          </a:p>
        </p:txBody>
      </p:sp>
      <p:sp>
        <p:nvSpPr>
          <p:cNvPr id="408" name="Google Shape;408;p33"/>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09" name="Google Shape;409;p33"/>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Data encryption</a:t>
            </a:r>
            <a:endParaRPr b="1" sz="1100">
              <a:solidFill>
                <a:srgbClr val="FFFFFF"/>
              </a:solidFill>
              <a:latin typeface="Open Sans"/>
              <a:ea typeface="Open Sans"/>
              <a:cs typeface="Open Sans"/>
              <a:sym typeface="Open Sans"/>
            </a:endParaRPr>
          </a:p>
        </p:txBody>
      </p:sp>
      <p:sp>
        <p:nvSpPr>
          <p:cNvPr id="410" name="Google Shape;410;p33"/>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i="0" lang="en" sz="1100" u="none" cap="none" strike="noStrike">
                <a:solidFill>
                  <a:srgbClr val="FFFFFF"/>
                </a:solidFill>
                <a:latin typeface="Open Sans"/>
                <a:ea typeface="Open Sans"/>
                <a:cs typeface="Open Sans"/>
                <a:sym typeface="Open Sans"/>
              </a:rPr>
              <a:t>B. </a:t>
            </a:r>
            <a:r>
              <a:rPr b="1" lang="en" sz="1100">
                <a:solidFill>
                  <a:srgbClr val="FFFFFF"/>
                </a:solidFill>
                <a:latin typeface="Open Sans"/>
                <a:ea typeface="Open Sans"/>
                <a:cs typeface="Open Sans"/>
                <a:sym typeface="Open Sans"/>
              </a:rPr>
              <a:t>Web scraping</a:t>
            </a:r>
            <a:endParaRPr b="1" sz="1100">
              <a:solidFill>
                <a:srgbClr val="FFFFFF"/>
              </a:solidFill>
              <a:latin typeface="Open Sans"/>
              <a:ea typeface="Open Sans"/>
              <a:cs typeface="Open Sans"/>
              <a:sym typeface="Open Sans"/>
            </a:endParaRPr>
          </a:p>
        </p:txBody>
      </p:sp>
      <p:sp>
        <p:nvSpPr>
          <p:cNvPr id="411" name="Google Shape;411;p33"/>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C. Creating machine learning interfaces</a:t>
            </a:r>
            <a:endParaRPr b="1" sz="1100">
              <a:solidFill>
                <a:srgbClr val="FFFFFF"/>
              </a:solidFill>
              <a:latin typeface="Open Sans"/>
              <a:ea typeface="Open Sans"/>
              <a:cs typeface="Open Sans"/>
              <a:sym typeface="Open Sans"/>
            </a:endParaRPr>
          </a:p>
        </p:txBody>
      </p:sp>
      <p:sp>
        <p:nvSpPr>
          <p:cNvPr id="412" name="Google Shape;412;p33"/>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Cloud computing</a:t>
            </a:r>
            <a:endParaRPr b="1" sz="1100">
              <a:solidFill>
                <a:srgbClr val="FFFFFF"/>
              </a:solidFill>
              <a:latin typeface="Open Sans"/>
              <a:ea typeface="Open Sans"/>
              <a:cs typeface="Open Sans"/>
              <a:sym typeface="Open Sans"/>
            </a:endParaRPr>
          </a:p>
        </p:txBody>
      </p:sp>
      <p:sp>
        <p:nvSpPr>
          <p:cNvPr id="413" name="Google Shape;413;p33"/>
          <p:cNvSpPr txBox="1"/>
          <p:nvPr/>
        </p:nvSpPr>
        <p:spPr>
          <a:xfrm>
            <a:off x="514350" y="966350"/>
            <a:ext cx="6766800" cy="529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What is Gradio primarily used for?</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grpSp>
        <p:nvGrpSpPr>
          <p:cNvPr id="414" name="Google Shape;414;p33"/>
          <p:cNvGrpSpPr/>
          <p:nvPr/>
        </p:nvGrpSpPr>
        <p:grpSpPr>
          <a:xfrm>
            <a:off x="514350" y="4264073"/>
            <a:ext cx="4562497" cy="529654"/>
            <a:chOff x="0" y="-28575"/>
            <a:chExt cx="2403338" cy="279000"/>
          </a:xfrm>
        </p:grpSpPr>
        <p:sp>
          <p:nvSpPr>
            <p:cNvPr id="415" name="Google Shape;415;p3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16" name="Google Shape;416;p3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17" name="Google Shape;417;p33"/>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3D Modeling</a:t>
            </a:r>
            <a:endParaRPr b="1" sz="1100">
              <a:solidFill>
                <a:srgbClr val="FFFFFF"/>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1" name="Shape 421"/>
        <p:cNvGrpSpPr/>
        <p:nvPr/>
      </p:nvGrpSpPr>
      <p:grpSpPr>
        <a:xfrm>
          <a:off x="0" y="0"/>
          <a:ext cx="0" cy="0"/>
          <a:chOff x="0" y="0"/>
          <a:chExt cx="0" cy="0"/>
        </a:xfrm>
      </p:grpSpPr>
      <p:grpSp>
        <p:nvGrpSpPr>
          <p:cNvPr id="422" name="Google Shape;422;p34"/>
          <p:cNvGrpSpPr/>
          <p:nvPr/>
        </p:nvGrpSpPr>
        <p:grpSpPr>
          <a:xfrm>
            <a:off x="0" y="127392"/>
            <a:ext cx="5738484" cy="716456"/>
            <a:chOff x="0" y="-28575"/>
            <a:chExt cx="3022800" cy="377400"/>
          </a:xfrm>
        </p:grpSpPr>
        <p:sp>
          <p:nvSpPr>
            <p:cNvPr id="423" name="Google Shape;423;p3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24" name="Google Shape;424;p34"/>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25" name="Google Shape;425;p34"/>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26" name="Google Shape;426;p34"/>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427" name="Google Shape;427;p34"/>
          <p:cNvGrpSpPr/>
          <p:nvPr/>
        </p:nvGrpSpPr>
        <p:grpSpPr>
          <a:xfrm>
            <a:off x="514350" y="1632735"/>
            <a:ext cx="4562497" cy="529654"/>
            <a:chOff x="0" y="-28575"/>
            <a:chExt cx="2403338" cy="279000"/>
          </a:xfrm>
        </p:grpSpPr>
        <p:sp>
          <p:nvSpPr>
            <p:cNvPr id="428" name="Google Shape;428;p3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9" name="Google Shape;429;p3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30" name="Google Shape;430;p34"/>
          <p:cNvGrpSpPr/>
          <p:nvPr/>
        </p:nvGrpSpPr>
        <p:grpSpPr>
          <a:xfrm>
            <a:off x="514350" y="2279427"/>
            <a:ext cx="4562497" cy="529654"/>
            <a:chOff x="0" y="-28575"/>
            <a:chExt cx="2403338" cy="279000"/>
          </a:xfrm>
        </p:grpSpPr>
        <p:sp>
          <p:nvSpPr>
            <p:cNvPr id="431" name="Google Shape;431;p3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2" name="Google Shape;432;p3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33" name="Google Shape;433;p34"/>
          <p:cNvGrpSpPr/>
          <p:nvPr/>
        </p:nvGrpSpPr>
        <p:grpSpPr>
          <a:xfrm>
            <a:off x="514350" y="3595123"/>
            <a:ext cx="4562497" cy="529654"/>
            <a:chOff x="0" y="-28575"/>
            <a:chExt cx="2403338" cy="279000"/>
          </a:xfrm>
        </p:grpSpPr>
        <p:sp>
          <p:nvSpPr>
            <p:cNvPr id="434" name="Google Shape;434;p3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5" name="Google Shape;435;p3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36" name="Google Shape;436;p34"/>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rtl="0" algn="l">
              <a:lnSpc>
                <a:spcPct val="140000"/>
              </a:lnSpc>
              <a:spcBef>
                <a:spcPts val="0"/>
              </a:spcBef>
              <a:spcAft>
                <a:spcPts val="0"/>
              </a:spcAft>
              <a:buNone/>
            </a:pPr>
            <a:r>
              <a:rPr b="1" lang="en" sz="2900">
                <a:solidFill>
                  <a:schemeClr val="lt1"/>
                </a:solidFill>
                <a:latin typeface="Open Sans"/>
                <a:ea typeface="Open Sans"/>
                <a:cs typeface="Open Sans"/>
                <a:sym typeface="Open Sans"/>
              </a:rPr>
              <a:t>Final Quiz - Q1</a:t>
            </a:r>
            <a:endParaRPr b="1" sz="2900">
              <a:solidFill>
                <a:srgbClr val="FFFFFF"/>
              </a:solidFill>
              <a:latin typeface="Open Sans"/>
              <a:ea typeface="Open Sans"/>
              <a:cs typeface="Open Sans"/>
              <a:sym typeface="Open Sans"/>
            </a:endParaRPr>
          </a:p>
        </p:txBody>
      </p:sp>
      <p:sp>
        <p:nvSpPr>
          <p:cNvPr id="437" name="Google Shape;437;p34"/>
          <p:cNvSpPr/>
          <p:nvPr/>
        </p:nvSpPr>
        <p:spPr>
          <a:xfrm>
            <a:off x="514350" y="2980303"/>
            <a:ext cx="4562497" cy="47529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8" name="Google Shape;438;p34"/>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39" name="Google Shape;439;p34"/>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Data encryption</a:t>
            </a:r>
            <a:endParaRPr b="1" sz="1100">
              <a:solidFill>
                <a:srgbClr val="FFFFFF"/>
              </a:solidFill>
              <a:latin typeface="Open Sans"/>
              <a:ea typeface="Open Sans"/>
              <a:cs typeface="Open Sans"/>
              <a:sym typeface="Open Sans"/>
            </a:endParaRPr>
          </a:p>
        </p:txBody>
      </p:sp>
      <p:sp>
        <p:nvSpPr>
          <p:cNvPr id="440" name="Google Shape;440;p34"/>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None/>
            </a:pPr>
            <a:r>
              <a:rPr b="1" i="0" lang="en" sz="1100" u="none" cap="none" strike="noStrike">
                <a:solidFill>
                  <a:srgbClr val="FFFFFF"/>
                </a:solidFill>
                <a:latin typeface="Open Sans"/>
                <a:ea typeface="Open Sans"/>
                <a:cs typeface="Open Sans"/>
                <a:sym typeface="Open Sans"/>
              </a:rPr>
              <a:t>B. </a:t>
            </a:r>
            <a:r>
              <a:rPr b="1" lang="en" sz="1100">
                <a:solidFill>
                  <a:srgbClr val="FFFFFF"/>
                </a:solidFill>
                <a:latin typeface="Open Sans"/>
                <a:ea typeface="Open Sans"/>
                <a:cs typeface="Open Sans"/>
                <a:sym typeface="Open Sans"/>
              </a:rPr>
              <a:t>Web scraping</a:t>
            </a:r>
            <a:endParaRPr b="1" sz="1100">
              <a:solidFill>
                <a:srgbClr val="FFFFFF"/>
              </a:solidFill>
              <a:latin typeface="Open Sans"/>
              <a:ea typeface="Open Sans"/>
              <a:cs typeface="Open Sans"/>
              <a:sym typeface="Open Sans"/>
            </a:endParaRPr>
          </a:p>
        </p:txBody>
      </p:sp>
      <p:sp>
        <p:nvSpPr>
          <p:cNvPr id="441" name="Google Shape;441;p34"/>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C. Creating machine learning interfaces</a:t>
            </a:r>
            <a:endParaRPr b="1" sz="1100">
              <a:solidFill>
                <a:srgbClr val="FFFFFF"/>
              </a:solidFill>
              <a:latin typeface="Open Sans"/>
              <a:ea typeface="Open Sans"/>
              <a:cs typeface="Open Sans"/>
              <a:sym typeface="Open Sans"/>
            </a:endParaRPr>
          </a:p>
        </p:txBody>
      </p:sp>
      <p:sp>
        <p:nvSpPr>
          <p:cNvPr id="442" name="Google Shape;442;p34"/>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Cloud computing</a:t>
            </a:r>
            <a:endParaRPr b="1" sz="1100">
              <a:solidFill>
                <a:srgbClr val="FFFFFF"/>
              </a:solidFill>
              <a:latin typeface="Open Sans"/>
              <a:ea typeface="Open Sans"/>
              <a:cs typeface="Open Sans"/>
              <a:sym typeface="Open Sans"/>
            </a:endParaRPr>
          </a:p>
        </p:txBody>
      </p:sp>
      <p:grpSp>
        <p:nvGrpSpPr>
          <p:cNvPr id="443" name="Google Shape;443;p34"/>
          <p:cNvGrpSpPr/>
          <p:nvPr/>
        </p:nvGrpSpPr>
        <p:grpSpPr>
          <a:xfrm>
            <a:off x="514350" y="4264073"/>
            <a:ext cx="4562497" cy="529654"/>
            <a:chOff x="0" y="-28575"/>
            <a:chExt cx="2403338" cy="279000"/>
          </a:xfrm>
        </p:grpSpPr>
        <p:sp>
          <p:nvSpPr>
            <p:cNvPr id="444" name="Google Shape;444;p3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45" name="Google Shape;445;p3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6" name="Google Shape;446;p34"/>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3D Modeling</a:t>
            </a:r>
            <a:endParaRPr b="1" sz="1100">
              <a:solidFill>
                <a:srgbClr val="FFFFFF"/>
              </a:solidFill>
              <a:latin typeface="Open Sans"/>
              <a:ea typeface="Open Sans"/>
              <a:cs typeface="Open Sans"/>
              <a:sym typeface="Open Sans"/>
            </a:endParaRPr>
          </a:p>
        </p:txBody>
      </p:sp>
      <p:sp>
        <p:nvSpPr>
          <p:cNvPr id="447" name="Google Shape;447;p34"/>
          <p:cNvSpPr txBox="1"/>
          <p:nvPr/>
        </p:nvSpPr>
        <p:spPr>
          <a:xfrm>
            <a:off x="514350" y="966350"/>
            <a:ext cx="6766800" cy="529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What is Gradio primarily used for?</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51" name="Shape 451"/>
        <p:cNvGrpSpPr/>
        <p:nvPr/>
      </p:nvGrpSpPr>
      <p:grpSpPr>
        <a:xfrm>
          <a:off x="0" y="0"/>
          <a:ext cx="0" cy="0"/>
          <a:chOff x="0" y="0"/>
          <a:chExt cx="0" cy="0"/>
        </a:xfrm>
      </p:grpSpPr>
      <p:sp>
        <p:nvSpPr>
          <p:cNvPr id="452" name="Google Shape;452;p35"/>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53" name="Google Shape;453;p35"/>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454" name="Google Shape;454;p35"/>
          <p:cNvGrpSpPr/>
          <p:nvPr/>
        </p:nvGrpSpPr>
        <p:grpSpPr>
          <a:xfrm>
            <a:off x="514350" y="1632735"/>
            <a:ext cx="4562497" cy="529654"/>
            <a:chOff x="0" y="-28575"/>
            <a:chExt cx="2403338" cy="279000"/>
          </a:xfrm>
        </p:grpSpPr>
        <p:sp>
          <p:nvSpPr>
            <p:cNvPr id="455" name="Google Shape;455;p3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56" name="Google Shape;456;p3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57" name="Google Shape;457;p35"/>
          <p:cNvGrpSpPr/>
          <p:nvPr/>
        </p:nvGrpSpPr>
        <p:grpSpPr>
          <a:xfrm>
            <a:off x="514350" y="2279427"/>
            <a:ext cx="4562497" cy="529654"/>
            <a:chOff x="0" y="-28575"/>
            <a:chExt cx="2403338" cy="279000"/>
          </a:xfrm>
        </p:grpSpPr>
        <p:sp>
          <p:nvSpPr>
            <p:cNvPr id="458" name="Google Shape;458;p3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59" name="Google Shape;459;p3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60" name="Google Shape;460;p35"/>
          <p:cNvGrpSpPr/>
          <p:nvPr/>
        </p:nvGrpSpPr>
        <p:grpSpPr>
          <a:xfrm>
            <a:off x="514350" y="2926056"/>
            <a:ext cx="4562497" cy="529654"/>
            <a:chOff x="0" y="-28575"/>
            <a:chExt cx="2403338" cy="279000"/>
          </a:xfrm>
        </p:grpSpPr>
        <p:sp>
          <p:nvSpPr>
            <p:cNvPr id="461" name="Google Shape;461;p3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62" name="Google Shape;462;p3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63" name="Google Shape;463;p35"/>
          <p:cNvGrpSpPr/>
          <p:nvPr/>
        </p:nvGrpSpPr>
        <p:grpSpPr>
          <a:xfrm>
            <a:off x="514350" y="3595123"/>
            <a:ext cx="4562497" cy="529654"/>
            <a:chOff x="0" y="-28575"/>
            <a:chExt cx="2403338" cy="279000"/>
          </a:xfrm>
        </p:grpSpPr>
        <p:sp>
          <p:nvSpPr>
            <p:cNvPr id="464" name="Google Shape;464;p3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65" name="Google Shape;465;p3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66" name="Google Shape;466;p3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67" name="Google Shape;467;p35"/>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a:t>
            </a:r>
            <a:r>
              <a:rPr b="1" lang="en" sz="1100">
                <a:solidFill>
                  <a:srgbClr val="FFFFFF"/>
                </a:solidFill>
                <a:latin typeface="Open Sans"/>
                <a:ea typeface="Open Sans"/>
                <a:cs typeface="Open Sans"/>
                <a:sym typeface="Open Sans"/>
              </a:rPr>
              <a:t>Slider</a:t>
            </a:r>
            <a:endParaRPr b="1" sz="1100">
              <a:solidFill>
                <a:srgbClr val="FFFFFF"/>
              </a:solidFill>
              <a:latin typeface="Open Sans"/>
              <a:ea typeface="Open Sans"/>
              <a:cs typeface="Open Sans"/>
              <a:sym typeface="Open Sans"/>
            </a:endParaRPr>
          </a:p>
        </p:txBody>
      </p:sp>
      <p:sp>
        <p:nvSpPr>
          <p:cNvPr id="468" name="Google Shape;468;p35"/>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Checkbox</a:t>
            </a:r>
            <a:endParaRPr b="1" sz="1100">
              <a:solidFill>
                <a:srgbClr val="FFFFFF"/>
              </a:solidFill>
              <a:latin typeface="Open Sans"/>
              <a:ea typeface="Open Sans"/>
              <a:cs typeface="Open Sans"/>
              <a:sym typeface="Open Sans"/>
            </a:endParaRPr>
          </a:p>
        </p:txBody>
      </p:sp>
      <p:sp>
        <p:nvSpPr>
          <p:cNvPr id="469" name="Google Shape;469;p35"/>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C. Textbox</a:t>
            </a:r>
            <a:endParaRPr b="1" sz="1100">
              <a:solidFill>
                <a:srgbClr val="FFFFFF"/>
              </a:solidFill>
              <a:latin typeface="Open Sans"/>
              <a:ea typeface="Open Sans"/>
              <a:cs typeface="Open Sans"/>
              <a:sym typeface="Open Sans"/>
            </a:endParaRPr>
          </a:p>
        </p:txBody>
      </p:sp>
      <p:sp>
        <p:nvSpPr>
          <p:cNvPr id="470" name="Google Shape;470;p35"/>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Image upload</a:t>
            </a:r>
            <a:endParaRPr b="1" sz="1100">
              <a:solidFill>
                <a:srgbClr val="FFFFFF"/>
              </a:solidFill>
              <a:latin typeface="Open Sans"/>
              <a:ea typeface="Open Sans"/>
              <a:cs typeface="Open Sans"/>
              <a:sym typeface="Open Sans"/>
            </a:endParaRPr>
          </a:p>
        </p:txBody>
      </p:sp>
      <p:grpSp>
        <p:nvGrpSpPr>
          <p:cNvPr id="471" name="Google Shape;471;p35"/>
          <p:cNvGrpSpPr/>
          <p:nvPr/>
        </p:nvGrpSpPr>
        <p:grpSpPr>
          <a:xfrm>
            <a:off x="514350" y="4264073"/>
            <a:ext cx="4562497" cy="529654"/>
            <a:chOff x="0" y="-28575"/>
            <a:chExt cx="2403338" cy="279000"/>
          </a:xfrm>
        </p:grpSpPr>
        <p:sp>
          <p:nvSpPr>
            <p:cNvPr id="472" name="Google Shape;472;p3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3" name="Google Shape;473;p3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74" name="Google Shape;474;p35"/>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All of the above</a:t>
            </a:r>
            <a:endParaRPr b="1" sz="1100">
              <a:solidFill>
                <a:srgbClr val="FFFFFF"/>
              </a:solidFill>
              <a:latin typeface="Open Sans"/>
              <a:ea typeface="Open Sans"/>
              <a:cs typeface="Open Sans"/>
              <a:sym typeface="Open Sans"/>
            </a:endParaRPr>
          </a:p>
        </p:txBody>
      </p:sp>
      <p:sp>
        <p:nvSpPr>
          <p:cNvPr id="475" name="Google Shape;475;p35"/>
          <p:cNvSpPr txBox="1"/>
          <p:nvPr/>
        </p:nvSpPr>
        <p:spPr>
          <a:xfrm>
            <a:off x="514350" y="966350"/>
            <a:ext cx="67668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Which of the following can be integrated as an input component in a Gradio interface?</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600">
              <a:solidFill>
                <a:srgbClr val="FFFFFF"/>
              </a:solidFill>
              <a:latin typeface="Open Sans"/>
              <a:ea typeface="Open Sans"/>
              <a:cs typeface="Open Sans"/>
              <a:sym typeface="Open Sans"/>
            </a:endParaRPr>
          </a:p>
        </p:txBody>
      </p:sp>
      <p:grpSp>
        <p:nvGrpSpPr>
          <p:cNvPr id="476" name="Google Shape;476;p35"/>
          <p:cNvGrpSpPr/>
          <p:nvPr/>
        </p:nvGrpSpPr>
        <p:grpSpPr>
          <a:xfrm>
            <a:off x="0" y="127392"/>
            <a:ext cx="5738484" cy="716456"/>
            <a:chOff x="0" y="-28575"/>
            <a:chExt cx="3022800" cy="377400"/>
          </a:xfrm>
        </p:grpSpPr>
        <p:sp>
          <p:nvSpPr>
            <p:cNvPr id="477" name="Google Shape;477;p35"/>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478" name="Google Shape;478;p35"/>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79" name="Google Shape;479;p35"/>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Q2</a:t>
            </a:r>
            <a:endParaRPr sz="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83" name="Shape 483"/>
        <p:cNvGrpSpPr/>
        <p:nvPr/>
      </p:nvGrpSpPr>
      <p:grpSpPr>
        <a:xfrm>
          <a:off x="0" y="0"/>
          <a:ext cx="0" cy="0"/>
          <a:chOff x="0" y="0"/>
          <a:chExt cx="0" cy="0"/>
        </a:xfrm>
      </p:grpSpPr>
      <p:sp>
        <p:nvSpPr>
          <p:cNvPr id="484" name="Google Shape;484;p36"/>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485" name="Google Shape;485;p36"/>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486" name="Google Shape;486;p36"/>
          <p:cNvGrpSpPr/>
          <p:nvPr/>
        </p:nvGrpSpPr>
        <p:grpSpPr>
          <a:xfrm>
            <a:off x="514350" y="1632735"/>
            <a:ext cx="4562497" cy="529654"/>
            <a:chOff x="0" y="-28575"/>
            <a:chExt cx="2403338" cy="279000"/>
          </a:xfrm>
        </p:grpSpPr>
        <p:sp>
          <p:nvSpPr>
            <p:cNvPr id="487" name="Google Shape;487;p3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88" name="Google Shape;488;p3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89" name="Google Shape;489;p36"/>
          <p:cNvGrpSpPr/>
          <p:nvPr/>
        </p:nvGrpSpPr>
        <p:grpSpPr>
          <a:xfrm>
            <a:off x="514350" y="2279427"/>
            <a:ext cx="4562497" cy="529654"/>
            <a:chOff x="0" y="-28575"/>
            <a:chExt cx="2403338" cy="279000"/>
          </a:xfrm>
        </p:grpSpPr>
        <p:sp>
          <p:nvSpPr>
            <p:cNvPr id="490" name="Google Shape;490;p3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1" name="Google Shape;491;p3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92" name="Google Shape;492;p36"/>
          <p:cNvGrpSpPr/>
          <p:nvPr/>
        </p:nvGrpSpPr>
        <p:grpSpPr>
          <a:xfrm>
            <a:off x="514350" y="2926056"/>
            <a:ext cx="4562497" cy="529654"/>
            <a:chOff x="0" y="-28575"/>
            <a:chExt cx="2403338" cy="279000"/>
          </a:xfrm>
        </p:grpSpPr>
        <p:sp>
          <p:nvSpPr>
            <p:cNvPr id="493" name="Google Shape;493;p3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4" name="Google Shape;494;p3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95" name="Google Shape;495;p36"/>
          <p:cNvGrpSpPr/>
          <p:nvPr/>
        </p:nvGrpSpPr>
        <p:grpSpPr>
          <a:xfrm>
            <a:off x="514350" y="3595123"/>
            <a:ext cx="4562497" cy="529654"/>
            <a:chOff x="0" y="-28575"/>
            <a:chExt cx="2403338" cy="279000"/>
          </a:xfrm>
        </p:grpSpPr>
        <p:sp>
          <p:nvSpPr>
            <p:cNvPr id="496" name="Google Shape;496;p3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7" name="Google Shape;497;p3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98" name="Google Shape;498;p36"/>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499" name="Google Shape;499;p36"/>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Slider</a:t>
            </a:r>
            <a:endParaRPr b="1" sz="1100">
              <a:solidFill>
                <a:srgbClr val="FFFFFF"/>
              </a:solidFill>
              <a:latin typeface="Open Sans"/>
              <a:ea typeface="Open Sans"/>
              <a:cs typeface="Open Sans"/>
              <a:sym typeface="Open Sans"/>
            </a:endParaRPr>
          </a:p>
        </p:txBody>
      </p:sp>
      <p:sp>
        <p:nvSpPr>
          <p:cNvPr id="500" name="Google Shape;500;p36"/>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Checkbox</a:t>
            </a:r>
            <a:endParaRPr b="1" sz="1100">
              <a:solidFill>
                <a:srgbClr val="FFFFFF"/>
              </a:solidFill>
              <a:latin typeface="Open Sans"/>
              <a:ea typeface="Open Sans"/>
              <a:cs typeface="Open Sans"/>
              <a:sym typeface="Open Sans"/>
            </a:endParaRPr>
          </a:p>
        </p:txBody>
      </p:sp>
      <p:sp>
        <p:nvSpPr>
          <p:cNvPr id="501" name="Google Shape;501;p36"/>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C. Textbox</a:t>
            </a:r>
            <a:endParaRPr b="1" sz="1100">
              <a:solidFill>
                <a:srgbClr val="FFFFFF"/>
              </a:solidFill>
              <a:latin typeface="Open Sans"/>
              <a:ea typeface="Open Sans"/>
              <a:cs typeface="Open Sans"/>
              <a:sym typeface="Open Sans"/>
            </a:endParaRPr>
          </a:p>
        </p:txBody>
      </p:sp>
      <p:sp>
        <p:nvSpPr>
          <p:cNvPr id="502" name="Google Shape;502;p36"/>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Image upload</a:t>
            </a:r>
            <a:endParaRPr b="1" sz="1100">
              <a:solidFill>
                <a:srgbClr val="FFFFFF"/>
              </a:solidFill>
              <a:latin typeface="Open Sans"/>
              <a:ea typeface="Open Sans"/>
              <a:cs typeface="Open Sans"/>
              <a:sym typeface="Open Sans"/>
            </a:endParaRPr>
          </a:p>
        </p:txBody>
      </p:sp>
      <p:sp>
        <p:nvSpPr>
          <p:cNvPr id="503" name="Google Shape;503;p36"/>
          <p:cNvSpPr/>
          <p:nvPr/>
        </p:nvSpPr>
        <p:spPr>
          <a:xfrm>
            <a:off x="514350" y="4318320"/>
            <a:ext cx="4562497" cy="47529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04" name="Google Shape;504;p36"/>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All of the above</a:t>
            </a:r>
            <a:endParaRPr b="1" sz="1100">
              <a:solidFill>
                <a:srgbClr val="FFFFFF"/>
              </a:solidFill>
              <a:latin typeface="Open Sans"/>
              <a:ea typeface="Open Sans"/>
              <a:cs typeface="Open Sans"/>
              <a:sym typeface="Open Sans"/>
            </a:endParaRPr>
          </a:p>
        </p:txBody>
      </p:sp>
      <p:grpSp>
        <p:nvGrpSpPr>
          <p:cNvPr id="505" name="Google Shape;505;p36"/>
          <p:cNvGrpSpPr/>
          <p:nvPr/>
        </p:nvGrpSpPr>
        <p:grpSpPr>
          <a:xfrm>
            <a:off x="0" y="127392"/>
            <a:ext cx="5738484" cy="716456"/>
            <a:chOff x="0" y="-28575"/>
            <a:chExt cx="3022800" cy="377400"/>
          </a:xfrm>
        </p:grpSpPr>
        <p:sp>
          <p:nvSpPr>
            <p:cNvPr id="506" name="Google Shape;506;p3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507" name="Google Shape;507;p36"/>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08" name="Google Shape;508;p36"/>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Q2</a:t>
            </a:r>
            <a:endParaRPr sz="700"/>
          </a:p>
        </p:txBody>
      </p:sp>
      <p:sp>
        <p:nvSpPr>
          <p:cNvPr id="509" name="Google Shape;509;p36"/>
          <p:cNvSpPr txBox="1"/>
          <p:nvPr/>
        </p:nvSpPr>
        <p:spPr>
          <a:xfrm>
            <a:off x="514350" y="966350"/>
            <a:ext cx="6766800" cy="1095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600">
                <a:solidFill>
                  <a:srgbClr val="FFFFFF"/>
                </a:solidFill>
                <a:latin typeface="Open Sans"/>
                <a:ea typeface="Open Sans"/>
                <a:cs typeface="Open Sans"/>
                <a:sym typeface="Open Sans"/>
              </a:rPr>
              <a:t>Which of the following can be integrated as an input component in a Gradio interface?</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600">
              <a:solidFill>
                <a:srgbClr val="FFFFFF"/>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13" name="Shape 513"/>
        <p:cNvGrpSpPr/>
        <p:nvPr/>
      </p:nvGrpSpPr>
      <p:grpSpPr>
        <a:xfrm>
          <a:off x="0" y="0"/>
          <a:ext cx="0" cy="0"/>
          <a:chOff x="0" y="0"/>
          <a:chExt cx="0" cy="0"/>
        </a:xfrm>
      </p:grpSpPr>
      <p:sp>
        <p:nvSpPr>
          <p:cNvPr id="514" name="Google Shape;514;p37"/>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515" name="Google Shape;515;p37"/>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516" name="Google Shape;516;p37"/>
          <p:cNvGrpSpPr/>
          <p:nvPr/>
        </p:nvGrpSpPr>
        <p:grpSpPr>
          <a:xfrm>
            <a:off x="514350" y="1632735"/>
            <a:ext cx="4562497" cy="529654"/>
            <a:chOff x="0" y="-28575"/>
            <a:chExt cx="2403338" cy="279000"/>
          </a:xfrm>
        </p:grpSpPr>
        <p:sp>
          <p:nvSpPr>
            <p:cNvPr id="517" name="Google Shape;517;p3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18" name="Google Shape;518;p3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19" name="Google Shape;519;p37"/>
          <p:cNvGrpSpPr/>
          <p:nvPr/>
        </p:nvGrpSpPr>
        <p:grpSpPr>
          <a:xfrm>
            <a:off x="514350" y="2279427"/>
            <a:ext cx="4562497" cy="529654"/>
            <a:chOff x="0" y="-28575"/>
            <a:chExt cx="2403338" cy="279000"/>
          </a:xfrm>
        </p:grpSpPr>
        <p:sp>
          <p:nvSpPr>
            <p:cNvPr id="520" name="Google Shape;520;p3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21" name="Google Shape;521;p3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22" name="Google Shape;522;p37"/>
          <p:cNvGrpSpPr/>
          <p:nvPr/>
        </p:nvGrpSpPr>
        <p:grpSpPr>
          <a:xfrm>
            <a:off x="514350" y="2926056"/>
            <a:ext cx="4562497" cy="529654"/>
            <a:chOff x="0" y="-28575"/>
            <a:chExt cx="2403338" cy="279000"/>
          </a:xfrm>
        </p:grpSpPr>
        <p:sp>
          <p:nvSpPr>
            <p:cNvPr id="523" name="Google Shape;523;p3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24" name="Google Shape;524;p3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25" name="Google Shape;525;p37"/>
          <p:cNvGrpSpPr/>
          <p:nvPr/>
        </p:nvGrpSpPr>
        <p:grpSpPr>
          <a:xfrm>
            <a:off x="514350" y="3595123"/>
            <a:ext cx="4562497" cy="529654"/>
            <a:chOff x="0" y="-28575"/>
            <a:chExt cx="2403338" cy="279000"/>
          </a:xfrm>
        </p:grpSpPr>
        <p:sp>
          <p:nvSpPr>
            <p:cNvPr id="526" name="Google Shape;526;p3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27" name="Google Shape;527;p3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28" name="Google Shape;528;p37"/>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529" name="Google Shape;529;p37"/>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Through a unique URL</a:t>
            </a:r>
            <a:endParaRPr b="1" sz="1100">
              <a:solidFill>
                <a:srgbClr val="FFFFFF"/>
              </a:solidFill>
              <a:latin typeface="Open Sans"/>
              <a:ea typeface="Open Sans"/>
              <a:cs typeface="Open Sans"/>
              <a:sym typeface="Open Sans"/>
            </a:endParaRPr>
          </a:p>
        </p:txBody>
      </p:sp>
      <p:sp>
        <p:nvSpPr>
          <p:cNvPr id="530" name="Google Shape;530;p37"/>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Via email attachment</a:t>
            </a:r>
            <a:endParaRPr b="1" sz="1100">
              <a:solidFill>
                <a:srgbClr val="FFFFFF"/>
              </a:solidFill>
              <a:latin typeface="Open Sans"/>
              <a:ea typeface="Open Sans"/>
              <a:cs typeface="Open Sans"/>
              <a:sym typeface="Open Sans"/>
            </a:endParaRPr>
          </a:p>
        </p:txBody>
      </p:sp>
      <p:sp>
        <p:nvSpPr>
          <p:cNvPr id="531" name="Google Shape;531;p37"/>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C. Uploading to a cloud server</a:t>
            </a:r>
            <a:endParaRPr b="1" sz="1100">
              <a:solidFill>
                <a:srgbClr val="FFFFFF"/>
              </a:solidFill>
              <a:latin typeface="Open Sans"/>
              <a:ea typeface="Open Sans"/>
              <a:cs typeface="Open Sans"/>
              <a:sym typeface="Open Sans"/>
            </a:endParaRPr>
          </a:p>
        </p:txBody>
      </p:sp>
      <p:sp>
        <p:nvSpPr>
          <p:cNvPr id="532" name="Google Shape;532;p37"/>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Through social media</a:t>
            </a:r>
            <a:endParaRPr b="1" sz="1100">
              <a:solidFill>
                <a:srgbClr val="FFFFFF"/>
              </a:solidFill>
              <a:latin typeface="Open Sans"/>
              <a:ea typeface="Open Sans"/>
              <a:cs typeface="Open Sans"/>
              <a:sym typeface="Open Sans"/>
            </a:endParaRPr>
          </a:p>
        </p:txBody>
      </p:sp>
      <p:sp>
        <p:nvSpPr>
          <p:cNvPr id="533" name="Google Shape;533;p37"/>
          <p:cNvSpPr txBox="1"/>
          <p:nvPr/>
        </p:nvSpPr>
        <p:spPr>
          <a:xfrm>
            <a:off x="514350" y="1083275"/>
            <a:ext cx="74610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How can you share a Gradio interface with others?</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grpSp>
        <p:nvGrpSpPr>
          <p:cNvPr id="534" name="Google Shape;534;p37"/>
          <p:cNvGrpSpPr/>
          <p:nvPr/>
        </p:nvGrpSpPr>
        <p:grpSpPr>
          <a:xfrm>
            <a:off x="514350" y="4264073"/>
            <a:ext cx="4562497" cy="529654"/>
            <a:chOff x="0" y="-28575"/>
            <a:chExt cx="2403338" cy="279000"/>
          </a:xfrm>
        </p:grpSpPr>
        <p:sp>
          <p:nvSpPr>
            <p:cNvPr id="535" name="Google Shape;535;p3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6" name="Google Shape;536;p3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37" name="Google Shape;537;p37"/>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QR code</a:t>
            </a:r>
            <a:endParaRPr b="1" sz="1100">
              <a:solidFill>
                <a:srgbClr val="FFFFFF"/>
              </a:solidFill>
              <a:latin typeface="Open Sans"/>
              <a:ea typeface="Open Sans"/>
              <a:cs typeface="Open Sans"/>
              <a:sym typeface="Open Sans"/>
            </a:endParaRPr>
          </a:p>
        </p:txBody>
      </p:sp>
      <p:grpSp>
        <p:nvGrpSpPr>
          <p:cNvPr id="538" name="Google Shape;538;p37"/>
          <p:cNvGrpSpPr/>
          <p:nvPr/>
        </p:nvGrpSpPr>
        <p:grpSpPr>
          <a:xfrm>
            <a:off x="0" y="127392"/>
            <a:ext cx="5738484" cy="716456"/>
            <a:chOff x="0" y="-28575"/>
            <a:chExt cx="3022800" cy="377400"/>
          </a:xfrm>
        </p:grpSpPr>
        <p:sp>
          <p:nvSpPr>
            <p:cNvPr id="539" name="Google Shape;539;p37"/>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540" name="Google Shape;540;p37"/>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41" name="Google Shape;541;p37"/>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Q3</a:t>
            </a:r>
            <a:endParaRPr sz="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45" name="Shape 545"/>
        <p:cNvGrpSpPr/>
        <p:nvPr/>
      </p:nvGrpSpPr>
      <p:grpSpPr>
        <a:xfrm>
          <a:off x="0" y="0"/>
          <a:ext cx="0" cy="0"/>
          <a:chOff x="0" y="0"/>
          <a:chExt cx="0" cy="0"/>
        </a:xfrm>
      </p:grpSpPr>
      <p:sp>
        <p:nvSpPr>
          <p:cNvPr id="546" name="Google Shape;546;p38"/>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547" name="Google Shape;547;p38"/>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548" name="Google Shape;548;p38"/>
          <p:cNvGrpSpPr/>
          <p:nvPr/>
        </p:nvGrpSpPr>
        <p:grpSpPr>
          <a:xfrm>
            <a:off x="514350" y="2279427"/>
            <a:ext cx="4562497" cy="529654"/>
            <a:chOff x="0" y="-28575"/>
            <a:chExt cx="2403338" cy="279000"/>
          </a:xfrm>
        </p:grpSpPr>
        <p:sp>
          <p:nvSpPr>
            <p:cNvPr id="549" name="Google Shape;549;p3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0" name="Google Shape;550;p3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51" name="Google Shape;551;p38"/>
          <p:cNvGrpSpPr/>
          <p:nvPr/>
        </p:nvGrpSpPr>
        <p:grpSpPr>
          <a:xfrm>
            <a:off x="514350" y="2926056"/>
            <a:ext cx="4562497" cy="529654"/>
            <a:chOff x="0" y="-28575"/>
            <a:chExt cx="2403338" cy="279000"/>
          </a:xfrm>
        </p:grpSpPr>
        <p:sp>
          <p:nvSpPr>
            <p:cNvPr id="552" name="Google Shape;552;p3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3" name="Google Shape;553;p3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54" name="Google Shape;554;p38"/>
          <p:cNvGrpSpPr/>
          <p:nvPr/>
        </p:nvGrpSpPr>
        <p:grpSpPr>
          <a:xfrm>
            <a:off x="514350" y="1632725"/>
            <a:ext cx="4562497" cy="529654"/>
            <a:chOff x="0" y="-28580"/>
            <a:chExt cx="2403338" cy="279000"/>
          </a:xfrm>
        </p:grpSpPr>
        <p:sp>
          <p:nvSpPr>
            <p:cNvPr id="555" name="Google Shape;555;p3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6" name="Google Shape;556;p38"/>
            <p:cNvSpPr txBox="1"/>
            <p:nvPr/>
          </p:nvSpPr>
          <p:spPr>
            <a:xfrm>
              <a:off x="0" y="-28580"/>
              <a:ext cx="23334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57" name="Google Shape;557;p38"/>
          <p:cNvGrpSpPr/>
          <p:nvPr/>
        </p:nvGrpSpPr>
        <p:grpSpPr>
          <a:xfrm>
            <a:off x="514350" y="3595123"/>
            <a:ext cx="4562497" cy="529654"/>
            <a:chOff x="0" y="-28575"/>
            <a:chExt cx="2403338" cy="279000"/>
          </a:xfrm>
        </p:grpSpPr>
        <p:sp>
          <p:nvSpPr>
            <p:cNvPr id="558" name="Google Shape;558;p3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9" name="Google Shape;559;p3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60" name="Google Shape;560;p38"/>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561" name="Google Shape;561;p38"/>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Through a unique URL</a:t>
            </a:r>
            <a:endParaRPr b="1" sz="1100">
              <a:solidFill>
                <a:srgbClr val="FFFFFF"/>
              </a:solidFill>
              <a:latin typeface="Open Sans"/>
              <a:ea typeface="Open Sans"/>
              <a:cs typeface="Open Sans"/>
              <a:sym typeface="Open Sans"/>
            </a:endParaRPr>
          </a:p>
        </p:txBody>
      </p:sp>
      <p:sp>
        <p:nvSpPr>
          <p:cNvPr id="562" name="Google Shape;562;p38"/>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Via email attachment</a:t>
            </a:r>
            <a:endParaRPr b="1" sz="1100">
              <a:solidFill>
                <a:srgbClr val="FFFFFF"/>
              </a:solidFill>
              <a:latin typeface="Open Sans"/>
              <a:ea typeface="Open Sans"/>
              <a:cs typeface="Open Sans"/>
              <a:sym typeface="Open Sans"/>
            </a:endParaRPr>
          </a:p>
        </p:txBody>
      </p:sp>
      <p:sp>
        <p:nvSpPr>
          <p:cNvPr id="563" name="Google Shape;563;p38"/>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C. Uploading to a cloud server</a:t>
            </a:r>
            <a:endParaRPr b="1" sz="1100">
              <a:solidFill>
                <a:srgbClr val="FFFFFF"/>
              </a:solidFill>
              <a:latin typeface="Open Sans"/>
              <a:ea typeface="Open Sans"/>
              <a:cs typeface="Open Sans"/>
              <a:sym typeface="Open Sans"/>
            </a:endParaRPr>
          </a:p>
        </p:txBody>
      </p:sp>
      <p:sp>
        <p:nvSpPr>
          <p:cNvPr id="564" name="Google Shape;564;p38"/>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Through social media</a:t>
            </a:r>
            <a:endParaRPr b="1" sz="1100">
              <a:solidFill>
                <a:srgbClr val="FFFFFF"/>
              </a:solidFill>
              <a:latin typeface="Open Sans"/>
              <a:ea typeface="Open Sans"/>
              <a:cs typeface="Open Sans"/>
              <a:sym typeface="Open Sans"/>
            </a:endParaRPr>
          </a:p>
        </p:txBody>
      </p:sp>
      <p:grpSp>
        <p:nvGrpSpPr>
          <p:cNvPr id="565" name="Google Shape;565;p38"/>
          <p:cNvGrpSpPr/>
          <p:nvPr/>
        </p:nvGrpSpPr>
        <p:grpSpPr>
          <a:xfrm>
            <a:off x="514350" y="4264073"/>
            <a:ext cx="4562497" cy="529654"/>
            <a:chOff x="0" y="-28575"/>
            <a:chExt cx="2403338" cy="279000"/>
          </a:xfrm>
        </p:grpSpPr>
        <p:sp>
          <p:nvSpPr>
            <p:cNvPr id="566" name="Google Shape;566;p3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67" name="Google Shape;567;p3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68" name="Google Shape;568;p38"/>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QR code</a:t>
            </a:r>
            <a:endParaRPr b="1" sz="1100">
              <a:solidFill>
                <a:srgbClr val="FFFFFF"/>
              </a:solidFill>
              <a:latin typeface="Open Sans"/>
              <a:ea typeface="Open Sans"/>
              <a:cs typeface="Open Sans"/>
              <a:sym typeface="Open Sans"/>
            </a:endParaRPr>
          </a:p>
        </p:txBody>
      </p:sp>
      <p:grpSp>
        <p:nvGrpSpPr>
          <p:cNvPr id="569" name="Google Shape;569;p38"/>
          <p:cNvGrpSpPr/>
          <p:nvPr/>
        </p:nvGrpSpPr>
        <p:grpSpPr>
          <a:xfrm>
            <a:off x="0" y="127392"/>
            <a:ext cx="5738484" cy="716456"/>
            <a:chOff x="0" y="-28575"/>
            <a:chExt cx="3022800" cy="377400"/>
          </a:xfrm>
        </p:grpSpPr>
        <p:sp>
          <p:nvSpPr>
            <p:cNvPr id="570" name="Google Shape;570;p38"/>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571" name="Google Shape;571;p38"/>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72" name="Google Shape;572;p38"/>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Q3</a:t>
            </a:r>
            <a:endParaRPr sz="700"/>
          </a:p>
        </p:txBody>
      </p:sp>
      <p:sp>
        <p:nvSpPr>
          <p:cNvPr id="573" name="Google Shape;573;p38"/>
          <p:cNvSpPr txBox="1"/>
          <p:nvPr/>
        </p:nvSpPr>
        <p:spPr>
          <a:xfrm>
            <a:off x="514350" y="1083275"/>
            <a:ext cx="74610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600">
                <a:solidFill>
                  <a:srgbClr val="FFFFFF"/>
                </a:solidFill>
                <a:latin typeface="Open Sans"/>
                <a:ea typeface="Open Sans"/>
                <a:cs typeface="Open Sans"/>
                <a:sym typeface="Open Sans"/>
              </a:rPr>
              <a:t>How can you share a Gradio interface with others?</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77" name="Shape 577"/>
        <p:cNvGrpSpPr/>
        <p:nvPr/>
      </p:nvGrpSpPr>
      <p:grpSpPr>
        <a:xfrm>
          <a:off x="0" y="0"/>
          <a:ext cx="0" cy="0"/>
          <a:chOff x="0" y="0"/>
          <a:chExt cx="0" cy="0"/>
        </a:xfrm>
      </p:grpSpPr>
      <p:sp>
        <p:nvSpPr>
          <p:cNvPr id="578" name="Google Shape;578;p39"/>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579" name="Google Shape;579;p39"/>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580" name="Google Shape;580;p39"/>
          <p:cNvGrpSpPr/>
          <p:nvPr/>
        </p:nvGrpSpPr>
        <p:grpSpPr>
          <a:xfrm>
            <a:off x="514350" y="1632735"/>
            <a:ext cx="4562497" cy="529654"/>
            <a:chOff x="0" y="-28575"/>
            <a:chExt cx="2403338" cy="279000"/>
          </a:xfrm>
        </p:grpSpPr>
        <p:sp>
          <p:nvSpPr>
            <p:cNvPr id="581" name="Google Shape;581;p3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82" name="Google Shape;582;p3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83" name="Google Shape;583;p39"/>
          <p:cNvGrpSpPr/>
          <p:nvPr/>
        </p:nvGrpSpPr>
        <p:grpSpPr>
          <a:xfrm>
            <a:off x="514350" y="2279427"/>
            <a:ext cx="4562497" cy="529654"/>
            <a:chOff x="0" y="-28575"/>
            <a:chExt cx="2403338" cy="279000"/>
          </a:xfrm>
        </p:grpSpPr>
        <p:sp>
          <p:nvSpPr>
            <p:cNvPr id="584" name="Google Shape;584;p3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85" name="Google Shape;585;p3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86" name="Google Shape;586;p39"/>
          <p:cNvGrpSpPr/>
          <p:nvPr/>
        </p:nvGrpSpPr>
        <p:grpSpPr>
          <a:xfrm>
            <a:off x="514350" y="2926056"/>
            <a:ext cx="4562497" cy="529654"/>
            <a:chOff x="0" y="-28575"/>
            <a:chExt cx="2403338" cy="279000"/>
          </a:xfrm>
        </p:grpSpPr>
        <p:sp>
          <p:nvSpPr>
            <p:cNvPr id="587" name="Google Shape;587;p3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88" name="Google Shape;588;p3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89" name="Google Shape;589;p39"/>
          <p:cNvGrpSpPr/>
          <p:nvPr/>
        </p:nvGrpSpPr>
        <p:grpSpPr>
          <a:xfrm>
            <a:off x="514350" y="3595123"/>
            <a:ext cx="4562497" cy="529654"/>
            <a:chOff x="0" y="-28575"/>
            <a:chExt cx="2403338" cy="279000"/>
          </a:xfrm>
        </p:grpSpPr>
        <p:sp>
          <p:nvSpPr>
            <p:cNvPr id="590" name="Google Shape;590;p3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1" name="Google Shape;591;p3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92" name="Google Shape;592;p3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593" name="Google Shape;593;p39"/>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TensorFlow</a:t>
            </a:r>
            <a:endParaRPr b="1" sz="1100">
              <a:solidFill>
                <a:srgbClr val="FFFFFF"/>
              </a:solidFill>
              <a:latin typeface="Open Sans"/>
              <a:ea typeface="Open Sans"/>
              <a:cs typeface="Open Sans"/>
              <a:sym typeface="Open Sans"/>
            </a:endParaRPr>
          </a:p>
        </p:txBody>
      </p:sp>
      <p:sp>
        <p:nvSpPr>
          <p:cNvPr id="594" name="Google Shape;594;p39"/>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PyTorch</a:t>
            </a:r>
            <a:endParaRPr b="1" sz="1100">
              <a:solidFill>
                <a:srgbClr val="FFFFFF"/>
              </a:solidFill>
              <a:latin typeface="Open Sans"/>
              <a:ea typeface="Open Sans"/>
              <a:cs typeface="Open Sans"/>
              <a:sym typeface="Open Sans"/>
            </a:endParaRPr>
          </a:p>
        </p:txBody>
      </p:sp>
      <p:sp>
        <p:nvSpPr>
          <p:cNvPr id="595" name="Google Shape;595;p39"/>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Scikit-learn</a:t>
            </a:r>
            <a:endParaRPr b="1" sz="1100">
              <a:solidFill>
                <a:srgbClr val="FFFFFF"/>
              </a:solidFill>
              <a:latin typeface="Open Sans"/>
              <a:ea typeface="Open Sans"/>
              <a:cs typeface="Open Sans"/>
              <a:sym typeface="Open Sans"/>
            </a:endParaRPr>
          </a:p>
        </p:txBody>
      </p:sp>
      <p:sp>
        <p:nvSpPr>
          <p:cNvPr id="596" name="Google Shape;596;p39"/>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Keras</a:t>
            </a:r>
            <a:endParaRPr b="1" sz="1100">
              <a:solidFill>
                <a:srgbClr val="FFFFFF"/>
              </a:solidFill>
              <a:latin typeface="Open Sans"/>
              <a:ea typeface="Open Sans"/>
              <a:cs typeface="Open Sans"/>
              <a:sym typeface="Open Sans"/>
            </a:endParaRPr>
          </a:p>
        </p:txBody>
      </p:sp>
      <p:sp>
        <p:nvSpPr>
          <p:cNvPr id="597" name="Google Shape;597;p39"/>
          <p:cNvSpPr txBox="1"/>
          <p:nvPr/>
        </p:nvSpPr>
        <p:spPr>
          <a:xfrm>
            <a:off x="514350" y="1083275"/>
            <a:ext cx="7308900" cy="529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Which machine learning frameworks can Gradio work with?</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grpSp>
        <p:nvGrpSpPr>
          <p:cNvPr id="598" name="Google Shape;598;p39"/>
          <p:cNvGrpSpPr/>
          <p:nvPr/>
        </p:nvGrpSpPr>
        <p:grpSpPr>
          <a:xfrm>
            <a:off x="514350" y="4264073"/>
            <a:ext cx="4562497" cy="529654"/>
            <a:chOff x="0" y="-28575"/>
            <a:chExt cx="2403338" cy="279000"/>
          </a:xfrm>
        </p:grpSpPr>
        <p:sp>
          <p:nvSpPr>
            <p:cNvPr id="599" name="Google Shape;599;p3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00" name="Google Shape;600;p3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01" name="Google Shape;601;p39"/>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All of the above</a:t>
            </a:r>
            <a:endParaRPr b="1" sz="1100">
              <a:solidFill>
                <a:srgbClr val="FFFFFF"/>
              </a:solidFill>
              <a:latin typeface="Open Sans"/>
              <a:ea typeface="Open Sans"/>
              <a:cs typeface="Open Sans"/>
              <a:sym typeface="Open Sans"/>
            </a:endParaRPr>
          </a:p>
        </p:txBody>
      </p:sp>
      <p:grpSp>
        <p:nvGrpSpPr>
          <p:cNvPr id="602" name="Google Shape;602;p39"/>
          <p:cNvGrpSpPr/>
          <p:nvPr/>
        </p:nvGrpSpPr>
        <p:grpSpPr>
          <a:xfrm>
            <a:off x="0" y="127392"/>
            <a:ext cx="5738484" cy="716456"/>
            <a:chOff x="0" y="-28575"/>
            <a:chExt cx="3022800" cy="377400"/>
          </a:xfrm>
        </p:grpSpPr>
        <p:sp>
          <p:nvSpPr>
            <p:cNvPr id="603" name="Google Shape;603;p39"/>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604" name="Google Shape;604;p39"/>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05" name="Google Shape;605;p39"/>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Q4</a:t>
            </a:r>
            <a:endParaRPr sz="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9" name="Shape 609"/>
        <p:cNvGrpSpPr/>
        <p:nvPr/>
      </p:nvGrpSpPr>
      <p:grpSpPr>
        <a:xfrm>
          <a:off x="0" y="0"/>
          <a:ext cx="0" cy="0"/>
          <a:chOff x="0" y="0"/>
          <a:chExt cx="0" cy="0"/>
        </a:xfrm>
      </p:grpSpPr>
      <p:sp>
        <p:nvSpPr>
          <p:cNvPr id="610" name="Google Shape;610;p40"/>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611" name="Google Shape;611;p40"/>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612" name="Google Shape;612;p40"/>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613" name="Google Shape;613;p40"/>
          <p:cNvGrpSpPr/>
          <p:nvPr/>
        </p:nvGrpSpPr>
        <p:grpSpPr>
          <a:xfrm>
            <a:off x="514350" y="1632735"/>
            <a:ext cx="4562497" cy="529654"/>
            <a:chOff x="0" y="-28575"/>
            <a:chExt cx="2403338" cy="279000"/>
          </a:xfrm>
        </p:grpSpPr>
        <p:sp>
          <p:nvSpPr>
            <p:cNvPr id="614" name="Google Shape;614;p4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5" name="Google Shape;615;p4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16" name="Google Shape;616;p40"/>
          <p:cNvGrpSpPr/>
          <p:nvPr/>
        </p:nvGrpSpPr>
        <p:grpSpPr>
          <a:xfrm>
            <a:off x="514350" y="2279427"/>
            <a:ext cx="4562497" cy="529654"/>
            <a:chOff x="0" y="-28575"/>
            <a:chExt cx="2403338" cy="279000"/>
          </a:xfrm>
        </p:grpSpPr>
        <p:sp>
          <p:nvSpPr>
            <p:cNvPr id="617" name="Google Shape;617;p4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8" name="Google Shape;618;p4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19" name="Google Shape;619;p40"/>
          <p:cNvGrpSpPr/>
          <p:nvPr/>
        </p:nvGrpSpPr>
        <p:grpSpPr>
          <a:xfrm>
            <a:off x="514350" y="2926056"/>
            <a:ext cx="4562497" cy="529654"/>
            <a:chOff x="0" y="-28575"/>
            <a:chExt cx="2403338" cy="279000"/>
          </a:xfrm>
        </p:grpSpPr>
        <p:sp>
          <p:nvSpPr>
            <p:cNvPr id="620" name="Google Shape;620;p4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1" name="Google Shape;621;p4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22" name="Google Shape;622;p40"/>
          <p:cNvGrpSpPr/>
          <p:nvPr/>
        </p:nvGrpSpPr>
        <p:grpSpPr>
          <a:xfrm>
            <a:off x="514350" y="3595123"/>
            <a:ext cx="4562497" cy="529654"/>
            <a:chOff x="0" y="-28575"/>
            <a:chExt cx="2403338" cy="279000"/>
          </a:xfrm>
        </p:grpSpPr>
        <p:sp>
          <p:nvSpPr>
            <p:cNvPr id="623" name="Google Shape;623;p4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4" name="Google Shape;624;p4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25" name="Google Shape;625;p40"/>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626" name="Google Shape;626;p40"/>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TensorFlow</a:t>
            </a:r>
            <a:endParaRPr b="1" sz="1100">
              <a:solidFill>
                <a:srgbClr val="FFFFFF"/>
              </a:solidFill>
              <a:latin typeface="Open Sans"/>
              <a:ea typeface="Open Sans"/>
              <a:cs typeface="Open Sans"/>
              <a:sym typeface="Open Sans"/>
            </a:endParaRPr>
          </a:p>
        </p:txBody>
      </p:sp>
      <p:sp>
        <p:nvSpPr>
          <p:cNvPr id="627" name="Google Shape;627;p40"/>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PyTorch</a:t>
            </a:r>
            <a:endParaRPr b="1" sz="1100">
              <a:solidFill>
                <a:srgbClr val="FFFFFF"/>
              </a:solidFill>
              <a:latin typeface="Open Sans"/>
              <a:ea typeface="Open Sans"/>
              <a:cs typeface="Open Sans"/>
              <a:sym typeface="Open Sans"/>
            </a:endParaRPr>
          </a:p>
        </p:txBody>
      </p:sp>
      <p:sp>
        <p:nvSpPr>
          <p:cNvPr id="628" name="Google Shape;628;p40"/>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Scikit-learn</a:t>
            </a:r>
            <a:endParaRPr b="1" sz="1100">
              <a:solidFill>
                <a:srgbClr val="FFFFFF"/>
              </a:solidFill>
              <a:latin typeface="Open Sans"/>
              <a:ea typeface="Open Sans"/>
              <a:cs typeface="Open Sans"/>
              <a:sym typeface="Open Sans"/>
            </a:endParaRPr>
          </a:p>
        </p:txBody>
      </p:sp>
      <p:sp>
        <p:nvSpPr>
          <p:cNvPr id="629" name="Google Shape;629;p40"/>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Keras</a:t>
            </a:r>
            <a:endParaRPr b="1" sz="1100">
              <a:solidFill>
                <a:srgbClr val="FFFFFF"/>
              </a:solidFill>
              <a:latin typeface="Open Sans"/>
              <a:ea typeface="Open Sans"/>
              <a:cs typeface="Open Sans"/>
              <a:sym typeface="Open Sans"/>
            </a:endParaRPr>
          </a:p>
        </p:txBody>
      </p:sp>
      <p:sp>
        <p:nvSpPr>
          <p:cNvPr id="630" name="Google Shape;630;p40"/>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All of the above</a:t>
            </a:r>
            <a:endParaRPr b="1" sz="1100">
              <a:solidFill>
                <a:srgbClr val="FFFFFF"/>
              </a:solidFill>
              <a:latin typeface="Open Sans"/>
              <a:ea typeface="Open Sans"/>
              <a:cs typeface="Open Sans"/>
              <a:sym typeface="Open Sans"/>
            </a:endParaRPr>
          </a:p>
        </p:txBody>
      </p:sp>
      <p:grpSp>
        <p:nvGrpSpPr>
          <p:cNvPr id="631" name="Google Shape;631;p40"/>
          <p:cNvGrpSpPr/>
          <p:nvPr/>
        </p:nvGrpSpPr>
        <p:grpSpPr>
          <a:xfrm>
            <a:off x="0" y="127392"/>
            <a:ext cx="5738484" cy="716456"/>
            <a:chOff x="0" y="-28575"/>
            <a:chExt cx="3022800" cy="377400"/>
          </a:xfrm>
        </p:grpSpPr>
        <p:sp>
          <p:nvSpPr>
            <p:cNvPr id="632" name="Google Shape;632;p40"/>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633" name="Google Shape;633;p40"/>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34" name="Google Shape;634;p40"/>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Q4</a:t>
            </a:r>
            <a:endParaRPr sz="700"/>
          </a:p>
        </p:txBody>
      </p:sp>
      <p:sp>
        <p:nvSpPr>
          <p:cNvPr id="635" name="Google Shape;635;p40"/>
          <p:cNvSpPr txBox="1"/>
          <p:nvPr/>
        </p:nvSpPr>
        <p:spPr>
          <a:xfrm>
            <a:off x="514350" y="1083275"/>
            <a:ext cx="7308900" cy="529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600">
                <a:solidFill>
                  <a:srgbClr val="FFFFFF"/>
                </a:solidFill>
                <a:latin typeface="Open Sans"/>
                <a:ea typeface="Open Sans"/>
                <a:cs typeface="Open Sans"/>
                <a:sym typeface="Open Sans"/>
              </a:rPr>
              <a:t>Which machine learning frameworks can Gradio work with?</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39" name="Shape 639"/>
        <p:cNvGrpSpPr/>
        <p:nvPr/>
      </p:nvGrpSpPr>
      <p:grpSpPr>
        <a:xfrm>
          <a:off x="0" y="0"/>
          <a:ext cx="0" cy="0"/>
          <a:chOff x="0" y="0"/>
          <a:chExt cx="0" cy="0"/>
        </a:xfrm>
      </p:grpSpPr>
      <p:sp>
        <p:nvSpPr>
          <p:cNvPr id="640" name="Google Shape;640;p41"/>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641" name="Google Shape;641;p41"/>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642" name="Google Shape;642;p41"/>
          <p:cNvGrpSpPr/>
          <p:nvPr/>
        </p:nvGrpSpPr>
        <p:grpSpPr>
          <a:xfrm>
            <a:off x="514350" y="1632735"/>
            <a:ext cx="4562497" cy="529654"/>
            <a:chOff x="0" y="-28575"/>
            <a:chExt cx="2403338" cy="279000"/>
          </a:xfrm>
        </p:grpSpPr>
        <p:sp>
          <p:nvSpPr>
            <p:cNvPr id="643" name="Google Shape;643;p4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44" name="Google Shape;644;p41"/>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45" name="Google Shape;645;p41"/>
          <p:cNvGrpSpPr/>
          <p:nvPr/>
        </p:nvGrpSpPr>
        <p:grpSpPr>
          <a:xfrm>
            <a:off x="514350" y="2279425"/>
            <a:ext cx="4562497" cy="529654"/>
            <a:chOff x="0" y="-28576"/>
            <a:chExt cx="2403338" cy="279000"/>
          </a:xfrm>
        </p:grpSpPr>
        <p:sp>
          <p:nvSpPr>
            <p:cNvPr id="646" name="Google Shape;646;p4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47" name="Google Shape;647;p41"/>
            <p:cNvSpPr txBox="1"/>
            <p:nvPr/>
          </p:nvSpPr>
          <p:spPr>
            <a:xfrm>
              <a:off x="0" y="-28576"/>
              <a:ext cx="23334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48" name="Google Shape;648;p41"/>
          <p:cNvGrpSpPr/>
          <p:nvPr/>
        </p:nvGrpSpPr>
        <p:grpSpPr>
          <a:xfrm>
            <a:off x="514350" y="2926056"/>
            <a:ext cx="4562497" cy="529654"/>
            <a:chOff x="0" y="-28575"/>
            <a:chExt cx="2403338" cy="279000"/>
          </a:xfrm>
        </p:grpSpPr>
        <p:sp>
          <p:nvSpPr>
            <p:cNvPr id="649" name="Google Shape;649;p4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50" name="Google Shape;650;p41"/>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51" name="Google Shape;651;p41"/>
          <p:cNvGrpSpPr/>
          <p:nvPr/>
        </p:nvGrpSpPr>
        <p:grpSpPr>
          <a:xfrm>
            <a:off x="514350" y="3595123"/>
            <a:ext cx="4562497" cy="529654"/>
            <a:chOff x="0" y="-28575"/>
            <a:chExt cx="2403338" cy="279000"/>
          </a:xfrm>
        </p:grpSpPr>
        <p:sp>
          <p:nvSpPr>
            <p:cNvPr id="652" name="Google Shape;652;p4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53" name="Google Shape;653;p41"/>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54" name="Google Shape;654;p41"/>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655" name="Google Shape;655;p41"/>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Real-time data analysis</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p:txBody>
      </p:sp>
      <p:sp>
        <p:nvSpPr>
          <p:cNvPr id="656" name="Google Shape;656;p41"/>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Automatic model inference</a:t>
            </a:r>
            <a:endParaRPr b="1" sz="1100">
              <a:solidFill>
                <a:srgbClr val="FFFFFF"/>
              </a:solidFill>
              <a:latin typeface="Open Sans"/>
              <a:ea typeface="Open Sans"/>
              <a:cs typeface="Open Sans"/>
              <a:sym typeface="Open Sans"/>
            </a:endParaRPr>
          </a:p>
        </p:txBody>
      </p:sp>
      <p:sp>
        <p:nvSpPr>
          <p:cNvPr id="657" name="Google Shape;657;p41"/>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Custom HTML/CSS styling</a:t>
            </a:r>
            <a:endParaRPr b="1" sz="1100">
              <a:solidFill>
                <a:schemeClr val="lt1"/>
              </a:solidFill>
              <a:latin typeface="Open Sans"/>
              <a:ea typeface="Open Sans"/>
              <a:cs typeface="Open Sans"/>
              <a:sym typeface="Open Sans"/>
            </a:endParaRPr>
          </a:p>
        </p:txBody>
      </p:sp>
      <p:sp>
        <p:nvSpPr>
          <p:cNvPr id="658" name="Google Shape;658;p41"/>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Live editing of source code</a:t>
            </a:r>
            <a:endParaRPr b="1" sz="1100">
              <a:solidFill>
                <a:srgbClr val="FFFFFF"/>
              </a:solidFill>
              <a:latin typeface="Open Sans"/>
              <a:ea typeface="Open Sans"/>
              <a:cs typeface="Open Sans"/>
              <a:sym typeface="Open Sans"/>
            </a:endParaRPr>
          </a:p>
        </p:txBody>
      </p:sp>
      <p:sp>
        <p:nvSpPr>
          <p:cNvPr id="659" name="Google Shape;659;p41"/>
          <p:cNvSpPr txBox="1"/>
          <p:nvPr/>
        </p:nvSpPr>
        <p:spPr>
          <a:xfrm>
            <a:off x="514350" y="1083275"/>
            <a:ext cx="73731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What is a unique feature of Gradio interfaces?</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grpSp>
        <p:nvGrpSpPr>
          <p:cNvPr id="660" name="Google Shape;660;p41"/>
          <p:cNvGrpSpPr/>
          <p:nvPr/>
        </p:nvGrpSpPr>
        <p:grpSpPr>
          <a:xfrm>
            <a:off x="514350" y="4264073"/>
            <a:ext cx="4562497" cy="529654"/>
            <a:chOff x="0" y="-28575"/>
            <a:chExt cx="2403338" cy="279000"/>
          </a:xfrm>
        </p:grpSpPr>
        <p:sp>
          <p:nvSpPr>
            <p:cNvPr id="661" name="Google Shape;661;p4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62" name="Google Shape;662;p41"/>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63" name="Google Shape;663;p41"/>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3D visualization support</a:t>
            </a:r>
            <a:endParaRPr b="1" sz="1100">
              <a:solidFill>
                <a:srgbClr val="FFFFFF"/>
              </a:solidFill>
              <a:latin typeface="Open Sans"/>
              <a:ea typeface="Open Sans"/>
              <a:cs typeface="Open Sans"/>
              <a:sym typeface="Open Sans"/>
            </a:endParaRPr>
          </a:p>
        </p:txBody>
      </p:sp>
      <p:grpSp>
        <p:nvGrpSpPr>
          <p:cNvPr id="664" name="Google Shape;664;p41"/>
          <p:cNvGrpSpPr/>
          <p:nvPr/>
        </p:nvGrpSpPr>
        <p:grpSpPr>
          <a:xfrm>
            <a:off x="0" y="127392"/>
            <a:ext cx="5738484" cy="716456"/>
            <a:chOff x="0" y="-28575"/>
            <a:chExt cx="3022800" cy="377400"/>
          </a:xfrm>
        </p:grpSpPr>
        <p:sp>
          <p:nvSpPr>
            <p:cNvPr id="665" name="Google Shape;665;p41"/>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666" name="Google Shape;666;p41"/>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67" name="Google Shape;667;p41"/>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Q5</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2" name="Shape 102"/>
        <p:cNvGrpSpPr/>
        <p:nvPr/>
      </p:nvGrpSpPr>
      <p:grpSpPr>
        <a:xfrm>
          <a:off x="0" y="0"/>
          <a:ext cx="0" cy="0"/>
          <a:chOff x="0" y="0"/>
          <a:chExt cx="0" cy="0"/>
        </a:xfrm>
      </p:grpSpPr>
      <p:grpSp>
        <p:nvGrpSpPr>
          <p:cNvPr id="103" name="Google Shape;103;p15"/>
          <p:cNvGrpSpPr/>
          <p:nvPr/>
        </p:nvGrpSpPr>
        <p:grpSpPr>
          <a:xfrm>
            <a:off x="3094852" y="1422073"/>
            <a:ext cx="5417248" cy="486705"/>
            <a:chOff x="3090202" y="1097835"/>
            <a:chExt cx="5417248" cy="486705"/>
          </a:xfrm>
        </p:grpSpPr>
        <p:sp>
          <p:nvSpPr>
            <p:cNvPr id="104" name="Google Shape;104;p15"/>
            <p:cNvSpPr txBox="1"/>
            <p:nvPr/>
          </p:nvSpPr>
          <p:spPr>
            <a:xfrm>
              <a:off x="3879050" y="1098038"/>
              <a:ext cx="4628400" cy="486300"/>
            </a:xfrm>
            <a:prstGeom prst="rect">
              <a:avLst/>
            </a:prstGeom>
            <a:noFill/>
            <a:ln>
              <a:noFill/>
            </a:ln>
          </p:spPr>
          <p:txBody>
            <a:bodyPr anchorCtr="0" anchor="ctr" bIns="0" lIns="0" spcFirstLastPara="1" rIns="0" wrap="square" tIns="0">
              <a:noAutofit/>
            </a:bodyPr>
            <a:lstStyle/>
            <a:p>
              <a:pPr indent="0" lvl="0" marL="0" rtl="0" algn="l">
                <a:lnSpc>
                  <a:spcPct val="140000"/>
                </a:lnSpc>
                <a:spcBef>
                  <a:spcPts val="0"/>
                </a:spcBef>
                <a:spcAft>
                  <a:spcPts val="0"/>
                </a:spcAft>
                <a:buNone/>
              </a:pPr>
              <a:r>
                <a:t/>
              </a:r>
              <a:endParaRPr b="1">
                <a:solidFill>
                  <a:schemeClr val="lt1"/>
                </a:solidFill>
                <a:latin typeface="Open Sans"/>
                <a:ea typeface="Open Sans"/>
                <a:cs typeface="Open Sans"/>
                <a:sym typeface="Open Sans"/>
              </a:endParaRPr>
            </a:p>
            <a:p>
              <a:pPr indent="0" lvl="0" marL="0" rtl="0" algn="l">
                <a:lnSpc>
                  <a:spcPct val="140000"/>
                </a:lnSpc>
                <a:spcBef>
                  <a:spcPts val="0"/>
                </a:spcBef>
                <a:spcAft>
                  <a:spcPts val="0"/>
                </a:spcAft>
                <a:buNone/>
              </a:pPr>
              <a:r>
                <a:rPr b="1" lang="en">
                  <a:solidFill>
                    <a:schemeClr val="lt1"/>
                  </a:solidFill>
                  <a:latin typeface="Open Sans"/>
                  <a:ea typeface="Open Sans"/>
                  <a:cs typeface="Open Sans"/>
                  <a:sym typeface="Open Sans"/>
                </a:rPr>
                <a:t>Master Gradio Fundamentals</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200">
                <a:solidFill>
                  <a:srgbClr val="FFFFFF"/>
                </a:solidFill>
                <a:latin typeface="Open Sans"/>
                <a:ea typeface="Open Sans"/>
                <a:cs typeface="Open Sans"/>
                <a:sym typeface="Open Sans"/>
              </a:endParaRPr>
            </a:p>
          </p:txBody>
        </p:sp>
        <p:grpSp>
          <p:nvGrpSpPr>
            <p:cNvPr id="105" name="Google Shape;105;p15"/>
            <p:cNvGrpSpPr/>
            <p:nvPr/>
          </p:nvGrpSpPr>
          <p:grpSpPr>
            <a:xfrm>
              <a:off x="3090202" y="1097835"/>
              <a:ext cx="471993" cy="486705"/>
              <a:chOff x="0" y="0"/>
              <a:chExt cx="812800" cy="812800"/>
            </a:xfrm>
          </p:grpSpPr>
          <p:sp>
            <p:nvSpPr>
              <p:cNvPr id="106" name="Google Shape;106;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7" name="Google Shape;107;p15"/>
              <p:cNvSpPr txBox="1"/>
              <p:nvPr/>
            </p:nvSpPr>
            <p:spPr>
              <a:xfrm>
                <a:off x="76197" y="28582"/>
                <a:ext cx="6324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1</a:t>
                </a:r>
                <a:endParaRPr b="1" i="0" sz="2100" u="none" cap="none" strike="noStrike">
                  <a:solidFill>
                    <a:schemeClr val="lt1"/>
                  </a:solidFill>
                  <a:latin typeface="Open Sans"/>
                  <a:ea typeface="Open Sans"/>
                  <a:cs typeface="Open Sans"/>
                  <a:sym typeface="Open Sans"/>
                </a:endParaRPr>
              </a:p>
            </p:txBody>
          </p:sp>
        </p:grpSp>
      </p:grpSp>
      <p:grpSp>
        <p:nvGrpSpPr>
          <p:cNvPr id="108" name="Google Shape;108;p15"/>
          <p:cNvGrpSpPr/>
          <p:nvPr/>
        </p:nvGrpSpPr>
        <p:grpSpPr>
          <a:xfrm>
            <a:off x="3099502" y="2131163"/>
            <a:ext cx="5407956" cy="486705"/>
            <a:chOff x="3090202" y="1844001"/>
            <a:chExt cx="5407956" cy="486705"/>
          </a:xfrm>
        </p:grpSpPr>
        <p:sp>
          <p:nvSpPr>
            <p:cNvPr id="109" name="Google Shape;109;p15"/>
            <p:cNvSpPr txBox="1"/>
            <p:nvPr/>
          </p:nvSpPr>
          <p:spPr>
            <a:xfrm>
              <a:off x="3879058" y="1987025"/>
              <a:ext cx="4619100" cy="215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a:solidFill>
                    <a:srgbClr val="FFFFFF"/>
                  </a:solidFill>
                  <a:latin typeface="Open Sans"/>
                  <a:ea typeface="Open Sans"/>
                  <a:cs typeface="Open Sans"/>
                  <a:sym typeface="Open Sans"/>
                </a:rPr>
                <a:t>Create Interactive ML Interfaces</a:t>
              </a:r>
              <a:endParaRPr>
                <a:solidFill>
                  <a:srgbClr val="FFFFFF"/>
                </a:solidFill>
                <a:latin typeface="Open Sans"/>
                <a:ea typeface="Open Sans"/>
                <a:cs typeface="Open Sans"/>
                <a:sym typeface="Open Sans"/>
              </a:endParaRPr>
            </a:p>
          </p:txBody>
        </p:sp>
        <p:grpSp>
          <p:nvGrpSpPr>
            <p:cNvPr id="110" name="Google Shape;110;p15"/>
            <p:cNvGrpSpPr/>
            <p:nvPr/>
          </p:nvGrpSpPr>
          <p:grpSpPr>
            <a:xfrm>
              <a:off x="3090202" y="1844001"/>
              <a:ext cx="471993" cy="486705"/>
              <a:chOff x="0" y="0"/>
              <a:chExt cx="812800" cy="812800"/>
            </a:xfrm>
          </p:grpSpPr>
          <p:sp>
            <p:nvSpPr>
              <p:cNvPr id="111" name="Google Shape;111;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 name="Google Shape;112;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2</a:t>
                </a:r>
                <a:endParaRPr sz="200">
                  <a:solidFill>
                    <a:schemeClr val="lt1"/>
                  </a:solidFill>
                  <a:latin typeface="Open Sans"/>
                  <a:ea typeface="Open Sans"/>
                  <a:cs typeface="Open Sans"/>
                  <a:sym typeface="Open Sans"/>
                </a:endParaRPr>
              </a:p>
            </p:txBody>
          </p:sp>
        </p:grpSp>
      </p:grpSp>
      <p:grpSp>
        <p:nvGrpSpPr>
          <p:cNvPr id="113" name="Google Shape;113;p15"/>
          <p:cNvGrpSpPr/>
          <p:nvPr/>
        </p:nvGrpSpPr>
        <p:grpSpPr>
          <a:xfrm>
            <a:off x="0" y="127392"/>
            <a:ext cx="5738484" cy="716456"/>
            <a:chOff x="0" y="-28575"/>
            <a:chExt cx="3022800" cy="377400"/>
          </a:xfrm>
        </p:grpSpPr>
        <p:sp>
          <p:nvSpPr>
            <p:cNvPr id="114" name="Google Shape;114;p15"/>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15" name="Google Shape;115;p15"/>
            <p:cNvSpPr txBox="1"/>
            <p:nvPr/>
          </p:nvSpPr>
          <p:spPr>
            <a:xfrm>
              <a:off x="0" y="-28575"/>
              <a:ext cx="3022800" cy="377400"/>
            </a:xfrm>
            <a:prstGeom prst="rect">
              <a:avLst/>
            </a:prstGeom>
            <a:solidFill>
              <a:srgbClr val="D362A4"/>
            </a:solid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16" name="Google Shape;116;p15"/>
          <p:cNvSpPr txBox="1"/>
          <p:nvPr/>
        </p:nvSpPr>
        <p:spPr>
          <a:xfrm>
            <a:off x="514350" y="234364"/>
            <a:ext cx="4992900" cy="5025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400">
                <a:solidFill>
                  <a:srgbClr val="FFFFFF"/>
                </a:solidFill>
                <a:latin typeface="Open Sans"/>
                <a:ea typeface="Open Sans"/>
                <a:cs typeface="Open Sans"/>
                <a:sym typeface="Open Sans"/>
              </a:rPr>
              <a:t>During this workshop you will…</a:t>
            </a:r>
            <a:endParaRPr sz="600"/>
          </a:p>
        </p:txBody>
      </p:sp>
      <p:grpSp>
        <p:nvGrpSpPr>
          <p:cNvPr id="117" name="Google Shape;117;p15"/>
          <p:cNvGrpSpPr/>
          <p:nvPr/>
        </p:nvGrpSpPr>
        <p:grpSpPr>
          <a:xfrm>
            <a:off x="3099502" y="2913291"/>
            <a:ext cx="5407956" cy="500297"/>
            <a:chOff x="3090202" y="2511905"/>
            <a:chExt cx="5407956" cy="500297"/>
          </a:xfrm>
        </p:grpSpPr>
        <p:grpSp>
          <p:nvGrpSpPr>
            <p:cNvPr id="118" name="Google Shape;118;p15"/>
            <p:cNvGrpSpPr/>
            <p:nvPr/>
          </p:nvGrpSpPr>
          <p:grpSpPr>
            <a:xfrm>
              <a:off x="3090202" y="2511905"/>
              <a:ext cx="471993" cy="486705"/>
              <a:chOff x="0" y="0"/>
              <a:chExt cx="812800" cy="812800"/>
            </a:xfrm>
          </p:grpSpPr>
          <p:sp>
            <p:nvSpPr>
              <p:cNvPr id="119" name="Google Shape;119;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sz="700">
                  <a:latin typeface="Open Sans"/>
                  <a:ea typeface="Open Sans"/>
                  <a:cs typeface="Open Sans"/>
                  <a:sym typeface="Open Sans"/>
                </a:endParaRPr>
              </a:p>
            </p:txBody>
          </p:sp>
          <p:sp>
            <p:nvSpPr>
              <p:cNvPr id="120" name="Google Shape;120;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3</a:t>
                </a:r>
                <a:endParaRPr sz="200">
                  <a:solidFill>
                    <a:schemeClr val="lt1"/>
                  </a:solidFill>
                  <a:latin typeface="Open Sans"/>
                  <a:ea typeface="Open Sans"/>
                  <a:cs typeface="Open Sans"/>
                  <a:sym typeface="Open Sans"/>
                </a:endParaRPr>
              </a:p>
            </p:txBody>
          </p:sp>
        </p:grpSp>
        <p:sp>
          <p:nvSpPr>
            <p:cNvPr id="121" name="Google Shape;121;p15"/>
            <p:cNvSpPr txBox="1"/>
            <p:nvPr/>
          </p:nvSpPr>
          <p:spPr>
            <a:xfrm>
              <a:off x="3879058" y="2549002"/>
              <a:ext cx="4619100" cy="463200"/>
            </a:xfrm>
            <a:prstGeom prst="rect">
              <a:avLst/>
            </a:prstGeom>
            <a:solidFill>
              <a:schemeClr val="dk1"/>
            </a:solid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a:solidFill>
                    <a:srgbClr val="FFFFFF"/>
                  </a:solidFill>
                  <a:latin typeface="Open Sans"/>
                  <a:ea typeface="Open Sans"/>
                  <a:cs typeface="Open Sans"/>
                  <a:sym typeface="Open Sans"/>
                </a:rPr>
                <a:t>Implement Advanced Features like State Management and Custom Styling</a:t>
              </a:r>
              <a:endParaRPr sz="1600">
                <a:solidFill>
                  <a:srgbClr val="FFFFFF"/>
                </a:solidFill>
                <a:latin typeface="Open Sans"/>
                <a:ea typeface="Open Sans"/>
                <a:cs typeface="Open Sans"/>
                <a:sym typeface="Open Sans"/>
              </a:endParaRPr>
            </a:p>
          </p:txBody>
        </p:sp>
      </p:grpSp>
      <p:grpSp>
        <p:nvGrpSpPr>
          <p:cNvPr id="122" name="Google Shape;122;p15"/>
          <p:cNvGrpSpPr/>
          <p:nvPr/>
        </p:nvGrpSpPr>
        <p:grpSpPr>
          <a:xfrm>
            <a:off x="3094849" y="3691346"/>
            <a:ext cx="5297778" cy="486705"/>
            <a:chOff x="3090202" y="3160629"/>
            <a:chExt cx="4660665" cy="486705"/>
          </a:xfrm>
        </p:grpSpPr>
        <p:grpSp>
          <p:nvGrpSpPr>
            <p:cNvPr id="123" name="Google Shape;123;p15"/>
            <p:cNvGrpSpPr/>
            <p:nvPr/>
          </p:nvGrpSpPr>
          <p:grpSpPr>
            <a:xfrm>
              <a:off x="3090202" y="3160629"/>
              <a:ext cx="471993" cy="486705"/>
              <a:chOff x="0" y="0"/>
              <a:chExt cx="812800" cy="812800"/>
            </a:xfrm>
          </p:grpSpPr>
          <p:sp>
            <p:nvSpPr>
              <p:cNvPr id="124" name="Google Shape;124;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5" name="Google Shape;125;p1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4</a:t>
                </a:r>
                <a:endParaRPr sz="200">
                  <a:solidFill>
                    <a:schemeClr val="lt1"/>
                  </a:solidFill>
                  <a:latin typeface="Open Sans"/>
                  <a:ea typeface="Open Sans"/>
                  <a:cs typeface="Open Sans"/>
                  <a:sym typeface="Open Sans"/>
                </a:endParaRPr>
              </a:p>
            </p:txBody>
          </p:sp>
        </p:grpSp>
        <p:sp>
          <p:nvSpPr>
            <p:cNvPr id="126" name="Google Shape;126;p15"/>
            <p:cNvSpPr txBox="1"/>
            <p:nvPr/>
          </p:nvSpPr>
          <p:spPr>
            <a:xfrm>
              <a:off x="3774068" y="3296283"/>
              <a:ext cx="3976800" cy="215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a:solidFill>
                    <a:srgbClr val="FFFFFF"/>
                  </a:solidFill>
                  <a:latin typeface="Open Sans"/>
                  <a:ea typeface="Open Sans"/>
                  <a:cs typeface="Open Sans"/>
                  <a:sym typeface="Open Sans"/>
                </a:rPr>
                <a:t>Integrate Gradio with ML Models</a:t>
              </a:r>
              <a:endParaRPr sz="1600">
                <a:solidFill>
                  <a:srgbClr val="FFFFFF"/>
                </a:solidFill>
                <a:latin typeface="Open Sans"/>
                <a:ea typeface="Open Sans"/>
                <a:cs typeface="Open Sans"/>
                <a:sym typeface="Open Sans"/>
              </a:endParaRPr>
            </a:p>
          </p:txBody>
        </p:sp>
      </p:grpSp>
      <p:sp>
        <p:nvSpPr>
          <p:cNvPr id="127" name="Google Shape;127;p15"/>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128" name="Google Shape;128;p1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4">
              <a:alphaModFix/>
            </a:blip>
            <a:stretch>
              <a:fillRect b="0" l="0" r="0"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71" name="Shape 671"/>
        <p:cNvGrpSpPr/>
        <p:nvPr/>
      </p:nvGrpSpPr>
      <p:grpSpPr>
        <a:xfrm>
          <a:off x="0" y="0"/>
          <a:ext cx="0" cy="0"/>
          <a:chOff x="0" y="0"/>
          <a:chExt cx="0" cy="0"/>
        </a:xfrm>
      </p:grpSpPr>
      <p:sp>
        <p:nvSpPr>
          <p:cNvPr id="672" name="Google Shape;672;p42"/>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673" name="Google Shape;673;p42"/>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674" name="Google Shape;674;p42"/>
          <p:cNvGrpSpPr/>
          <p:nvPr/>
        </p:nvGrpSpPr>
        <p:grpSpPr>
          <a:xfrm>
            <a:off x="514350" y="1632735"/>
            <a:ext cx="4562497" cy="529654"/>
            <a:chOff x="0" y="-28575"/>
            <a:chExt cx="2403338" cy="279000"/>
          </a:xfrm>
        </p:grpSpPr>
        <p:sp>
          <p:nvSpPr>
            <p:cNvPr id="675" name="Google Shape;675;p4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76" name="Google Shape;676;p4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77" name="Google Shape;677;p42"/>
          <p:cNvGrpSpPr/>
          <p:nvPr/>
        </p:nvGrpSpPr>
        <p:grpSpPr>
          <a:xfrm>
            <a:off x="514350" y="2279425"/>
            <a:ext cx="4562497" cy="529654"/>
            <a:chOff x="0" y="-28576"/>
            <a:chExt cx="2403338" cy="279000"/>
          </a:xfrm>
        </p:grpSpPr>
        <p:sp>
          <p:nvSpPr>
            <p:cNvPr id="678" name="Google Shape;678;p4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79" name="Google Shape;679;p42"/>
            <p:cNvSpPr txBox="1"/>
            <p:nvPr/>
          </p:nvSpPr>
          <p:spPr>
            <a:xfrm>
              <a:off x="0" y="-28576"/>
              <a:ext cx="23334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80" name="Google Shape;680;p42"/>
          <p:cNvGrpSpPr/>
          <p:nvPr/>
        </p:nvGrpSpPr>
        <p:grpSpPr>
          <a:xfrm>
            <a:off x="514350" y="2926056"/>
            <a:ext cx="4562497" cy="529654"/>
            <a:chOff x="0" y="-28575"/>
            <a:chExt cx="2403338" cy="279000"/>
          </a:xfrm>
        </p:grpSpPr>
        <p:sp>
          <p:nvSpPr>
            <p:cNvPr id="681" name="Google Shape;681;p4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82" name="Google Shape;682;p4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83" name="Google Shape;683;p42"/>
          <p:cNvGrpSpPr/>
          <p:nvPr/>
        </p:nvGrpSpPr>
        <p:grpSpPr>
          <a:xfrm>
            <a:off x="514350" y="3595123"/>
            <a:ext cx="4562497" cy="529654"/>
            <a:chOff x="0" y="-28575"/>
            <a:chExt cx="2403338" cy="279000"/>
          </a:xfrm>
        </p:grpSpPr>
        <p:sp>
          <p:nvSpPr>
            <p:cNvPr id="684" name="Google Shape;684;p4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85" name="Google Shape;685;p4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86" name="Google Shape;686;p42"/>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687" name="Google Shape;687;p42"/>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Real-time data analysis</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p:txBody>
      </p:sp>
      <p:sp>
        <p:nvSpPr>
          <p:cNvPr id="688" name="Google Shape;688;p42"/>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Automatic model inference</a:t>
            </a:r>
            <a:endParaRPr b="1" sz="1100">
              <a:solidFill>
                <a:srgbClr val="FFFFFF"/>
              </a:solidFill>
              <a:latin typeface="Open Sans"/>
              <a:ea typeface="Open Sans"/>
              <a:cs typeface="Open Sans"/>
              <a:sym typeface="Open Sans"/>
            </a:endParaRPr>
          </a:p>
        </p:txBody>
      </p:sp>
      <p:sp>
        <p:nvSpPr>
          <p:cNvPr id="689" name="Google Shape;689;p42"/>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Custom HTML/CSS styling</a:t>
            </a:r>
            <a:endParaRPr b="1" sz="1100">
              <a:solidFill>
                <a:schemeClr val="lt1"/>
              </a:solidFill>
              <a:latin typeface="Open Sans"/>
              <a:ea typeface="Open Sans"/>
              <a:cs typeface="Open Sans"/>
              <a:sym typeface="Open Sans"/>
            </a:endParaRPr>
          </a:p>
        </p:txBody>
      </p:sp>
      <p:sp>
        <p:nvSpPr>
          <p:cNvPr id="690" name="Google Shape;690;p42"/>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Live editing of source code</a:t>
            </a:r>
            <a:endParaRPr b="1" sz="1100">
              <a:solidFill>
                <a:srgbClr val="FFFFFF"/>
              </a:solidFill>
              <a:latin typeface="Open Sans"/>
              <a:ea typeface="Open Sans"/>
              <a:cs typeface="Open Sans"/>
              <a:sym typeface="Open Sans"/>
            </a:endParaRPr>
          </a:p>
        </p:txBody>
      </p:sp>
      <p:grpSp>
        <p:nvGrpSpPr>
          <p:cNvPr id="691" name="Google Shape;691;p42"/>
          <p:cNvGrpSpPr/>
          <p:nvPr/>
        </p:nvGrpSpPr>
        <p:grpSpPr>
          <a:xfrm>
            <a:off x="514350" y="4264073"/>
            <a:ext cx="4562497" cy="529654"/>
            <a:chOff x="0" y="-28575"/>
            <a:chExt cx="2403338" cy="279000"/>
          </a:xfrm>
        </p:grpSpPr>
        <p:sp>
          <p:nvSpPr>
            <p:cNvPr id="692" name="Google Shape;692;p4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93" name="Google Shape;693;p4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94" name="Google Shape;694;p42"/>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3D visualization support</a:t>
            </a:r>
            <a:endParaRPr b="1" sz="1100">
              <a:solidFill>
                <a:srgbClr val="FFFFFF"/>
              </a:solidFill>
              <a:latin typeface="Open Sans"/>
              <a:ea typeface="Open Sans"/>
              <a:cs typeface="Open Sans"/>
              <a:sym typeface="Open Sans"/>
            </a:endParaRPr>
          </a:p>
        </p:txBody>
      </p:sp>
      <p:grpSp>
        <p:nvGrpSpPr>
          <p:cNvPr id="695" name="Google Shape;695;p42"/>
          <p:cNvGrpSpPr/>
          <p:nvPr/>
        </p:nvGrpSpPr>
        <p:grpSpPr>
          <a:xfrm>
            <a:off x="0" y="127392"/>
            <a:ext cx="5738484" cy="716456"/>
            <a:chOff x="0" y="-28575"/>
            <a:chExt cx="3022800" cy="377400"/>
          </a:xfrm>
        </p:grpSpPr>
        <p:sp>
          <p:nvSpPr>
            <p:cNvPr id="696" name="Google Shape;696;p42"/>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697" name="Google Shape;697;p42"/>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98" name="Google Shape;698;p42"/>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Q5</a:t>
            </a:r>
            <a:endParaRPr sz="700"/>
          </a:p>
        </p:txBody>
      </p:sp>
      <p:sp>
        <p:nvSpPr>
          <p:cNvPr id="699" name="Google Shape;699;p42"/>
          <p:cNvSpPr txBox="1"/>
          <p:nvPr/>
        </p:nvSpPr>
        <p:spPr>
          <a:xfrm>
            <a:off x="514350" y="1083275"/>
            <a:ext cx="73731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600">
                <a:solidFill>
                  <a:srgbClr val="FFFFFF"/>
                </a:solidFill>
                <a:latin typeface="Open Sans"/>
                <a:ea typeface="Open Sans"/>
                <a:cs typeface="Open Sans"/>
                <a:sym typeface="Open Sans"/>
              </a:rPr>
              <a:t>What is a unique feature of Gradio interfaces?</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3" name="Shape 703"/>
        <p:cNvGrpSpPr/>
        <p:nvPr/>
      </p:nvGrpSpPr>
      <p:grpSpPr>
        <a:xfrm>
          <a:off x="0" y="0"/>
          <a:ext cx="0" cy="0"/>
          <a:chOff x="0" y="0"/>
          <a:chExt cx="0" cy="0"/>
        </a:xfrm>
      </p:grpSpPr>
      <p:sp>
        <p:nvSpPr>
          <p:cNvPr id="704" name="Google Shape;704;p43"/>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705" name="Google Shape;705;p43"/>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706" name="Google Shape;706;p43"/>
          <p:cNvGrpSpPr/>
          <p:nvPr/>
        </p:nvGrpSpPr>
        <p:grpSpPr>
          <a:xfrm>
            <a:off x="514350" y="1632735"/>
            <a:ext cx="4562497" cy="529654"/>
            <a:chOff x="0" y="-28575"/>
            <a:chExt cx="2403338" cy="279000"/>
          </a:xfrm>
        </p:grpSpPr>
        <p:sp>
          <p:nvSpPr>
            <p:cNvPr id="707" name="Google Shape;707;p4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8" name="Google Shape;708;p4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09" name="Google Shape;709;p43"/>
          <p:cNvGrpSpPr/>
          <p:nvPr/>
        </p:nvGrpSpPr>
        <p:grpSpPr>
          <a:xfrm>
            <a:off x="514350" y="2279427"/>
            <a:ext cx="4562497" cy="529654"/>
            <a:chOff x="0" y="-28575"/>
            <a:chExt cx="2403338" cy="279000"/>
          </a:xfrm>
        </p:grpSpPr>
        <p:sp>
          <p:nvSpPr>
            <p:cNvPr id="710" name="Google Shape;710;p4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11" name="Google Shape;711;p4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12" name="Google Shape;712;p43"/>
          <p:cNvGrpSpPr/>
          <p:nvPr/>
        </p:nvGrpSpPr>
        <p:grpSpPr>
          <a:xfrm>
            <a:off x="514350" y="2926056"/>
            <a:ext cx="4562497" cy="529654"/>
            <a:chOff x="0" y="-28575"/>
            <a:chExt cx="2403338" cy="279000"/>
          </a:xfrm>
        </p:grpSpPr>
        <p:sp>
          <p:nvSpPr>
            <p:cNvPr id="713" name="Google Shape;713;p4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14" name="Google Shape;714;p4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15" name="Google Shape;715;p43"/>
          <p:cNvGrpSpPr/>
          <p:nvPr/>
        </p:nvGrpSpPr>
        <p:grpSpPr>
          <a:xfrm>
            <a:off x="514350" y="3595123"/>
            <a:ext cx="4562497" cy="529654"/>
            <a:chOff x="0" y="-28575"/>
            <a:chExt cx="2403338" cy="279000"/>
          </a:xfrm>
        </p:grpSpPr>
        <p:sp>
          <p:nvSpPr>
            <p:cNvPr id="716" name="Google Shape;716;p4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17" name="Google Shape;717;p4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18" name="Google Shape;718;p43"/>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719" name="Google Shape;719;p43"/>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Developing mobile applications</a:t>
            </a:r>
            <a:endParaRPr b="1" sz="1100">
              <a:solidFill>
                <a:srgbClr val="FFFFFF"/>
              </a:solidFill>
              <a:latin typeface="Open Sans"/>
              <a:ea typeface="Open Sans"/>
              <a:cs typeface="Open Sans"/>
              <a:sym typeface="Open Sans"/>
            </a:endParaRPr>
          </a:p>
        </p:txBody>
      </p:sp>
      <p:sp>
        <p:nvSpPr>
          <p:cNvPr id="720" name="Google Shape;720;p43"/>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Conducting user experience research</a:t>
            </a:r>
            <a:endParaRPr b="1" sz="1100">
              <a:solidFill>
                <a:srgbClr val="FFFFFF"/>
              </a:solidFill>
              <a:latin typeface="Open Sans"/>
              <a:ea typeface="Open Sans"/>
              <a:cs typeface="Open Sans"/>
              <a:sym typeface="Open Sans"/>
            </a:endParaRPr>
          </a:p>
        </p:txBody>
      </p:sp>
      <p:sp>
        <p:nvSpPr>
          <p:cNvPr id="721" name="Google Shape;721;p43"/>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Debugging backend code</a:t>
            </a:r>
            <a:endParaRPr b="1" sz="1100">
              <a:solidFill>
                <a:schemeClr val="lt1"/>
              </a:solidFill>
              <a:latin typeface="Open Sans"/>
              <a:ea typeface="Open Sans"/>
              <a:cs typeface="Open Sans"/>
              <a:sym typeface="Open Sans"/>
            </a:endParaRPr>
          </a:p>
        </p:txBody>
      </p:sp>
      <p:sp>
        <p:nvSpPr>
          <p:cNvPr id="722" name="Google Shape;722;p43"/>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Demystifying machine learning model outputs</a:t>
            </a:r>
            <a:endParaRPr b="1" sz="1100">
              <a:solidFill>
                <a:srgbClr val="FFFFFF"/>
              </a:solidFill>
              <a:latin typeface="Open Sans"/>
              <a:ea typeface="Open Sans"/>
              <a:cs typeface="Open Sans"/>
              <a:sym typeface="Open Sans"/>
            </a:endParaRPr>
          </a:p>
        </p:txBody>
      </p:sp>
      <p:sp>
        <p:nvSpPr>
          <p:cNvPr id="723" name="Google Shape;723;p43"/>
          <p:cNvSpPr txBox="1"/>
          <p:nvPr/>
        </p:nvSpPr>
        <p:spPr>
          <a:xfrm>
            <a:off x="514350" y="1083273"/>
            <a:ext cx="36147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Gradio is particularly useful for:</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grpSp>
        <p:nvGrpSpPr>
          <p:cNvPr id="724" name="Google Shape;724;p43"/>
          <p:cNvGrpSpPr/>
          <p:nvPr/>
        </p:nvGrpSpPr>
        <p:grpSpPr>
          <a:xfrm>
            <a:off x="514350" y="4264073"/>
            <a:ext cx="4562497" cy="529654"/>
            <a:chOff x="0" y="-28575"/>
            <a:chExt cx="2403338" cy="279000"/>
          </a:xfrm>
        </p:grpSpPr>
        <p:sp>
          <p:nvSpPr>
            <p:cNvPr id="725" name="Google Shape;725;p43"/>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26" name="Google Shape;726;p43"/>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27" name="Google Shape;727;p43"/>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Managing databases</a:t>
            </a:r>
            <a:endParaRPr b="1" sz="1100">
              <a:solidFill>
                <a:srgbClr val="FFFFFF"/>
              </a:solidFill>
              <a:latin typeface="Open Sans"/>
              <a:ea typeface="Open Sans"/>
              <a:cs typeface="Open Sans"/>
              <a:sym typeface="Open Sans"/>
            </a:endParaRPr>
          </a:p>
        </p:txBody>
      </p:sp>
      <p:grpSp>
        <p:nvGrpSpPr>
          <p:cNvPr id="728" name="Google Shape;728;p43"/>
          <p:cNvGrpSpPr/>
          <p:nvPr/>
        </p:nvGrpSpPr>
        <p:grpSpPr>
          <a:xfrm>
            <a:off x="0" y="127392"/>
            <a:ext cx="5738484" cy="716456"/>
            <a:chOff x="0" y="-28575"/>
            <a:chExt cx="3022800" cy="377400"/>
          </a:xfrm>
        </p:grpSpPr>
        <p:sp>
          <p:nvSpPr>
            <p:cNvPr id="729" name="Google Shape;729;p43"/>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730" name="Google Shape;730;p43"/>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31" name="Google Shape;731;p43"/>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Q6</a:t>
            </a:r>
            <a:endParaRPr sz="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35" name="Shape 735"/>
        <p:cNvGrpSpPr/>
        <p:nvPr/>
      </p:nvGrpSpPr>
      <p:grpSpPr>
        <a:xfrm>
          <a:off x="0" y="0"/>
          <a:ext cx="0" cy="0"/>
          <a:chOff x="0" y="0"/>
          <a:chExt cx="0" cy="0"/>
        </a:xfrm>
      </p:grpSpPr>
      <p:sp>
        <p:nvSpPr>
          <p:cNvPr id="736" name="Google Shape;736;p44"/>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737" name="Google Shape;737;p44"/>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grpSp>
        <p:nvGrpSpPr>
          <p:cNvPr id="738" name="Google Shape;738;p44"/>
          <p:cNvGrpSpPr/>
          <p:nvPr/>
        </p:nvGrpSpPr>
        <p:grpSpPr>
          <a:xfrm>
            <a:off x="514350" y="1632735"/>
            <a:ext cx="4562497" cy="529654"/>
            <a:chOff x="0" y="-28575"/>
            <a:chExt cx="2403338" cy="279000"/>
          </a:xfrm>
        </p:grpSpPr>
        <p:sp>
          <p:nvSpPr>
            <p:cNvPr id="739" name="Google Shape;739;p4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0" name="Google Shape;740;p4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41" name="Google Shape;741;p44"/>
          <p:cNvGrpSpPr/>
          <p:nvPr/>
        </p:nvGrpSpPr>
        <p:grpSpPr>
          <a:xfrm>
            <a:off x="514350" y="2279427"/>
            <a:ext cx="4562497" cy="529654"/>
            <a:chOff x="0" y="-28575"/>
            <a:chExt cx="2403338" cy="279000"/>
          </a:xfrm>
        </p:grpSpPr>
        <p:sp>
          <p:nvSpPr>
            <p:cNvPr id="742" name="Google Shape;742;p4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3" name="Google Shape;743;p4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44" name="Google Shape;744;p44"/>
          <p:cNvGrpSpPr/>
          <p:nvPr/>
        </p:nvGrpSpPr>
        <p:grpSpPr>
          <a:xfrm>
            <a:off x="514350" y="2926056"/>
            <a:ext cx="4562497" cy="529654"/>
            <a:chOff x="0" y="-28575"/>
            <a:chExt cx="2403338" cy="279000"/>
          </a:xfrm>
        </p:grpSpPr>
        <p:sp>
          <p:nvSpPr>
            <p:cNvPr id="745" name="Google Shape;745;p4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6" name="Google Shape;746;p4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47" name="Google Shape;747;p44"/>
          <p:cNvGrpSpPr/>
          <p:nvPr/>
        </p:nvGrpSpPr>
        <p:grpSpPr>
          <a:xfrm>
            <a:off x="514350" y="3595125"/>
            <a:ext cx="4562497" cy="529654"/>
            <a:chOff x="0" y="-28574"/>
            <a:chExt cx="2403338" cy="279000"/>
          </a:xfrm>
        </p:grpSpPr>
        <p:sp>
          <p:nvSpPr>
            <p:cNvPr id="748" name="Google Shape;748;p4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9" name="Google Shape;749;p44"/>
            <p:cNvSpPr txBox="1"/>
            <p:nvPr/>
          </p:nvSpPr>
          <p:spPr>
            <a:xfrm>
              <a:off x="0" y="-28574"/>
              <a:ext cx="21375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50" name="Google Shape;750;p44"/>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751" name="Google Shape;751;p44"/>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Developing mobile applications</a:t>
            </a:r>
            <a:endParaRPr b="1" sz="1100">
              <a:solidFill>
                <a:srgbClr val="FFFFFF"/>
              </a:solidFill>
              <a:latin typeface="Open Sans"/>
              <a:ea typeface="Open Sans"/>
              <a:cs typeface="Open Sans"/>
              <a:sym typeface="Open Sans"/>
            </a:endParaRPr>
          </a:p>
        </p:txBody>
      </p:sp>
      <p:sp>
        <p:nvSpPr>
          <p:cNvPr id="752" name="Google Shape;752;p44"/>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Conducting user experience research</a:t>
            </a:r>
            <a:endParaRPr b="1" sz="1100">
              <a:solidFill>
                <a:srgbClr val="FFFFFF"/>
              </a:solidFill>
              <a:latin typeface="Open Sans"/>
              <a:ea typeface="Open Sans"/>
              <a:cs typeface="Open Sans"/>
              <a:sym typeface="Open Sans"/>
            </a:endParaRPr>
          </a:p>
        </p:txBody>
      </p:sp>
      <p:sp>
        <p:nvSpPr>
          <p:cNvPr id="753" name="Google Shape;753;p44"/>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Debugging backend code</a:t>
            </a:r>
            <a:endParaRPr b="1" sz="1100">
              <a:solidFill>
                <a:schemeClr val="lt1"/>
              </a:solidFill>
              <a:latin typeface="Open Sans"/>
              <a:ea typeface="Open Sans"/>
              <a:cs typeface="Open Sans"/>
              <a:sym typeface="Open Sans"/>
            </a:endParaRPr>
          </a:p>
        </p:txBody>
      </p:sp>
      <p:sp>
        <p:nvSpPr>
          <p:cNvPr id="754" name="Google Shape;754;p44"/>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Demystifying machine learning model outputs</a:t>
            </a:r>
            <a:endParaRPr b="1" sz="1100">
              <a:solidFill>
                <a:srgbClr val="FFFFFF"/>
              </a:solidFill>
              <a:latin typeface="Open Sans"/>
              <a:ea typeface="Open Sans"/>
              <a:cs typeface="Open Sans"/>
              <a:sym typeface="Open Sans"/>
            </a:endParaRPr>
          </a:p>
        </p:txBody>
      </p:sp>
      <p:sp>
        <p:nvSpPr>
          <p:cNvPr id="755" name="Google Shape;755;p44"/>
          <p:cNvSpPr txBox="1"/>
          <p:nvPr/>
        </p:nvSpPr>
        <p:spPr>
          <a:xfrm>
            <a:off x="514350" y="1083273"/>
            <a:ext cx="36147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Gradio is particularly useful for:</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grpSp>
        <p:nvGrpSpPr>
          <p:cNvPr id="756" name="Google Shape;756;p44"/>
          <p:cNvGrpSpPr/>
          <p:nvPr/>
        </p:nvGrpSpPr>
        <p:grpSpPr>
          <a:xfrm>
            <a:off x="514350" y="4264073"/>
            <a:ext cx="4562497" cy="529654"/>
            <a:chOff x="0" y="-28575"/>
            <a:chExt cx="2403338" cy="279000"/>
          </a:xfrm>
        </p:grpSpPr>
        <p:sp>
          <p:nvSpPr>
            <p:cNvPr id="757" name="Google Shape;757;p44"/>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58" name="Google Shape;758;p44"/>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59" name="Google Shape;759;p44"/>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Managing databases</a:t>
            </a:r>
            <a:endParaRPr b="1" sz="1100">
              <a:solidFill>
                <a:srgbClr val="FFFFFF"/>
              </a:solidFill>
              <a:latin typeface="Open Sans"/>
              <a:ea typeface="Open Sans"/>
              <a:cs typeface="Open Sans"/>
              <a:sym typeface="Open Sans"/>
            </a:endParaRPr>
          </a:p>
        </p:txBody>
      </p:sp>
      <p:grpSp>
        <p:nvGrpSpPr>
          <p:cNvPr id="760" name="Google Shape;760;p44"/>
          <p:cNvGrpSpPr/>
          <p:nvPr/>
        </p:nvGrpSpPr>
        <p:grpSpPr>
          <a:xfrm>
            <a:off x="0" y="127392"/>
            <a:ext cx="5738484" cy="716456"/>
            <a:chOff x="0" y="-28575"/>
            <a:chExt cx="3022800" cy="377400"/>
          </a:xfrm>
        </p:grpSpPr>
        <p:sp>
          <p:nvSpPr>
            <p:cNvPr id="761" name="Google Shape;761;p4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762" name="Google Shape;762;p44"/>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63" name="Google Shape;763;p44"/>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Q6</a:t>
            </a:r>
            <a:endParaRPr sz="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67" name="Shape 767"/>
        <p:cNvGrpSpPr/>
        <p:nvPr/>
      </p:nvGrpSpPr>
      <p:grpSpPr>
        <a:xfrm>
          <a:off x="0" y="0"/>
          <a:ext cx="0" cy="0"/>
          <a:chOff x="0" y="0"/>
          <a:chExt cx="0" cy="0"/>
        </a:xfrm>
      </p:grpSpPr>
      <p:sp>
        <p:nvSpPr>
          <p:cNvPr id="768" name="Google Shape;768;p45"/>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769" name="Google Shape;769;p45"/>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770" name="Google Shape;770;p45"/>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771" name="Google Shape;771;p45"/>
          <p:cNvGrpSpPr/>
          <p:nvPr/>
        </p:nvGrpSpPr>
        <p:grpSpPr>
          <a:xfrm>
            <a:off x="514350" y="1632735"/>
            <a:ext cx="4562497" cy="529654"/>
            <a:chOff x="0" y="-28575"/>
            <a:chExt cx="2403338" cy="279000"/>
          </a:xfrm>
        </p:grpSpPr>
        <p:sp>
          <p:nvSpPr>
            <p:cNvPr id="772" name="Google Shape;772;p4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73" name="Google Shape;773;p4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74" name="Google Shape;774;p45"/>
          <p:cNvGrpSpPr/>
          <p:nvPr/>
        </p:nvGrpSpPr>
        <p:grpSpPr>
          <a:xfrm>
            <a:off x="514350" y="2279427"/>
            <a:ext cx="4562497" cy="529654"/>
            <a:chOff x="0" y="-28575"/>
            <a:chExt cx="2403338" cy="279000"/>
          </a:xfrm>
        </p:grpSpPr>
        <p:sp>
          <p:nvSpPr>
            <p:cNvPr id="775" name="Google Shape;775;p4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76" name="Google Shape;776;p4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77" name="Google Shape;777;p45"/>
          <p:cNvGrpSpPr/>
          <p:nvPr/>
        </p:nvGrpSpPr>
        <p:grpSpPr>
          <a:xfrm>
            <a:off x="514350" y="2926056"/>
            <a:ext cx="4562497" cy="529654"/>
            <a:chOff x="0" y="-28575"/>
            <a:chExt cx="2403338" cy="279000"/>
          </a:xfrm>
        </p:grpSpPr>
        <p:sp>
          <p:nvSpPr>
            <p:cNvPr id="778" name="Google Shape;778;p4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79" name="Google Shape;779;p4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80" name="Google Shape;780;p45"/>
          <p:cNvGrpSpPr/>
          <p:nvPr/>
        </p:nvGrpSpPr>
        <p:grpSpPr>
          <a:xfrm>
            <a:off x="514350" y="3595123"/>
            <a:ext cx="4562497" cy="529654"/>
            <a:chOff x="0" y="-28575"/>
            <a:chExt cx="2403338" cy="279000"/>
          </a:xfrm>
        </p:grpSpPr>
        <p:sp>
          <p:nvSpPr>
            <p:cNvPr id="781" name="Google Shape;781;p45"/>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82" name="Google Shape;782;p45"/>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83" name="Google Shape;783;p4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784" name="Google Shape;784;p45"/>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Image classification demonstration</a:t>
            </a:r>
            <a:endParaRPr b="1" sz="1100">
              <a:solidFill>
                <a:srgbClr val="FFFFFF"/>
              </a:solidFill>
              <a:latin typeface="Open Sans"/>
              <a:ea typeface="Open Sans"/>
              <a:cs typeface="Open Sans"/>
              <a:sym typeface="Open Sans"/>
            </a:endParaRPr>
          </a:p>
        </p:txBody>
      </p:sp>
      <p:sp>
        <p:nvSpPr>
          <p:cNvPr id="785" name="Google Shape;785;p45"/>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Text generation preview</a:t>
            </a:r>
            <a:endParaRPr b="1" sz="1100">
              <a:solidFill>
                <a:srgbClr val="FFFFFF"/>
              </a:solidFill>
              <a:latin typeface="Open Sans"/>
              <a:ea typeface="Open Sans"/>
              <a:cs typeface="Open Sans"/>
              <a:sym typeface="Open Sans"/>
            </a:endParaRPr>
          </a:p>
        </p:txBody>
      </p:sp>
      <p:sp>
        <p:nvSpPr>
          <p:cNvPr id="786" name="Google Shape;786;p45"/>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Interactive data visualization</a:t>
            </a:r>
            <a:endParaRPr b="1" sz="1100">
              <a:solidFill>
                <a:schemeClr val="lt1"/>
              </a:solidFill>
              <a:latin typeface="Open Sans"/>
              <a:ea typeface="Open Sans"/>
              <a:cs typeface="Open Sans"/>
              <a:sym typeface="Open Sans"/>
            </a:endParaRPr>
          </a:p>
        </p:txBody>
      </p:sp>
      <p:sp>
        <p:nvSpPr>
          <p:cNvPr id="787" name="Google Shape;787;p45"/>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Real-time video processing</a:t>
            </a:r>
            <a:endParaRPr b="1" sz="1100">
              <a:solidFill>
                <a:srgbClr val="FFFFFF"/>
              </a:solidFill>
              <a:latin typeface="Open Sans"/>
              <a:ea typeface="Open Sans"/>
              <a:cs typeface="Open Sans"/>
              <a:sym typeface="Open Sans"/>
            </a:endParaRPr>
          </a:p>
        </p:txBody>
      </p:sp>
      <p:sp>
        <p:nvSpPr>
          <p:cNvPr id="788" name="Google Shape;788;p45"/>
          <p:cNvSpPr txBox="1"/>
          <p:nvPr/>
        </p:nvSpPr>
        <p:spPr>
          <a:xfrm>
            <a:off x="514350" y="1083275"/>
            <a:ext cx="88083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Which of these is NOT a typical use case for Gradio?</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
        <p:nvSpPr>
          <p:cNvPr id="789" name="Google Shape;789;p45"/>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Video game development</a:t>
            </a:r>
            <a:endParaRPr b="1" sz="1100">
              <a:solidFill>
                <a:srgbClr val="FFFFFF"/>
              </a:solidFill>
              <a:latin typeface="Open Sans"/>
              <a:ea typeface="Open Sans"/>
              <a:cs typeface="Open Sans"/>
              <a:sym typeface="Open Sans"/>
            </a:endParaRPr>
          </a:p>
        </p:txBody>
      </p:sp>
      <p:grpSp>
        <p:nvGrpSpPr>
          <p:cNvPr id="790" name="Google Shape;790;p45"/>
          <p:cNvGrpSpPr/>
          <p:nvPr/>
        </p:nvGrpSpPr>
        <p:grpSpPr>
          <a:xfrm>
            <a:off x="0" y="127392"/>
            <a:ext cx="5738484" cy="716456"/>
            <a:chOff x="0" y="-28575"/>
            <a:chExt cx="3022800" cy="377400"/>
          </a:xfrm>
        </p:grpSpPr>
        <p:sp>
          <p:nvSpPr>
            <p:cNvPr id="791" name="Google Shape;791;p45"/>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792" name="Google Shape;792;p45"/>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93" name="Google Shape;793;p45"/>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Q7</a:t>
            </a:r>
            <a:endParaRPr sz="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97" name="Shape 797"/>
        <p:cNvGrpSpPr/>
        <p:nvPr/>
      </p:nvGrpSpPr>
      <p:grpSpPr>
        <a:xfrm>
          <a:off x="0" y="0"/>
          <a:ext cx="0" cy="0"/>
          <a:chOff x="0" y="0"/>
          <a:chExt cx="0" cy="0"/>
        </a:xfrm>
      </p:grpSpPr>
      <p:sp>
        <p:nvSpPr>
          <p:cNvPr id="798" name="Google Shape;798;p46"/>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799" name="Google Shape;799;p46"/>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800" name="Google Shape;800;p46"/>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801" name="Google Shape;801;p46"/>
          <p:cNvGrpSpPr/>
          <p:nvPr/>
        </p:nvGrpSpPr>
        <p:grpSpPr>
          <a:xfrm>
            <a:off x="514350" y="1632735"/>
            <a:ext cx="4562497" cy="529654"/>
            <a:chOff x="0" y="-28575"/>
            <a:chExt cx="2403338" cy="279000"/>
          </a:xfrm>
        </p:grpSpPr>
        <p:sp>
          <p:nvSpPr>
            <p:cNvPr id="802" name="Google Shape;802;p4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03" name="Google Shape;803;p4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04" name="Google Shape;804;p46"/>
          <p:cNvGrpSpPr/>
          <p:nvPr/>
        </p:nvGrpSpPr>
        <p:grpSpPr>
          <a:xfrm>
            <a:off x="514350" y="2279427"/>
            <a:ext cx="4562497" cy="529654"/>
            <a:chOff x="0" y="-28575"/>
            <a:chExt cx="2403338" cy="279000"/>
          </a:xfrm>
        </p:grpSpPr>
        <p:sp>
          <p:nvSpPr>
            <p:cNvPr id="805" name="Google Shape;805;p4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06" name="Google Shape;806;p4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07" name="Google Shape;807;p46"/>
          <p:cNvGrpSpPr/>
          <p:nvPr/>
        </p:nvGrpSpPr>
        <p:grpSpPr>
          <a:xfrm>
            <a:off x="514350" y="2926056"/>
            <a:ext cx="4562497" cy="529654"/>
            <a:chOff x="0" y="-28575"/>
            <a:chExt cx="2403338" cy="279000"/>
          </a:xfrm>
        </p:grpSpPr>
        <p:sp>
          <p:nvSpPr>
            <p:cNvPr id="808" name="Google Shape;808;p4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09" name="Google Shape;809;p4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10" name="Google Shape;810;p46"/>
          <p:cNvGrpSpPr/>
          <p:nvPr/>
        </p:nvGrpSpPr>
        <p:grpSpPr>
          <a:xfrm>
            <a:off x="514350" y="3595123"/>
            <a:ext cx="4562497" cy="529654"/>
            <a:chOff x="0" y="-28575"/>
            <a:chExt cx="2403338" cy="279000"/>
          </a:xfrm>
        </p:grpSpPr>
        <p:sp>
          <p:nvSpPr>
            <p:cNvPr id="811" name="Google Shape;811;p46"/>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12" name="Google Shape;812;p46"/>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13" name="Google Shape;813;p46"/>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814" name="Google Shape;814;p46"/>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Image classification demonstration</a:t>
            </a:r>
            <a:endParaRPr b="1" sz="1100">
              <a:solidFill>
                <a:srgbClr val="FFFFFF"/>
              </a:solidFill>
              <a:latin typeface="Open Sans"/>
              <a:ea typeface="Open Sans"/>
              <a:cs typeface="Open Sans"/>
              <a:sym typeface="Open Sans"/>
            </a:endParaRPr>
          </a:p>
        </p:txBody>
      </p:sp>
      <p:sp>
        <p:nvSpPr>
          <p:cNvPr id="815" name="Google Shape;815;p46"/>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Text generation preview</a:t>
            </a:r>
            <a:endParaRPr b="1" sz="1100">
              <a:solidFill>
                <a:srgbClr val="FFFFFF"/>
              </a:solidFill>
              <a:latin typeface="Open Sans"/>
              <a:ea typeface="Open Sans"/>
              <a:cs typeface="Open Sans"/>
              <a:sym typeface="Open Sans"/>
            </a:endParaRPr>
          </a:p>
        </p:txBody>
      </p:sp>
      <p:sp>
        <p:nvSpPr>
          <p:cNvPr id="816" name="Google Shape;816;p46"/>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Interactive data visualization</a:t>
            </a:r>
            <a:endParaRPr b="1" sz="1100">
              <a:solidFill>
                <a:schemeClr val="lt1"/>
              </a:solidFill>
              <a:latin typeface="Open Sans"/>
              <a:ea typeface="Open Sans"/>
              <a:cs typeface="Open Sans"/>
              <a:sym typeface="Open Sans"/>
            </a:endParaRPr>
          </a:p>
        </p:txBody>
      </p:sp>
      <p:sp>
        <p:nvSpPr>
          <p:cNvPr id="817" name="Google Shape;817;p46"/>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Real-time video processing</a:t>
            </a:r>
            <a:endParaRPr b="1" sz="1100">
              <a:solidFill>
                <a:srgbClr val="FFFFFF"/>
              </a:solidFill>
              <a:latin typeface="Open Sans"/>
              <a:ea typeface="Open Sans"/>
              <a:cs typeface="Open Sans"/>
              <a:sym typeface="Open Sans"/>
            </a:endParaRPr>
          </a:p>
        </p:txBody>
      </p:sp>
      <p:sp>
        <p:nvSpPr>
          <p:cNvPr id="818" name="Google Shape;818;p46"/>
          <p:cNvSpPr txBox="1"/>
          <p:nvPr/>
        </p:nvSpPr>
        <p:spPr>
          <a:xfrm>
            <a:off x="514350" y="1083275"/>
            <a:ext cx="86298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Which of these is NOT a typical use case for Gradio?</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
        <p:nvSpPr>
          <p:cNvPr id="819" name="Google Shape;819;p46"/>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Video game development</a:t>
            </a:r>
            <a:endParaRPr b="1" sz="1100">
              <a:solidFill>
                <a:srgbClr val="FFFFFF"/>
              </a:solidFill>
              <a:latin typeface="Open Sans"/>
              <a:ea typeface="Open Sans"/>
              <a:cs typeface="Open Sans"/>
              <a:sym typeface="Open Sans"/>
            </a:endParaRPr>
          </a:p>
        </p:txBody>
      </p:sp>
      <p:grpSp>
        <p:nvGrpSpPr>
          <p:cNvPr id="820" name="Google Shape;820;p46"/>
          <p:cNvGrpSpPr/>
          <p:nvPr/>
        </p:nvGrpSpPr>
        <p:grpSpPr>
          <a:xfrm>
            <a:off x="0" y="127392"/>
            <a:ext cx="5738484" cy="716456"/>
            <a:chOff x="0" y="-28575"/>
            <a:chExt cx="3022800" cy="377400"/>
          </a:xfrm>
        </p:grpSpPr>
        <p:sp>
          <p:nvSpPr>
            <p:cNvPr id="821" name="Google Shape;821;p4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822" name="Google Shape;822;p46"/>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23" name="Google Shape;823;p46"/>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Q7</a:t>
            </a:r>
            <a:endParaRPr sz="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27" name="Shape 827"/>
        <p:cNvGrpSpPr/>
        <p:nvPr/>
      </p:nvGrpSpPr>
      <p:grpSpPr>
        <a:xfrm>
          <a:off x="0" y="0"/>
          <a:ext cx="0" cy="0"/>
          <a:chOff x="0" y="0"/>
          <a:chExt cx="0" cy="0"/>
        </a:xfrm>
      </p:grpSpPr>
      <p:sp>
        <p:nvSpPr>
          <p:cNvPr id="828" name="Google Shape;828;p47"/>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829" name="Google Shape;829;p47"/>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830" name="Google Shape;830;p47"/>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831" name="Google Shape;831;p47"/>
          <p:cNvGrpSpPr/>
          <p:nvPr/>
        </p:nvGrpSpPr>
        <p:grpSpPr>
          <a:xfrm>
            <a:off x="514350" y="1632735"/>
            <a:ext cx="4562497" cy="529654"/>
            <a:chOff x="0" y="-28575"/>
            <a:chExt cx="2403338" cy="279000"/>
          </a:xfrm>
        </p:grpSpPr>
        <p:sp>
          <p:nvSpPr>
            <p:cNvPr id="832" name="Google Shape;832;p4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33" name="Google Shape;833;p4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34" name="Google Shape;834;p47"/>
          <p:cNvGrpSpPr/>
          <p:nvPr/>
        </p:nvGrpSpPr>
        <p:grpSpPr>
          <a:xfrm>
            <a:off x="514350" y="2279427"/>
            <a:ext cx="4562497" cy="529654"/>
            <a:chOff x="0" y="-28575"/>
            <a:chExt cx="2403338" cy="279000"/>
          </a:xfrm>
        </p:grpSpPr>
        <p:sp>
          <p:nvSpPr>
            <p:cNvPr id="835" name="Google Shape;835;p4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36" name="Google Shape;836;p4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37" name="Google Shape;837;p47"/>
          <p:cNvGrpSpPr/>
          <p:nvPr/>
        </p:nvGrpSpPr>
        <p:grpSpPr>
          <a:xfrm>
            <a:off x="514350" y="2926056"/>
            <a:ext cx="4562497" cy="529654"/>
            <a:chOff x="0" y="-28575"/>
            <a:chExt cx="2403338" cy="279000"/>
          </a:xfrm>
        </p:grpSpPr>
        <p:sp>
          <p:nvSpPr>
            <p:cNvPr id="838" name="Google Shape;838;p47"/>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39" name="Google Shape;839;p47"/>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40" name="Google Shape;840;p47"/>
          <p:cNvSpPr/>
          <p:nvPr/>
        </p:nvSpPr>
        <p:spPr>
          <a:xfrm>
            <a:off x="514350" y="3649370"/>
            <a:ext cx="4562497" cy="47529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41" name="Google Shape;841;p47"/>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842" name="Google Shape;842;p47"/>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By increasing the server bandwidth</a:t>
            </a:r>
            <a:endParaRPr b="1" sz="1100">
              <a:solidFill>
                <a:srgbClr val="FFFFFF"/>
              </a:solidFill>
              <a:latin typeface="Open Sans"/>
              <a:ea typeface="Open Sans"/>
              <a:cs typeface="Open Sans"/>
              <a:sym typeface="Open Sans"/>
            </a:endParaRPr>
          </a:p>
        </p:txBody>
      </p:sp>
      <p:sp>
        <p:nvSpPr>
          <p:cNvPr id="843" name="Google Shape;843;p47"/>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Using smaller data files</a:t>
            </a:r>
            <a:endParaRPr b="1" sz="1100">
              <a:solidFill>
                <a:srgbClr val="FFFFFF"/>
              </a:solidFill>
              <a:latin typeface="Open Sans"/>
              <a:ea typeface="Open Sans"/>
              <a:cs typeface="Open Sans"/>
              <a:sym typeface="Open Sans"/>
            </a:endParaRPr>
          </a:p>
        </p:txBody>
      </p:sp>
      <p:sp>
        <p:nvSpPr>
          <p:cNvPr id="844" name="Google Shape;844;p47"/>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t/>
            </a:r>
            <a:endParaRPr b="1" sz="11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Optimizing the machine learning model</a:t>
            </a:r>
            <a:endParaRPr b="1" sz="11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chemeClr val="lt1"/>
              </a:solidFill>
              <a:latin typeface="Open Sans"/>
              <a:ea typeface="Open Sans"/>
              <a:cs typeface="Open Sans"/>
              <a:sym typeface="Open Sans"/>
            </a:endParaRPr>
          </a:p>
        </p:txBody>
      </p:sp>
      <p:sp>
        <p:nvSpPr>
          <p:cNvPr id="845" name="Google Shape;845;p47"/>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Reducing the number of interface components</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p:txBody>
      </p:sp>
      <p:sp>
        <p:nvSpPr>
          <p:cNvPr id="846" name="Google Shape;846;p47"/>
          <p:cNvSpPr txBox="1"/>
          <p:nvPr/>
        </p:nvSpPr>
        <p:spPr>
          <a:xfrm>
            <a:off x="514350" y="1083275"/>
            <a:ext cx="75225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How can you improve the performance of a Gradio interface?</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
        <p:nvSpPr>
          <p:cNvPr id="847" name="Google Shape;847;p47"/>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All of the above</a:t>
            </a:r>
            <a:endParaRPr b="1" sz="1100">
              <a:solidFill>
                <a:srgbClr val="FFFFFF"/>
              </a:solidFill>
              <a:latin typeface="Open Sans"/>
              <a:ea typeface="Open Sans"/>
              <a:cs typeface="Open Sans"/>
              <a:sym typeface="Open Sans"/>
            </a:endParaRPr>
          </a:p>
        </p:txBody>
      </p:sp>
      <p:grpSp>
        <p:nvGrpSpPr>
          <p:cNvPr id="848" name="Google Shape;848;p47"/>
          <p:cNvGrpSpPr/>
          <p:nvPr/>
        </p:nvGrpSpPr>
        <p:grpSpPr>
          <a:xfrm>
            <a:off x="0" y="127392"/>
            <a:ext cx="5738484" cy="716456"/>
            <a:chOff x="0" y="-28575"/>
            <a:chExt cx="3022800" cy="377400"/>
          </a:xfrm>
        </p:grpSpPr>
        <p:sp>
          <p:nvSpPr>
            <p:cNvPr id="849" name="Google Shape;849;p47"/>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850" name="Google Shape;850;p47"/>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51" name="Google Shape;851;p47"/>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Q8</a:t>
            </a:r>
            <a:endParaRPr sz="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55" name="Shape 855"/>
        <p:cNvGrpSpPr/>
        <p:nvPr/>
      </p:nvGrpSpPr>
      <p:grpSpPr>
        <a:xfrm>
          <a:off x="0" y="0"/>
          <a:ext cx="0" cy="0"/>
          <a:chOff x="0" y="0"/>
          <a:chExt cx="0" cy="0"/>
        </a:xfrm>
      </p:grpSpPr>
      <p:sp>
        <p:nvSpPr>
          <p:cNvPr id="856" name="Google Shape;856;p48"/>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857" name="Google Shape;857;p48"/>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858" name="Google Shape;858;p48"/>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859" name="Google Shape;859;p48"/>
          <p:cNvGrpSpPr/>
          <p:nvPr/>
        </p:nvGrpSpPr>
        <p:grpSpPr>
          <a:xfrm>
            <a:off x="514350" y="1632735"/>
            <a:ext cx="4562497" cy="529654"/>
            <a:chOff x="0" y="-28575"/>
            <a:chExt cx="2403338" cy="279000"/>
          </a:xfrm>
        </p:grpSpPr>
        <p:sp>
          <p:nvSpPr>
            <p:cNvPr id="860" name="Google Shape;860;p4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61" name="Google Shape;861;p4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62" name="Google Shape;862;p48"/>
          <p:cNvGrpSpPr/>
          <p:nvPr/>
        </p:nvGrpSpPr>
        <p:grpSpPr>
          <a:xfrm>
            <a:off x="514350" y="2279427"/>
            <a:ext cx="4562497" cy="529654"/>
            <a:chOff x="0" y="-28575"/>
            <a:chExt cx="2403338" cy="279000"/>
          </a:xfrm>
        </p:grpSpPr>
        <p:sp>
          <p:nvSpPr>
            <p:cNvPr id="863" name="Google Shape;863;p4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64" name="Google Shape;864;p4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65" name="Google Shape;865;p48"/>
          <p:cNvGrpSpPr/>
          <p:nvPr/>
        </p:nvGrpSpPr>
        <p:grpSpPr>
          <a:xfrm>
            <a:off x="514350" y="2926056"/>
            <a:ext cx="4562497" cy="529654"/>
            <a:chOff x="0" y="-28575"/>
            <a:chExt cx="2403338" cy="279000"/>
          </a:xfrm>
        </p:grpSpPr>
        <p:sp>
          <p:nvSpPr>
            <p:cNvPr id="866" name="Google Shape;866;p48"/>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67" name="Google Shape;867;p48"/>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68" name="Google Shape;868;p48"/>
          <p:cNvSpPr/>
          <p:nvPr/>
        </p:nvSpPr>
        <p:spPr>
          <a:xfrm>
            <a:off x="514350" y="364937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69" name="Google Shape;869;p48"/>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870" name="Google Shape;870;p48"/>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By increasing the server bandwidth</a:t>
            </a:r>
            <a:endParaRPr b="1" sz="1100">
              <a:solidFill>
                <a:srgbClr val="FFFFFF"/>
              </a:solidFill>
              <a:latin typeface="Open Sans"/>
              <a:ea typeface="Open Sans"/>
              <a:cs typeface="Open Sans"/>
              <a:sym typeface="Open Sans"/>
            </a:endParaRPr>
          </a:p>
        </p:txBody>
      </p:sp>
      <p:sp>
        <p:nvSpPr>
          <p:cNvPr id="871" name="Google Shape;871;p48"/>
          <p:cNvSpPr txBox="1"/>
          <p:nvPr/>
        </p:nvSpPr>
        <p:spPr>
          <a:xfrm>
            <a:off x="738200" y="232221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Using smaller data files</a:t>
            </a:r>
            <a:endParaRPr b="1" sz="1100">
              <a:solidFill>
                <a:srgbClr val="FFFFFF"/>
              </a:solidFill>
              <a:latin typeface="Open Sans"/>
              <a:ea typeface="Open Sans"/>
              <a:cs typeface="Open Sans"/>
              <a:sym typeface="Open Sans"/>
            </a:endParaRPr>
          </a:p>
        </p:txBody>
      </p:sp>
      <p:sp>
        <p:nvSpPr>
          <p:cNvPr id="872" name="Google Shape;872;p48"/>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t/>
            </a:r>
            <a:endParaRPr b="1" sz="11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Optimizing the machine learning model</a:t>
            </a:r>
            <a:endParaRPr b="1" sz="11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chemeClr val="lt1"/>
              </a:solidFill>
              <a:latin typeface="Open Sans"/>
              <a:ea typeface="Open Sans"/>
              <a:cs typeface="Open Sans"/>
              <a:sym typeface="Open Sans"/>
            </a:endParaRPr>
          </a:p>
        </p:txBody>
      </p:sp>
      <p:sp>
        <p:nvSpPr>
          <p:cNvPr id="873" name="Google Shape;873;p48"/>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Reducing the number of interface components</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100">
              <a:solidFill>
                <a:srgbClr val="FFFFFF"/>
              </a:solidFill>
              <a:latin typeface="Open Sans"/>
              <a:ea typeface="Open Sans"/>
              <a:cs typeface="Open Sans"/>
              <a:sym typeface="Open Sans"/>
            </a:endParaRPr>
          </a:p>
        </p:txBody>
      </p:sp>
      <p:sp>
        <p:nvSpPr>
          <p:cNvPr id="874" name="Google Shape;874;p48"/>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E. All of the above</a:t>
            </a:r>
            <a:endParaRPr b="1" sz="1100">
              <a:solidFill>
                <a:srgbClr val="FFFFFF"/>
              </a:solidFill>
              <a:latin typeface="Open Sans"/>
              <a:ea typeface="Open Sans"/>
              <a:cs typeface="Open Sans"/>
              <a:sym typeface="Open Sans"/>
            </a:endParaRPr>
          </a:p>
        </p:txBody>
      </p:sp>
      <p:grpSp>
        <p:nvGrpSpPr>
          <p:cNvPr id="875" name="Google Shape;875;p48"/>
          <p:cNvGrpSpPr/>
          <p:nvPr/>
        </p:nvGrpSpPr>
        <p:grpSpPr>
          <a:xfrm>
            <a:off x="0" y="127392"/>
            <a:ext cx="5738484" cy="716456"/>
            <a:chOff x="0" y="-28575"/>
            <a:chExt cx="3022800" cy="377400"/>
          </a:xfrm>
        </p:grpSpPr>
        <p:sp>
          <p:nvSpPr>
            <p:cNvPr id="876" name="Google Shape;876;p48"/>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877" name="Google Shape;877;p48"/>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78" name="Google Shape;878;p48"/>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Q8</a:t>
            </a:r>
            <a:endParaRPr sz="700"/>
          </a:p>
        </p:txBody>
      </p:sp>
      <p:sp>
        <p:nvSpPr>
          <p:cNvPr id="879" name="Google Shape;879;p48"/>
          <p:cNvSpPr txBox="1"/>
          <p:nvPr/>
        </p:nvSpPr>
        <p:spPr>
          <a:xfrm>
            <a:off x="514350" y="1083275"/>
            <a:ext cx="75225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600">
                <a:solidFill>
                  <a:srgbClr val="FFFFFF"/>
                </a:solidFill>
                <a:latin typeface="Open Sans"/>
                <a:ea typeface="Open Sans"/>
                <a:cs typeface="Open Sans"/>
                <a:sym typeface="Open Sans"/>
              </a:rPr>
              <a:t>How can you improve the performance of a Gradio interface?</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3" name="Shape 883"/>
        <p:cNvGrpSpPr/>
        <p:nvPr/>
      </p:nvGrpSpPr>
      <p:grpSpPr>
        <a:xfrm>
          <a:off x="0" y="0"/>
          <a:ext cx="0" cy="0"/>
          <a:chOff x="0" y="0"/>
          <a:chExt cx="0" cy="0"/>
        </a:xfrm>
      </p:grpSpPr>
      <p:sp>
        <p:nvSpPr>
          <p:cNvPr id="884" name="Google Shape;884;p49"/>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885" name="Google Shape;885;p49"/>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886" name="Google Shape;886;p49"/>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887" name="Google Shape;887;p49"/>
          <p:cNvGrpSpPr/>
          <p:nvPr/>
        </p:nvGrpSpPr>
        <p:grpSpPr>
          <a:xfrm>
            <a:off x="514350" y="1632735"/>
            <a:ext cx="4562497" cy="529654"/>
            <a:chOff x="0" y="-28575"/>
            <a:chExt cx="2403338" cy="279000"/>
          </a:xfrm>
        </p:grpSpPr>
        <p:sp>
          <p:nvSpPr>
            <p:cNvPr id="888" name="Google Shape;888;p4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89" name="Google Shape;889;p4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90" name="Google Shape;890;p49"/>
          <p:cNvGrpSpPr/>
          <p:nvPr/>
        </p:nvGrpSpPr>
        <p:grpSpPr>
          <a:xfrm>
            <a:off x="514350" y="2279427"/>
            <a:ext cx="4562497" cy="529654"/>
            <a:chOff x="0" y="-28575"/>
            <a:chExt cx="2403338" cy="279000"/>
          </a:xfrm>
        </p:grpSpPr>
        <p:sp>
          <p:nvSpPr>
            <p:cNvPr id="891" name="Google Shape;891;p4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92" name="Google Shape;892;p4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93" name="Google Shape;893;p49"/>
          <p:cNvGrpSpPr/>
          <p:nvPr/>
        </p:nvGrpSpPr>
        <p:grpSpPr>
          <a:xfrm>
            <a:off x="514350" y="2926056"/>
            <a:ext cx="4562497" cy="529654"/>
            <a:chOff x="0" y="-28575"/>
            <a:chExt cx="2403338" cy="279000"/>
          </a:xfrm>
        </p:grpSpPr>
        <p:sp>
          <p:nvSpPr>
            <p:cNvPr id="894" name="Google Shape;894;p49"/>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95" name="Google Shape;895;p49"/>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896" name="Google Shape;896;p49"/>
          <p:cNvSpPr/>
          <p:nvPr/>
        </p:nvSpPr>
        <p:spPr>
          <a:xfrm>
            <a:off x="514350" y="364937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97" name="Google Shape;897;p4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898" name="Google Shape;898;p49"/>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To encrypt data</a:t>
            </a:r>
            <a:endParaRPr b="1" sz="1100">
              <a:solidFill>
                <a:srgbClr val="FFFFFF"/>
              </a:solidFill>
              <a:latin typeface="Open Sans"/>
              <a:ea typeface="Open Sans"/>
              <a:cs typeface="Open Sans"/>
              <a:sym typeface="Open Sans"/>
            </a:endParaRPr>
          </a:p>
        </p:txBody>
      </p:sp>
      <p:sp>
        <p:nvSpPr>
          <p:cNvPr id="899" name="Google Shape;899;p49"/>
          <p:cNvSpPr txBox="1"/>
          <p:nvPr/>
        </p:nvSpPr>
        <p:spPr>
          <a:xfrm>
            <a:off x="738200" y="2322225"/>
            <a:ext cx="39921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To build more complex and customizable interfaces</a:t>
            </a:r>
            <a:endParaRPr b="1" sz="1100">
              <a:solidFill>
                <a:srgbClr val="FFFFFF"/>
              </a:solidFill>
              <a:latin typeface="Open Sans"/>
              <a:ea typeface="Open Sans"/>
              <a:cs typeface="Open Sans"/>
              <a:sym typeface="Open Sans"/>
            </a:endParaRPr>
          </a:p>
        </p:txBody>
      </p:sp>
      <p:sp>
        <p:nvSpPr>
          <p:cNvPr id="900" name="Google Shape;900;p49"/>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To increase processing speed</a:t>
            </a:r>
            <a:endParaRPr b="1" sz="1100">
              <a:solidFill>
                <a:schemeClr val="lt1"/>
              </a:solidFill>
              <a:latin typeface="Open Sans"/>
              <a:ea typeface="Open Sans"/>
              <a:cs typeface="Open Sans"/>
              <a:sym typeface="Open Sans"/>
            </a:endParaRPr>
          </a:p>
        </p:txBody>
      </p:sp>
      <p:sp>
        <p:nvSpPr>
          <p:cNvPr id="901" name="Google Shape;901;p49"/>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To store large datasets</a:t>
            </a:r>
            <a:endParaRPr b="1" sz="1100">
              <a:solidFill>
                <a:srgbClr val="FFFFFF"/>
              </a:solidFill>
              <a:latin typeface="Open Sans"/>
              <a:ea typeface="Open Sans"/>
              <a:cs typeface="Open Sans"/>
              <a:sym typeface="Open Sans"/>
            </a:endParaRPr>
          </a:p>
        </p:txBody>
      </p:sp>
      <p:sp>
        <p:nvSpPr>
          <p:cNvPr id="902" name="Google Shape;902;p49"/>
          <p:cNvSpPr txBox="1"/>
          <p:nvPr/>
        </p:nvSpPr>
        <p:spPr>
          <a:xfrm>
            <a:off x="514350" y="1083275"/>
            <a:ext cx="80160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FFFFFF"/>
                </a:solidFill>
                <a:latin typeface="Open Sans"/>
                <a:ea typeface="Open Sans"/>
                <a:cs typeface="Open Sans"/>
                <a:sym typeface="Open Sans"/>
              </a:rPr>
              <a:t>In Gradio, what is the purpose of 'Blocks'?</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
        <p:nvSpPr>
          <p:cNvPr id="903" name="Google Shape;903;p49"/>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E. To create 3D models</a:t>
            </a:r>
            <a:endParaRPr b="1" sz="1100">
              <a:solidFill>
                <a:srgbClr val="FFFFFF"/>
              </a:solidFill>
              <a:latin typeface="Open Sans"/>
              <a:ea typeface="Open Sans"/>
              <a:cs typeface="Open Sans"/>
              <a:sym typeface="Open Sans"/>
            </a:endParaRPr>
          </a:p>
        </p:txBody>
      </p:sp>
      <p:grpSp>
        <p:nvGrpSpPr>
          <p:cNvPr id="904" name="Google Shape;904;p49"/>
          <p:cNvGrpSpPr/>
          <p:nvPr/>
        </p:nvGrpSpPr>
        <p:grpSpPr>
          <a:xfrm>
            <a:off x="0" y="127392"/>
            <a:ext cx="5738484" cy="716456"/>
            <a:chOff x="0" y="-28575"/>
            <a:chExt cx="3022800" cy="377400"/>
          </a:xfrm>
        </p:grpSpPr>
        <p:sp>
          <p:nvSpPr>
            <p:cNvPr id="905" name="Google Shape;905;p49"/>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906" name="Google Shape;906;p49"/>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07" name="Google Shape;907;p49"/>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Q9</a:t>
            </a:r>
            <a:endParaRPr sz="7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11" name="Shape 911"/>
        <p:cNvGrpSpPr/>
        <p:nvPr/>
      </p:nvGrpSpPr>
      <p:grpSpPr>
        <a:xfrm>
          <a:off x="0" y="0"/>
          <a:ext cx="0" cy="0"/>
          <a:chOff x="0" y="0"/>
          <a:chExt cx="0" cy="0"/>
        </a:xfrm>
      </p:grpSpPr>
      <p:sp>
        <p:nvSpPr>
          <p:cNvPr id="912" name="Google Shape;912;p50"/>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913" name="Google Shape;913;p50"/>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914" name="Google Shape;914;p50"/>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915" name="Google Shape;915;p50"/>
          <p:cNvGrpSpPr/>
          <p:nvPr/>
        </p:nvGrpSpPr>
        <p:grpSpPr>
          <a:xfrm>
            <a:off x="514350" y="1632735"/>
            <a:ext cx="4562497" cy="529654"/>
            <a:chOff x="0" y="-28575"/>
            <a:chExt cx="2403338" cy="279000"/>
          </a:xfrm>
        </p:grpSpPr>
        <p:sp>
          <p:nvSpPr>
            <p:cNvPr id="916" name="Google Shape;916;p5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17" name="Google Shape;917;p5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18" name="Google Shape;918;p50"/>
          <p:cNvSpPr/>
          <p:nvPr/>
        </p:nvSpPr>
        <p:spPr>
          <a:xfrm>
            <a:off x="514350" y="2333674"/>
            <a:ext cx="4562497" cy="47529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919" name="Google Shape;919;p50"/>
          <p:cNvGrpSpPr/>
          <p:nvPr/>
        </p:nvGrpSpPr>
        <p:grpSpPr>
          <a:xfrm>
            <a:off x="514350" y="2926056"/>
            <a:ext cx="4562497" cy="529654"/>
            <a:chOff x="0" y="-28575"/>
            <a:chExt cx="2403338" cy="279000"/>
          </a:xfrm>
        </p:grpSpPr>
        <p:sp>
          <p:nvSpPr>
            <p:cNvPr id="920" name="Google Shape;920;p50"/>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21" name="Google Shape;921;p50"/>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22" name="Google Shape;922;p50"/>
          <p:cNvSpPr/>
          <p:nvPr/>
        </p:nvSpPr>
        <p:spPr>
          <a:xfrm>
            <a:off x="514350" y="364937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23" name="Google Shape;923;p50"/>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924" name="Google Shape;924;p50"/>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To encrypt data</a:t>
            </a:r>
            <a:endParaRPr b="1" sz="1100">
              <a:solidFill>
                <a:srgbClr val="FFFFFF"/>
              </a:solidFill>
              <a:latin typeface="Open Sans"/>
              <a:ea typeface="Open Sans"/>
              <a:cs typeface="Open Sans"/>
              <a:sym typeface="Open Sans"/>
            </a:endParaRPr>
          </a:p>
        </p:txBody>
      </p:sp>
      <p:sp>
        <p:nvSpPr>
          <p:cNvPr id="925" name="Google Shape;925;p50"/>
          <p:cNvSpPr txBox="1"/>
          <p:nvPr/>
        </p:nvSpPr>
        <p:spPr>
          <a:xfrm>
            <a:off x="738200" y="2322225"/>
            <a:ext cx="39921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B. To build more complex and customizable interfaces</a:t>
            </a:r>
            <a:endParaRPr b="1" sz="1100">
              <a:solidFill>
                <a:srgbClr val="FFFFFF"/>
              </a:solidFill>
              <a:latin typeface="Open Sans"/>
              <a:ea typeface="Open Sans"/>
              <a:cs typeface="Open Sans"/>
              <a:sym typeface="Open Sans"/>
            </a:endParaRPr>
          </a:p>
        </p:txBody>
      </p:sp>
      <p:sp>
        <p:nvSpPr>
          <p:cNvPr id="926" name="Google Shape;926;p50"/>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To increase processing speed</a:t>
            </a:r>
            <a:endParaRPr b="1" sz="1100">
              <a:solidFill>
                <a:schemeClr val="lt1"/>
              </a:solidFill>
              <a:latin typeface="Open Sans"/>
              <a:ea typeface="Open Sans"/>
              <a:cs typeface="Open Sans"/>
              <a:sym typeface="Open Sans"/>
            </a:endParaRPr>
          </a:p>
        </p:txBody>
      </p:sp>
      <p:sp>
        <p:nvSpPr>
          <p:cNvPr id="927" name="Google Shape;927;p50"/>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To store large datasets</a:t>
            </a:r>
            <a:endParaRPr b="1" sz="1100">
              <a:solidFill>
                <a:srgbClr val="FFFFFF"/>
              </a:solidFill>
              <a:latin typeface="Open Sans"/>
              <a:ea typeface="Open Sans"/>
              <a:cs typeface="Open Sans"/>
              <a:sym typeface="Open Sans"/>
            </a:endParaRPr>
          </a:p>
        </p:txBody>
      </p:sp>
      <p:sp>
        <p:nvSpPr>
          <p:cNvPr id="928" name="Google Shape;928;p50"/>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E. To create 3D models</a:t>
            </a:r>
            <a:endParaRPr b="1" sz="1100">
              <a:solidFill>
                <a:srgbClr val="FFFFFF"/>
              </a:solidFill>
              <a:latin typeface="Open Sans"/>
              <a:ea typeface="Open Sans"/>
              <a:cs typeface="Open Sans"/>
              <a:sym typeface="Open Sans"/>
            </a:endParaRPr>
          </a:p>
        </p:txBody>
      </p:sp>
      <p:grpSp>
        <p:nvGrpSpPr>
          <p:cNvPr id="929" name="Google Shape;929;p50"/>
          <p:cNvGrpSpPr/>
          <p:nvPr/>
        </p:nvGrpSpPr>
        <p:grpSpPr>
          <a:xfrm>
            <a:off x="0" y="127392"/>
            <a:ext cx="5738484" cy="716456"/>
            <a:chOff x="0" y="-28575"/>
            <a:chExt cx="3022800" cy="377400"/>
          </a:xfrm>
        </p:grpSpPr>
        <p:sp>
          <p:nvSpPr>
            <p:cNvPr id="930" name="Google Shape;930;p50"/>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931" name="Google Shape;931;p50"/>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32" name="Google Shape;932;p50"/>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Q9</a:t>
            </a:r>
            <a:endParaRPr sz="700"/>
          </a:p>
        </p:txBody>
      </p:sp>
      <p:sp>
        <p:nvSpPr>
          <p:cNvPr id="933" name="Google Shape;933;p50"/>
          <p:cNvSpPr txBox="1"/>
          <p:nvPr/>
        </p:nvSpPr>
        <p:spPr>
          <a:xfrm>
            <a:off x="514350" y="1083275"/>
            <a:ext cx="8016000" cy="81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 sz="1600">
                <a:solidFill>
                  <a:srgbClr val="FFFFFF"/>
                </a:solidFill>
                <a:latin typeface="Open Sans"/>
                <a:ea typeface="Open Sans"/>
                <a:cs typeface="Open Sans"/>
                <a:sym typeface="Open Sans"/>
              </a:rPr>
              <a:t>In Gradio, what is the purpose of 'Blocks'?</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t/>
            </a:r>
            <a:endParaRPr b="1" sz="16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600">
              <a:solidFill>
                <a:srgbClr val="FFFFFF"/>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37" name="Shape 937"/>
        <p:cNvGrpSpPr/>
        <p:nvPr/>
      </p:nvGrpSpPr>
      <p:grpSpPr>
        <a:xfrm>
          <a:off x="0" y="0"/>
          <a:ext cx="0" cy="0"/>
          <a:chOff x="0" y="0"/>
          <a:chExt cx="0" cy="0"/>
        </a:xfrm>
      </p:grpSpPr>
      <p:sp>
        <p:nvSpPr>
          <p:cNvPr id="938" name="Google Shape;938;p51"/>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939" name="Google Shape;939;p51"/>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940" name="Google Shape;940;p51"/>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941" name="Google Shape;941;p51"/>
          <p:cNvGrpSpPr/>
          <p:nvPr/>
        </p:nvGrpSpPr>
        <p:grpSpPr>
          <a:xfrm>
            <a:off x="514350" y="1632735"/>
            <a:ext cx="4562497" cy="529654"/>
            <a:chOff x="0" y="-28575"/>
            <a:chExt cx="2403338" cy="279000"/>
          </a:xfrm>
        </p:grpSpPr>
        <p:sp>
          <p:nvSpPr>
            <p:cNvPr id="942" name="Google Shape;942;p5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43" name="Google Shape;943;p51"/>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44" name="Google Shape;944;p51"/>
          <p:cNvSpPr/>
          <p:nvPr/>
        </p:nvSpPr>
        <p:spPr>
          <a:xfrm>
            <a:off x="514350" y="2333674"/>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945" name="Google Shape;945;p51"/>
          <p:cNvGrpSpPr/>
          <p:nvPr/>
        </p:nvGrpSpPr>
        <p:grpSpPr>
          <a:xfrm>
            <a:off x="514350" y="2926056"/>
            <a:ext cx="4562497" cy="529654"/>
            <a:chOff x="0" y="-28575"/>
            <a:chExt cx="2403338" cy="279000"/>
          </a:xfrm>
        </p:grpSpPr>
        <p:sp>
          <p:nvSpPr>
            <p:cNvPr id="946" name="Google Shape;946;p51"/>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47" name="Google Shape;947;p51"/>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48" name="Google Shape;948;p51"/>
          <p:cNvSpPr/>
          <p:nvPr/>
        </p:nvSpPr>
        <p:spPr>
          <a:xfrm>
            <a:off x="514350" y="364937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49" name="Google Shape;949;p51"/>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950" name="Google Shape;950;p51"/>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E-commerce websites</a:t>
            </a:r>
            <a:endParaRPr b="1" sz="1100">
              <a:solidFill>
                <a:srgbClr val="FFFFFF"/>
              </a:solidFill>
              <a:latin typeface="Open Sans"/>
              <a:ea typeface="Open Sans"/>
              <a:cs typeface="Open Sans"/>
              <a:sym typeface="Open Sans"/>
            </a:endParaRPr>
          </a:p>
        </p:txBody>
      </p:sp>
      <p:sp>
        <p:nvSpPr>
          <p:cNvPr id="951" name="Google Shape;951;p51"/>
          <p:cNvSpPr txBox="1"/>
          <p:nvPr/>
        </p:nvSpPr>
        <p:spPr>
          <a:xfrm>
            <a:off x="738200" y="2322225"/>
            <a:ext cx="39921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B. Machine learning and AI applications</a:t>
            </a:r>
            <a:endParaRPr b="1" sz="1100">
              <a:solidFill>
                <a:srgbClr val="FFFFFF"/>
              </a:solidFill>
              <a:latin typeface="Open Sans"/>
              <a:ea typeface="Open Sans"/>
              <a:cs typeface="Open Sans"/>
              <a:sym typeface="Open Sans"/>
            </a:endParaRPr>
          </a:p>
        </p:txBody>
      </p:sp>
      <p:sp>
        <p:nvSpPr>
          <p:cNvPr id="952" name="Google Shape;952;p51"/>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Online gaming platforms</a:t>
            </a:r>
            <a:endParaRPr b="1" sz="1100">
              <a:solidFill>
                <a:schemeClr val="lt1"/>
              </a:solidFill>
              <a:latin typeface="Open Sans"/>
              <a:ea typeface="Open Sans"/>
              <a:cs typeface="Open Sans"/>
              <a:sym typeface="Open Sans"/>
            </a:endParaRPr>
          </a:p>
        </p:txBody>
      </p:sp>
      <p:sp>
        <p:nvSpPr>
          <p:cNvPr id="953" name="Google Shape;953;p51"/>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Social media platforms</a:t>
            </a:r>
            <a:endParaRPr b="1" sz="1100">
              <a:solidFill>
                <a:srgbClr val="FFFFFF"/>
              </a:solidFill>
              <a:latin typeface="Open Sans"/>
              <a:ea typeface="Open Sans"/>
              <a:cs typeface="Open Sans"/>
              <a:sym typeface="Open Sans"/>
            </a:endParaRPr>
          </a:p>
        </p:txBody>
      </p:sp>
      <p:sp>
        <p:nvSpPr>
          <p:cNvPr id="954" name="Google Shape;954;p51"/>
          <p:cNvSpPr txBox="1"/>
          <p:nvPr/>
        </p:nvSpPr>
        <p:spPr>
          <a:xfrm>
            <a:off x="514350" y="1083275"/>
            <a:ext cx="83031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What type of applications can benefit the most from Gradio interfaces?</a:t>
            </a:r>
            <a:endParaRPr sz="1600"/>
          </a:p>
        </p:txBody>
      </p:sp>
      <p:sp>
        <p:nvSpPr>
          <p:cNvPr id="955" name="Google Shape;955;p51"/>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E. Financial analysis tools</a:t>
            </a:r>
            <a:endParaRPr b="1" sz="1100">
              <a:solidFill>
                <a:schemeClr val="lt1"/>
              </a:solidFill>
              <a:latin typeface="Open Sans"/>
              <a:ea typeface="Open Sans"/>
              <a:cs typeface="Open Sans"/>
              <a:sym typeface="Open Sans"/>
            </a:endParaRPr>
          </a:p>
        </p:txBody>
      </p:sp>
      <p:grpSp>
        <p:nvGrpSpPr>
          <p:cNvPr id="956" name="Google Shape;956;p51"/>
          <p:cNvGrpSpPr/>
          <p:nvPr/>
        </p:nvGrpSpPr>
        <p:grpSpPr>
          <a:xfrm>
            <a:off x="0" y="127392"/>
            <a:ext cx="5738484" cy="716456"/>
            <a:chOff x="0" y="-28575"/>
            <a:chExt cx="3022800" cy="377400"/>
          </a:xfrm>
        </p:grpSpPr>
        <p:sp>
          <p:nvSpPr>
            <p:cNvPr id="957" name="Google Shape;957;p51"/>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958" name="Google Shape;958;p51"/>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59" name="Google Shape;959;p51"/>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Q10</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2" name="Shape 132"/>
        <p:cNvGrpSpPr/>
        <p:nvPr/>
      </p:nvGrpSpPr>
      <p:grpSpPr>
        <a:xfrm>
          <a:off x="0" y="0"/>
          <a:ext cx="0" cy="0"/>
          <a:chOff x="0" y="0"/>
          <a:chExt cx="0" cy="0"/>
        </a:xfrm>
      </p:grpSpPr>
      <p:grpSp>
        <p:nvGrpSpPr>
          <p:cNvPr id="133" name="Google Shape;133;p16"/>
          <p:cNvGrpSpPr/>
          <p:nvPr/>
        </p:nvGrpSpPr>
        <p:grpSpPr>
          <a:xfrm>
            <a:off x="3090202" y="2283499"/>
            <a:ext cx="4957972" cy="486705"/>
            <a:chOff x="3090202" y="4484724"/>
            <a:chExt cx="4957972" cy="486705"/>
          </a:xfrm>
        </p:grpSpPr>
        <p:sp>
          <p:nvSpPr>
            <p:cNvPr id="134" name="Google Shape;134;p16"/>
            <p:cNvSpPr txBox="1"/>
            <p:nvPr/>
          </p:nvSpPr>
          <p:spPr>
            <a:xfrm>
              <a:off x="3879074" y="4604925"/>
              <a:ext cx="4169100" cy="2463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lang="en" sz="1600">
                  <a:solidFill>
                    <a:srgbClr val="FFFFFF"/>
                  </a:solidFill>
                  <a:latin typeface="Open Sans"/>
                  <a:ea typeface="Open Sans"/>
                  <a:cs typeface="Open Sans"/>
                  <a:sym typeface="Open Sans"/>
                </a:rPr>
                <a:t>Hands-on Practice [20 Minutes]</a:t>
              </a:r>
              <a:endParaRPr sz="700">
                <a:latin typeface="Open Sans"/>
                <a:ea typeface="Open Sans"/>
                <a:cs typeface="Open Sans"/>
                <a:sym typeface="Open Sans"/>
              </a:endParaRPr>
            </a:p>
          </p:txBody>
        </p:sp>
        <p:grpSp>
          <p:nvGrpSpPr>
            <p:cNvPr id="135" name="Google Shape;135;p16"/>
            <p:cNvGrpSpPr/>
            <p:nvPr/>
          </p:nvGrpSpPr>
          <p:grpSpPr>
            <a:xfrm>
              <a:off x="3090202" y="4484724"/>
              <a:ext cx="471993" cy="486705"/>
              <a:chOff x="0" y="0"/>
              <a:chExt cx="812800" cy="812800"/>
            </a:xfrm>
          </p:grpSpPr>
          <p:sp>
            <p:nvSpPr>
              <p:cNvPr id="136" name="Google Shape;136;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7" name="Google Shape;137;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2</a:t>
                </a:r>
                <a:endParaRPr sz="200">
                  <a:solidFill>
                    <a:schemeClr val="lt1"/>
                  </a:solidFill>
                  <a:latin typeface="Open Sans"/>
                  <a:ea typeface="Open Sans"/>
                  <a:cs typeface="Open Sans"/>
                  <a:sym typeface="Open Sans"/>
                </a:endParaRPr>
              </a:p>
            </p:txBody>
          </p:sp>
        </p:grpSp>
      </p:grpSp>
      <p:grpSp>
        <p:nvGrpSpPr>
          <p:cNvPr id="138" name="Google Shape;138;p16"/>
          <p:cNvGrpSpPr/>
          <p:nvPr/>
        </p:nvGrpSpPr>
        <p:grpSpPr>
          <a:xfrm>
            <a:off x="0" y="127392"/>
            <a:ext cx="5738484" cy="716456"/>
            <a:chOff x="0" y="-28575"/>
            <a:chExt cx="3022800" cy="377400"/>
          </a:xfrm>
        </p:grpSpPr>
        <p:sp>
          <p:nvSpPr>
            <p:cNvPr id="139" name="Google Shape;139;p16"/>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40" name="Google Shape;140;p16"/>
            <p:cNvSpPr txBox="1"/>
            <p:nvPr/>
          </p:nvSpPr>
          <p:spPr>
            <a:xfrm>
              <a:off x="0" y="-28575"/>
              <a:ext cx="3022800" cy="377400"/>
            </a:xfrm>
            <a:prstGeom prst="rect">
              <a:avLst/>
            </a:prstGeom>
            <a:solidFill>
              <a:srgbClr val="D362A4"/>
            </a:solid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1" name="Google Shape;141;p16"/>
          <p:cNvSpPr txBox="1"/>
          <p:nvPr/>
        </p:nvSpPr>
        <p:spPr>
          <a:xfrm>
            <a:off x="514350" y="234364"/>
            <a:ext cx="4992900" cy="502500"/>
          </a:xfrm>
          <a:prstGeom prst="rect">
            <a:avLst/>
          </a:prstGeom>
          <a:noFill/>
          <a:ln>
            <a:noFill/>
          </a:ln>
        </p:spPr>
        <p:txBody>
          <a:bodyPr anchorCtr="0" anchor="b" bIns="0" lIns="0" spcFirstLastPara="1" rIns="0" wrap="square" tIns="0">
            <a:noAutofit/>
          </a:bodyPr>
          <a:lstStyle/>
          <a:p>
            <a:pPr indent="0" lvl="0" marL="0" marR="0" rtl="0" algn="l">
              <a:lnSpc>
                <a:spcPct val="140000"/>
              </a:lnSpc>
              <a:spcBef>
                <a:spcPts val="0"/>
              </a:spcBef>
              <a:spcAft>
                <a:spcPts val="0"/>
              </a:spcAft>
              <a:buNone/>
            </a:pPr>
            <a:r>
              <a:rPr b="1" i="0" lang="en" sz="2900" u="none" cap="none" strike="noStrike">
                <a:solidFill>
                  <a:srgbClr val="FFFFFF"/>
                </a:solidFill>
                <a:latin typeface="Open Sans"/>
                <a:ea typeface="Open Sans"/>
                <a:cs typeface="Open Sans"/>
                <a:sym typeface="Open Sans"/>
              </a:rPr>
              <a:t>Table of Contents / Agenda</a:t>
            </a:r>
            <a:endParaRPr sz="700"/>
          </a:p>
        </p:txBody>
      </p:sp>
      <p:sp>
        <p:nvSpPr>
          <p:cNvPr id="142" name="Google Shape;142;p16"/>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143" name="Google Shape;143;p16"/>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4">
              <a:alphaModFix/>
            </a:blip>
            <a:stretch>
              <a:fillRect b="0" l="0" r="0" t="0"/>
            </a:stretch>
          </a:blipFill>
          <a:ln>
            <a:noFill/>
          </a:ln>
        </p:spPr>
      </p:sp>
      <p:grpSp>
        <p:nvGrpSpPr>
          <p:cNvPr id="144" name="Google Shape;144;p16"/>
          <p:cNvGrpSpPr/>
          <p:nvPr/>
        </p:nvGrpSpPr>
        <p:grpSpPr>
          <a:xfrm>
            <a:off x="3090202" y="3246674"/>
            <a:ext cx="2064137" cy="486705"/>
            <a:chOff x="3090202" y="4484724"/>
            <a:chExt cx="2064137" cy="486705"/>
          </a:xfrm>
        </p:grpSpPr>
        <p:sp>
          <p:nvSpPr>
            <p:cNvPr id="145" name="Google Shape;145;p16"/>
            <p:cNvSpPr txBox="1"/>
            <p:nvPr/>
          </p:nvSpPr>
          <p:spPr>
            <a:xfrm>
              <a:off x="3879040" y="4604927"/>
              <a:ext cx="1275300" cy="2463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lang="en" sz="1600">
                  <a:solidFill>
                    <a:srgbClr val="FFFFFF"/>
                  </a:solidFill>
                  <a:latin typeface="Open Sans"/>
                  <a:ea typeface="Open Sans"/>
                  <a:cs typeface="Open Sans"/>
                  <a:sym typeface="Open Sans"/>
                </a:rPr>
                <a:t>Final Quiz</a:t>
              </a:r>
              <a:endParaRPr sz="700">
                <a:latin typeface="Open Sans"/>
                <a:ea typeface="Open Sans"/>
                <a:cs typeface="Open Sans"/>
                <a:sym typeface="Open Sans"/>
              </a:endParaRPr>
            </a:p>
          </p:txBody>
        </p:sp>
        <p:grpSp>
          <p:nvGrpSpPr>
            <p:cNvPr id="146" name="Google Shape;146;p16"/>
            <p:cNvGrpSpPr/>
            <p:nvPr/>
          </p:nvGrpSpPr>
          <p:grpSpPr>
            <a:xfrm>
              <a:off x="3090202" y="4484724"/>
              <a:ext cx="471993" cy="486705"/>
              <a:chOff x="0" y="0"/>
              <a:chExt cx="812800" cy="812800"/>
            </a:xfrm>
          </p:grpSpPr>
          <p:sp>
            <p:nvSpPr>
              <p:cNvPr id="147" name="Google Shape;147;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8" name="Google Shape;148;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3</a:t>
                </a:r>
                <a:endParaRPr sz="200">
                  <a:solidFill>
                    <a:schemeClr val="lt1"/>
                  </a:solidFill>
                  <a:latin typeface="Open Sans"/>
                  <a:ea typeface="Open Sans"/>
                  <a:cs typeface="Open Sans"/>
                  <a:sym typeface="Open Sans"/>
                </a:endParaRPr>
              </a:p>
            </p:txBody>
          </p:sp>
        </p:grpSp>
      </p:grpSp>
      <p:grpSp>
        <p:nvGrpSpPr>
          <p:cNvPr id="149" name="Google Shape;149;p16"/>
          <p:cNvGrpSpPr/>
          <p:nvPr/>
        </p:nvGrpSpPr>
        <p:grpSpPr>
          <a:xfrm>
            <a:off x="3090202" y="1320324"/>
            <a:ext cx="3849462" cy="486705"/>
            <a:chOff x="3090202" y="4484724"/>
            <a:chExt cx="3849462" cy="486705"/>
          </a:xfrm>
        </p:grpSpPr>
        <p:sp>
          <p:nvSpPr>
            <p:cNvPr id="150" name="Google Shape;150;p16"/>
            <p:cNvSpPr txBox="1"/>
            <p:nvPr/>
          </p:nvSpPr>
          <p:spPr>
            <a:xfrm>
              <a:off x="3879065" y="4604925"/>
              <a:ext cx="3060600" cy="246300"/>
            </a:xfrm>
            <a:prstGeom prst="rect">
              <a:avLst/>
            </a:prstGeom>
            <a:noFill/>
            <a:ln>
              <a:noFill/>
            </a:ln>
          </p:spPr>
          <p:txBody>
            <a:bodyPr anchorCtr="0" anchor="t" bIns="0" lIns="0" spcFirstLastPara="1" rIns="0" wrap="square" tIns="0">
              <a:spAutoFit/>
            </a:bodyPr>
            <a:lstStyle/>
            <a:p>
              <a:pPr indent="0" lvl="0" marL="0" rtl="0" algn="l">
                <a:lnSpc>
                  <a:spcPct val="140006"/>
                </a:lnSpc>
                <a:spcBef>
                  <a:spcPts val="0"/>
                </a:spcBef>
                <a:spcAft>
                  <a:spcPts val="0"/>
                </a:spcAft>
                <a:buSzPts val="1100"/>
                <a:buNone/>
              </a:pPr>
              <a:r>
                <a:rPr b="1" lang="en" sz="1600">
                  <a:solidFill>
                    <a:srgbClr val="FFFFFF"/>
                  </a:solidFill>
                  <a:latin typeface="Open Sans"/>
                  <a:ea typeface="Open Sans"/>
                  <a:cs typeface="Open Sans"/>
                  <a:sym typeface="Open Sans"/>
                </a:rPr>
                <a:t>Tech Overview [20 Minutes]</a:t>
              </a:r>
              <a:endParaRPr b="1" sz="1600">
                <a:solidFill>
                  <a:srgbClr val="FFFFFF"/>
                </a:solidFill>
                <a:latin typeface="Open Sans"/>
                <a:ea typeface="Open Sans"/>
                <a:cs typeface="Open Sans"/>
                <a:sym typeface="Open Sans"/>
              </a:endParaRPr>
            </a:p>
          </p:txBody>
        </p:sp>
        <p:grpSp>
          <p:nvGrpSpPr>
            <p:cNvPr id="151" name="Google Shape;151;p16"/>
            <p:cNvGrpSpPr/>
            <p:nvPr/>
          </p:nvGrpSpPr>
          <p:grpSpPr>
            <a:xfrm>
              <a:off x="3090202" y="4484724"/>
              <a:ext cx="471993" cy="486705"/>
              <a:chOff x="0" y="0"/>
              <a:chExt cx="812800" cy="812800"/>
            </a:xfrm>
          </p:grpSpPr>
          <p:sp>
            <p:nvSpPr>
              <p:cNvPr id="152" name="Google Shape;152;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3" name="Google Shape;153;p1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1</a:t>
                </a:r>
                <a:endParaRPr sz="200">
                  <a:solidFill>
                    <a:schemeClr val="lt1"/>
                  </a:solidFill>
                  <a:latin typeface="Open Sans"/>
                  <a:ea typeface="Open Sans"/>
                  <a:cs typeface="Open Sans"/>
                  <a:sym typeface="Open Sans"/>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63" name="Shape 963"/>
        <p:cNvGrpSpPr/>
        <p:nvPr/>
      </p:nvGrpSpPr>
      <p:grpSpPr>
        <a:xfrm>
          <a:off x="0" y="0"/>
          <a:ext cx="0" cy="0"/>
          <a:chOff x="0" y="0"/>
          <a:chExt cx="0" cy="0"/>
        </a:xfrm>
      </p:grpSpPr>
      <p:sp>
        <p:nvSpPr>
          <p:cNvPr id="964" name="Google Shape;964;p52"/>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965" name="Google Shape;965;p52"/>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966" name="Google Shape;966;p52"/>
          <p:cNvSpPr/>
          <p:nvPr/>
        </p:nvSpPr>
        <p:spPr>
          <a:xfrm>
            <a:off x="514350" y="431832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967" name="Google Shape;967;p52"/>
          <p:cNvGrpSpPr/>
          <p:nvPr/>
        </p:nvGrpSpPr>
        <p:grpSpPr>
          <a:xfrm>
            <a:off x="514350" y="1632735"/>
            <a:ext cx="4562497" cy="529654"/>
            <a:chOff x="0" y="-28575"/>
            <a:chExt cx="2403338" cy="279000"/>
          </a:xfrm>
        </p:grpSpPr>
        <p:sp>
          <p:nvSpPr>
            <p:cNvPr id="968" name="Google Shape;968;p5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9" name="Google Shape;969;p5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70" name="Google Shape;970;p52"/>
          <p:cNvSpPr/>
          <p:nvPr/>
        </p:nvSpPr>
        <p:spPr>
          <a:xfrm>
            <a:off x="514350" y="2333674"/>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539DC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971" name="Google Shape;971;p52"/>
          <p:cNvGrpSpPr/>
          <p:nvPr/>
        </p:nvGrpSpPr>
        <p:grpSpPr>
          <a:xfrm>
            <a:off x="514350" y="2926056"/>
            <a:ext cx="4562497" cy="529654"/>
            <a:chOff x="0" y="-28575"/>
            <a:chExt cx="2403338" cy="279000"/>
          </a:xfrm>
        </p:grpSpPr>
        <p:sp>
          <p:nvSpPr>
            <p:cNvPr id="972" name="Google Shape;972;p52"/>
            <p:cNvSpPr/>
            <p:nvPr/>
          </p:nvSpPr>
          <p:spPr>
            <a:xfrm>
              <a:off x="0" y="0"/>
              <a:ext cx="2403338" cy="250367"/>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3" name="Google Shape;973;p52"/>
            <p:cNvSpPr txBox="1"/>
            <p:nvPr/>
          </p:nvSpPr>
          <p:spPr>
            <a:xfrm>
              <a:off x="0" y="-28575"/>
              <a:ext cx="2403300" cy="2790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74" name="Google Shape;974;p52"/>
          <p:cNvSpPr/>
          <p:nvPr/>
        </p:nvSpPr>
        <p:spPr>
          <a:xfrm>
            <a:off x="514350" y="3649370"/>
            <a:ext cx="4560334" cy="475071"/>
          </a:xfrm>
          <a:custGeom>
            <a:rect b="b" l="l" r="r" t="t"/>
            <a:pathLst>
              <a:path extrusionOk="0" h="250367" w="2403338">
                <a:moveTo>
                  <a:pt x="43269" y="0"/>
                </a:moveTo>
                <a:lnTo>
                  <a:pt x="2360069" y="0"/>
                </a:lnTo>
                <a:cubicBezTo>
                  <a:pt x="2371544" y="0"/>
                  <a:pt x="2382550" y="4559"/>
                  <a:pt x="2390664" y="12673"/>
                </a:cubicBezTo>
                <a:cubicBezTo>
                  <a:pt x="2398779" y="20788"/>
                  <a:pt x="2403338" y="31793"/>
                  <a:pt x="2403338" y="43269"/>
                </a:cubicBezTo>
                <a:lnTo>
                  <a:pt x="2403338" y="207097"/>
                </a:lnTo>
                <a:cubicBezTo>
                  <a:pt x="2403338" y="218573"/>
                  <a:pt x="2398779" y="229579"/>
                  <a:pt x="2390664" y="237693"/>
                </a:cubicBezTo>
                <a:cubicBezTo>
                  <a:pt x="2382550" y="245808"/>
                  <a:pt x="2371544" y="250367"/>
                  <a:pt x="2360069" y="250367"/>
                </a:cubicBezTo>
                <a:lnTo>
                  <a:pt x="43269" y="250367"/>
                </a:lnTo>
                <a:cubicBezTo>
                  <a:pt x="31793" y="250367"/>
                  <a:pt x="20788" y="245808"/>
                  <a:pt x="12673" y="237693"/>
                </a:cubicBezTo>
                <a:cubicBezTo>
                  <a:pt x="4559" y="229579"/>
                  <a:pt x="0" y="218573"/>
                  <a:pt x="0" y="207097"/>
                </a:cubicBezTo>
                <a:lnTo>
                  <a:pt x="0" y="43269"/>
                </a:lnTo>
                <a:cubicBezTo>
                  <a:pt x="0" y="31793"/>
                  <a:pt x="4559" y="20788"/>
                  <a:pt x="12673" y="12673"/>
                </a:cubicBezTo>
                <a:cubicBezTo>
                  <a:pt x="20788" y="4559"/>
                  <a:pt x="31793" y="0"/>
                  <a:pt x="43269"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5" name="Google Shape;975;p52"/>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976" name="Google Shape;976;p52"/>
          <p:cNvSpPr txBox="1"/>
          <p:nvPr/>
        </p:nvSpPr>
        <p:spPr>
          <a:xfrm>
            <a:off x="738200" y="1688038"/>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A. E-commerce websites</a:t>
            </a:r>
            <a:endParaRPr b="1" sz="1100">
              <a:solidFill>
                <a:srgbClr val="FFFFFF"/>
              </a:solidFill>
              <a:latin typeface="Open Sans"/>
              <a:ea typeface="Open Sans"/>
              <a:cs typeface="Open Sans"/>
              <a:sym typeface="Open Sans"/>
            </a:endParaRPr>
          </a:p>
        </p:txBody>
      </p:sp>
      <p:sp>
        <p:nvSpPr>
          <p:cNvPr id="977" name="Google Shape;977;p52"/>
          <p:cNvSpPr txBox="1"/>
          <p:nvPr/>
        </p:nvSpPr>
        <p:spPr>
          <a:xfrm>
            <a:off x="738200" y="2322225"/>
            <a:ext cx="39921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B. Machine learning and AI applications</a:t>
            </a:r>
            <a:endParaRPr b="1" sz="1100">
              <a:solidFill>
                <a:srgbClr val="FFFFFF"/>
              </a:solidFill>
              <a:latin typeface="Open Sans"/>
              <a:ea typeface="Open Sans"/>
              <a:cs typeface="Open Sans"/>
              <a:sym typeface="Open Sans"/>
            </a:endParaRPr>
          </a:p>
        </p:txBody>
      </p:sp>
      <p:sp>
        <p:nvSpPr>
          <p:cNvPr id="978" name="Google Shape;978;p52"/>
          <p:cNvSpPr txBox="1"/>
          <p:nvPr/>
        </p:nvSpPr>
        <p:spPr>
          <a:xfrm>
            <a:off x="738200" y="2981425"/>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C. Online gaming platforms</a:t>
            </a:r>
            <a:endParaRPr b="1" sz="1100">
              <a:solidFill>
                <a:schemeClr val="lt1"/>
              </a:solidFill>
              <a:latin typeface="Open Sans"/>
              <a:ea typeface="Open Sans"/>
              <a:cs typeface="Open Sans"/>
              <a:sym typeface="Open Sans"/>
            </a:endParaRPr>
          </a:p>
        </p:txBody>
      </p:sp>
      <p:sp>
        <p:nvSpPr>
          <p:cNvPr id="979" name="Google Shape;979;p52"/>
          <p:cNvSpPr txBox="1"/>
          <p:nvPr/>
        </p:nvSpPr>
        <p:spPr>
          <a:xfrm>
            <a:off x="738200" y="3629363"/>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rgbClr val="FFFFFF"/>
                </a:solidFill>
                <a:latin typeface="Open Sans"/>
                <a:ea typeface="Open Sans"/>
                <a:cs typeface="Open Sans"/>
                <a:sym typeface="Open Sans"/>
              </a:rPr>
              <a:t>D. Social media platforms</a:t>
            </a:r>
            <a:endParaRPr b="1" sz="1100">
              <a:solidFill>
                <a:srgbClr val="FFFFFF"/>
              </a:solidFill>
              <a:latin typeface="Open Sans"/>
              <a:ea typeface="Open Sans"/>
              <a:cs typeface="Open Sans"/>
              <a:sym typeface="Open Sans"/>
            </a:endParaRPr>
          </a:p>
        </p:txBody>
      </p:sp>
      <p:sp>
        <p:nvSpPr>
          <p:cNvPr id="980" name="Google Shape;980;p52"/>
          <p:cNvSpPr txBox="1"/>
          <p:nvPr/>
        </p:nvSpPr>
        <p:spPr>
          <a:xfrm>
            <a:off x="738200" y="4319400"/>
            <a:ext cx="3614700" cy="474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100"/>
              <a:buNone/>
            </a:pPr>
            <a:r>
              <a:rPr b="1" lang="en" sz="1100">
                <a:solidFill>
                  <a:schemeClr val="lt1"/>
                </a:solidFill>
                <a:latin typeface="Open Sans"/>
                <a:ea typeface="Open Sans"/>
                <a:cs typeface="Open Sans"/>
                <a:sym typeface="Open Sans"/>
              </a:rPr>
              <a:t>E. Financial analysis tools</a:t>
            </a:r>
            <a:endParaRPr b="1" sz="1100">
              <a:solidFill>
                <a:schemeClr val="lt1"/>
              </a:solidFill>
              <a:latin typeface="Open Sans"/>
              <a:ea typeface="Open Sans"/>
              <a:cs typeface="Open Sans"/>
              <a:sym typeface="Open Sans"/>
            </a:endParaRPr>
          </a:p>
        </p:txBody>
      </p:sp>
      <p:grpSp>
        <p:nvGrpSpPr>
          <p:cNvPr id="981" name="Google Shape;981;p52"/>
          <p:cNvGrpSpPr/>
          <p:nvPr/>
        </p:nvGrpSpPr>
        <p:grpSpPr>
          <a:xfrm>
            <a:off x="0" y="127392"/>
            <a:ext cx="5738484" cy="716456"/>
            <a:chOff x="0" y="-28575"/>
            <a:chExt cx="3022800" cy="377400"/>
          </a:xfrm>
        </p:grpSpPr>
        <p:sp>
          <p:nvSpPr>
            <p:cNvPr id="982" name="Google Shape;982;p52"/>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983" name="Google Shape;983;p52"/>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84" name="Google Shape;984;p52"/>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Final Quiz - Q10</a:t>
            </a:r>
            <a:endParaRPr sz="700"/>
          </a:p>
        </p:txBody>
      </p:sp>
      <p:sp>
        <p:nvSpPr>
          <p:cNvPr id="985" name="Google Shape;985;p52"/>
          <p:cNvSpPr txBox="1"/>
          <p:nvPr/>
        </p:nvSpPr>
        <p:spPr>
          <a:xfrm>
            <a:off x="514350" y="1083275"/>
            <a:ext cx="83031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 sz="1600">
                <a:solidFill>
                  <a:srgbClr val="FFFFFF"/>
                </a:solidFill>
                <a:latin typeface="Open Sans"/>
                <a:ea typeface="Open Sans"/>
                <a:cs typeface="Open Sans"/>
                <a:sym typeface="Open Sans"/>
              </a:rPr>
              <a:t>What type of applications can benefit the most from Gradio interfaces?</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9" name="Shape 989"/>
        <p:cNvGrpSpPr/>
        <p:nvPr/>
      </p:nvGrpSpPr>
      <p:grpSpPr>
        <a:xfrm>
          <a:off x="0" y="0"/>
          <a:ext cx="0" cy="0"/>
          <a:chOff x="0" y="0"/>
          <a:chExt cx="0" cy="0"/>
        </a:xfrm>
      </p:grpSpPr>
      <p:sp>
        <p:nvSpPr>
          <p:cNvPr id="990" name="Google Shape;990;p53"/>
          <p:cNvSpPr/>
          <p:nvPr/>
        </p:nvSpPr>
        <p:spPr>
          <a:xfrm rot="9178405">
            <a:off x="-665502" y="3959892"/>
            <a:ext cx="2537076" cy="2075631"/>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991" name="Google Shape;991;p53"/>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992" name="Google Shape;992;p53"/>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993" name="Google Shape;993;p53"/>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994" name="Google Shape;994;p53"/>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995" name="Google Shape;995;p53"/>
          <p:cNvSpPr txBox="1"/>
          <p:nvPr/>
        </p:nvSpPr>
        <p:spPr>
          <a:xfrm>
            <a:off x="0" y="1740903"/>
            <a:ext cx="9144000" cy="708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 sz="4600">
                <a:solidFill>
                  <a:srgbClr val="FFFFFF"/>
                </a:solidFill>
                <a:latin typeface="Open Sans"/>
                <a:ea typeface="Open Sans"/>
                <a:cs typeface="Open Sans"/>
                <a:sym typeface="Open Sans"/>
              </a:rPr>
              <a:t>Wrap-up and Q&amp;A</a:t>
            </a:r>
            <a:endParaRPr sz="700"/>
          </a:p>
        </p:txBody>
      </p:sp>
      <p:grpSp>
        <p:nvGrpSpPr>
          <p:cNvPr id="996" name="Google Shape;996;p53"/>
          <p:cNvGrpSpPr/>
          <p:nvPr/>
        </p:nvGrpSpPr>
        <p:grpSpPr>
          <a:xfrm>
            <a:off x="0" y="2646286"/>
            <a:ext cx="9144000" cy="670586"/>
            <a:chOff x="0" y="-144661"/>
            <a:chExt cx="24384000" cy="1788229"/>
          </a:xfrm>
        </p:grpSpPr>
        <p:grpSp>
          <p:nvGrpSpPr>
            <p:cNvPr id="997" name="Google Shape;997;p53"/>
            <p:cNvGrpSpPr/>
            <p:nvPr/>
          </p:nvGrpSpPr>
          <p:grpSpPr>
            <a:xfrm>
              <a:off x="0" y="-144661"/>
              <a:ext cx="24384000" cy="1788229"/>
              <a:chOff x="0" y="-28575"/>
              <a:chExt cx="4816593" cy="353230"/>
            </a:xfrm>
          </p:grpSpPr>
          <p:sp>
            <p:nvSpPr>
              <p:cNvPr id="998" name="Google Shape;998;p53"/>
              <p:cNvSpPr/>
              <p:nvPr/>
            </p:nvSpPr>
            <p:spPr>
              <a:xfrm>
                <a:off x="0" y="0"/>
                <a:ext cx="4816592" cy="324655"/>
              </a:xfrm>
              <a:custGeom>
                <a:rect b="b" l="l" r="r" t="t"/>
                <a:pathLst>
                  <a:path extrusionOk="0" h="324655" w="4816592">
                    <a:moveTo>
                      <a:pt x="0" y="0"/>
                    </a:moveTo>
                    <a:lnTo>
                      <a:pt x="4816592" y="0"/>
                    </a:lnTo>
                    <a:lnTo>
                      <a:pt x="4816592" y="324655"/>
                    </a:lnTo>
                    <a:lnTo>
                      <a:pt x="0" y="324655"/>
                    </a:lnTo>
                    <a:close/>
                  </a:path>
                </a:pathLst>
              </a:custGeom>
              <a:solidFill>
                <a:srgbClr val="D362A4"/>
              </a:solidFill>
              <a:ln>
                <a:noFill/>
              </a:ln>
            </p:spPr>
          </p:sp>
          <p:sp>
            <p:nvSpPr>
              <p:cNvPr id="999" name="Google Shape;999;p53"/>
              <p:cNvSpPr txBox="1"/>
              <p:nvPr/>
            </p:nvSpPr>
            <p:spPr>
              <a:xfrm>
                <a:off x="0" y="-28575"/>
                <a:ext cx="4816593" cy="35323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000" name="Google Shape;1000;p53"/>
            <p:cNvSpPr txBox="1"/>
            <p:nvPr/>
          </p:nvSpPr>
          <p:spPr>
            <a:xfrm>
              <a:off x="0" y="321404"/>
              <a:ext cx="24384000" cy="924559"/>
            </a:xfrm>
            <a:prstGeom prst="rect">
              <a:avLst/>
            </a:prstGeom>
            <a:noFill/>
            <a:ln>
              <a:noFill/>
            </a:ln>
          </p:spPr>
          <p:txBody>
            <a:bodyPr anchorCtr="0" anchor="ctr" bIns="0" lIns="0" spcFirstLastPara="1" rIns="0" wrap="square" tIns="0">
              <a:noAutofit/>
            </a:bodyPr>
            <a:lstStyle/>
            <a:p>
              <a:pPr indent="0" lvl="0" marL="0" marR="0" rtl="0" algn="ctr">
                <a:lnSpc>
                  <a:spcPct val="140000"/>
                </a:lnSpc>
                <a:spcBef>
                  <a:spcPts val="0"/>
                </a:spcBef>
                <a:spcAft>
                  <a:spcPts val="0"/>
                </a:spcAft>
                <a:buNone/>
              </a:pPr>
              <a:r>
                <a:rPr lang="en" sz="2100">
                  <a:solidFill>
                    <a:srgbClr val="FFFFFF"/>
                  </a:solidFill>
                  <a:latin typeface="Open Sans"/>
                  <a:ea typeface="Open Sans"/>
                  <a:cs typeface="Open Sans"/>
                  <a:sym typeface="Open Sans"/>
                </a:rPr>
                <a:t>paul</a:t>
              </a:r>
              <a:r>
                <a:rPr b="0" i="0" lang="en" sz="2100" u="none" cap="none" strike="noStrike">
                  <a:solidFill>
                    <a:srgbClr val="FFFFFF"/>
                  </a:solidFill>
                  <a:latin typeface="Open Sans"/>
                  <a:ea typeface="Open Sans"/>
                  <a:cs typeface="Open Sans"/>
                  <a:sym typeface="Open Sans"/>
                </a:rPr>
                <a:t>@</a:t>
              </a:r>
              <a:r>
                <a:rPr lang="en" sz="2100">
                  <a:solidFill>
                    <a:srgbClr val="FFFFFF"/>
                  </a:solidFill>
                  <a:latin typeface="Open Sans"/>
                  <a:ea typeface="Open Sans"/>
                  <a:cs typeface="Open Sans"/>
                  <a:sym typeface="Open Sans"/>
                </a:rPr>
                <a:t>zeroshotlabs</a:t>
              </a:r>
              <a:r>
                <a:rPr b="0" i="0" lang="en" sz="2100" u="none" cap="none" strike="noStrike">
                  <a:solidFill>
                    <a:srgbClr val="FFFFFF"/>
                  </a:solidFill>
                  <a:latin typeface="Open Sans"/>
                  <a:ea typeface="Open Sans"/>
                  <a:cs typeface="Open Sans"/>
                  <a:sym typeface="Open Sans"/>
                </a:rPr>
                <a:t>.com</a:t>
              </a:r>
              <a:endParaRPr sz="700"/>
            </a:p>
          </p:txBody>
        </p:sp>
      </p:grpSp>
      <p:sp>
        <p:nvSpPr>
          <p:cNvPr id="1001" name="Google Shape;1001;p53"/>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05" name="Shape 1005"/>
        <p:cNvGrpSpPr/>
        <p:nvPr/>
      </p:nvGrpSpPr>
      <p:grpSpPr>
        <a:xfrm>
          <a:off x="0" y="0"/>
          <a:ext cx="0" cy="0"/>
          <a:chOff x="0" y="0"/>
          <a:chExt cx="0" cy="0"/>
        </a:xfrm>
      </p:grpSpPr>
      <p:grpSp>
        <p:nvGrpSpPr>
          <p:cNvPr id="1006" name="Google Shape;1006;p54"/>
          <p:cNvGrpSpPr/>
          <p:nvPr/>
        </p:nvGrpSpPr>
        <p:grpSpPr>
          <a:xfrm>
            <a:off x="0" y="127392"/>
            <a:ext cx="5738484" cy="716456"/>
            <a:chOff x="0" y="-28575"/>
            <a:chExt cx="3022800" cy="377400"/>
          </a:xfrm>
        </p:grpSpPr>
        <p:sp>
          <p:nvSpPr>
            <p:cNvPr id="1007" name="Google Shape;1007;p54"/>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008" name="Google Shape;1008;p54"/>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009" name="Google Shape;1009;p54"/>
          <p:cNvSpPr/>
          <p:nvPr/>
        </p:nvSpPr>
        <p:spPr>
          <a:xfrm>
            <a:off x="4678123" y="1116053"/>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3">
              <a:alphaModFix/>
            </a:blip>
            <a:stretch>
              <a:fillRect b="0" l="0" r="0" t="0"/>
            </a:stretch>
          </a:blipFill>
          <a:ln>
            <a:noFill/>
          </a:ln>
        </p:spPr>
      </p:sp>
      <p:sp>
        <p:nvSpPr>
          <p:cNvPr id="1010" name="Google Shape;1010;p54"/>
          <p:cNvSpPr/>
          <p:nvPr/>
        </p:nvSpPr>
        <p:spPr>
          <a:xfrm flipH="1" rot="1586212">
            <a:off x="-93211" y="4302835"/>
            <a:ext cx="1230600" cy="1166449"/>
          </a:xfrm>
          <a:custGeom>
            <a:rect b="b" l="l" r="r" t="t"/>
            <a:pathLst>
              <a:path extrusionOk="0" h="2334007" w="2462369">
                <a:moveTo>
                  <a:pt x="2462370" y="0"/>
                </a:moveTo>
                <a:lnTo>
                  <a:pt x="0" y="0"/>
                </a:lnTo>
                <a:lnTo>
                  <a:pt x="0" y="2334006"/>
                </a:lnTo>
                <a:lnTo>
                  <a:pt x="2462370" y="2334006"/>
                </a:lnTo>
                <a:lnTo>
                  <a:pt x="2462370" y="0"/>
                </a:lnTo>
                <a:close/>
              </a:path>
            </a:pathLst>
          </a:custGeom>
          <a:blipFill rotWithShape="1">
            <a:blip r:embed="rId4">
              <a:alphaModFix/>
            </a:blip>
            <a:stretch>
              <a:fillRect b="0" l="0" r="0" t="0"/>
            </a:stretch>
          </a:blipFill>
          <a:ln>
            <a:noFill/>
          </a:ln>
        </p:spPr>
      </p:sp>
      <p:sp>
        <p:nvSpPr>
          <p:cNvPr id="1011" name="Google Shape;1011;p54"/>
          <p:cNvSpPr txBox="1"/>
          <p:nvPr/>
        </p:nvSpPr>
        <p:spPr>
          <a:xfrm>
            <a:off x="218150" y="182000"/>
            <a:ext cx="47991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Sources</a:t>
            </a:r>
            <a:endParaRPr b="1" sz="2900">
              <a:solidFill>
                <a:srgbClr val="FFFFFF"/>
              </a:solidFill>
              <a:latin typeface="Open Sans"/>
              <a:ea typeface="Open Sans"/>
              <a:cs typeface="Open Sans"/>
              <a:sym typeface="Open Sans"/>
            </a:endParaRPr>
          </a:p>
        </p:txBody>
      </p:sp>
      <p:sp>
        <p:nvSpPr>
          <p:cNvPr id="1012" name="Google Shape;1012;p54"/>
          <p:cNvSpPr txBox="1"/>
          <p:nvPr/>
        </p:nvSpPr>
        <p:spPr>
          <a:xfrm>
            <a:off x="5867800" y="2402150"/>
            <a:ext cx="27504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Insert Image Here</a:t>
            </a:r>
            <a:endParaRPr sz="1800">
              <a:solidFill>
                <a:schemeClr val="dk1"/>
              </a:solidFill>
            </a:endParaRPr>
          </a:p>
        </p:txBody>
      </p:sp>
      <p:sp>
        <p:nvSpPr>
          <p:cNvPr id="1013" name="Google Shape;1013;p54"/>
          <p:cNvSpPr txBox="1"/>
          <p:nvPr/>
        </p:nvSpPr>
        <p:spPr>
          <a:xfrm>
            <a:off x="452750" y="1480125"/>
            <a:ext cx="8223900" cy="27225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en" sz="1300" u="sng">
                <a:solidFill>
                  <a:srgbClr val="D362A4"/>
                </a:solidFill>
                <a:latin typeface="Open Sans"/>
                <a:ea typeface="Open Sans"/>
                <a:cs typeface="Open Sans"/>
                <a:sym typeface="Open Sans"/>
                <a:hlinkClick r:id="rId5">
                  <a:extLst>
                    <a:ext uri="{A12FA001-AC4F-418D-AE19-62706E023703}">
                      <ahyp:hlinkClr val="tx"/>
                    </a:ext>
                  </a:extLst>
                </a:hlinkClick>
              </a:rPr>
              <a:t>Official Gradio Documentation</a:t>
            </a:r>
            <a:r>
              <a:rPr b="1" lang="en" sz="1300">
                <a:solidFill>
                  <a:srgbClr val="D362A4"/>
                </a:solidFill>
                <a:latin typeface="Open Sans"/>
                <a:ea typeface="Open Sans"/>
                <a:cs typeface="Open Sans"/>
                <a:sym typeface="Open Sans"/>
              </a:rPr>
              <a:t>:</a:t>
            </a:r>
            <a:r>
              <a:rPr lang="en" sz="1300">
                <a:solidFill>
                  <a:schemeClr val="lt1"/>
                </a:solidFill>
                <a:latin typeface="Open Sans"/>
                <a:ea typeface="Open Sans"/>
                <a:cs typeface="Open Sans"/>
                <a:sym typeface="Open Sans"/>
              </a:rPr>
              <a:t> Comprehensive guide and reference for all Gradio functionalities.</a:t>
            </a:r>
            <a:endParaRPr sz="1300">
              <a:solidFill>
                <a:schemeClr val="lt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 sz="1300" u="sng">
                <a:solidFill>
                  <a:srgbClr val="D362A4"/>
                </a:solidFill>
                <a:latin typeface="Open Sans"/>
                <a:ea typeface="Open Sans"/>
                <a:cs typeface="Open Sans"/>
                <a:sym typeface="Open Sans"/>
                <a:hlinkClick r:id="rId6">
                  <a:extLst>
                    <a:ext uri="{A12FA001-AC4F-418D-AE19-62706E023703}">
                      <ahyp:hlinkClr val="tx"/>
                    </a:ext>
                  </a:extLst>
                </a:hlinkClick>
              </a:rPr>
              <a:t>Gradio GitHub Repository</a:t>
            </a:r>
            <a:r>
              <a:rPr b="1" lang="en" sz="1300">
                <a:solidFill>
                  <a:srgbClr val="D362A4"/>
                </a:solidFill>
                <a:latin typeface="Open Sans"/>
                <a:ea typeface="Open Sans"/>
                <a:cs typeface="Open Sans"/>
                <a:sym typeface="Open Sans"/>
              </a:rPr>
              <a:t>:</a:t>
            </a:r>
            <a:r>
              <a:rPr b="1" lang="en" sz="1300">
                <a:solidFill>
                  <a:schemeClr val="lt1"/>
                </a:solidFill>
                <a:latin typeface="Open Sans"/>
                <a:ea typeface="Open Sans"/>
                <a:cs typeface="Open Sans"/>
                <a:sym typeface="Open Sans"/>
              </a:rPr>
              <a:t> </a:t>
            </a:r>
            <a:r>
              <a:rPr lang="en" sz="1300">
                <a:solidFill>
                  <a:schemeClr val="lt1"/>
                </a:solidFill>
                <a:latin typeface="Open Sans"/>
                <a:ea typeface="Open Sans"/>
                <a:cs typeface="Open Sans"/>
                <a:sym typeface="Open Sans"/>
              </a:rPr>
              <a:t>Access the source code, examples, and community contributions.</a:t>
            </a:r>
            <a:endParaRPr sz="1300">
              <a:solidFill>
                <a:schemeClr val="lt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 sz="1300" u="sng">
                <a:solidFill>
                  <a:srgbClr val="D362A4"/>
                </a:solidFill>
                <a:latin typeface="Open Sans"/>
                <a:ea typeface="Open Sans"/>
                <a:cs typeface="Open Sans"/>
                <a:sym typeface="Open Sans"/>
                <a:hlinkClick r:id="rId7">
                  <a:extLst>
                    <a:ext uri="{A12FA001-AC4F-418D-AE19-62706E023703}">
                      <ahyp:hlinkClr val="tx"/>
                    </a:ext>
                  </a:extLst>
                </a:hlinkClick>
              </a:rPr>
              <a:t>Tutorials and Articles</a:t>
            </a:r>
            <a:r>
              <a:rPr b="1" lang="en" sz="1300">
                <a:solidFill>
                  <a:srgbClr val="D362A4"/>
                </a:solidFill>
                <a:latin typeface="Open Sans"/>
                <a:ea typeface="Open Sans"/>
                <a:cs typeface="Open Sans"/>
                <a:sym typeface="Open Sans"/>
              </a:rPr>
              <a:t>:</a:t>
            </a:r>
            <a:r>
              <a:rPr b="1" lang="en" sz="1300">
                <a:solidFill>
                  <a:schemeClr val="lt1"/>
                </a:solidFill>
                <a:latin typeface="Open Sans"/>
                <a:ea typeface="Open Sans"/>
                <a:cs typeface="Open Sans"/>
                <a:sym typeface="Open Sans"/>
              </a:rPr>
              <a:t> </a:t>
            </a:r>
            <a:r>
              <a:rPr lang="en" sz="1300">
                <a:solidFill>
                  <a:schemeClr val="lt1"/>
                </a:solidFill>
                <a:latin typeface="Open Sans"/>
                <a:ea typeface="Open Sans"/>
                <a:cs typeface="Open Sans"/>
                <a:sym typeface="Open Sans"/>
              </a:rPr>
              <a:t>A collection of articles and tutorials on various Gradio use cases.</a:t>
            </a:r>
            <a:br>
              <a:rPr lang="en" sz="1300">
                <a:solidFill>
                  <a:schemeClr val="lt1"/>
                </a:solidFill>
                <a:latin typeface="Open Sans"/>
                <a:ea typeface="Open Sans"/>
                <a:cs typeface="Open Sans"/>
                <a:sym typeface="Open Sans"/>
              </a:rPr>
            </a:br>
            <a:r>
              <a:rPr lang="en" sz="1300">
                <a:solidFill>
                  <a:schemeClr val="lt1"/>
                </a:solidFill>
                <a:latin typeface="Open Sans"/>
                <a:ea typeface="Open Sans"/>
                <a:cs typeface="Open Sans"/>
                <a:sym typeface="Open Sans"/>
              </a:rPr>
              <a:t>Additionally, search for Gradio articles on Towards Data Science for practical insights and tips.</a:t>
            </a:r>
            <a:endParaRPr sz="1300">
              <a:solidFill>
                <a:schemeClr val="lt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 sz="1300" u="sng">
                <a:solidFill>
                  <a:srgbClr val="D362A4"/>
                </a:solidFill>
                <a:latin typeface="Open Sans"/>
                <a:ea typeface="Open Sans"/>
                <a:cs typeface="Open Sans"/>
                <a:sym typeface="Open Sans"/>
                <a:hlinkClick r:id="rId8">
                  <a:extLst>
                    <a:ext uri="{A12FA001-AC4F-418D-AE19-62706E023703}">
                      <ahyp:hlinkClr val="tx"/>
                    </a:ext>
                  </a:extLst>
                </a:hlinkClick>
              </a:rPr>
              <a:t>Online Courses and Videos</a:t>
            </a:r>
            <a:r>
              <a:rPr b="1" lang="en" sz="1300">
                <a:solidFill>
                  <a:srgbClr val="D362A4"/>
                </a:solidFill>
                <a:latin typeface="Open Sans"/>
                <a:ea typeface="Open Sans"/>
                <a:cs typeface="Open Sans"/>
                <a:sym typeface="Open Sans"/>
              </a:rPr>
              <a:t>:</a:t>
            </a:r>
            <a:r>
              <a:rPr lang="en" sz="1300">
                <a:solidFill>
                  <a:schemeClr val="lt1"/>
                </a:solidFill>
                <a:latin typeface="Open Sans"/>
                <a:ea typeface="Open Sans"/>
                <a:cs typeface="Open Sans"/>
                <a:sym typeface="Open Sans"/>
              </a:rPr>
              <a:t> Watch tutorials and project showcases on Gradio YouTube Channel.</a:t>
            </a:r>
            <a:endParaRPr sz="1300">
              <a:solidFill>
                <a:schemeClr val="lt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 sz="1300" u="sng">
                <a:solidFill>
                  <a:srgbClr val="D362A4"/>
                </a:solidFill>
                <a:latin typeface="Open Sans"/>
                <a:ea typeface="Open Sans"/>
                <a:cs typeface="Open Sans"/>
                <a:sym typeface="Open Sans"/>
                <a:hlinkClick r:id="rId9">
                  <a:extLst>
                    <a:ext uri="{A12FA001-AC4F-418D-AE19-62706E023703}">
                      <ahyp:hlinkClr val="tx"/>
                    </a:ext>
                  </a:extLst>
                </a:hlinkClick>
              </a:rPr>
              <a:t>DeepLearning.AI TensorFlow Specialization</a:t>
            </a:r>
            <a:r>
              <a:rPr b="1" lang="en" sz="1300">
                <a:solidFill>
                  <a:srgbClr val="D362A4"/>
                </a:solidFill>
                <a:latin typeface="Open Sans"/>
                <a:ea typeface="Open Sans"/>
                <a:cs typeface="Open Sans"/>
                <a:sym typeface="Open Sans"/>
              </a:rPr>
              <a:t>:</a:t>
            </a:r>
            <a:r>
              <a:rPr b="1" lang="en" sz="1300">
                <a:solidFill>
                  <a:schemeClr val="lt1"/>
                </a:solidFill>
                <a:latin typeface="Open Sans"/>
                <a:ea typeface="Open Sans"/>
                <a:cs typeface="Open Sans"/>
                <a:sym typeface="Open Sans"/>
              </a:rPr>
              <a:t> </a:t>
            </a:r>
            <a:r>
              <a:rPr lang="en" sz="1300">
                <a:solidFill>
                  <a:schemeClr val="lt1"/>
                </a:solidFill>
                <a:latin typeface="Open Sans"/>
                <a:ea typeface="Open Sans"/>
                <a:cs typeface="Open Sans"/>
                <a:sym typeface="Open Sans"/>
              </a:rPr>
              <a:t>For understanding TensorFlow in-depth.</a:t>
            </a:r>
            <a:endParaRPr sz="1300">
              <a:solidFill>
                <a:schemeClr val="lt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 sz="1300" u="sng">
                <a:solidFill>
                  <a:srgbClr val="D362A4"/>
                </a:solidFill>
                <a:latin typeface="Open Sans"/>
                <a:ea typeface="Open Sans"/>
                <a:cs typeface="Open Sans"/>
                <a:sym typeface="Open Sans"/>
                <a:hlinkClick r:id="rId10">
                  <a:extLst>
                    <a:ext uri="{A12FA001-AC4F-418D-AE19-62706E023703}">
                      <ahyp:hlinkClr val="tx"/>
                    </a:ext>
                  </a:extLst>
                </a:hlinkClick>
              </a:rPr>
              <a:t>Deep Neural Networks with Pytorch</a:t>
            </a:r>
            <a:r>
              <a:rPr b="1" lang="en" sz="1300">
                <a:solidFill>
                  <a:srgbClr val="D362A4"/>
                </a:solidFill>
                <a:latin typeface="Open Sans"/>
                <a:ea typeface="Open Sans"/>
                <a:cs typeface="Open Sans"/>
                <a:sym typeface="Open Sans"/>
              </a:rPr>
              <a:t>:</a:t>
            </a:r>
            <a:r>
              <a:rPr b="1" lang="en" sz="1300">
                <a:solidFill>
                  <a:schemeClr val="lt1"/>
                </a:solidFill>
                <a:latin typeface="Open Sans"/>
                <a:ea typeface="Open Sans"/>
                <a:cs typeface="Open Sans"/>
                <a:sym typeface="Open Sans"/>
              </a:rPr>
              <a:t> </a:t>
            </a:r>
            <a:r>
              <a:rPr lang="en" sz="1300">
                <a:solidFill>
                  <a:schemeClr val="lt1"/>
                </a:solidFill>
                <a:latin typeface="Open Sans"/>
                <a:ea typeface="Open Sans"/>
                <a:cs typeface="Open Sans"/>
                <a:sym typeface="Open Sans"/>
              </a:rPr>
              <a:t>For understanding PyTorch in-depth.</a:t>
            </a:r>
            <a:endParaRPr sz="1300">
              <a:solidFill>
                <a:schemeClr val="lt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 sz="1300" u="sng">
                <a:solidFill>
                  <a:srgbClr val="D362A4"/>
                </a:solidFill>
                <a:latin typeface="Open Sans"/>
                <a:ea typeface="Open Sans"/>
                <a:cs typeface="Open Sans"/>
                <a:sym typeface="Open Sans"/>
                <a:hlinkClick r:id="rId11">
                  <a:extLst>
                    <a:ext uri="{A12FA001-AC4F-418D-AE19-62706E023703}">
                      <ahyp:hlinkClr val="tx"/>
                    </a:ext>
                  </a:extLst>
                </a:hlinkClick>
              </a:rPr>
              <a:t>Gradio on Hugging Face</a:t>
            </a:r>
            <a:r>
              <a:rPr b="1" lang="en" sz="1300">
                <a:solidFill>
                  <a:srgbClr val="D362A4"/>
                </a:solidFill>
                <a:latin typeface="Open Sans"/>
                <a:ea typeface="Open Sans"/>
                <a:cs typeface="Open Sans"/>
                <a:sym typeface="Open Sans"/>
              </a:rPr>
              <a:t>:</a:t>
            </a:r>
            <a:r>
              <a:rPr lang="en" sz="1300">
                <a:solidFill>
                  <a:schemeClr val="lt1"/>
                </a:solidFill>
                <a:latin typeface="Open Sans"/>
                <a:ea typeface="Open Sans"/>
                <a:cs typeface="Open Sans"/>
                <a:sym typeface="Open Sans"/>
              </a:rPr>
              <a:t> Share your Gradio projects, interact and collaborate with other Gradio users.</a:t>
            </a:r>
            <a:endParaRPr sz="700">
              <a:solidFill>
                <a:schemeClr val="lt1"/>
              </a:solidFill>
              <a:highlight>
                <a:srgbClr val="343541"/>
              </a:highlight>
              <a:latin typeface="Open Sans"/>
              <a:ea typeface="Open Sans"/>
              <a:cs typeface="Open Sans"/>
              <a:sym typeface="Open Sans"/>
            </a:endParaRPr>
          </a:p>
          <a:p>
            <a:pPr indent="0" lvl="0" marL="0" rtl="0" algn="l">
              <a:lnSpc>
                <a:spcPct val="115000"/>
              </a:lnSpc>
              <a:spcBef>
                <a:spcPts val="120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7" name="Shape 1017"/>
        <p:cNvGrpSpPr/>
        <p:nvPr/>
      </p:nvGrpSpPr>
      <p:grpSpPr>
        <a:xfrm>
          <a:off x="0" y="0"/>
          <a:ext cx="0" cy="0"/>
          <a:chOff x="0" y="0"/>
          <a:chExt cx="0" cy="0"/>
        </a:xfrm>
      </p:grpSpPr>
      <p:sp>
        <p:nvSpPr>
          <p:cNvPr id="1018" name="Google Shape;1018;p55"/>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1019" name="Google Shape;1019;p55"/>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1020" name="Google Shape;1020;p55"/>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1021" name="Google Shape;1021;p55"/>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1022" name="Google Shape;1022;p55"/>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1023" name="Google Shape;1023;p55"/>
          <p:cNvSpPr txBox="1"/>
          <p:nvPr/>
        </p:nvSpPr>
        <p:spPr>
          <a:xfrm>
            <a:off x="0" y="1740903"/>
            <a:ext cx="9144000" cy="708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4600" u="none" cap="none" strike="noStrike">
                <a:solidFill>
                  <a:srgbClr val="FFFFFF"/>
                </a:solidFill>
                <a:latin typeface="Open Sans"/>
                <a:ea typeface="Open Sans"/>
                <a:cs typeface="Open Sans"/>
                <a:sym typeface="Open Sans"/>
              </a:rPr>
              <a:t>Thank You!</a:t>
            </a:r>
            <a:endParaRPr sz="700"/>
          </a:p>
        </p:txBody>
      </p:sp>
      <p:sp>
        <p:nvSpPr>
          <p:cNvPr id="1024" name="Google Shape;1024;p55"/>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grpSp>
        <p:nvGrpSpPr>
          <p:cNvPr id="1025" name="Google Shape;1025;p55"/>
          <p:cNvGrpSpPr/>
          <p:nvPr/>
        </p:nvGrpSpPr>
        <p:grpSpPr>
          <a:xfrm>
            <a:off x="0" y="2646286"/>
            <a:ext cx="9144000" cy="670585"/>
            <a:chOff x="0" y="-144661"/>
            <a:chExt cx="24384000" cy="1788227"/>
          </a:xfrm>
        </p:grpSpPr>
        <p:grpSp>
          <p:nvGrpSpPr>
            <p:cNvPr id="1026" name="Google Shape;1026;p55"/>
            <p:cNvGrpSpPr/>
            <p:nvPr/>
          </p:nvGrpSpPr>
          <p:grpSpPr>
            <a:xfrm>
              <a:off x="0" y="-144661"/>
              <a:ext cx="24383997" cy="1788227"/>
              <a:chOff x="0" y="-28575"/>
              <a:chExt cx="4816592" cy="353230"/>
            </a:xfrm>
          </p:grpSpPr>
          <p:sp>
            <p:nvSpPr>
              <p:cNvPr id="1027" name="Google Shape;1027;p55"/>
              <p:cNvSpPr/>
              <p:nvPr/>
            </p:nvSpPr>
            <p:spPr>
              <a:xfrm>
                <a:off x="0" y="0"/>
                <a:ext cx="4816592" cy="324655"/>
              </a:xfrm>
              <a:custGeom>
                <a:rect b="b" l="l" r="r" t="t"/>
                <a:pathLst>
                  <a:path extrusionOk="0" h="324655" w="4816592">
                    <a:moveTo>
                      <a:pt x="0" y="0"/>
                    </a:moveTo>
                    <a:lnTo>
                      <a:pt x="4816592" y="0"/>
                    </a:lnTo>
                    <a:lnTo>
                      <a:pt x="4816592" y="324655"/>
                    </a:lnTo>
                    <a:lnTo>
                      <a:pt x="0" y="324655"/>
                    </a:lnTo>
                    <a:close/>
                  </a:path>
                </a:pathLst>
              </a:custGeom>
              <a:solidFill>
                <a:srgbClr val="D362A4"/>
              </a:solidFill>
              <a:ln>
                <a:noFill/>
              </a:ln>
            </p:spPr>
          </p:sp>
          <p:sp>
            <p:nvSpPr>
              <p:cNvPr id="1028" name="Google Shape;1028;p55"/>
              <p:cNvSpPr txBox="1"/>
              <p:nvPr/>
            </p:nvSpPr>
            <p:spPr>
              <a:xfrm>
                <a:off x="0" y="-28575"/>
                <a:ext cx="4816500" cy="3531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029" name="Google Shape;1029;p55"/>
            <p:cNvSpPr txBox="1"/>
            <p:nvPr/>
          </p:nvSpPr>
          <p:spPr>
            <a:xfrm>
              <a:off x="0" y="321404"/>
              <a:ext cx="24384000" cy="924600"/>
            </a:xfrm>
            <a:prstGeom prst="rect">
              <a:avLst/>
            </a:prstGeom>
            <a:noFill/>
            <a:ln>
              <a:noFill/>
            </a:ln>
          </p:spPr>
          <p:txBody>
            <a:bodyPr anchorCtr="0" anchor="ctr" bIns="0" lIns="0" spcFirstLastPara="1" rIns="0" wrap="square" tIns="0">
              <a:noAutofit/>
            </a:bodyPr>
            <a:lstStyle/>
            <a:p>
              <a:pPr indent="0" lvl="0" marL="0" marR="0" rtl="0" algn="ctr">
                <a:lnSpc>
                  <a:spcPct val="140000"/>
                </a:lnSpc>
                <a:spcBef>
                  <a:spcPts val="0"/>
                </a:spcBef>
                <a:spcAft>
                  <a:spcPts val="0"/>
                </a:spcAft>
                <a:buNone/>
              </a:pPr>
              <a:r>
                <a:rPr lang="en" sz="2100">
                  <a:solidFill>
                    <a:srgbClr val="FFFFFF"/>
                  </a:solidFill>
                  <a:latin typeface="Open Sans"/>
                  <a:ea typeface="Open Sans"/>
                  <a:cs typeface="Open Sans"/>
                  <a:sym typeface="Open Sans"/>
                </a:rPr>
                <a:t>paul</a:t>
              </a:r>
              <a:r>
                <a:rPr b="0" i="0" lang="en" sz="2100" u="none" cap="none" strike="noStrike">
                  <a:solidFill>
                    <a:srgbClr val="FFFFFF"/>
                  </a:solidFill>
                  <a:latin typeface="Open Sans"/>
                  <a:ea typeface="Open Sans"/>
                  <a:cs typeface="Open Sans"/>
                  <a:sym typeface="Open Sans"/>
                </a:rPr>
                <a:t>@</a:t>
              </a:r>
              <a:r>
                <a:rPr lang="en" sz="2100">
                  <a:solidFill>
                    <a:srgbClr val="FFFFFF"/>
                  </a:solidFill>
                  <a:latin typeface="Open Sans"/>
                  <a:ea typeface="Open Sans"/>
                  <a:cs typeface="Open Sans"/>
                  <a:sym typeface="Open Sans"/>
                </a:rPr>
                <a:t>zeroshotlabs</a:t>
              </a:r>
              <a:r>
                <a:rPr b="0" i="0" lang="en" sz="2100" u="none" cap="none" strike="noStrike">
                  <a:solidFill>
                    <a:srgbClr val="FFFFFF"/>
                  </a:solidFill>
                  <a:latin typeface="Open Sans"/>
                  <a:ea typeface="Open Sans"/>
                  <a:cs typeface="Open Sans"/>
                  <a:sym typeface="Open Sans"/>
                </a:rPr>
                <a:t>.com</a:t>
              </a:r>
              <a:endParaRPr sz="7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7" name="Shape 157"/>
        <p:cNvGrpSpPr/>
        <p:nvPr/>
      </p:nvGrpSpPr>
      <p:grpSpPr>
        <a:xfrm>
          <a:off x="0" y="0"/>
          <a:ext cx="0" cy="0"/>
          <a:chOff x="0" y="0"/>
          <a:chExt cx="0" cy="0"/>
        </a:xfrm>
      </p:grpSpPr>
      <p:grpSp>
        <p:nvGrpSpPr>
          <p:cNvPr id="158" name="Google Shape;158;p17"/>
          <p:cNvGrpSpPr/>
          <p:nvPr/>
        </p:nvGrpSpPr>
        <p:grpSpPr>
          <a:xfrm>
            <a:off x="3090202" y="2231350"/>
            <a:ext cx="4957972" cy="591000"/>
            <a:chOff x="3090202" y="4432575"/>
            <a:chExt cx="4957972" cy="591000"/>
          </a:xfrm>
        </p:grpSpPr>
        <p:sp>
          <p:nvSpPr>
            <p:cNvPr id="159" name="Google Shape;159;p17"/>
            <p:cNvSpPr txBox="1"/>
            <p:nvPr/>
          </p:nvSpPr>
          <p:spPr>
            <a:xfrm>
              <a:off x="3879074" y="4432575"/>
              <a:ext cx="4169100" cy="591000"/>
            </a:xfrm>
            <a:prstGeom prst="rect">
              <a:avLst/>
            </a:prstGeom>
            <a:noFill/>
            <a:ln>
              <a:noFill/>
            </a:ln>
          </p:spPr>
          <p:txBody>
            <a:bodyPr anchorCtr="0" anchor="t" bIns="0" lIns="0" spcFirstLastPara="1" rIns="0" wrap="square" tIns="0">
              <a:spAutoFit/>
            </a:bodyPr>
            <a:lstStyle/>
            <a:p>
              <a:pPr indent="0" lvl="0" marL="0" rtl="0" algn="l">
                <a:lnSpc>
                  <a:spcPct val="140006"/>
                </a:lnSpc>
                <a:spcBef>
                  <a:spcPts val="0"/>
                </a:spcBef>
                <a:spcAft>
                  <a:spcPts val="0"/>
                </a:spcAft>
                <a:buSzPts val="1100"/>
                <a:buNone/>
              </a:pPr>
              <a:r>
                <a:rPr b="1" lang="en" sz="1600">
                  <a:solidFill>
                    <a:srgbClr val="FFFFFF"/>
                  </a:solidFill>
                  <a:latin typeface="Open Sans"/>
                  <a:ea typeface="Open Sans"/>
                  <a:cs typeface="Open Sans"/>
                  <a:sym typeface="Open Sans"/>
                </a:rPr>
                <a:t>Familiarity with Google Colab or Jupyter notebook</a:t>
              </a:r>
              <a:endParaRPr b="1" sz="1600">
                <a:solidFill>
                  <a:srgbClr val="FFFFFF"/>
                </a:solidFill>
                <a:latin typeface="Open Sans"/>
                <a:ea typeface="Open Sans"/>
                <a:cs typeface="Open Sans"/>
                <a:sym typeface="Open Sans"/>
              </a:endParaRPr>
            </a:p>
          </p:txBody>
        </p:sp>
        <p:grpSp>
          <p:nvGrpSpPr>
            <p:cNvPr id="160" name="Google Shape;160;p17"/>
            <p:cNvGrpSpPr/>
            <p:nvPr/>
          </p:nvGrpSpPr>
          <p:grpSpPr>
            <a:xfrm>
              <a:off x="3090202" y="4484724"/>
              <a:ext cx="471993" cy="486705"/>
              <a:chOff x="0" y="0"/>
              <a:chExt cx="812800" cy="812800"/>
            </a:xfrm>
          </p:grpSpPr>
          <p:sp>
            <p:nvSpPr>
              <p:cNvPr id="161" name="Google Shape;161;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2" name="Google Shape;162;p1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2</a:t>
                </a:r>
                <a:endParaRPr sz="200">
                  <a:solidFill>
                    <a:schemeClr val="lt1"/>
                  </a:solidFill>
                  <a:latin typeface="Open Sans"/>
                  <a:ea typeface="Open Sans"/>
                  <a:cs typeface="Open Sans"/>
                  <a:sym typeface="Open Sans"/>
                </a:endParaRPr>
              </a:p>
            </p:txBody>
          </p:sp>
        </p:grpSp>
      </p:grpSp>
      <p:grpSp>
        <p:nvGrpSpPr>
          <p:cNvPr id="163" name="Google Shape;163;p17"/>
          <p:cNvGrpSpPr/>
          <p:nvPr/>
        </p:nvGrpSpPr>
        <p:grpSpPr>
          <a:xfrm>
            <a:off x="0" y="127392"/>
            <a:ext cx="5738484" cy="716456"/>
            <a:chOff x="0" y="-28575"/>
            <a:chExt cx="3022800" cy="377400"/>
          </a:xfrm>
        </p:grpSpPr>
        <p:sp>
          <p:nvSpPr>
            <p:cNvPr id="164" name="Google Shape;164;p17"/>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65" name="Google Shape;165;p17"/>
            <p:cNvSpPr txBox="1"/>
            <p:nvPr/>
          </p:nvSpPr>
          <p:spPr>
            <a:xfrm>
              <a:off x="0" y="-28575"/>
              <a:ext cx="3022800" cy="377400"/>
            </a:xfrm>
            <a:prstGeom prst="rect">
              <a:avLst/>
            </a:prstGeom>
            <a:solidFill>
              <a:srgbClr val="D362A4"/>
            </a:solid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6" name="Google Shape;166;p17"/>
          <p:cNvSpPr txBox="1"/>
          <p:nvPr/>
        </p:nvSpPr>
        <p:spPr>
          <a:xfrm>
            <a:off x="514350" y="234364"/>
            <a:ext cx="4992900" cy="502500"/>
          </a:xfrm>
          <a:prstGeom prst="rect">
            <a:avLst/>
          </a:prstGeom>
          <a:noFill/>
          <a:ln>
            <a:noFill/>
          </a:ln>
        </p:spPr>
        <p:txBody>
          <a:bodyPr anchorCtr="0" anchor="b"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Prerequisites</a:t>
            </a:r>
            <a:endParaRPr sz="700"/>
          </a:p>
        </p:txBody>
      </p:sp>
      <p:sp>
        <p:nvSpPr>
          <p:cNvPr id="167" name="Google Shape;167;p17"/>
          <p:cNvSpPr/>
          <p:nvPr/>
        </p:nvSpPr>
        <p:spPr>
          <a:xfrm rot="9175335">
            <a:off x="-664556" y="3961928"/>
            <a:ext cx="2535966" cy="2074723"/>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168" name="Google Shape;168;p17"/>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4">
              <a:alphaModFix/>
            </a:blip>
            <a:stretch>
              <a:fillRect b="0" l="0" r="0" t="0"/>
            </a:stretch>
          </a:blipFill>
          <a:ln>
            <a:noFill/>
          </a:ln>
        </p:spPr>
      </p:sp>
      <p:grpSp>
        <p:nvGrpSpPr>
          <p:cNvPr id="169" name="Google Shape;169;p17"/>
          <p:cNvGrpSpPr/>
          <p:nvPr/>
        </p:nvGrpSpPr>
        <p:grpSpPr>
          <a:xfrm>
            <a:off x="3090202" y="3178750"/>
            <a:ext cx="4957971" cy="591000"/>
            <a:chOff x="3090202" y="4416800"/>
            <a:chExt cx="4957971" cy="591000"/>
          </a:xfrm>
        </p:grpSpPr>
        <p:sp>
          <p:nvSpPr>
            <p:cNvPr id="170" name="Google Shape;170;p17"/>
            <p:cNvSpPr txBox="1"/>
            <p:nvPr/>
          </p:nvSpPr>
          <p:spPr>
            <a:xfrm>
              <a:off x="3879074" y="4416800"/>
              <a:ext cx="4169100" cy="591000"/>
            </a:xfrm>
            <a:prstGeom prst="rect">
              <a:avLst/>
            </a:prstGeom>
            <a:noFill/>
            <a:ln>
              <a:noFill/>
            </a:ln>
          </p:spPr>
          <p:txBody>
            <a:bodyPr anchorCtr="0" anchor="t" bIns="0" lIns="0" spcFirstLastPara="1" rIns="0" wrap="square" tIns="0">
              <a:spAutoFit/>
            </a:bodyPr>
            <a:lstStyle/>
            <a:p>
              <a:pPr indent="0" lvl="0" marL="0" rtl="0" algn="l">
                <a:lnSpc>
                  <a:spcPct val="140006"/>
                </a:lnSpc>
                <a:spcBef>
                  <a:spcPts val="0"/>
                </a:spcBef>
                <a:spcAft>
                  <a:spcPts val="0"/>
                </a:spcAft>
                <a:buSzPts val="1100"/>
                <a:buNone/>
              </a:pPr>
              <a:r>
                <a:rPr b="1" lang="en" sz="1600">
                  <a:solidFill>
                    <a:srgbClr val="FFFFFF"/>
                  </a:solidFill>
                  <a:latin typeface="Open Sans"/>
                  <a:ea typeface="Open Sans"/>
                  <a:cs typeface="Open Sans"/>
                  <a:sym typeface="Open Sans"/>
                </a:rPr>
                <a:t>Basic knowledge of machine learning concepts and algorithm</a:t>
              </a:r>
              <a:endParaRPr b="1" sz="1600">
                <a:solidFill>
                  <a:srgbClr val="FFFFFF"/>
                </a:solidFill>
                <a:latin typeface="Open Sans"/>
                <a:ea typeface="Open Sans"/>
                <a:cs typeface="Open Sans"/>
                <a:sym typeface="Open Sans"/>
              </a:endParaRPr>
            </a:p>
          </p:txBody>
        </p:sp>
        <p:grpSp>
          <p:nvGrpSpPr>
            <p:cNvPr id="171" name="Google Shape;171;p17"/>
            <p:cNvGrpSpPr/>
            <p:nvPr/>
          </p:nvGrpSpPr>
          <p:grpSpPr>
            <a:xfrm>
              <a:off x="3090202" y="4484724"/>
              <a:ext cx="471993" cy="486705"/>
              <a:chOff x="0" y="0"/>
              <a:chExt cx="812800" cy="812800"/>
            </a:xfrm>
          </p:grpSpPr>
          <p:sp>
            <p:nvSpPr>
              <p:cNvPr id="172" name="Google Shape;172;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3" name="Google Shape;173;p1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3</a:t>
                </a:r>
                <a:endParaRPr sz="200">
                  <a:solidFill>
                    <a:schemeClr val="lt1"/>
                  </a:solidFill>
                  <a:latin typeface="Open Sans"/>
                  <a:ea typeface="Open Sans"/>
                  <a:cs typeface="Open Sans"/>
                  <a:sym typeface="Open Sans"/>
                </a:endParaRPr>
              </a:p>
            </p:txBody>
          </p:sp>
        </p:grpSp>
      </p:grpSp>
      <p:grpSp>
        <p:nvGrpSpPr>
          <p:cNvPr id="174" name="Google Shape;174;p17"/>
          <p:cNvGrpSpPr/>
          <p:nvPr/>
        </p:nvGrpSpPr>
        <p:grpSpPr>
          <a:xfrm>
            <a:off x="3090202" y="1320324"/>
            <a:ext cx="3849462" cy="486705"/>
            <a:chOff x="3090202" y="4484724"/>
            <a:chExt cx="3849462" cy="486705"/>
          </a:xfrm>
        </p:grpSpPr>
        <p:sp>
          <p:nvSpPr>
            <p:cNvPr id="175" name="Google Shape;175;p17"/>
            <p:cNvSpPr txBox="1"/>
            <p:nvPr/>
          </p:nvSpPr>
          <p:spPr>
            <a:xfrm>
              <a:off x="3879065" y="4604925"/>
              <a:ext cx="3060600" cy="246300"/>
            </a:xfrm>
            <a:prstGeom prst="rect">
              <a:avLst/>
            </a:prstGeom>
            <a:noFill/>
            <a:ln>
              <a:noFill/>
            </a:ln>
          </p:spPr>
          <p:txBody>
            <a:bodyPr anchorCtr="0" anchor="t" bIns="0" lIns="0" spcFirstLastPara="1" rIns="0" wrap="square" tIns="0">
              <a:spAutoFit/>
            </a:bodyPr>
            <a:lstStyle/>
            <a:p>
              <a:pPr indent="0" lvl="0" marL="0" rtl="0" algn="l">
                <a:lnSpc>
                  <a:spcPct val="140006"/>
                </a:lnSpc>
                <a:spcBef>
                  <a:spcPts val="0"/>
                </a:spcBef>
                <a:spcAft>
                  <a:spcPts val="0"/>
                </a:spcAft>
                <a:buSzPts val="1100"/>
                <a:buNone/>
              </a:pPr>
              <a:r>
                <a:rPr b="1" lang="en" sz="1600">
                  <a:solidFill>
                    <a:srgbClr val="FFFFFF"/>
                  </a:solidFill>
                  <a:latin typeface="Open Sans"/>
                  <a:ea typeface="Open Sans"/>
                  <a:cs typeface="Open Sans"/>
                  <a:sym typeface="Open Sans"/>
                </a:rPr>
                <a:t>Basic knowledge of Python</a:t>
              </a:r>
              <a:endParaRPr b="1" sz="1600">
                <a:solidFill>
                  <a:srgbClr val="FFFFFF"/>
                </a:solidFill>
                <a:latin typeface="Open Sans"/>
                <a:ea typeface="Open Sans"/>
                <a:cs typeface="Open Sans"/>
                <a:sym typeface="Open Sans"/>
              </a:endParaRPr>
            </a:p>
          </p:txBody>
        </p:sp>
        <p:grpSp>
          <p:nvGrpSpPr>
            <p:cNvPr id="176" name="Google Shape;176;p17"/>
            <p:cNvGrpSpPr/>
            <p:nvPr/>
          </p:nvGrpSpPr>
          <p:grpSpPr>
            <a:xfrm>
              <a:off x="3090202" y="4484724"/>
              <a:ext cx="471993" cy="486705"/>
              <a:chOff x="0" y="0"/>
              <a:chExt cx="812800" cy="812800"/>
            </a:xfrm>
          </p:grpSpPr>
          <p:sp>
            <p:nvSpPr>
              <p:cNvPr id="177" name="Google Shape;177;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62A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8" name="Google Shape;178;p1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rtl="0" algn="ctr">
                  <a:lnSpc>
                    <a:spcPct val="171055"/>
                  </a:lnSpc>
                  <a:spcBef>
                    <a:spcPts val="0"/>
                  </a:spcBef>
                  <a:spcAft>
                    <a:spcPts val="0"/>
                  </a:spcAft>
                  <a:buNone/>
                </a:pPr>
                <a:r>
                  <a:rPr b="1" lang="en" sz="2100">
                    <a:solidFill>
                      <a:schemeClr val="lt1"/>
                    </a:solidFill>
                    <a:latin typeface="Open Sans"/>
                    <a:ea typeface="Open Sans"/>
                    <a:cs typeface="Open Sans"/>
                    <a:sym typeface="Open Sans"/>
                  </a:rPr>
                  <a:t>1</a:t>
                </a:r>
                <a:endParaRPr sz="200">
                  <a:solidFill>
                    <a:schemeClr val="lt1"/>
                  </a:solidFill>
                  <a:latin typeface="Open Sans"/>
                  <a:ea typeface="Open Sans"/>
                  <a:cs typeface="Open Sans"/>
                  <a:sym typeface="Open Sans"/>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2" name="Shape 182"/>
        <p:cNvGrpSpPr/>
        <p:nvPr/>
      </p:nvGrpSpPr>
      <p:grpSpPr>
        <a:xfrm>
          <a:off x="0" y="0"/>
          <a:ext cx="0" cy="0"/>
          <a:chOff x="0" y="0"/>
          <a:chExt cx="0" cy="0"/>
        </a:xfrm>
      </p:grpSpPr>
      <p:grpSp>
        <p:nvGrpSpPr>
          <p:cNvPr id="183" name="Google Shape;183;p18"/>
          <p:cNvGrpSpPr/>
          <p:nvPr/>
        </p:nvGrpSpPr>
        <p:grpSpPr>
          <a:xfrm>
            <a:off x="0" y="2026074"/>
            <a:ext cx="9143820" cy="1037086"/>
            <a:chOff x="0" y="-28575"/>
            <a:chExt cx="4816593" cy="546295"/>
          </a:xfrm>
        </p:grpSpPr>
        <p:sp>
          <p:nvSpPr>
            <p:cNvPr id="184" name="Google Shape;184;p18"/>
            <p:cNvSpPr/>
            <p:nvPr/>
          </p:nvSpPr>
          <p:spPr>
            <a:xfrm>
              <a:off x="0" y="0"/>
              <a:ext cx="4816592" cy="517720"/>
            </a:xfrm>
            <a:custGeom>
              <a:rect b="b" l="l" r="r" t="t"/>
              <a:pathLst>
                <a:path extrusionOk="0" h="517720" w="4816592">
                  <a:moveTo>
                    <a:pt x="0" y="0"/>
                  </a:moveTo>
                  <a:lnTo>
                    <a:pt x="4816592" y="0"/>
                  </a:lnTo>
                  <a:lnTo>
                    <a:pt x="4816592" y="517720"/>
                  </a:lnTo>
                  <a:lnTo>
                    <a:pt x="0" y="517720"/>
                  </a:lnTo>
                  <a:close/>
                </a:path>
              </a:pathLst>
            </a:custGeom>
            <a:solidFill>
              <a:srgbClr val="D362A4"/>
            </a:solidFill>
            <a:ln>
              <a:noFill/>
            </a:ln>
          </p:spPr>
        </p:sp>
        <p:sp>
          <p:nvSpPr>
            <p:cNvPr id="185" name="Google Shape;185;p18"/>
            <p:cNvSpPr txBox="1"/>
            <p:nvPr/>
          </p:nvSpPr>
          <p:spPr>
            <a:xfrm>
              <a:off x="0" y="-28575"/>
              <a:ext cx="4816593" cy="546295"/>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6" name="Google Shape;186;p18"/>
          <p:cNvSpPr/>
          <p:nvPr/>
        </p:nvSpPr>
        <p:spPr>
          <a:xfrm rot="9178405">
            <a:off x="-665502" y="3959892"/>
            <a:ext cx="2537076" cy="2075631"/>
          </a:xfrm>
          <a:custGeom>
            <a:rect b="b" l="l" r="r" t="t"/>
            <a:pathLst>
              <a:path extrusionOk="0" h="4151262" w="5074152">
                <a:moveTo>
                  <a:pt x="0" y="0"/>
                </a:moveTo>
                <a:lnTo>
                  <a:pt x="5074152" y="0"/>
                </a:lnTo>
                <a:lnTo>
                  <a:pt x="5074152" y="4151262"/>
                </a:lnTo>
                <a:lnTo>
                  <a:pt x="0" y="4151262"/>
                </a:lnTo>
                <a:lnTo>
                  <a:pt x="0" y="0"/>
                </a:lnTo>
                <a:close/>
              </a:path>
            </a:pathLst>
          </a:custGeom>
          <a:blipFill rotWithShape="1">
            <a:blip r:embed="rId3">
              <a:alphaModFix/>
            </a:blip>
            <a:stretch>
              <a:fillRect b="0" l="0" r="0" t="0"/>
            </a:stretch>
          </a:blipFill>
          <a:ln>
            <a:noFill/>
          </a:ln>
        </p:spPr>
      </p:sp>
      <p:sp>
        <p:nvSpPr>
          <p:cNvPr id="187" name="Google Shape;187;p18"/>
          <p:cNvSpPr/>
          <p:nvPr/>
        </p:nvSpPr>
        <p:spPr>
          <a:xfrm>
            <a:off x="7645320" y="-720575"/>
            <a:ext cx="2260096" cy="2023712"/>
          </a:xfrm>
          <a:custGeom>
            <a:rect b="b" l="l" r="r" t="t"/>
            <a:pathLst>
              <a:path extrusionOk="0" h="4047424" w="4520191">
                <a:moveTo>
                  <a:pt x="0" y="0"/>
                </a:moveTo>
                <a:lnTo>
                  <a:pt x="4520191" y="0"/>
                </a:lnTo>
                <a:lnTo>
                  <a:pt x="4520191" y="4047424"/>
                </a:lnTo>
                <a:lnTo>
                  <a:pt x="0" y="4047424"/>
                </a:lnTo>
                <a:lnTo>
                  <a:pt x="0" y="0"/>
                </a:lnTo>
                <a:close/>
              </a:path>
            </a:pathLst>
          </a:custGeom>
          <a:blipFill rotWithShape="1">
            <a:blip r:embed="rId4">
              <a:alphaModFix/>
            </a:blip>
            <a:stretch>
              <a:fillRect b="0" l="0" r="0" t="0"/>
            </a:stretch>
          </a:blipFill>
          <a:ln>
            <a:noFill/>
          </a:ln>
        </p:spPr>
      </p:sp>
      <p:sp>
        <p:nvSpPr>
          <p:cNvPr id="188" name="Google Shape;188;p18"/>
          <p:cNvSpPr/>
          <p:nvPr/>
        </p:nvSpPr>
        <p:spPr>
          <a:xfrm>
            <a:off x="1157793" y="341368"/>
            <a:ext cx="172982" cy="172982"/>
          </a:xfrm>
          <a:custGeom>
            <a:rect b="b" l="l" r="r" t="t"/>
            <a:pathLst>
              <a:path extrusionOk="0" h="345964" w="345964">
                <a:moveTo>
                  <a:pt x="0" y="0"/>
                </a:moveTo>
                <a:lnTo>
                  <a:pt x="345964" y="0"/>
                </a:lnTo>
                <a:lnTo>
                  <a:pt x="345964" y="345964"/>
                </a:lnTo>
                <a:lnTo>
                  <a:pt x="0" y="345964"/>
                </a:lnTo>
                <a:lnTo>
                  <a:pt x="0" y="0"/>
                </a:lnTo>
                <a:close/>
              </a:path>
            </a:pathLst>
          </a:custGeom>
          <a:blipFill rotWithShape="1">
            <a:blip r:embed="rId5">
              <a:alphaModFix/>
            </a:blip>
            <a:stretch>
              <a:fillRect b="0" l="0" r="0" t="0"/>
            </a:stretch>
          </a:blipFill>
          <a:ln>
            <a:noFill/>
          </a:ln>
        </p:spPr>
      </p:sp>
      <p:sp>
        <p:nvSpPr>
          <p:cNvPr id="189" name="Google Shape;189;p18"/>
          <p:cNvSpPr/>
          <p:nvPr/>
        </p:nvSpPr>
        <p:spPr>
          <a:xfrm>
            <a:off x="5000363" y="1303137"/>
            <a:ext cx="152026" cy="195686"/>
          </a:xfrm>
          <a:custGeom>
            <a:rect b="b" l="l" r="r" t="t"/>
            <a:pathLst>
              <a:path extrusionOk="0" h="391372" w="304052">
                <a:moveTo>
                  <a:pt x="0" y="0"/>
                </a:moveTo>
                <a:lnTo>
                  <a:pt x="304052" y="0"/>
                </a:lnTo>
                <a:lnTo>
                  <a:pt x="304052" y="391373"/>
                </a:lnTo>
                <a:lnTo>
                  <a:pt x="0" y="391373"/>
                </a:lnTo>
                <a:lnTo>
                  <a:pt x="0" y="0"/>
                </a:lnTo>
                <a:close/>
              </a:path>
            </a:pathLst>
          </a:custGeom>
          <a:blipFill rotWithShape="1">
            <a:blip r:embed="rId6">
              <a:alphaModFix/>
            </a:blip>
            <a:stretch>
              <a:fillRect b="0" l="0" r="0" t="0"/>
            </a:stretch>
          </a:blipFill>
          <a:ln>
            <a:noFill/>
          </a:ln>
        </p:spPr>
      </p:sp>
      <p:sp>
        <p:nvSpPr>
          <p:cNvPr id="190" name="Google Shape;190;p18"/>
          <p:cNvSpPr/>
          <p:nvPr/>
        </p:nvSpPr>
        <p:spPr>
          <a:xfrm>
            <a:off x="2849762" y="40786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7">
              <a:alphaModFix/>
            </a:blip>
            <a:stretch>
              <a:fillRect b="0" l="0" r="0" t="0"/>
            </a:stretch>
          </a:blipFill>
          <a:ln>
            <a:noFill/>
          </a:ln>
        </p:spPr>
      </p:sp>
      <p:sp>
        <p:nvSpPr>
          <p:cNvPr id="191" name="Google Shape;191;p18"/>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8">
              <a:alphaModFix/>
            </a:blip>
            <a:stretch>
              <a:fillRect b="0" l="0" r="0" t="0"/>
            </a:stretch>
          </a:blipFill>
          <a:ln>
            <a:noFill/>
          </a:ln>
        </p:spPr>
      </p:sp>
      <p:sp>
        <p:nvSpPr>
          <p:cNvPr id="192" name="Google Shape;192;p18"/>
          <p:cNvSpPr txBox="1"/>
          <p:nvPr/>
        </p:nvSpPr>
        <p:spPr>
          <a:xfrm>
            <a:off x="0" y="2054125"/>
            <a:ext cx="9144000" cy="10371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100"/>
              <a:buNone/>
            </a:pPr>
            <a:r>
              <a:rPr b="1" lang="en" sz="3600">
                <a:solidFill>
                  <a:srgbClr val="FFFFFF"/>
                </a:solidFill>
                <a:latin typeface="Open Sans"/>
                <a:ea typeface="Open Sans"/>
                <a:cs typeface="Open Sans"/>
                <a:sym typeface="Open Sans"/>
              </a:rPr>
              <a:t>Tech Overview</a:t>
            </a:r>
            <a:endParaRPr sz="28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6" name="Shape 196"/>
        <p:cNvGrpSpPr/>
        <p:nvPr/>
      </p:nvGrpSpPr>
      <p:grpSpPr>
        <a:xfrm>
          <a:off x="0" y="0"/>
          <a:ext cx="0" cy="0"/>
          <a:chOff x="0" y="0"/>
          <a:chExt cx="0" cy="0"/>
        </a:xfrm>
      </p:grpSpPr>
      <p:grpSp>
        <p:nvGrpSpPr>
          <p:cNvPr id="197" name="Google Shape;197;p19"/>
          <p:cNvGrpSpPr/>
          <p:nvPr/>
        </p:nvGrpSpPr>
        <p:grpSpPr>
          <a:xfrm>
            <a:off x="0" y="127392"/>
            <a:ext cx="5738484" cy="716456"/>
            <a:chOff x="0" y="-28575"/>
            <a:chExt cx="3022800" cy="377400"/>
          </a:xfrm>
        </p:grpSpPr>
        <p:sp>
          <p:nvSpPr>
            <p:cNvPr id="198" name="Google Shape;198;p19"/>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199" name="Google Shape;199;p19"/>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0" name="Google Shape;200;p19"/>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500">
                <a:solidFill>
                  <a:srgbClr val="FFFFFF"/>
                </a:solidFill>
                <a:latin typeface="Open Sans"/>
                <a:ea typeface="Open Sans"/>
                <a:cs typeface="Open Sans"/>
                <a:sym typeface="Open Sans"/>
              </a:rPr>
              <a:t>Importance of UI in ML Models</a:t>
            </a:r>
            <a:endParaRPr sz="2500"/>
          </a:p>
        </p:txBody>
      </p:sp>
      <p:sp>
        <p:nvSpPr>
          <p:cNvPr id="201" name="Google Shape;201;p19"/>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02" name="Google Shape;202;p19"/>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03" name="Google Shape;203;p19"/>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204" name="Google Shape;204;p19"/>
          <p:cNvSpPr txBox="1"/>
          <p:nvPr/>
        </p:nvSpPr>
        <p:spPr>
          <a:xfrm>
            <a:off x="514350" y="1158751"/>
            <a:ext cx="8115300" cy="2786100"/>
          </a:xfrm>
          <a:prstGeom prst="rect">
            <a:avLst/>
          </a:prstGeom>
          <a:noFill/>
          <a:ln>
            <a:noFill/>
          </a:ln>
        </p:spPr>
        <p:txBody>
          <a:bodyPr anchorCtr="0" anchor="t" bIns="0" lIns="0" spcFirstLastPara="1" rIns="0" wrap="square" tIns="0">
            <a:spAutoFit/>
          </a:bodyPr>
          <a:lstStyle/>
          <a:p>
            <a:pPr indent="-355600" lvl="1" marL="9144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Accessibility</a:t>
            </a:r>
            <a:endParaRPr sz="2000">
              <a:solidFill>
                <a:srgbClr val="FFFFFF"/>
              </a:solidFill>
              <a:latin typeface="Open Sans"/>
              <a:ea typeface="Open Sans"/>
              <a:cs typeface="Open Sans"/>
              <a:sym typeface="Open Sans"/>
            </a:endParaRPr>
          </a:p>
          <a:p>
            <a:pPr indent="-355600" lvl="1" marL="9144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Interactive Data Exploration</a:t>
            </a:r>
            <a:endParaRPr sz="2000">
              <a:solidFill>
                <a:srgbClr val="FFFFFF"/>
              </a:solidFill>
              <a:latin typeface="Open Sans"/>
              <a:ea typeface="Open Sans"/>
              <a:cs typeface="Open Sans"/>
              <a:sym typeface="Open Sans"/>
            </a:endParaRPr>
          </a:p>
          <a:p>
            <a:pPr indent="-355600" lvl="1" marL="9144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Transparency and Trust</a:t>
            </a:r>
            <a:endParaRPr sz="2000">
              <a:solidFill>
                <a:srgbClr val="FFFFFF"/>
              </a:solidFill>
              <a:latin typeface="Open Sans"/>
              <a:ea typeface="Open Sans"/>
              <a:cs typeface="Open Sans"/>
              <a:sym typeface="Open Sans"/>
            </a:endParaRPr>
          </a:p>
          <a:p>
            <a:pPr indent="-355600" lvl="1" marL="9144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Feedback for Improvement</a:t>
            </a:r>
            <a:endParaRPr sz="2000">
              <a:solidFill>
                <a:srgbClr val="FFFFFF"/>
              </a:solidFill>
              <a:latin typeface="Open Sans"/>
              <a:ea typeface="Open Sans"/>
              <a:cs typeface="Open Sans"/>
              <a:sym typeface="Open Sans"/>
            </a:endParaRPr>
          </a:p>
          <a:p>
            <a:pPr indent="-355600" lvl="1" marL="9144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Democratization of ML</a:t>
            </a:r>
            <a:endParaRPr sz="2000">
              <a:solidFill>
                <a:srgbClr val="FFFFFF"/>
              </a:solidFill>
              <a:latin typeface="Open Sans"/>
              <a:ea typeface="Open Sans"/>
              <a:cs typeface="Open Sans"/>
              <a:sym typeface="Open Sans"/>
            </a:endParaRPr>
          </a:p>
          <a:p>
            <a:pPr indent="-355600" lvl="1" marL="9144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Real-world Integration</a:t>
            </a:r>
            <a:endParaRPr sz="2000">
              <a:solidFill>
                <a:srgbClr val="FFFFFF"/>
              </a:solidFill>
              <a:latin typeface="Open Sans"/>
              <a:ea typeface="Open Sans"/>
              <a:cs typeface="Open Sans"/>
              <a:sym typeface="Open Sans"/>
            </a:endParaRPr>
          </a:p>
          <a:p>
            <a:pPr indent="-355600" lvl="1" marL="9144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Collaboration Enhancement</a:t>
            </a:r>
            <a:endParaRPr sz="2000">
              <a:solidFill>
                <a:srgbClr val="FFFFFF"/>
              </a:solidFill>
              <a:latin typeface="Open Sans"/>
              <a:ea typeface="Open Sans"/>
              <a:cs typeface="Open Sans"/>
              <a:sym typeface="Open Sans"/>
            </a:endParaRPr>
          </a:p>
          <a:p>
            <a:pPr indent="-355600" lvl="1" marL="9144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Educational Tool</a:t>
            </a:r>
            <a:endParaRPr sz="2000">
              <a:solidFill>
                <a:srgbClr val="FFFFF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8" name="Shape 208"/>
        <p:cNvGrpSpPr/>
        <p:nvPr/>
      </p:nvGrpSpPr>
      <p:grpSpPr>
        <a:xfrm>
          <a:off x="0" y="0"/>
          <a:ext cx="0" cy="0"/>
          <a:chOff x="0" y="0"/>
          <a:chExt cx="0" cy="0"/>
        </a:xfrm>
      </p:grpSpPr>
      <p:grpSp>
        <p:nvGrpSpPr>
          <p:cNvPr id="209" name="Google Shape;209;p20"/>
          <p:cNvGrpSpPr/>
          <p:nvPr/>
        </p:nvGrpSpPr>
        <p:grpSpPr>
          <a:xfrm>
            <a:off x="0" y="127392"/>
            <a:ext cx="5738484" cy="716456"/>
            <a:chOff x="0" y="-28575"/>
            <a:chExt cx="3022800" cy="377400"/>
          </a:xfrm>
        </p:grpSpPr>
        <p:sp>
          <p:nvSpPr>
            <p:cNvPr id="210" name="Google Shape;210;p20"/>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11" name="Google Shape;211;p20"/>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2" name="Google Shape;212;p20"/>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400">
                <a:solidFill>
                  <a:srgbClr val="FFFFFF"/>
                </a:solidFill>
                <a:latin typeface="Open Sans"/>
                <a:ea typeface="Open Sans"/>
                <a:cs typeface="Open Sans"/>
                <a:sym typeface="Open Sans"/>
              </a:rPr>
              <a:t>Common UI Building Challenges</a:t>
            </a:r>
            <a:endParaRPr sz="200"/>
          </a:p>
        </p:txBody>
      </p:sp>
      <p:sp>
        <p:nvSpPr>
          <p:cNvPr id="213" name="Google Shape;213;p20"/>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14" name="Google Shape;214;p20"/>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15" name="Google Shape;215;p20"/>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216" name="Google Shape;216;p20"/>
          <p:cNvSpPr txBox="1"/>
          <p:nvPr/>
        </p:nvSpPr>
        <p:spPr>
          <a:xfrm>
            <a:off x="514350" y="1297575"/>
            <a:ext cx="8115300" cy="1723800"/>
          </a:xfrm>
          <a:prstGeom prst="rect">
            <a:avLst/>
          </a:prstGeom>
          <a:noFill/>
          <a:ln>
            <a:noFill/>
          </a:ln>
        </p:spPr>
        <p:txBody>
          <a:bodyPr anchorCtr="0" anchor="t" bIns="0" lIns="0" spcFirstLastPara="1" rIns="0" wrap="square" tIns="0">
            <a:spAutoFit/>
          </a:bodyPr>
          <a:lstStyle/>
          <a:p>
            <a:pPr indent="-349250" lvl="0" marL="457200" rtl="0" algn="l">
              <a:lnSpc>
                <a:spcPct val="115000"/>
              </a:lnSpc>
              <a:spcBef>
                <a:spcPts val="0"/>
              </a:spcBef>
              <a:spcAft>
                <a:spcPts val="0"/>
              </a:spcAft>
              <a:buClr>
                <a:srgbClr val="FFFFFF"/>
              </a:buClr>
              <a:buSzPts val="1900"/>
              <a:buChar char="●"/>
            </a:pPr>
            <a:r>
              <a:rPr lang="en" sz="2000">
                <a:solidFill>
                  <a:srgbClr val="FFFFFF"/>
                </a:solidFill>
                <a:latin typeface="Open Sans"/>
                <a:ea typeface="Open Sans"/>
                <a:cs typeface="Open Sans"/>
                <a:sym typeface="Open Sans"/>
              </a:rPr>
              <a:t>Simplifying model outputs for understanding.</a:t>
            </a:r>
            <a:endParaRPr sz="2000">
              <a:solidFill>
                <a:srgbClr val="FFFFFF"/>
              </a:solidFill>
              <a:latin typeface="Open Sans"/>
              <a:ea typeface="Open Sans"/>
              <a:cs typeface="Open Sans"/>
              <a:sym typeface="Open Sans"/>
            </a:endParaRPr>
          </a:p>
          <a:p>
            <a:pPr indent="-349250" lvl="0" marL="457200" rtl="0" algn="l">
              <a:lnSpc>
                <a:spcPct val="115000"/>
              </a:lnSpc>
              <a:spcBef>
                <a:spcPts val="0"/>
              </a:spcBef>
              <a:spcAft>
                <a:spcPts val="0"/>
              </a:spcAft>
              <a:buClr>
                <a:srgbClr val="FFFFFF"/>
              </a:buClr>
              <a:buSzPts val="1900"/>
              <a:buChar char="●"/>
            </a:pPr>
            <a:r>
              <a:rPr lang="en" sz="2000">
                <a:solidFill>
                  <a:srgbClr val="FFFFFF"/>
                </a:solidFill>
                <a:latin typeface="Open Sans"/>
                <a:ea typeface="Open Sans"/>
                <a:cs typeface="Open Sans"/>
                <a:sym typeface="Open Sans"/>
              </a:rPr>
              <a:t>Balancing advanced features with user-friendly interfaces.</a:t>
            </a:r>
            <a:endParaRPr sz="2000">
              <a:solidFill>
                <a:srgbClr val="FFFFFF"/>
              </a:solidFill>
              <a:latin typeface="Open Sans"/>
              <a:ea typeface="Open Sans"/>
              <a:cs typeface="Open Sans"/>
              <a:sym typeface="Open Sans"/>
            </a:endParaRPr>
          </a:p>
          <a:p>
            <a:pPr indent="-349250" lvl="0" marL="457200" rtl="0" algn="l">
              <a:lnSpc>
                <a:spcPct val="115000"/>
              </a:lnSpc>
              <a:spcBef>
                <a:spcPts val="0"/>
              </a:spcBef>
              <a:spcAft>
                <a:spcPts val="0"/>
              </a:spcAft>
              <a:buClr>
                <a:srgbClr val="FFFFFF"/>
              </a:buClr>
              <a:buSzPts val="1900"/>
              <a:buChar char="●"/>
            </a:pPr>
            <a:r>
              <a:rPr lang="en" sz="2000">
                <a:solidFill>
                  <a:srgbClr val="FFFFFF"/>
                </a:solidFill>
                <a:latin typeface="Open Sans"/>
                <a:ea typeface="Open Sans"/>
                <a:cs typeface="Open Sans"/>
                <a:sym typeface="Open Sans"/>
              </a:rPr>
              <a:t>Designing for diverse expertise and abilities.</a:t>
            </a:r>
            <a:endParaRPr sz="2000">
              <a:solidFill>
                <a:srgbClr val="FFFFFF"/>
              </a:solidFill>
              <a:latin typeface="Open Sans"/>
              <a:ea typeface="Open Sans"/>
              <a:cs typeface="Open Sans"/>
              <a:sym typeface="Open Sans"/>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Feedback loop integration </a:t>
            </a:r>
            <a:endParaRPr sz="2000">
              <a:solidFill>
                <a:srgbClr val="FFFFFF"/>
              </a:solidFill>
              <a:latin typeface="Open Sans"/>
              <a:ea typeface="Open Sans"/>
              <a:cs typeface="Open Sans"/>
              <a:sym typeface="Open Sans"/>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latin typeface="Open Sans"/>
                <a:ea typeface="Open Sans"/>
                <a:cs typeface="Open Sans"/>
                <a:sym typeface="Open Sans"/>
              </a:rPr>
              <a:t>Cost and resource optimization</a:t>
            </a:r>
            <a:endParaRPr sz="2000">
              <a:solidFill>
                <a:srgbClr val="FFFFF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0" name="Shape 220"/>
        <p:cNvGrpSpPr/>
        <p:nvPr/>
      </p:nvGrpSpPr>
      <p:grpSpPr>
        <a:xfrm>
          <a:off x="0" y="0"/>
          <a:ext cx="0" cy="0"/>
          <a:chOff x="0" y="0"/>
          <a:chExt cx="0" cy="0"/>
        </a:xfrm>
      </p:grpSpPr>
      <p:grpSp>
        <p:nvGrpSpPr>
          <p:cNvPr id="221" name="Google Shape;221;p21"/>
          <p:cNvGrpSpPr/>
          <p:nvPr/>
        </p:nvGrpSpPr>
        <p:grpSpPr>
          <a:xfrm>
            <a:off x="0" y="127392"/>
            <a:ext cx="5738484" cy="716456"/>
            <a:chOff x="0" y="-28575"/>
            <a:chExt cx="3022800" cy="377400"/>
          </a:xfrm>
        </p:grpSpPr>
        <p:sp>
          <p:nvSpPr>
            <p:cNvPr id="222" name="Google Shape;222;p21"/>
            <p:cNvSpPr/>
            <p:nvPr/>
          </p:nvSpPr>
          <p:spPr>
            <a:xfrm>
              <a:off x="0" y="0"/>
              <a:ext cx="3022711" cy="348819"/>
            </a:xfrm>
            <a:custGeom>
              <a:rect b="b" l="l" r="r" t="t"/>
              <a:pathLst>
                <a:path extrusionOk="0" h="348819" w="3022711">
                  <a:moveTo>
                    <a:pt x="0" y="0"/>
                  </a:moveTo>
                  <a:lnTo>
                    <a:pt x="3022711" y="0"/>
                  </a:lnTo>
                  <a:lnTo>
                    <a:pt x="3022711" y="348819"/>
                  </a:lnTo>
                  <a:lnTo>
                    <a:pt x="0" y="348819"/>
                  </a:lnTo>
                  <a:close/>
                </a:path>
              </a:pathLst>
            </a:custGeom>
            <a:solidFill>
              <a:srgbClr val="D362A4"/>
            </a:solidFill>
            <a:ln>
              <a:noFill/>
            </a:ln>
          </p:spPr>
        </p:sp>
        <p:sp>
          <p:nvSpPr>
            <p:cNvPr id="223" name="Google Shape;223;p21"/>
            <p:cNvSpPr txBox="1"/>
            <p:nvPr/>
          </p:nvSpPr>
          <p:spPr>
            <a:xfrm>
              <a:off x="0" y="-28575"/>
              <a:ext cx="3022800" cy="377400"/>
            </a:xfrm>
            <a:prstGeom prst="rect">
              <a:avLst/>
            </a:prstGeom>
            <a:noFill/>
            <a:ln>
              <a:noFill/>
            </a:ln>
          </p:spPr>
          <p:txBody>
            <a:bodyPr anchorCtr="0" anchor="ctr" bIns="25400" lIns="25400" spcFirstLastPara="1" rIns="25400" wrap="square" tIns="25400">
              <a:noAutofit/>
            </a:bodyPr>
            <a:lstStyle/>
            <a:p>
              <a:pPr indent="0" lvl="0" marL="0" marR="0" rtl="0" algn="ctr">
                <a:lnSpc>
                  <a:spcPct val="10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4" name="Google Shape;224;p21"/>
          <p:cNvSpPr txBox="1"/>
          <p:nvPr/>
        </p:nvSpPr>
        <p:spPr>
          <a:xfrm>
            <a:off x="514350" y="182000"/>
            <a:ext cx="4992900" cy="661800"/>
          </a:xfrm>
          <a:prstGeom prst="rect">
            <a:avLst/>
          </a:prstGeom>
          <a:noFill/>
          <a:ln>
            <a:noFill/>
          </a:ln>
        </p:spPr>
        <p:txBody>
          <a:bodyPr anchorCtr="0" anchor="ctr" bIns="0" lIns="0" spcFirstLastPara="1" rIns="0" wrap="square" tIns="0">
            <a:noAutofit/>
          </a:bodyPr>
          <a:lstStyle/>
          <a:p>
            <a:pPr indent="0" lvl="0" marL="0" marR="0" rtl="0" algn="l">
              <a:lnSpc>
                <a:spcPct val="140000"/>
              </a:lnSpc>
              <a:spcBef>
                <a:spcPts val="0"/>
              </a:spcBef>
              <a:spcAft>
                <a:spcPts val="0"/>
              </a:spcAft>
              <a:buNone/>
            </a:pPr>
            <a:r>
              <a:rPr b="1" lang="en" sz="2900">
                <a:solidFill>
                  <a:srgbClr val="FFFFFF"/>
                </a:solidFill>
                <a:latin typeface="Open Sans"/>
                <a:ea typeface="Open Sans"/>
                <a:cs typeface="Open Sans"/>
                <a:sym typeface="Open Sans"/>
              </a:rPr>
              <a:t>Introducing Gradio</a:t>
            </a:r>
            <a:endParaRPr sz="700"/>
          </a:p>
        </p:txBody>
      </p:sp>
      <p:sp>
        <p:nvSpPr>
          <p:cNvPr id="225" name="Google Shape;225;p21"/>
          <p:cNvSpPr/>
          <p:nvPr/>
        </p:nvSpPr>
        <p:spPr>
          <a:xfrm>
            <a:off x="7823272" y="537403"/>
            <a:ext cx="152026" cy="195686"/>
          </a:xfrm>
          <a:custGeom>
            <a:rect b="b" l="l" r="r" t="t"/>
            <a:pathLst>
              <a:path extrusionOk="0" h="391372" w="304052">
                <a:moveTo>
                  <a:pt x="0" y="0"/>
                </a:moveTo>
                <a:lnTo>
                  <a:pt x="304052" y="0"/>
                </a:lnTo>
                <a:lnTo>
                  <a:pt x="304052" y="391372"/>
                </a:lnTo>
                <a:lnTo>
                  <a:pt x="0" y="391372"/>
                </a:lnTo>
                <a:lnTo>
                  <a:pt x="0" y="0"/>
                </a:lnTo>
                <a:close/>
              </a:path>
            </a:pathLst>
          </a:custGeom>
          <a:blipFill rotWithShape="1">
            <a:blip r:embed="rId3">
              <a:alphaModFix/>
            </a:blip>
            <a:stretch>
              <a:fillRect b="0" l="0" r="0" t="0"/>
            </a:stretch>
          </a:blipFill>
          <a:ln>
            <a:noFill/>
          </a:ln>
        </p:spPr>
      </p:sp>
      <p:sp>
        <p:nvSpPr>
          <p:cNvPr id="226" name="Google Shape;226;p21"/>
          <p:cNvSpPr/>
          <p:nvPr/>
        </p:nvSpPr>
        <p:spPr>
          <a:xfrm>
            <a:off x="689886" y="4560241"/>
            <a:ext cx="138126" cy="137818"/>
          </a:xfrm>
          <a:custGeom>
            <a:rect b="b" l="l" r="r" t="t"/>
            <a:pathLst>
              <a:path extrusionOk="0" h="275636" w="276253">
                <a:moveTo>
                  <a:pt x="0" y="0"/>
                </a:moveTo>
                <a:lnTo>
                  <a:pt x="276252" y="0"/>
                </a:lnTo>
                <a:lnTo>
                  <a:pt x="276252" y="275636"/>
                </a:lnTo>
                <a:lnTo>
                  <a:pt x="0" y="275636"/>
                </a:lnTo>
                <a:lnTo>
                  <a:pt x="0" y="0"/>
                </a:lnTo>
                <a:close/>
              </a:path>
            </a:pathLst>
          </a:custGeom>
          <a:blipFill rotWithShape="1">
            <a:blip r:embed="rId4">
              <a:alphaModFix/>
            </a:blip>
            <a:stretch>
              <a:fillRect b="0" l="0" r="0" t="0"/>
            </a:stretch>
          </a:blipFill>
          <a:ln>
            <a:noFill/>
          </a:ln>
        </p:spPr>
      </p:sp>
      <p:sp>
        <p:nvSpPr>
          <p:cNvPr id="227" name="Google Shape;227;p21"/>
          <p:cNvSpPr/>
          <p:nvPr/>
        </p:nvSpPr>
        <p:spPr>
          <a:xfrm rot="-1547762">
            <a:off x="7790323" y="4335817"/>
            <a:ext cx="1230707" cy="1166551"/>
          </a:xfrm>
          <a:custGeom>
            <a:rect b="b" l="l" r="r" t="t"/>
            <a:pathLst>
              <a:path extrusionOk="0" h="2334007" w="2462369">
                <a:moveTo>
                  <a:pt x="0" y="0"/>
                </a:moveTo>
                <a:lnTo>
                  <a:pt x="2462369" y="0"/>
                </a:lnTo>
                <a:lnTo>
                  <a:pt x="2462369" y="2334006"/>
                </a:lnTo>
                <a:lnTo>
                  <a:pt x="0" y="2334006"/>
                </a:lnTo>
                <a:lnTo>
                  <a:pt x="0" y="0"/>
                </a:lnTo>
                <a:close/>
              </a:path>
            </a:pathLst>
          </a:custGeom>
          <a:blipFill rotWithShape="1">
            <a:blip r:embed="rId5">
              <a:alphaModFix/>
            </a:blip>
            <a:stretch>
              <a:fillRect b="0" l="0" r="0" t="0"/>
            </a:stretch>
          </a:blipFill>
          <a:ln>
            <a:noFill/>
          </a:ln>
        </p:spPr>
      </p:sp>
      <p:sp>
        <p:nvSpPr>
          <p:cNvPr id="228" name="Google Shape;228;p21"/>
          <p:cNvSpPr txBox="1"/>
          <p:nvPr/>
        </p:nvSpPr>
        <p:spPr>
          <a:xfrm>
            <a:off x="514350" y="1228475"/>
            <a:ext cx="7637100" cy="2295000"/>
          </a:xfrm>
          <a:prstGeom prst="rect">
            <a:avLst/>
          </a:prstGeom>
          <a:noFill/>
          <a:ln>
            <a:noFill/>
          </a:ln>
        </p:spPr>
        <p:txBody>
          <a:bodyPr anchorCtr="0" anchor="t" bIns="0" lIns="0" spcFirstLastPara="1" rIns="0" wrap="square" tIns="0">
            <a:spAutoFit/>
          </a:bodyPr>
          <a:lstStyle/>
          <a:p>
            <a:pPr indent="-355600" lvl="0" marL="457200"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Open-source framework for ML application interfaces</a:t>
            </a:r>
            <a:endParaRPr sz="2000">
              <a:solidFill>
                <a:srgbClr val="FFFFFF"/>
              </a:solidFill>
              <a:latin typeface="Open Sans"/>
              <a:ea typeface="Open Sans"/>
              <a:cs typeface="Open Sans"/>
              <a:sym typeface="Open Sans"/>
            </a:endParaRPr>
          </a:p>
          <a:p>
            <a:pPr indent="-355600" lvl="0" marL="457200"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Instantly share a web link to your app without web hosting</a:t>
            </a:r>
            <a:endParaRPr sz="2000">
              <a:solidFill>
                <a:srgbClr val="FFFFFF"/>
              </a:solidFill>
              <a:latin typeface="Open Sans"/>
              <a:ea typeface="Open Sans"/>
              <a:cs typeface="Open Sans"/>
              <a:sym typeface="Open Sans"/>
            </a:endParaRPr>
          </a:p>
          <a:p>
            <a:pPr indent="-355600" lvl="0" marL="457200" rtl="0" algn="l">
              <a:lnSpc>
                <a:spcPct val="115000"/>
              </a:lnSpc>
              <a:spcBef>
                <a:spcPts val="0"/>
              </a:spcBef>
              <a:spcAft>
                <a:spcPts val="0"/>
              </a:spcAft>
              <a:buClr>
                <a:srgbClr val="FFFFFF"/>
              </a:buClr>
              <a:buSzPts val="2000"/>
              <a:buFont typeface="Open Sans"/>
              <a:buChar char="●"/>
            </a:pPr>
            <a:r>
              <a:rPr lang="en" sz="2000">
                <a:solidFill>
                  <a:srgbClr val="FFFFFF"/>
                </a:solidFill>
                <a:latin typeface="Open Sans"/>
                <a:ea typeface="Open Sans"/>
                <a:cs typeface="Open Sans"/>
                <a:sym typeface="Open Sans"/>
              </a:rPr>
              <a:t>Excellent for: </a:t>
            </a:r>
            <a:endParaRPr sz="2000">
              <a:solidFill>
                <a:srgbClr val="FFFFFF"/>
              </a:solidFill>
              <a:latin typeface="Open Sans"/>
              <a:ea typeface="Open Sans"/>
              <a:cs typeface="Open Sans"/>
              <a:sym typeface="Open Sans"/>
            </a:endParaRPr>
          </a:p>
          <a:p>
            <a:pPr indent="-342900" lvl="0" marL="1371600" rtl="0" algn="l">
              <a:lnSpc>
                <a:spcPct val="115000"/>
              </a:lnSpc>
              <a:spcBef>
                <a:spcPts val="0"/>
              </a:spcBef>
              <a:spcAft>
                <a:spcPts val="0"/>
              </a:spcAft>
              <a:buClr>
                <a:srgbClr val="FFFFFF"/>
              </a:buClr>
              <a:buSzPts val="1800"/>
              <a:buFont typeface="Open Sans"/>
              <a:buChar char="➔"/>
            </a:pPr>
            <a:r>
              <a:rPr lang="en" sz="1800">
                <a:solidFill>
                  <a:srgbClr val="FFFFFF"/>
                </a:solidFill>
                <a:latin typeface="Open Sans"/>
                <a:ea typeface="Open Sans"/>
                <a:cs typeface="Open Sans"/>
                <a:sym typeface="Open Sans"/>
              </a:rPr>
              <a:t>PoC development</a:t>
            </a:r>
            <a:endParaRPr sz="1800">
              <a:solidFill>
                <a:srgbClr val="FFFFFF"/>
              </a:solidFill>
              <a:latin typeface="Open Sans"/>
              <a:ea typeface="Open Sans"/>
              <a:cs typeface="Open Sans"/>
              <a:sym typeface="Open Sans"/>
            </a:endParaRPr>
          </a:p>
          <a:p>
            <a:pPr indent="-342900" lvl="0" marL="1371600" rtl="0" algn="l">
              <a:lnSpc>
                <a:spcPct val="115000"/>
              </a:lnSpc>
              <a:spcBef>
                <a:spcPts val="0"/>
              </a:spcBef>
              <a:spcAft>
                <a:spcPts val="0"/>
              </a:spcAft>
              <a:buClr>
                <a:srgbClr val="FFFFFF"/>
              </a:buClr>
              <a:buSzPts val="1800"/>
              <a:buFont typeface="Open Sans"/>
              <a:buChar char="➔"/>
            </a:pPr>
            <a:r>
              <a:rPr lang="en" sz="1800">
                <a:solidFill>
                  <a:srgbClr val="FFFFFF"/>
                </a:solidFill>
                <a:latin typeface="Open Sans"/>
                <a:ea typeface="Open Sans"/>
                <a:cs typeface="Open Sans"/>
                <a:sym typeface="Open Sans"/>
              </a:rPr>
              <a:t>Demonstrations</a:t>
            </a:r>
            <a:endParaRPr sz="1800">
              <a:solidFill>
                <a:srgbClr val="FFFFFF"/>
              </a:solidFill>
              <a:latin typeface="Open Sans"/>
              <a:ea typeface="Open Sans"/>
              <a:cs typeface="Open Sans"/>
              <a:sym typeface="Open Sans"/>
            </a:endParaRPr>
          </a:p>
          <a:p>
            <a:pPr indent="-342900" lvl="0" marL="1371600" rtl="0" algn="l">
              <a:lnSpc>
                <a:spcPct val="115000"/>
              </a:lnSpc>
              <a:spcBef>
                <a:spcPts val="0"/>
              </a:spcBef>
              <a:spcAft>
                <a:spcPts val="0"/>
              </a:spcAft>
              <a:buClr>
                <a:srgbClr val="FFFFFF"/>
              </a:buClr>
              <a:buSzPts val="1800"/>
              <a:buFont typeface="Open Sans"/>
              <a:buChar char="➔"/>
            </a:pPr>
            <a:r>
              <a:rPr lang="en" sz="1800">
                <a:solidFill>
                  <a:srgbClr val="FFFFFF"/>
                </a:solidFill>
                <a:latin typeface="Open Sans"/>
                <a:ea typeface="Open Sans"/>
                <a:cs typeface="Open Sans"/>
                <a:sym typeface="Open Sans"/>
              </a:rPr>
              <a:t>Collaborative development</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