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51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53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6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9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FCAC-B0FC-4561-97A2-3A4896B6BEB0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A9D6A-B6B6-4CCE-85BE-43DD322E5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0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A </a:t>
            </a:r>
            <a:r>
              <a:rPr lang="en-US" sz="4800" b="1" dirty="0" smtClean="0"/>
              <a:t>Recommendation </a:t>
            </a:r>
            <a:r>
              <a:rPr lang="en-US" sz="4800" b="1" dirty="0"/>
              <a:t>System for </a:t>
            </a:r>
            <a:r>
              <a:rPr lang="en-US" sz="4800" b="1" dirty="0" smtClean="0"/>
              <a:t>Groceries Contractor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Capstone Project - </a:t>
            </a:r>
            <a:r>
              <a:rPr lang="en-MY" dirty="0">
                <a:effectLst/>
              </a:rPr>
              <a:t>The Battle of </a:t>
            </a:r>
            <a:r>
              <a:rPr lang="en-MY" dirty="0" err="1">
                <a:effectLst/>
              </a:rPr>
              <a:t>Neighborhoods</a:t>
            </a:r>
            <a:endParaRPr lang="en-US" dirty="0" smtClean="0"/>
          </a:p>
          <a:p>
            <a:endParaRPr lang="en-US" dirty="0"/>
          </a:p>
          <a:p>
            <a:pPr algn="r"/>
            <a:r>
              <a:rPr lang="en-US" b="1" dirty="0" smtClean="0"/>
              <a:t> </a:t>
            </a:r>
            <a:r>
              <a:rPr lang="en-US" b="1" dirty="0" smtClean="0"/>
              <a:t>Samantha </a:t>
            </a:r>
            <a:r>
              <a:rPr lang="en-US" b="1" dirty="0" err="1" smtClean="0"/>
              <a:t>Toh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561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5" y="880216"/>
            <a:ext cx="11218633" cy="56754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6818" y="120922"/>
            <a:ext cx="976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dataset is </a:t>
            </a:r>
            <a:r>
              <a:rPr lang="en-US" b="1" dirty="0" smtClean="0"/>
              <a:t>now ready </a:t>
            </a:r>
            <a:r>
              <a:rPr lang="en-US" b="1" dirty="0"/>
              <a:t>to be used for machine learning (and statistical analysis) purposes.</a:t>
            </a:r>
          </a:p>
        </p:txBody>
      </p:sp>
    </p:spTree>
    <p:extLst>
      <p:ext uri="{BB962C8B-B14F-4D97-AF65-F5344CB8AC3E}">
        <p14:creationId xmlns:p14="http://schemas.microsoft.com/office/powerpoint/2010/main" val="88133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233" y="777029"/>
            <a:ext cx="10459185" cy="4535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4. Applying </a:t>
            </a:r>
            <a:r>
              <a:rPr lang="en-US" b="1" i="1" dirty="0"/>
              <a:t>one of Machine Learning Techniques (K-Means Clustering)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99" y="1523643"/>
            <a:ext cx="9129526" cy="1935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7" y="3923773"/>
            <a:ext cx="10802511" cy="196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043" y="859872"/>
            <a:ext cx="9905998" cy="637076"/>
          </a:xfrm>
        </p:spPr>
        <p:txBody>
          <a:bodyPr>
            <a:normAutofit/>
          </a:bodyPr>
          <a:lstStyle/>
          <a:p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868" y="1863900"/>
            <a:ext cx="10274732" cy="45356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W</a:t>
            </a:r>
            <a:r>
              <a:rPr lang="en-US" b="1" dirty="0" smtClean="0"/>
              <a:t>e focused </a:t>
            </a:r>
            <a:r>
              <a:rPr lang="en-US" b="1" dirty="0"/>
              <a:t>on the centers of clusters and compare them for their </a:t>
            </a:r>
            <a:r>
              <a:rPr lang="en-US" b="1" dirty="0" smtClean="0"/>
              <a:t>“Total Restaurants” </a:t>
            </a:r>
            <a:r>
              <a:rPr lang="en-US" b="1" dirty="0"/>
              <a:t>and their </a:t>
            </a:r>
            <a:r>
              <a:rPr lang="en-US" b="1" dirty="0" smtClean="0"/>
              <a:t>“Total Joints”. </a:t>
            </a:r>
            <a:r>
              <a:rPr lang="en-US" b="1" dirty="0"/>
              <a:t>The group which its center has the highest </a:t>
            </a:r>
            <a:r>
              <a:rPr lang="en-US" b="1" dirty="0" smtClean="0"/>
              <a:t>“Total Sum” is </a:t>
            </a:r>
            <a:r>
              <a:rPr lang="en-US" b="1" dirty="0"/>
              <a:t>our best recommendation to the contractor. 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{</a:t>
            </a:r>
            <a:r>
              <a:rPr lang="en-US" b="1" dirty="0">
                <a:solidFill>
                  <a:schemeClr val="accent5"/>
                </a:solidFill>
              </a:rPr>
              <a:t>Note: Total Sum = Total Restaurants + Total </a:t>
            </a:r>
            <a:r>
              <a:rPr lang="en-US" b="1" dirty="0" smtClean="0">
                <a:solidFill>
                  <a:schemeClr val="accent5"/>
                </a:solidFill>
              </a:rPr>
              <a:t>Joints}</a:t>
            </a:r>
          </a:p>
          <a:p>
            <a:pPr marL="0" indent="0" algn="just">
              <a:buNone/>
            </a:pPr>
            <a:r>
              <a:rPr lang="en-US" b="1" dirty="0" smtClean="0"/>
              <a:t> </a:t>
            </a:r>
            <a:r>
              <a:rPr lang="en-US" b="1" dirty="0"/>
              <a:t>This algorithm although is pretty straightforward </a:t>
            </a:r>
            <a:r>
              <a:rPr lang="en-US" b="1" dirty="0" smtClean="0"/>
              <a:t>yet powerful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56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22" y="1898946"/>
            <a:ext cx="5592159" cy="2544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85265" y="1107885"/>
            <a:ext cx="872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MY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endParaRPr lang="en-MY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137" y="1898946"/>
            <a:ext cx="3440649" cy="39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029" y="3153397"/>
            <a:ext cx="7223863" cy="28086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8662" y="1065157"/>
            <a:ext cx="96644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MY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  <a:p>
            <a:endParaRPr lang="en-MY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the analysis results, the optimal recommended neighborhood is: </a:t>
            </a:r>
            <a:r>
              <a:rPr lang="en-US" sz="2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{'Neighborhood': 'Agincourt', 'Postal Code': 'M1S', 'Neighborhood Latitude': 43.7942003, 'Neighborhood Longitude': -79.26202940000002}</a:t>
            </a:r>
            <a:endParaRPr lang="en-MY" sz="20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3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Conclusion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 have identified the best recommended </a:t>
            </a:r>
            <a:r>
              <a:rPr lang="en-US" dirty="0" err="1">
                <a:effectLst/>
              </a:rPr>
              <a:t>neighbourhood</a:t>
            </a:r>
            <a:r>
              <a:rPr lang="en-US" dirty="0">
                <a:effectLst/>
              </a:rPr>
              <a:t> for the contractor, in the hope that he will be benefited from </a:t>
            </a:r>
            <a:r>
              <a:rPr lang="en-US" dirty="0" smtClean="0">
                <a:effectLst/>
              </a:rPr>
              <a:t>this.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875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983" y="775855"/>
            <a:ext cx="9601196" cy="5375564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AR DARLING" panose="02000000000000000000" pitchFamily="2" charset="0"/>
              </a:rPr>
              <a:t>Thank</a:t>
            </a:r>
            <a:r>
              <a:rPr lang="en-US" sz="6000" dirty="0" smtClean="0">
                <a:solidFill>
                  <a:srgbClr val="FF0000"/>
                </a:solidFill>
                <a:latin typeface="AR DARLING" panose="02000000000000000000" pitchFamily="2" charset="0"/>
              </a:rPr>
              <a:t> you</a:t>
            </a:r>
            <a:endParaRPr lang="en-US" sz="6000" dirty="0">
              <a:solidFill>
                <a:srgbClr val="FF0000"/>
              </a:solidFill>
              <a:latin typeface="AR DARLI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990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01878"/>
            <a:ext cx="9905999" cy="441277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Problem </a:t>
            </a:r>
            <a:r>
              <a:rPr lang="en-US" sz="2400" b="1" dirty="0" smtClean="0"/>
              <a:t>Description</a:t>
            </a:r>
          </a:p>
          <a:p>
            <a:pPr marL="0" indent="0" algn="just">
              <a:buNone/>
            </a:pPr>
            <a:r>
              <a:rPr lang="en-US" b="1" dirty="0" smtClean="0"/>
              <a:t>A </a:t>
            </a:r>
            <a:r>
              <a:rPr lang="en-US" b="1" dirty="0"/>
              <a:t>groceries contractor in one of the boroughs of Toronto (</a:t>
            </a:r>
            <a:r>
              <a:rPr lang="en-US" b="1" dirty="0" smtClean="0"/>
              <a:t>Scarborough) provided different restaurants</a:t>
            </a:r>
            <a:r>
              <a:rPr lang="en-US" b="1" dirty="0"/>
              <a:t>, </a:t>
            </a:r>
            <a:r>
              <a:rPr lang="en-US" b="1" dirty="0" smtClean="0"/>
              <a:t>bakery</a:t>
            </a:r>
            <a:r>
              <a:rPr lang="en-US" b="1" dirty="0"/>
              <a:t>, </a:t>
            </a:r>
            <a:r>
              <a:rPr lang="en-US" b="1" dirty="0"/>
              <a:t>b</a:t>
            </a:r>
            <a:r>
              <a:rPr lang="en-US" b="1" dirty="0" smtClean="0"/>
              <a:t>reakfast </a:t>
            </a:r>
            <a:r>
              <a:rPr lang="en-US" b="1" dirty="0"/>
              <a:t>s</a:t>
            </a:r>
            <a:r>
              <a:rPr lang="en-US" b="1" dirty="0" smtClean="0"/>
              <a:t>pot</a:t>
            </a:r>
            <a:r>
              <a:rPr lang="en-US" b="1" dirty="0"/>
              <a:t>, </a:t>
            </a:r>
            <a:r>
              <a:rPr lang="en-US" b="1" dirty="0" smtClean="0"/>
              <a:t>brewery </a:t>
            </a:r>
            <a:r>
              <a:rPr lang="en-US" b="1" dirty="0"/>
              <a:t>and </a:t>
            </a:r>
            <a:r>
              <a:rPr lang="en-US" b="1" dirty="0" smtClean="0"/>
              <a:t>café </a:t>
            </a:r>
            <a:r>
              <a:rPr lang="en-US" b="1" dirty="0"/>
              <a:t>with fresh and high-quality groceries. The contractor </a:t>
            </a:r>
            <a:r>
              <a:rPr lang="en-US" b="1" dirty="0" smtClean="0"/>
              <a:t>wanted </a:t>
            </a:r>
            <a:r>
              <a:rPr lang="en-US" b="1" dirty="0"/>
              <a:t>to </a:t>
            </a:r>
            <a:r>
              <a:rPr lang="en-US" b="1" dirty="0" smtClean="0"/>
              <a:t>construct </a:t>
            </a:r>
            <a:r>
              <a:rPr lang="en-US" b="1" dirty="0"/>
              <a:t>a warehouse for the groceries it buys from villagers and farmers inside the borough, so that they will support more customers and also bring better </a:t>
            </a:r>
            <a:r>
              <a:rPr lang="en-US" b="1" dirty="0" smtClean="0"/>
              <a:t>quality of service </a:t>
            </a:r>
            <a:r>
              <a:rPr lang="en-US" b="1" dirty="0"/>
              <a:t>to the </a:t>
            </a:r>
            <a:r>
              <a:rPr lang="en-US" b="1" dirty="0" smtClean="0"/>
              <a:t>existing </a:t>
            </a:r>
            <a:r>
              <a:rPr lang="en-US" b="1" dirty="0"/>
              <a:t>customers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229" y="836128"/>
            <a:ext cx="9905999" cy="5213444"/>
          </a:xfrm>
        </p:spPr>
        <p:txBody>
          <a:bodyPr/>
          <a:lstStyle/>
          <a:p>
            <a:r>
              <a:rPr lang="en-US" sz="2400" b="1" dirty="0" smtClean="0"/>
              <a:t>Data</a:t>
            </a:r>
            <a:r>
              <a:rPr lang="en-US" b="1" dirty="0" smtClean="0"/>
              <a:t> </a:t>
            </a:r>
          </a:p>
          <a:p>
            <a:pPr marL="0" indent="0" algn="just">
              <a:buNone/>
            </a:pPr>
            <a:r>
              <a:rPr lang="en-US" b="1" dirty="0" smtClean="0"/>
              <a:t>We need the geo-locational </a:t>
            </a:r>
            <a:r>
              <a:rPr lang="en-US" b="1" dirty="0"/>
              <a:t>information about that specific borough and the neighborhoods in that borough. </a:t>
            </a:r>
            <a:r>
              <a:rPr lang="en-US" b="1" dirty="0" smtClean="0"/>
              <a:t>We </a:t>
            </a:r>
            <a:r>
              <a:rPr lang="en-US" b="1" dirty="0"/>
              <a:t>assume </a:t>
            </a:r>
            <a:r>
              <a:rPr lang="en-US" b="1" dirty="0" smtClean="0"/>
              <a:t>it </a:t>
            </a:r>
            <a:r>
              <a:rPr lang="en-US" b="1" dirty="0"/>
              <a:t>is </a:t>
            </a:r>
            <a:r>
              <a:rPr lang="en-US" b="1" dirty="0" smtClean="0"/>
              <a:t>Scarborough </a:t>
            </a:r>
            <a:r>
              <a:rPr lang="en-US" b="1" dirty="0"/>
              <a:t>in Toronto. This is easily provided for us by the </a:t>
            </a:r>
            <a:r>
              <a:rPr lang="en-US" b="1" dirty="0" smtClean="0"/>
              <a:t>contractor as he has </a:t>
            </a:r>
            <a:r>
              <a:rPr lang="en-US" b="1" dirty="0"/>
              <a:t>already made up his mind about the borough.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38" y="3200881"/>
            <a:ext cx="6460579" cy="231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550" y="844933"/>
            <a:ext cx="9905999" cy="5213444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We </a:t>
            </a:r>
            <a:r>
              <a:rPr lang="en-US" b="1" dirty="0"/>
              <a:t>will need data about different venues in different neighborhoods of that specific borough. In order to gain that </a:t>
            </a:r>
            <a:r>
              <a:rPr lang="en-US" b="1" dirty="0" smtClean="0"/>
              <a:t>information, </a:t>
            </a:r>
            <a:r>
              <a:rPr lang="en-US" b="1" dirty="0"/>
              <a:t>we </a:t>
            </a:r>
            <a:r>
              <a:rPr lang="en-US" b="1" dirty="0" smtClean="0"/>
              <a:t>used Foursquare </a:t>
            </a:r>
            <a:r>
              <a:rPr lang="en-US" b="1" dirty="0"/>
              <a:t>locational information. A typical request from Foursquare will provide us with the following information: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50" y="2700242"/>
            <a:ext cx="9720605" cy="245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076"/>
          </a:xfrm>
        </p:spPr>
        <p:txBody>
          <a:bodyPr>
            <a:normAutofit/>
          </a:bodyPr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5594"/>
            <a:ext cx="10459185" cy="453560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1. Identifying </a:t>
            </a:r>
            <a:r>
              <a:rPr lang="en-US" b="1" i="1" dirty="0" smtClean="0"/>
              <a:t>Postal Codes (and then Neighborhoods) in </a:t>
            </a:r>
            <a:r>
              <a:rPr lang="en-US" b="1" i="1" dirty="0" smtClean="0"/>
              <a:t>Scarborough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5" y="1830273"/>
            <a:ext cx="9864437" cy="43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276" y="768484"/>
            <a:ext cx="10459185" cy="4535607"/>
          </a:xfrm>
        </p:spPr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1452785"/>
            <a:ext cx="9745084" cy="46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593" y="1307506"/>
            <a:ext cx="10459185" cy="4925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2. Connecting </a:t>
            </a:r>
            <a:r>
              <a:rPr lang="en-US" b="1" i="1" dirty="0"/>
              <a:t>to Foursquare and Retrieving Locational </a:t>
            </a:r>
            <a:r>
              <a:rPr lang="en-US" b="1" i="1" dirty="0" smtClean="0"/>
              <a:t>Data</a:t>
            </a:r>
            <a:r>
              <a:rPr lang="en-US" i="1" dirty="0"/>
              <a:t> </a:t>
            </a:r>
            <a:r>
              <a:rPr lang="en-US" b="1" i="1" dirty="0"/>
              <a:t>for Each Venue in Every </a:t>
            </a:r>
            <a:r>
              <a:rPr lang="en-US" b="1" i="1" dirty="0" smtClean="0"/>
              <a:t>Neighborhood</a:t>
            </a:r>
          </a:p>
          <a:p>
            <a:pPr marL="0" indent="0" algn="just">
              <a:buNone/>
            </a:pPr>
            <a:r>
              <a:rPr lang="en-US" b="1" dirty="0"/>
              <a:t>After </a:t>
            </a:r>
            <a:r>
              <a:rPr lang="en-US" b="1" dirty="0" smtClean="0"/>
              <a:t>identifying the </a:t>
            </a:r>
            <a:r>
              <a:rPr lang="en-US" b="1" dirty="0"/>
              <a:t>list of neighborhoods, we then </a:t>
            </a:r>
            <a:r>
              <a:rPr lang="en-US" b="1" dirty="0" smtClean="0"/>
              <a:t>connected </a:t>
            </a:r>
            <a:r>
              <a:rPr lang="en-US" b="1" dirty="0"/>
              <a:t>to the Foursquare API to gather information about venues inside each and every neighborhood. For each neighborhood, we have chosen the radius to be 1000 </a:t>
            </a:r>
            <a:r>
              <a:rPr lang="en-US" b="1" dirty="0" smtClean="0"/>
              <a:t>meter, implying we </a:t>
            </a:r>
            <a:r>
              <a:rPr lang="en-US" b="1" dirty="0"/>
              <a:t>have asked Foursquare to </a:t>
            </a:r>
            <a:r>
              <a:rPr lang="en-US" b="1" dirty="0" smtClean="0"/>
              <a:t>search for venues </a:t>
            </a:r>
            <a:r>
              <a:rPr lang="en-US" b="1" dirty="0"/>
              <a:t>that are at most 1000 meter far from the center of the neighborhood.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070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46539"/>
            <a:ext cx="10459185" cy="4535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3. Processing </a:t>
            </a:r>
            <a:r>
              <a:rPr lang="en-US" b="1" i="1" dirty="0"/>
              <a:t>the Retrieved Data and Creating a </a:t>
            </a:r>
            <a:r>
              <a:rPr lang="en-US" b="1" i="1" dirty="0" err="1"/>
              <a:t>DataFrome</a:t>
            </a:r>
            <a:r>
              <a:rPr lang="en-US" b="1" i="1" dirty="0"/>
              <a:t> for All the Venues inside the Scarborough</a:t>
            </a:r>
          </a:p>
          <a:p>
            <a:pPr marL="0" indent="0" algn="just">
              <a:buNone/>
            </a:pPr>
            <a:r>
              <a:rPr lang="en-US" b="1" dirty="0"/>
              <a:t>When the data is completely gathered, </a:t>
            </a:r>
            <a:r>
              <a:rPr lang="en-US" b="1" dirty="0" smtClean="0"/>
              <a:t>we processed the </a:t>
            </a:r>
            <a:r>
              <a:rPr lang="en-US" b="1" dirty="0"/>
              <a:t>raw data to </a:t>
            </a:r>
            <a:r>
              <a:rPr lang="en-US" b="1" dirty="0" smtClean="0"/>
              <a:t>identify </a:t>
            </a:r>
            <a:r>
              <a:rPr lang="en-US" b="1" dirty="0"/>
              <a:t>our desirable features for each venue. Our main feature is the category of that venue. After this stage, the column </a:t>
            </a:r>
            <a:r>
              <a:rPr lang="en-US" b="1" dirty="0" smtClean="0"/>
              <a:t>“</a:t>
            </a:r>
            <a:r>
              <a:rPr lang="en-US" b="1" dirty="0" smtClean="0"/>
              <a:t>Venue's Category</a:t>
            </a:r>
            <a:r>
              <a:rPr lang="en-US" b="1" dirty="0" smtClean="0"/>
              <a:t>”</a:t>
            </a:r>
            <a:r>
              <a:rPr lang="en-US" b="1" dirty="0" smtClean="0"/>
              <a:t> </a:t>
            </a:r>
            <a:r>
              <a:rPr lang="en-US" b="1" dirty="0" smtClean="0"/>
              <a:t>was</a:t>
            </a:r>
            <a:r>
              <a:rPr lang="en-US" b="1" dirty="0" smtClean="0"/>
              <a:t> </a:t>
            </a:r>
            <a:r>
              <a:rPr lang="en-US" b="1" dirty="0"/>
              <a:t>One-hot encoded and different venues will have different feature-columns. After On-hot encoding we </a:t>
            </a:r>
            <a:r>
              <a:rPr lang="en-US" b="1" dirty="0" smtClean="0"/>
              <a:t>integrated </a:t>
            </a:r>
            <a:r>
              <a:rPr lang="en-US" b="1" dirty="0"/>
              <a:t>all restaurant columns to one column </a:t>
            </a:r>
            <a:r>
              <a:rPr lang="en-US" b="1" dirty="0" smtClean="0"/>
              <a:t>“Total Restaurants” </a:t>
            </a:r>
            <a:r>
              <a:rPr lang="en-US" b="1" dirty="0"/>
              <a:t>and all food joint columns to </a:t>
            </a:r>
            <a:r>
              <a:rPr lang="en-US" b="1" dirty="0" smtClean="0"/>
              <a:t>“Total Joints” </a:t>
            </a:r>
            <a:r>
              <a:rPr lang="en-US" b="1" dirty="0"/>
              <a:t>column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89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18" y="917387"/>
            <a:ext cx="10459185" cy="4535607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’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03" y="1692067"/>
            <a:ext cx="10767013" cy="35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329</TotalTime>
  <Words>523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 DARLING</vt:lpstr>
      <vt:lpstr>Arial</vt:lpstr>
      <vt:lpstr>Bookman Old Style</vt:lpstr>
      <vt:lpstr>Rockwell</vt:lpstr>
      <vt:lpstr>Damask</vt:lpstr>
      <vt:lpstr>A Recommendation System for Groceries Contractor</vt:lpstr>
      <vt:lpstr>Introduction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Recommender System for Groceries Contractor</dc:title>
  <dc:creator>Mohammad Ali Dastgheib</dc:creator>
  <cp:lastModifiedBy>Windows User</cp:lastModifiedBy>
  <cp:revision>13</cp:revision>
  <dcterms:created xsi:type="dcterms:W3CDTF">2018-09-09T09:14:01Z</dcterms:created>
  <dcterms:modified xsi:type="dcterms:W3CDTF">2020-04-13T14:32:10Z</dcterms:modified>
</cp:coreProperties>
</file>