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40d5d66231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40d5d66231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3f6124291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3f6124291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40d5d66231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40d5d66231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40d5d66231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40d5d66231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40d5d66231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40d5d66231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40d5d66231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40d5d66231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40d5d66231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40d5d66231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40d5d66231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40d5d66231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40d5d66231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40d5d66231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40d5d66231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40d5d66231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3f612429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3f612429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40d5d66231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40d5d66231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40d5d66231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40d5d66231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40d5d66231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40d5d66231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40d5d66231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40d5d66231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40d5d66231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40d5d66231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40d5d66231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40d5d66231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40d5d66231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40d5d66231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388bffdb4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388bffdb4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388bffdb4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388bffdb4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388bffdb4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388bffdb4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3f6124291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3f6124291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388bffdb4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388bffdb4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35a86f92d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35a86f92d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3591e21f19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3591e21f19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3f6124291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3f6124291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40d5d662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40d5d662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40d5d66231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40d5d66231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40d5d66231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40d5d66231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40d5d66231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40d5d66231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35a86f92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35a86f92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3.png"/><Relationship Id="rId5"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5.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053900"/>
            <a:ext cx="8520600" cy="2916900"/>
          </a:xfrm>
          <a:prstGeom prst="rect">
            <a:avLst/>
          </a:prstGeom>
        </p:spPr>
        <p:txBody>
          <a:bodyPr anchorCtr="0" anchor="b" bIns="91425" lIns="91425" spcFirstLastPara="1" rIns="91425" wrap="square" tIns="91425">
            <a:normAutofit/>
          </a:bodyPr>
          <a:lstStyle/>
          <a:p>
            <a:pPr indent="457200" lvl="0" marL="457200" rtl="0" algn="l">
              <a:lnSpc>
                <a:spcPct val="115000"/>
              </a:lnSpc>
              <a:spcBef>
                <a:spcPts val="0"/>
              </a:spcBef>
              <a:spcAft>
                <a:spcPts val="0"/>
              </a:spcAft>
              <a:buClr>
                <a:schemeClr val="dk1"/>
              </a:buClr>
              <a:buSzPts val="1100"/>
              <a:buFont typeface="Arial"/>
              <a:buNone/>
            </a:pPr>
            <a:r>
              <a:rPr b="1" lang="en-GB" sz="2333"/>
              <a:t>Pattern Direction: Hooke and Jeeves Method</a:t>
            </a:r>
            <a:endParaRPr b="1" sz="2333"/>
          </a:p>
          <a:p>
            <a:pPr indent="457200" lvl="0" marL="457200" rtl="0" algn="l">
              <a:lnSpc>
                <a:spcPct val="115000"/>
              </a:lnSpc>
              <a:spcBef>
                <a:spcPts val="0"/>
              </a:spcBef>
              <a:spcAft>
                <a:spcPts val="0"/>
              </a:spcAft>
              <a:buClr>
                <a:schemeClr val="dk1"/>
              </a:buClr>
              <a:buSzPts val="1100"/>
              <a:buFont typeface="Arial"/>
              <a:buNone/>
            </a:pPr>
            <a:r>
              <a:rPr b="1" lang="en-GB" sz="1633"/>
              <a:t> </a:t>
            </a:r>
            <a:r>
              <a:rPr lang="en-GB" sz="1733"/>
              <a:t>(An Efficient Search Technique for Unconstrained Optimization)</a:t>
            </a:r>
            <a:endParaRPr sz="1733"/>
          </a:p>
          <a:p>
            <a:pPr indent="0" lvl="0" marL="0" rtl="0" algn="l">
              <a:lnSpc>
                <a:spcPct val="115000"/>
              </a:lnSpc>
              <a:spcBef>
                <a:spcPts val="0"/>
              </a:spcBef>
              <a:spcAft>
                <a:spcPts val="0"/>
              </a:spcAft>
              <a:buClr>
                <a:schemeClr val="dk1"/>
              </a:buClr>
              <a:buSzPts val="1100"/>
              <a:buFont typeface="Arial"/>
              <a:buNone/>
            </a:pPr>
            <a:r>
              <a:rPr b="1" lang="en-GB" sz="1300"/>
              <a:t>	</a:t>
            </a:r>
            <a:endParaRPr b="1" sz="1300"/>
          </a:p>
          <a:p>
            <a:pPr indent="0" lvl="0" marL="0" rtl="0" algn="l">
              <a:lnSpc>
                <a:spcPct val="115000"/>
              </a:lnSpc>
              <a:spcBef>
                <a:spcPts val="0"/>
              </a:spcBef>
              <a:spcAft>
                <a:spcPts val="0"/>
              </a:spcAft>
              <a:buNone/>
            </a:pPr>
            <a:r>
              <a:rPr b="1" lang="en-GB" sz="1300"/>
              <a:t>															23pw12</a:t>
            </a:r>
            <a:endParaRPr b="1" sz="1300"/>
          </a:p>
          <a:p>
            <a:pPr indent="0" lvl="0" marL="0" rtl="0" algn="l">
              <a:lnSpc>
                <a:spcPct val="115000"/>
              </a:lnSpc>
              <a:spcBef>
                <a:spcPts val="0"/>
              </a:spcBef>
              <a:spcAft>
                <a:spcPts val="0"/>
              </a:spcAft>
              <a:buClr>
                <a:schemeClr val="dk1"/>
              </a:buClr>
              <a:buSzPts val="1100"/>
              <a:buFont typeface="Arial"/>
              <a:buNone/>
            </a:pPr>
            <a:r>
              <a:rPr b="1" lang="en-GB" sz="1300"/>
              <a:t>														       Kaushika.c</a:t>
            </a:r>
            <a:endParaRPr b="1" sz="1300"/>
          </a:p>
          <a:p>
            <a:pPr indent="0" lvl="0" marL="0" rtl="0" algn="l">
              <a:lnSpc>
                <a:spcPct val="115000"/>
              </a:lnSpc>
              <a:spcBef>
                <a:spcPts val="0"/>
              </a:spcBef>
              <a:spcAft>
                <a:spcPts val="0"/>
              </a:spcAft>
              <a:buClr>
                <a:schemeClr val="dk1"/>
              </a:buClr>
              <a:buSzPts val="1100"/>
              <a:buFont typeface="Arial"/>
              <a:buNone/>
            </a:pPr>
            <a:r>
              <a:t/>
            </a:r>
            <a:endParaRPr b="1" sz="1300"/>
          </a:p>
          <a:p>
            <a:pPr indent="0" lvl="0" marL="0" rtl="0" algn="l">
              <a:lnSpc>
                <a:spcPct val="115000"/>
              </a:lnSpc>
              <a:spcBef>
                <a:spcPts val="0"/>
              </a:spcBef>
              <a:spcAft>
                <a:spcPts val="0"/>
              </a:spcAft>
              <a:buClr>
                <a:schemeClr val="dk1"/>
              </a:buClr>
              <a:buSzPts val="1100"/>
              <a:buFont typeface="Arial"/>
              <a:buNone/>
            </a:pPr>
            <a:r>
              <a:t/>
            </a:r>
            <a:endParaRPr b="1" sz="1300"/>
          </a:p>
          <a:p>
            <a:pPr indent="0" lvl="0" marL="0" rtl="0" algn="l">
              <a:lnSpc>
                <a:spcPct val="115000"/>
              </a:lnSpc>
              <a:spcBef>
                <a:spcPts val="0"/>
              </a:spcBef>
              <a:spcAft>
                <a:spcPts val="0"/>
              </a:spcAft>
              <a:buClr>
                <a:schemeClr val="dk1"/>
              </a:buClr>
              <a:buSzPts val="1100"/>
              <a:buFont typeface="Arial"/>
              <a:buNone/>
            </a:pPr>
            <a:r>
              <a:rPr b="1" lang="en-GB" sz="1300"/>
              <a:t>							</a:t>
            </a:r>
            <a:endParaRPr b="1" sz="1300"/>
          </a:p>
          <a:p>
            <a:pPr indent="0" lvl="0" marL="0" rtl="0" algn="l">
              <a:lnSpc>
                <a:spcPct val="115000"/>
              </a:lnSpc>
              <a:spcBef>
                <a:spcPts val="0"/>
              </a:spcBef>
              <a:spcAft>
                <a:spcPts val="0"/>
              </a:spcAft>
              <a:buNone/>
            </a:pPr>
            <a:r>
              <a:rPr b="1" lang="en-GB" sz="1300"/>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7" name="Google Shape;10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8" name="Google Shape;108;p22"/>
          <p:cNvPicPr preferRelativeResize="0"/>
          <p:nvPr/>
        </p:nvPicPr>
        <p:blipFill>
          <a:blip r:embed="rId3">
            <a:alphaModFix/>
          </a:blip>
          <a:stretch>
            <a:fillRect/>
          </a:stretch>
        </p:blipFill>
        <p:spPr>
          <a:xfrm>
            <a:off x="252413" y="1766888"/>
            <a:ext cx="8639175" cy="1609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23"/>
          <p:cNvPicPr preferRelativeResize="0"/>
          <p:nvPr/>
        </p:nvPicPr>
        <p:blipFill>
          <a:blip r:embed="rId3">
            <a:alphaModFix/>
          </a:blip>
          <a:stretch>
            <a:fillRect/>
          </a:stretch>
        </p:blipFill>
        <p:spPr>
          <a:xfrm>
            <a:off x="1492875" y="1312100"/>
            <a:ext cx="6131476" cy="2508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2" name="Google Shape;122;p24"/>
          <p:cNvPicPr preferRelativeResize="0"/>
          <p:nvPr/>
        </p:nvPicPr>
        <p:blipFill>
          <a:blip r:embed="rId3">
            <a:alphaModFix/>
          </a:blip>
          <a:stretch>
            <a:fillRect/>
          </a:stretch>
        </p:blipFill>
        <p:spPr>
          <a:xfrm>
            <a:off x="271463" y="651475"/>
            <a:ext cx="8601075" cy="4000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2000">
              <a:solidFill>
                <a:schemeClr val="dk1"/>
              </a:solidFill>
            </a:endParaRPr>
          </a:p>
          <a:p>
            <a:pPr indent="-355600" lvl="0" marL="457200" rtl="0" algn="l">
              <a:spcBef>
                <a:spcPts val="1100"/>
              </a:spcBef>
              <a:spcAft>
                <a:spcPts val="0"/>
              </a:spcAft>
              <a:buClr>
                <a:schemeClr val="dk1"/>
              </a:buClr>
              <a:buSzPts val="2000"/>
              <a:buAutoNum type="arabicPeriod"/>
            </a:pPr>
            <a:r>
              <a:rPr b="1" lang="en-GB" sz="2000">
                <a:solidFill>
                  <a:schemeClr val="dk1"/>
                </a:solidFill>
              </a:rPr>
              <a:t>Termination Criterion:</a:t>
            </a:r>
            <a:endParaRPr b="1" sz="2000">
              <a:solidFill>
                <a:schemeClr val="dk1"/>
              </a:solidFill>
            </a:endParaRPr>
          </a:p>
          <a:p>
            <a:pPr indent="-355600" lvl="1" marL="914400" rtl="0" algn="l">
              <a:spcBef>
                <a:spcPts val="0"/>
              </a:spcBef>
              <a:spcAft>
                <a:spcPts val="0"/>
              </a:spcAft>
              <a:buClr>
                <a:schemeClr val="dk1"/>
              </a:buClr>
              <a:buSzPts val="2000"/>
              <a:buChar char="○"/>
            </a:pPr>
            <a:r>
              <a:rPr lang="en-GB" sz="2000">
                <a:solidFill>
                  <a:schemeClr val="dk1"/>
                </a:solidFill>
              </a:rPr>
              <a:t>The process continues until a specified small step size is reached or no further improvement is found.</a:t>
            </a:r>
            <a:endParaRPr sz="2000">
              <a:solidFill>
                <a:schemeClr val="dk1"/>
              </a:solidFill>
            </a:endParaRPr>
          </a:p>
          <a:p>
            <a:pPr indent="0" lvl="0" marL="0" rtl="0" algn="l">
              <a:spcBef>
                <a:spcPts val="11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5" name="Google Shape;135;p26"/>
          <p:cNvPicPr preferRelativeResize="0"/>
          <p:nvPr/>
        </p:nvPicPr>
        <p:blipFill>
          <a:blip r:embed="rId3">
            <a:alphaModFix/>
          </a:blip>
          <a:stretch>
            <a:fillRect/>
          </a:stretch>
        </p:blipFill>
        <p:spPr>
          <a:xfrm>
            <a:off x="2279013" y="1436375"/>
            <a:ext cx="4752975" cy="1828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1" name="Google Shape;14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27"/>
          <p:cNvPicPr preferRelativeResize="0"/>
          <p:nvPr/>
        </p:nvPicPr>
        <p:blipFill>
          <a:blip r:embed="rId3">
            <a:alphaModFix/>
          </a:blip>
          <a:stretch>
            <a:fillRect/>
          </a:stretch>
        </p:blipFill>
        <p:spPr>
          <a:xfrm>
            <a:off x="507888" y="0"/>
            <a:ext cx="8128225" cy="4263800"/>
          </a:xfrm>
          <a:prstGeom prst="rect">
            <a:avLst/>
          </a:prstGeom>
          <a:noFill/>
          <a:ln>
            <a:noFill/>
          </a:ln>
        </p:spPr>
      </p:pic>
      <p:sp>
        <p:nvSpPr>
          <p:cNvPr id="143" name="Google Shape;143;p27"/>
          <p:cNvSpPr txBox="1"/>
          <p:nvPr/>
        </p:nvSpPr>
        <p:spPr>
          <a:xfrm>
            <a:off x="3454875" y="3419675"/>
            <a:ext cx="27474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2"/>
                </a:solidFill>
              </a:rPr>
              <a:t>f(A)=2.08</a:t>
            </a:r>
            <a:endParaRPr sz="1800">
              <a:solidFill>
                <a:schemeClr val="lt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9" name="Google Shape;14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0" name="Google Shape;150;p28"/>
          <p:cNvPicPr preferRelativeResize="0"/>
          <p:nvPr/>
        </p:nvPicPr>
        <p:blipFill>
          <a:blip r:embed="rId3">
            <a:alphaModFix/>
          </a:blip>
          <a:stretch>
            <a:fillRect/>
          </a:stretch>
        </p:blipFill>
        <p:spPr>
          <a:xfrm>
            <a:off x="2547938" y="1924050"/>
            <a:ext cx="4048125" cy="1295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6" name="Google Shape;15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7" name="Google Shape;157;p29"/>
          <p:cNvPicPr preferRelativeResize="0"/>
          <p:nvPr/>
        </p:nvPicPr>
        <p:blipFill>
          <a:blip r:embed="rId3">
            <a:alphaModFix/>
          </a:blip>
          <a:stretch>
            <a:fillRect/>
          </a:stretch>
        </p:blipFill>
        <p:spPr>
          <a:xfrm>
            <a:off x="0" y="762300"/>
            <a:ext cx="8323026" cy="3618925"/>
          </a:xfrm>
          <a:prstGeom prst="rect">
            <a:avLst/>
          </a:prstGeom>
          <a:noFill/>
          <a:ln>
            <a:noFill/>
          </a:ln>
        </p:spPr>
      </p:pic>
      <p:pic>
        <p:nvPicPr>
          <p:cNvPr id="158" name="Google Shape;158;p29"/>
          <p:cNvPicPr preferRelativeResize="0"/>
          <p:nvPr/>
        </p:nvPicPr>
        <p:blipFill>
          <a:blip r:embed="rId4">
            <a:alphaModFix/>
          </a:blip>
          <a:stretch>
            <a:fillRect/>
          </a:stretch>
        </p:blipFill>
        <p:spPr>
          <a:xfrm>
            <a:off x="7109313" y="1152463"/>
            <a:ext cx="1438275" cy="2371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4" name="Google Shape;16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5" name="Google Shape;165;p30"/>
          <p:cNvPicPr preferRelativeResize="0"/>
          <p:nvPr/>
        </p:nvPicPr>
        <p:blipFill>
          <a:blip r:embed="rId3">
            <a:alphaModFix/>
          </a:blip>
          <a:stretch>
            <a:fillRect/>
          </a:stretch>
        </p:blipFill>
        <p:spPr>
          <a:xfrm>
            <a:off x="228750" y="756200"/>
            <a:ext cx="7426301" cy="2428750"/>
          </a:xfrm>
          <a:prstGeom prst="rect">
            <a:avLst/>
          </a:prstGeom>
          <a:noFill/>
          <a:ln>
            <a:noFill/>
          </a:ln>
        </p:spPr>
      </p:pic>
      <p:pic>
        <p:nvPicPr>
          <p:cNvPr id="166" name="Google Shape;166;p30"/>
          <p:cNvPicPr preferRelativeResize="0"/>
          <p:nvPr/>
        </p:nvPicPr>
        <p:blipFill>
          <a:blip r:embed="rId4">
            <a:alphaModFix/>
          </a:blip>
          <a:stretch>
            <a:fillRect/>
          </a:stretch>
        </p:blipFill>
        <p:spPr>
          <a:xfrm>
            <a:off x="6152075" y="1152475"/>
            <a:ext cx="2489225" cy="2183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2" name="Google Shape;172;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3" name="Google Shape;173;p31"/>
          <p:cNvPicPr preferRelativeResize="0"/>
          <p:nvPr/>
        </p:nvPicPr>
        <p:blipFill>
          <a:blip r:embed="rId3">
            <a:alphaModFix/>
          </a:blip>
          <a:stretch>
            <a:fillRect/>
          </a:stretch>
        </p:blipFill>
        <p:spPr>
          <a:xfrm>
            <a:off x="741400" y="1461800"/>
            <a:ext cx="8402601" cy="2219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Clr>
                <a:schemeClr val="dk1"/>
              </a:buClr>
              <a:buSzPts val="1100"/>
              <a:buFont typeface="Arial"/>
              <a:buNone/>
            </a:pPr>
            <a:r>
              <a:rPr b="1" lang="en-GB" sz="1800"/>
              <a:t>What is Pattern Direction?</a:t>
            </a:r>
            <a:endParaRPr sz="3300"/>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t/>
            </a:r>
            <a:endParaRPr b="1" sz="1300">
              <a:solidFill>
                <a:schemeClr val="dk1"/>
              </a:solidFill>
            </a:endParaRPr>
          </a:p>
          <a:p>
            <a:pPr indent="0" lvl="0" marL="0" rtl="0" algn="l">
              <a:spcBef>
                <a:spcPts val="1100"/>
              </a:spcBef>
              <a:spcAft>
                <a:spcPts val="0"/>
              </a:spcAft>
              <a:buClr>
                <a:schemeClr val="dk1"/>
              </a:buClr>
              <a:buSzPts val="1100"/>
              <a:buFont typeface="Arial"/>
              <a:buNone/>
            </a:pPr>
            <a:r>
              <a:rPr lang="en-GB" sz="1500">
                <a:solidFill>
                  <a:schemeClr val="dk1"/>
                </a:solidFill>
              </a:rPr>
              <a:t>This is a </a:t>
            </a:r>
            <a:r>
              <a:rPr b="1" lang="en-GB" sz="1500">
                <a:solidFill>
                  <a:schemeClr val="dk1"/>
                </a:solidFill>
              </a:rPr>
              <a:t>specific direction vector</a:t>
            </a:r>
            <a:r>
              <a:rPr lang="en-GB" sz="1500">
                <a:solidFill>
                  <a:schemeClr val="dk1"/>
                </a:solidFill>
              </a:rPr>
              <a:t> identified during the </a:t>
            </a:r>
            <a:r>
              <a:rPr b="1" lang="en-GB" sz="1500">
                <a:solidFill>
                  <a:schemeClr val="dk1"/>
                </a:solidFill>
              </a:rPr>
              <a:t>Exploratory Search</a:t>
            </a:r>
            <a:r>
              <a:rPr lang="en-GB" sz="1500">
                <a:solidFill>
                  <a:schemeClr val="dk1"/>
                </a:solidFill>
              </a:rPr>
              <a:t> that shows the most improvement in function value.</a:t>
            </a:r>
            <a:endParaRPr sz="1500">
              <a:solidFill>
                <a:schemeClr val="dk1"/>
              </a:solidFill>
            </a:endParaRPr>
          </a:p>
          <a:p>
            <a:pPr indent="-323850" lvl="0" marL="457200" rtl="0" algn="l">
              <a:spcBef>
                <a:spcPts val="1100"/>
              </a:spcBef>
              <a:spcAft>
                <a:spcPts val="0"/>
              </a:spcAft>
              <a:buClr>
                <a:schemeClr val="dk1"/>
              </a:buClr>
              <a:buSzPts val="1500"/>
              <a:buChar char="●"/>
            </a:pPr>
            <a:r>
              <a:rPr lang="en-GB" sz="1500">
                <a:solidFill>
                  <a:schemeClr val="dk1"/>
                </a:solidFill>
              </a:rPr>
              <a:t>When a point is found to be better than the previous one, this new direction is considered the </a:t>
            </a:r>
            <a:r>
              <a:rPr b="1" lang="en-GB" sz="1500">
                <a:solidFill>
                  <a:schemeClr val="dk1"/>
                </a:solidFill>
              </a:rPr>
              <a:t>Pattern Direction</a:t>
            </a:r>
            <a:r>
              <a:rPr lang="en-GB" sz="1500">
                <a:solidFill>
                  <a:schemeClr val="dk1"/>
                </a:solidFill>
              </a:rPr>
              <a:t>.</a:t>
            </a:r>
            <a:endParaRPr sz="1500">
              <a:solidFill>
                <a:schemeClr val="dk1"/>
              </a:solidFill>
            </a:endParaRPr>
          </a:p>
          <a:p>
            <a:pPr indent="-323850" lvl="0" marL="457200" rtl="0" algn="l">
              <a:spcBef>
                <a:spcPts val="0"/>
              </a:spcBef>
              <a:spcAft>
                <a:spcPts val="0"/>
              </a:spcAft>
              <a:buClr>
                <a:schemeClr val="dk1"/>
              </a:buClr>
              <a:buSzPts val="1500"/>
              <a:buChar char="●"/>
            </a:pPr>
            <a:r>
              <a:rPr lang="en-GB" sz="1500">
                <a:solidFill>
                  <a:schemeClr val="dk1"/>
                </a:solidFill>
              </a:rPr>
              <a:t>In the </a:t>
            </a:r>
            <a:r>
              <a:rPr b="1" lang="en-GB" sz="1500">
                <a:solidFill>
                  <a:schemeClr val="dk1"/>
                </a:solidFill>
              </a:rPr>
              <a:t>Pattern Move step</a:t>
            </a:r>
            <a:r>
              <a:rPr lang="en-GB" sz="1500">
                <a:solidFill>
                  <a:schemeClr val="dk1"/>
                </a:solidFill>
              </a:rPr>
              <a:t>, the algorithm moves </a:t>
            </a:r>
            <a:r>
              <a:rPr b="1" lang="en-GB" sz="1500">
                <a:solidFill>
                  <a:schemeClr val="dk1"/>
                </a:solidFill>
              </a:rPr>
              <a:t>further along this direction</a:t>
            </a:r>
            <a:r>
              <a:rPr lang="en-GB" sz="1500">
                <a:solidFill>
                  <a:schemeClr val="dk1"/>
                </a:solidFill>
              </a:rPr>
              <a:t> in the hope of achieving more improvement.</a:t>
            </a:r>
            <a:endParaRPr sz="1500">
              <a:solidFill>
                <a:schemeClr val="dk1"/>
              </a:solidFill>
            </a:endParaRPr>
          </a:p>
          <a:p>
            <a:pPr indent="0" lvl="0" marL="0" rtl="0" algn="l">
              <a:spcBef>
                <a:spcPts val="11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9" name="Google Shape;17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0" name="Google Shape;180;p32"/>
          <p:cNvPicPr preferRelativeResize="0"/>
          <p:nvPr/>
        </p:nvPicPr>
        <p:blipFill>
          <a:blip r:embed="rId3">
            <a:alphaModFix/>
          </a:blip>
          <a:stretch>
            <a:fillRect/>
          </a:stretch>
        </p:blipFill>
        <p:spPr>
          <a:xfrm>
            <a:off x="233800" y="128550"/>
            <a:ext cx="8378751" cy="2443200"/>
          </a:xfrm>
          <a:prstGeom prst="rect">
            <a:avLst/>
          </a:prstGeom>
          <a:noFill/>
          <a:ln>
            <a:noFill/>
          </a:ln>
        </p:spPr>
      </p:pic>
      <p:pic>
        <p:nvPicPr>
          <p:cNvPr id="181" name="Google Shape;181;p32"/>
          <p:cNvPicPr preferRelativeResize="0"/>
          <p:nvPr/>
        </p:nvPicPr>
        <p:blipFill>
          <a:blip r:embed="rId4">
            <a:alphaModFix/>
          </a:blip>
          <a:stretch>
            <a:fillRect/>
          </a:stretch>
        </p:blipFill>
        <p:spPr>
          <a:xfrm>
            <a:off x="233800" y="2642743"/>
            <a:ext cx="9144000" cy="232956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7" name="Google Shape;18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8" name="Google Shape;188;p33"/>
          <p:cNvPicPr preferRelativeResize="0"/>
          <p:nvPr/>
        </p:nvPicPr>
        <p:blipFill rotWithShape="1">
          <a:blip r:embed="rId3">
            <a:alphaModFix/>
          </a:blip>
          <a:srcRect b="-5290" l="-1100" r="1100" t="5290"/>
          <a:stretch/>
        </p:blipFill>
        <p:spPr>
          <a:xfrm>
            <a:off x="128000" y="2295285"/>
            <a:ext cx="9144000" cy="1893130"/>
          </a:xfrm>
          <a:prstGeom prst="rect">
            <a:avLst/>
          </a:prstGeom>
          <a:noFill/>
          <a:ln>
            <a:noFill/>
          </a:ln>
        </p:spPr>
      </p:pic>
      <p:pic>
        <p:nvPicPr>
          <p:cNvPr id="189" name="Google Shape;189;p33"/>
          <p:cNvPicPr preferRelativeResize="0"/>
          <p:nvPr/>
        </p:nvPicPr>
        <p:blipFill>
          <a:blip r:embed="rId4">
            <a:alphaModFix/>
          </a:blip>
          <a:stretch>
            <a:fillRect/>
          </a:stretch>
        </p:blipFill>
        <p:spPr>
          <a:xfrm>
            <a:off x="0" y="-216811"/>
            <a:ext cx="9144001" cy="2688372"/>
          </a:xfrm>
          <a:prstGeom prst="rect">
            <a:avLst/>
          </a:prstGeom>
          <a:noFill/>
          <a:ln>
            <a:noFill/>
          </a:ln>
        </p:spPr>
      </p:pic>
      <p:pic>
        <p:nvPicPr>
          <p:cNvPr id="190" name="Google Shape;190;p33"/>
          <p:cNvPicPr preferRelativeResize="0"/>
          <p:nvPr/>
        </p:nvPicPr>
        <p:blipFill>
          <a:blip r:embed="rId5">
            <a:alphaModFix/>
          </a:blip>
          <a:stretch>
            <a:fillRect/>
          </a:stretch>
        </p:blipFill>
        <p:spPr>
          <a:xfrm>
            <a:off x="311700" y="3942499"/>
            <a:ext cx="9144000" cy="120100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6" name="Google Shape;196;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7" name="Google Shape;197;p34"/>
          <p:cNvPicPr preferRelativeResize="0"/>
          <p:nvPr/>
        </p:nvPicPr>
        <p:blipFill>
          <a:blip r:embed="rId3">
            <a:alphaModFix/>
          </a:blip>
          <a:stretch>
            <a:fillRect/>
          </a:stretch>
        </p:blipFill>
        <p:spPr>
          <a:xfrm>
            <a:off x="311688" y="685575"/>
            <a:ext cx="9096375" cy="3505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3" name="Google Shape;203;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4" name="Google Shape;204;p35"/>
          <p:cNvPicPr preferRelativeResize="0"/>
          <p:nvPr/>
        </p:nvPicPr>
        <p:blipFill rotWithShape="1">
          <a:blip r:embed="rId3">
            <a:alphaModFix/>
          </a:blip>
          <a:srcRect b="0" l="-1120" r="-774" t="0"/>
          <a:stretch/>
        </p:blipFill>
        <p:spPr>
          <a:xfrm>
            <a:off x="0" y="160797"/>
            <a:ext cx="9144000" cy="429170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0" name="Google Shape;210;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1" name="Google Shape;211;p36"/>
          <p:cNvPicPr preferRelativeResize="0"/>
          <p:nvPr/>
        </p:nvPicPr>
        <p:blipFill>
          <a:blip r:embed="rId3">
            <a:alphaModFix/>
          </a:blip>
          <a:stretch>
            <a:fillRect/>
          </a:stretch>
        </p:blipFill>
        <p:spPr>
          <a:xfrm>
            <a:off x="0" y="199810"/>
            <a:ext cx="9144000" cy="4743880"/>
          </a:xfrm>
          <a:prstGeom prst="rect">
            <a:avLst/>
          </a:prstGeom>
          <a:noFill/>
          <a:ln>
            <a:noFill/>
          </a:ln>
        </p:spPr>
      </p:pic>
      <p:pic>
        <p:nvPicPr>
          <p:cNvPr id="212" name="Google Shape;212;p36"/>
          <p:cNvPicPr preferRelativeResize="0"/>
          <p:nvPr/>
        </p:nvPicPr>
        <p:blipFill>
          <a:blip r:embed="rId4">
            <a:alphaModFix/>
          </a:blip>
          <a:stretch>
            <a:fillRect/>
          </a:stretch>
        </p:blipFill>
        <p:spPr>
          <a:xfrm>
            <a:off x="5576674" y="660687"/>
            <a:ext cx="3020425" cy="3291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8" name="Google Shape;218;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9" name="Google Shape;219;p37"/>
          <p:cNvPicPr preferRelativeResize="0"/>
          <p:nvPr/>
        </p:nvPicPr>
        <p:blipFill rotWithShape="1">
          <a:blip r:embed="rId3">
            <a:alphaModFix/>
          </a:blip>
          <a:srcRect b="6680" l="0" r="0" t="-6680"/>
          <a:stretch/>
        </p:blipFill>
        <p:spPr>
          <a:xfrm>
            <a:off x="0" y="1152472"/>
            <a:ext cx="9144000" cy="4002156"/>
          </a:xfrm>
          <a:prstGeom prst="rect">
            <a:avLst/>
          </a:prstGeom>
          <a:noFill/>
          <a:ln>
            <a:noFill/>
          </a:ln>
        </p:spPr>
      </p:pic>
      <p:pic>
        <p:nvPicPr>
          <p:cNvPr id="220" name="Google Shape;220;p37"/>
          <p:cNvPicPr preferRelativeResize="0"/>
          <p:nvPr/>
        </p:nvPicPr>
        <p:blipFill>
          <a:blip r:embed="rId4">
            <a:alphaModFix/>
          </a:blip>
          <a:stretch>
            <a:fillRect/>
          </a:stretch>
        </p:blipFill>
        <p:spPr>
          <a:xfrm>
            <a:off x="5834775" y="126125"/>
            <a:ext cx="3156250" cy="2219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6" name="Google Shape;226;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7" name="Google Shape;227;p38"/>
          <p:cNvPicPr preferRelativeResize="0"/>
          <p:nvPr/>
        </p:nvPicPr>
        <p:blipFill>
          <a:blip r:embed="rId3">
            <a:alphaModFix/>
          </a:blip>
          <a:stretch>
            <a:fillRect/>
          </a:stretch>
        </p:blipFill>
        <p:spPr>
          <a:xfrm>
            <a:off x="0" y="463649"/>
            <a:ext cx="9144001" cy="421620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Pattern direction:</a:t>
            </a:r>
            <a:endParaRPr/>
          </a:p>
        </p:txBody>
      </p:sp>
      <p:sp>
        <p:nvSpPr>
          <p:cNvPr id="233" name="Google Shape;233;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GB">
                <a:solidFill>
                  <a:schemeClr val="dk1"/>
                </a:solidFill>
              </a:rPr>
              <a:t>Advantages:</a:t>
            </a:r>
            <a:endParaRPr b="1">
              <a:solidFill>
                <a:schemeClr val="dk1"/>
              </a:solidFill>
            </a:endParaRPr>
          </a:p>
          <a:p>
            <a:pPr indent="-342900" lvl="0" marL="457200" rtl="0" algn="l">
              <a:spcBef>
                <a:spcPts val="1100"/>
              </a:spcBef>
              <a:spcAft>
                <a:spcPts val="0"/>
              </a:spcAft>
              <a:buClr>
                <a:schemeClr val="dk1"/>
              </a:buClr>
              <a:buSzPts val="1800"/>
              <a:buAutoNum type="arabicPeriod"/>
            </a:pPr>
            <a:r>
              <a:rPr b="1" lang="en-GB">
                <a:solidFill>
                  <a:schemeClr val="dk1"/>
                </a:solidFill>
              </a:rPr>
              <a:t>Simplicity:</a:t>
            </a:r>
            <a:r>
              <a:rPr lang="en-GB">
                <a:solidFill>
                  <a:schemeClr val="dk1"/>
                </a:solidFill>
              </a:rPr>
              <a:t> Easy to implement since it only involves checking points around the current solution.</a:t>
            </a:r>
            <a:endParaRPr>
              <a:solidFill>
                <a:schemeClr val="dk1"/>
              </a:solidFill>
            </a:endParaRPr>
          </a:p>
          <a:p>
            <a:pPr indent="-342900" lvl="0" marL="457200" rtl="0" algn="l">
              <a:spcBef>
                <a:spcPts val="0"/>
              </a:spcBef>
              <a:spcAft>
                <a:spcPts val="0"/>
              </a:spcAft>
              <a:buClr>
                <a:schemeClr val="dk1"/>
              </a:buClr>
              <a:buSzPts val="1800"/>
              <a:buAutoNum type="arabicPeriod"/>
            </a:pPr>
            <a:r>
              <a:rPr b="1" lang="en-GB">
                <a:solidFill>
                  <a:schemeClr val="dk1"/>
                </a:solidFill>
              </a:rPr>
              <a:t>No Gradient Calculation Needed:</a:t>
            </a:r>
            <a:r>
              <a:rPr lang="en-GB">
                <a:solidFill>
                  <a:schemeClr val="dk1"/>
                </a:solidFill>
              </a:rPr>
              <a:t> Works without calculating derivatives, making it suitable for non-differentiable or noisy functions.</a:t>
            </a:r>
            <a:endParaRPr>
              <a:solidFill>
                <a:schemeClr val="dk1"/>
              </a:solidFill>
            </a:endParaRPr>
          </a:p>
          <a:p>
            <a:pPr indent="-342900" lvl="0" marL="457200" rtl="0" algn="l">
              <a:spcBef>
                <a:spcPts val="0"/>
              </a:spcBef>
              <a:spcAft>
                <a:spcPts val="0"/>
              </a:spcAft>
              <a:buClr>
                <a:schemeClr val="dk1"/>
              </a:buClr>
              <a:buSzPts val="1800"/>
              <a:buAutoNum type="arabicPeriod"/>
            </a:pPr>
            <a:r>
              <a:rPr b="1" lang="en-GB">
                <a:solidFill>
                  <a:schemeClr val="dk1"/>
                </a:solidFill>
              </a:rPr>
              <a:t>Local Search Efficiency:</a:t>
            </a:r>
            <a:r>
              <a:rPr lang="en-GB">
                <a:solidFill>
                  <a:schemeClr val="dk1"/>
                </a:solidFill>
              </a:rPr>
              <a:t> Effective at improving the solution by small, localized adjustments.</a:t>
            </a:r>
            <a:endParaRPr>
              <a:solidFill>
                <a:schemeClr val="dk1"/>
              </a:solidFill>
            </a:endParaRPr>
          </a:p>
          <a:p>
            <a:pPr indent="0" lvl="0" marL="0" rtl="0" algn="l">
              <a:spcBef>
                <a:spcPts val="1100"/>
              </a:spcBef>
              <a:spcAft>
                <a:spcPts val="1200"/>
              </a:spcAft>
              <a:buNone/>
            </a:pPr>
            <a:r>
              <a:t/>
            </a:r>
            <a:endParaRPr sz="25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9" name="Google Shape;239;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GB" sz="1700">
                <a:solidFill>
                  <a:schemeClr val="dk1"/>
                </a:solidFill>
              </a:rPr>
              <a:t>Disadvantages:</a:t>
            </a:r>
            <a:endParaRPr b="1" sz="1700">
              <a:solidFill>
                <a:schemeClr val="dk1"/>
              </a:solidFill>
            </a:endParaRPr>
          </a:p>
          <a:p>
            <a:pPr indent="-336550" lvl="0" marL="457200" rtl="0" algn="l">
              <a:spcBef>
                <a:spcPts val="1100"/>
              </a:spcBef>
              <a:spcAft>
                <a:spcPts val="0"/>
              </a:spcAft>
              <a:buClr>
                <a:schemeClr val="dk1"/>
              </a:buClr>
              <a:buSzPts val="1700"/>
              <a:buAutoNum type="arabicPeriod"/>
            </a:pPr>
            <a:r>
              <a:rPr b="1" lang="en-GB" sz="1700">
                <a:solidFill>
                  <a:schemeClr val="dk1"/>
                </a:solidFill>
              </a:rPr>
              <a:t>Slow Convergence:</a:t>
            </a:r>
            <a:r>
              <a:rPr lang="en-GB" sz="1700">
                <a:solidFill>
                  <a:schemeClr val="dk1"/>
                </a:solidFill>
              </a:rPr>
              <a:t> Since it’s based on step-by-step exploration, it can take a long time to reach the optimum.</a:t>
            </a:r>
            <a:endParaRPr sz="1700">
              <a:solidFill>
                <a:schemeClr val="dk1"/>
              </a:solidFill>
            </a:endParaRPr>
          </a:p>
          <a:p>
            <a:pPr indent="-336550" lvl="0" marL="457200" rtl="0" algn="l">
              <a:spcBef>
                <a:spcPts val="0"/>
              </a:spcBef>
              <a:spcAft>
                <a:spcPts val="0"/>
              </a:spcAft>
              <a:buClr>
                <a:schemeClr val="dk1"/>
              </a:buClr>
              <a:buSzPts val="1700"/>
              <a:buAutoNum type="arabicPeriod"/>
            </a:pPr>
            <a:r>
              <a:rPr b="1" lang="en-GB" sz="1700">
                <a:solidFill>
                  <a:schemeClr val="dk1"/>
                </a:solidFill>
              </a:rPr>
              <a:t>Stuck in Local Minima:</a:t>
            </a:r>
            <a:r>
              <a:rPr lang="en-GB" sz="1700">
                <a:solidFill>
                  <a:schemeClr val="dk1"/>
                </a:solidFill>
              </a:rPr>
              <a:t> The method can get stuck in local minima if the step size is not adjusted properly.</a:t>
            </a:r>
            <a:endParaRPr sz="1700">
              <a:solidFill>
                <a:schemeClr val="dk1"/>
              </a:solidFill>
            </a:endParaRPr>
          </a:p>
          <a:p>
            <a:pPr indent="-336550" lvl="0" marL="457200" rtl="0" algn="l">
              <a:spcBef>
                <a:spcPts val="0"/>
              </a:spcBef>
              <a:spcAft>
                <a:spcPts val="0"/>
              </a:spcAft>
              <a:buClr>
                <a:schemeClr val="dk1"/>
              </a:buClr>
              <a:buSzPts val="1700"/>
              <a:buAutoNum type="arabicPeriod"/>
            </a:pPr>
            <a:r>
              <a:rPr b="1" lang="en-GB" sz="1700">
                <a:solidFill>
                  <a:schemeClr val="dk1"/>
                </a:solidFill>
              </a:rPr>
              <a:t>Inefficiency in High Dimensions:</a:t>
            </a:r>
            <a:r>
              <a:rPr lang="en-GB" sz="1700">
                <a:solidFill>
                  <a:schemeClr val="dk1"/>
                </a:solidFill>
              </a:rPr>
              <a:t> As the number of variables increases, the search process becomes inefficient.</a:t>
            </a:r>
            <a:endParaRPr sz="1700">
              <a:solidFill>
                <a:schemeClr val="dk1"/>
              </a:solidFill>
            </a:endParaRPr>
          </a:p>
          <a:p>
            <a:pPr indent="0" lvl="0" marL="0" rtl="0" algn="l">
              <a:spcBef>
                <a:spcPts val="1100"/>
              </a:spcBef>
              <a:spcAft>
                <a:spcPts val="1200"/>
              </a:spcAft>
              <a:buNone/>
            </a:pPr>
            <a:r>
              <a:t/>
            </a:r>
            <a:endParaRPr sz="24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100"/>
              <a:t>Hooke and Jeeves Method :</a:t>
            </a:r>
            <a:endParaRPr sz="3800"/>
          </a:p>
        </p:txBody>
      </p:sp>
      <p:sp>
        <p:nvSpPr>
          <p:cNvPr id="245" name="Google Shape;245;p41"/>
          <p:cNvSpPr txBox="1"/>
          <p:nvPr>
            <p:ph idx="1" type="body"/>
          </p:nvPr>
        </p:nvSpPr>
        <p:spPr>
          <a:xfrm>
            <a:off x="311700" y="1148500"/>
            <a:ext cx="8520600" cy="3456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GB" sz="1700">
                <a:solidFill>
                  <a:schemeClr val="dk1"/>
                </a:solidFill>
              </a:rPr>
              <a:t>Advantages:</a:t>
            </a:r>
            <a:endParaRPr b="1" sz="1700">
              <a:solidFill>
                <a:schemeClr val="dk1"/>
              </a:solidFill>
            </a:endParaRPr>
          </a:p>
          <a:p>
            <a:pPr indent="-336550" lvl="0" marL="457200" rtl="0" algn="l">
              <a:spcBef>
                <a:spcPts val="1100"/>
              </a:spcBef>
              <a:spcAft>
                <a:spcPts val="0"/>
              </a:spcAft>
              <a:buClr>
                <a:schemeClr val="dk1"/>
              </a:buClr>
              <a:buSzPts val="1700"/>
              <a:buAutoNum type="arabicPeriod"/>
            </a:pPr>
            <a:r>
              <a:rPr b="1" lang="en-GB" sz="1700">
                <a:solidFill>
                  <a:schemeClr val="dk1"/>
                </a:solidFill>
              </a:rPr>
              <a:t>Faster Convergence:</a:t>
            </a:r>
            <a:r>
              <a:rPr lang="en-GB" sz="1700">
                <a:solidFill>
                  <a:schemeClr val="dk1"/>
                </a:solidFill>
              </a:rPr>
              <a:t> Combines </a:t>
            </a:r>
            <a:r>
              <a:rPr b="1" lang="en-GB" sz="1700">
                <a:solidFill>
                  <a:schemeClr val="dk1"/>
                </a:solidFill>
              </a:rPr>
              <a:t>exploratory moves</a:t>
            </a:r>
            <a:r>
              <a:rPr lang="en-GB" sz="1700">
                <a:solidFill>
                  <a:schemeClr val="dk1"/>
                </a:solidFill>
              </a:rPr>
              <a:t> with </a:t>
            </a:r>
            <a:r>
              <a:rPr b="1" lang="en-GB" sz="1700">
                <a:solidFill>
                  <a:schemeClr val="dk1"/>
                </a:solidFill>
              </a:rPr>
              <a:t>pattern moves</a:t>
            </a:r>
            <a:r>
              <a:rPr lang="en-GB" sz="1700">
                <a:solidFill>
                  <a:schemeClr val="dk1"/>
                </a:solidFill>
              </a:rPr>
              <a:t>, allowing quicker progress towards the optimum.</a:t>
            </a:r>
            <a:endParaRPr sz="1700">
              <a:solidFill>
                <a:schemeClr val="dk1"/>
              </a:solidFill>
            </a:endParaRPr>
          </a:p>
          <a:p>
            <a:pPr indent="-336550" lvl="0" marL="457200" rtl="0" algn="l">
              <a:spcBef>
                <a:spcPts val="0"/>
              </a:spcBef>
              <a:spcAft>
                <a:spcPts val="0"/>
              </a:spcAft>
              <a:buClr>
                <a:schemeClr val="dk1"/>
              </a:buClr>
              <a:buSzPts val="1700"/>
              <a:buAutoNum type="arabicPeriod"/>
            </a:pPr>
            <a:r>
              <a:rPr b="1" lang="en-GB" sz="1700">
                <a:solidFill>
                  <a:schemeClr val="dk1"/>
                </a:solidFill>
              </a:rPr>
              <a:t>Derivative-Free:</a:t>
            </a:r>
            <a:r>
              <a:rPr lang="en-GB" sz="1700">
                <a:solidFill>
                  <a:schemeClr val="dk1"/>
                </a:solidFill>
              </a:rPr>
              <a:t> Doesn't require gradients, making it ideal for functions that are non-differentiable or noisy.</a:t>
            </a:r>
            <a:endParaRPr sz="1700">
              <a:solidFill>
                <a:schemeClr val="dk1"/>
              </a:solidFill>
            </a:endParaRPr>
          </a:p>
          <a:p>
            <a:pPr indent="-336550" lvl="0" marL="457200" rtl="0" algn="l">
              <a:spcBef>
                <a:spcPts val="0"/>
              </a:spcBef>
              <a:spcAft>
                <a:spcPts val="0"/>
              </a:spcAft>
              <a:buClr>
                <a:schemeClr val="dk1"/>
              </a:buClr>
              <a:buSzPts val="1700"/>
              <a:buAutoNum type="arabicPeriod"/>
            </a:pPr>
            <a:r>
              <a:rPr b="1" lang="en-GB" sz="1700">
                <a:solidFill>
                  <a:schemeClr val="dk1"/>
                </a:solidFill>
              </a:rPr>
              <a:t>Adaptive Step Size:</a:t>
            </a:r>
            <a:r>
              <a:rPr lang="en-GB" sz="1700">
                <a:solidFill>
                  <a:schemeClr val="dk1"/>
                </a:solidFill>
              </a:rPr>
              <a:t> The step size can be adjusted dynamically, improving efficiency.</a:t>
            </a:r>
            <a:endParaRPr sz="1700">
              <a:solidFill>
                <a:schemeClr val="dk1"/>
              </a:solidFill>
            </a:endParaRPr>
          </a:p>
          <a:p>
            <a:pPr indent="-336550" lvl="0" marL="457200" rtl="0" algn="l">
              <a:spcBef>
                <a:spcPts val="0"/>
              </a:spcBef>
              <a:spcAft>
                <a:spcPts val="0"/>
              </a:spcAft>
              <a:buClr>
                <a:schemeClr val="dk1"/>
              </a:buClr>
              <a:buSzPts val="1700"/>
              <a:buAutoNum type="arabicPeriod"/>
            </a:pPr>
            <a:r>
              <a:rPr b="1" lang="en-GB" sz="1700">
                <a:solidFill>
                  <a:schemeClr val="dk1"/>
                </a:solidFill>
              </a:rPr>
              <a:t>Flexible for Complex Functions:</a:t>
            </a:r>
            <a:r>
              <a:rPr lang="en-GB" sz="1700">
                <a:solidFill>
                  <a:schemeClr val="dk1"/>
                </a:solidFill>
              </a:rPr>
              <a:t> Works well even when the function is irregular or has multiple local minima.</a:t>
            </a:r>
            <a:endParaRPr sz="1700">
              <a:solidFill>
                <a:schemeClr val="dk1"/>
              </a:solidFill>
            </a:endParaRPr>
          </a:p>
          <a:p>
            <a:pPr indent="0" lvl="0" marL="0" rtl="0" algn="l">
              <a:spcBef>
                <a:spcPts val="11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Clr>
                <a:schemeClr val="dk1"/>
              </a:buClr>
              <a:buSzPts val="1100"/>
              <a:buFont typeface="Arial"/>
              <a:buNone/>
            </a:pPr>
            <a:r>
              <a:rPr b="1" lang="en-GB" sz="1700"/>
              <a:t>What is the Hooke and Jeeves Method?</a:t>
            </a:r>
            <a:endParaRPr sz="3200"/>
          </a:p>
        </p:txBody>
      </p:sp>
      <p:sp>
        <p:nvSpPr>
          <p:cNvPr id="66" name="Google Shape;66;p15"/>
          <p:cNvSpPr txBox="1"/>
          <p:nvPr>
            <p:ph idx="1" type="body"/>
          </p:nvPr>
        </p:nvSpPr>
        <p:spPr>
          <a:xfrm>
            <a:off x="311700" y="1200100"/>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t/>
            </a:r>
            <a:endParaRPr b="1" sz="1300">
              <a:solidFill>
                <a:schemeClr val="dk1"/>
              </a:solidFill>
            </a:endParaRPr>
          </a:p>
          <a:p>
            <a:pPr indent="0" lvl="0" marL="0" rtl="0" algn="l">
              <a:spcBef>
                <a:spcPts val="1100"/>
              </a:spcBef>
              <a:spcAft>
                <a:spcPts val="0"/>
              </a:spcAft>
              <a:buClr>
                <a:schemeClr val="dk1"/>
              </a:buClr>
              <a:buSzPts val="1100"/>
              <a:buFont typeface="Arial"/>
              <a:buNone/>
            </a:pPr>
            <a:r>
              <a:rPr lang="en-GB" sz="1600">
                <a:solidFill>
                  <a:schemeClr val="dk1"/>
                </a:solidFill>
              </a:rPr>
              <a:t>It’s a method that combines two phases to </a:t>
            </a:r>
            <a:r>
              <a:rPr b="1" lang="en-GB" sz="1600">
                <a:solidFill>
                  <a:schemeClr val="dk1"/>
                </a:solidFill>
              </a:rPr>
              <a:t>explore and improve</a:t>
            </a:r>
            <a:r>
              <a:rPr lang="en-GB" sz="1600">
                <a:solidFill>
                  <a:schemeClr val="dk1"/>
                </a:solidFill>
              </a:rPr>
              <a:t> the solution step-by-step:</a:t>
            </a:r>
            <a:endParaRPr sz="1600">
              <a:solidFill>
                <a:schemeClr val="dk1"/>
              </a:solidFill>
            </a:endParaRPr>
          </a:p>
          <a:p>
            <a:pPr indent="-330200" lvl="0" marL="457200" rtl="0" algn="l">
              <a:spcBef>
                <a:spcPts val="1100"/>
              </a:spcBef>
              <a:spcAft>
                <a:spcPts val="0"/>
              </a:spcAft>
              <a:buClr>
                <a:schemeClr val="dk1"/>
              </a:buClr>
              <a:buSzPts val="1600"/>
              <a:buAutoNum type="arabicPeriod"/>
            </a:pPr>
            <a:r>
              <a:rPr b="1" lang="en-GB" sz="1600">
                <a:solidFill>
                  <a:schemeClr val="dk1"/>
                </a:solidFill>
              </a:rPr>
              <a:t>Exploratory Search (Local Search)</a:t>
            </a:r>
            <a:r>
              <a:rPr lang="en-GB" sz="1600">
                <a:solidFill>
                  <a:schemeClr val="dk1"/>
                </a:solidFill>
              </a:rPr>
              <a:t> –  Included to explore the local behavior of the objective function.</a:t>
            </a:r>
            <a:endParaRPr sz="1600">
              <a:solidFill>
                <a:schemeClr val="dk1"/>
              </a:solidFill>
            </a:endParaRPr>
          </a:p>
          <a:p>
            <a:pPr indent="-330200" lvl="0" marL="457200" rtl="0" algn="l">
              <a:spcBef>
                <a:spcPts val="0"/>
              </a:spcBef>
              <a:spcAft>
                <a:spcPts val="0"/>
              </a:spcAft>
              <a:buClr>
                <a:schemeClr val="dk1"/>
              </a:buClr>
              <a:buSzPts val="1600"/>
              <a:buAutoNum type="arabicPeriod"/>
            </a:pPr>
            <a:r>
              <a:rPr b="1" lang="en-GB" sz="1600">
                <a:solidFill>
                  <a:schemeClr val="dk1"/>
                </a:solidFill>
              </a:rPr>
              <a:t>Pattern Move (Global Search)</a:t>
            </a:r>
            <a:r>
              <a:rPr lang="en-GB" sz="1600">
                <a:solidFill>
                  <a:schemeClr val="dk1"/>
                </a:solidFill>
              </a:rPr>
              <a:t> – Included to take the advantages of pattern direction.</a:t>
            </a:r>
            <a:endParaRPr sz="1600">
              <a:solidFill>
                <a:schemeClr val="dk1"/>
              </a:solidFill>
            </a:endParaRPr>
          </a:p>
          <a:p>
            <a:pPr indent="0" lvl="0" marL="0" rtl="0" algn="l">
              <a:spcBef>
                <a:spcPts val="1100"/>
              </a:spcBef>
              <a:spcAft>
                <a:spcPts val="1200"/>
              </a:spcAft>
              <a:buNone/>
            </a:pPr>
            <a:r>
              <a:t/>
            </a:r>
            <a:endParaRPr sz="21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1" name="Google Shape;251;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GB" sz="1600">
                <a:solidFill>
                  <a:schemeClr val="dk1"/>
                </a:solidFill>
              </a:rPr>
              <a:t>Disadvantages:</a:t>
            </a:r>
            <a:endParaRPr b="1" sz="1600">
              <a:solidFill>
                <a:schemeClr val="dk1"/>
              </a:solidFill>
            </a:endParaRPr>
          </a:p>
          <a:p>
            <a:pPr indent="-330200" lvl="0" marL="457200" rtl="0" algn="l">
              <a:spcBef>
                <a:spcPts val="1100"/>
              </a:spcBef>
              <a:spcAft>
                <a:spcPts val="0"/>
              </a:spcAft>
              <a:buClr>
                <a:schemeClr val="dk1"/>
              </a:buClr>
              <a:buSzPts val="1600"/>
              <a:buAutoNum type="arabicPeriod"/>
            </a:pPr>
            <a:r>
              <a:rPr b="1" lang="en-GB" sz="1600">
                <a:solidFill>
                  <a:schemeClr val="dk1"/>
                </a:solidFill>
              </a:rPr>
              <a:t>Sensitive to Initial Step Size:</a:t>
            </a:r>
            <a:r>
              <a:rPr lang="en-GB" sz="1600">
                <a:solidFill>
                  <a:schemeClr val="dk1"/>
                </a:solidFill>
              </a:rPr>
              <a:t> Poor choice of step size can lead to inefficiency or missing the optimum.</a:t>
            </a:r>
            <a:endParaRPr sz="1600">
              <a:solidFill>
                <a:schemeClr val="dk1"/>
              </a:solidFill>
            </a:endParaRPr>
          </a:p>
          <a:p>
            <a:pPr indent="-330200" lvl="0" marL="457200" rtl="0" algn="l">
              <a:spcBef>
                <a:spcPts val="0"/>
              </a:spcBef>
              <a:spcAft>
                <a:spcPts val="0"/>
              </a:spcAft>
              <a:buClr>
                <a:schemeClr val="dk1"/>
              </a:buClr>
              <a:buSzPts val="1600"/>
              <a:buAutoNum type="arabicPeriod"/>
            </a:pPr>
            <a:r>
              <a:rPr b="1" lang="en-GB" sz="1600">
                <a:solidFill>
                  <a:schemeClr val="dk1"/>
                </a:solidFill>
              </a:rPr>
              <a:t>Risk of Oscillation:</a:t>
            </a:r>
            <a:r>
              <a:rPr lang="en-GB" sz="1600">
                <a:solidFill>
                  <a:schemeClr val="dk1"/>
                </a:solidFill>
              </a:rPr>
              <a:t> May struggle near narrow valleys or ridges if the step size is not adjusted properly.</a:t>
            </a:r>
            <a:endParaRPr sz="1600">
              <a:solidFill>
                <a:schemeClr val="dk1"/>
              </a:solidFill>
            </a:endParaRPr>
          </a:p>
          <a:p>
            <a:pPr indent="-330200" lvl="0" marL="457200" rtl="0" algn="l">
              <a:spcBef>
                <a:spcPts val="0"/>
              </a:spcBef>
              <a:spcAft>
                <a:spcPts val="0"/>
              </a:spcAft>
              <a:buClr>
                <a:schemeClr val="dk1"/>
              </a:buClr>
              <a:buSzPts val="1600"/>
              <a:buAutoNum type="arabicPeriod"/>
            </a:pPr>
            <a:r>
              <a:rPr b="1" lang="en-GB" sz="1600">
                <a:solidFill>
                  <a:schemeClr val="dk1"/>
                </a:solidFill>
              </a:rPr>
              <a:t>Suboptimal for High Dimensions:</a:t>
            </a:r>
            <a:r>
              <a:rPr lang="en-GB" sz="1600">
                <a:solidFill>
                  <a:schemeClr val="dk1"/>
                </a:solidFill>
              </a:rPr>
              <a:t> Performance degrades with an increasing number of variables.</a:t>
            </a:r>
            <a:endParaRPr sz="1600">
              <a:solidFill>
                <a:schemeClr val="dk1"/>
              </a:solidFill>
            </a:endParaRPr>
          </a:p>
          <a:p>
            <a:pPr indent="-330200" lvl="0" marL="457200" rtl="0" algn="l">
              <a:spcBef>
                <a:spcPts val="0"/>
              </a:spcBef>
              <a:spcAft>
                <a:spcPts val="0"/>
              </a:spcAft>
              <a:buClr>
                <a:schemeClr val="dk1"/>
              </a:buClr>
              <a:buSzPts val="1600"/>
              <a:buAutoNum type="arabicPeriod"/>
            </a:pPr>
            <a:r>
              <a:rPr b="1" lang="en-GB" sz="1600">
                <a:solidFill>
                  <a:schemeClr val="dk1"/>
                </a:solidFill>
              </a:rPr>
              <a:t>Local Optima Issues:</a:t>
            </a:r>
            <a:r>
              <a:rPr lang="en-GB" sz="1600">
                <a:solidFill>
                  <a:schemeClr val="dk1"/>
                </a:solidFill>
              </a:rPr>
              <a:t> Like the Pattern Direction method, it can get stuck in local minima if not carefully designed.</a:t>
            </a:r>
            <a:endParaRPr sz="1600">
              <a:solidFill>
                <a:schemeClr val="dk1"/>
              </a:solidFill>
            </a:endParaRPr>
          </a:p>
          <a:p>
            <a:pPr indent="0" lvl="0" marL="0" rtl="0" algn="l">
              <a:spcBef>
                <a:spcPts val="1100"/>
              </a:spcBef>
              <a:spcAft>
                <a:spcPts val="1200"/>
              </a:spcAft>
              <a:buNone/>
            </a:pPr>
            <a:r>
              <a:t/>
            </a:r>
            <a:endParaRPr sz="23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100"/>
              </a:spcBef>
              <a:spcAft>
                <a:spcPts val="1100"/>
              </a:spcAft>
              <a:buNone/>
            </a:pPr>
            <a:r>
              <a:rPr b="1" lang="en-GB" sz="2000">
                <a:latin typeface="Arial"/>
                <a:ea typeface="Arial"/>
                <a:cs typeface="Arial"/>
                <a:sym typeface="Arial"/>
              </a:rPr>
              <a:t>Conclusion:</a:t>
            </a:r>
            <a:endParaRPr sz="3700"/>
          </a:p>
        </p:txBody>
      </p:sp>
      <p:sp>
        <p:nvSpPr>
          <p:cNvPr id="257" name="Google Shape;257;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None/>
            </a:pPr>
            <a:r>
              <a:t/>
            </a:r>
            <a:endParaRPr b="1" sz="1100">
              <a:solidFill>
                <a:schemeClr val="dk1"/>
              </a:solidFill>
              <a:latin typeface="Arial"/>
              <a:ea typeface="Arial"/>
              <a:cs typeface="Arial"/>
              <a:sym typeface="Arial"/>
            </a:endParaRPr>
          </a:p>
          <a:p>
            <a:pPr indent="0" lvl="0" marL="0" rtl="0" algn="l">
              <a:spcBef>
                <a:spcPts val="1100"/>
              </a:spcBef>
              <a:spcAft>
                <a:spcPts val="0"/>
              </a:spcAft>
              <a:buNone/>
            </a:pPr>
            <a:r>
              <a:rPr lang="en-GB" sz="1900">
                <a:solidFill>
                  <a:schemeClr val="dk1"/>
                </a:solidFill>
                <a:latin typeface="Arial"/>
                <a:ea typeface="Arial"/>
                <a:cs typeface="Arial"/>
                <a:sym typeface="Arial"/>
              </a:rPr>
              <a:t>The Hooke and Jeeves Method is a powerful direct search technique that makes use of pattern directions to accelerate convergence. By combining exploratory searches with pattern moves, it provides an efficient way to solve unconstrained optimization problems where gradient information is not available.</a:t>
            </a:r>
            <a:endParaRPr sz="1900">
              <a:solidFill>
                <a:schemeClr val="dk1"/>
              </a:solidFill>
              <a:latin typeface="Arial"/>
              <a:ea typeface="Arial"/>
              <a:cs typeface="Arial"/>
              <a:sym typeface="Arial"/>
            </a:endParaRPr>
          </a:p>
          <a:p>
            <a:pPr indent="0" lvl="0" marL="0" rtl="0" algn="l">
              <a:spcBef>
                <a:spcPts val="11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3" name="Google Shape;263;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Reference:</a:t>
            </a:r>
            <a:endParaRPr>
              <a:solidFill>
                <a:schemeClr val="dk1"/>
              </a:solidFill>
            </a:endParaRPr>
          </a:p>
          <a:p>
            <a:pPr indent="0" lvl="0" marL="0" rtl="0" algn="l">
              <a:spcBef>
                <a:spcPts val="1200"/>
              </a:spcBef>
              <a:spcAft>
                <a:spcPts val="0"/>
              </a:spcAft>
              <a:buNone/>
            </a:pPr>
            <a:r>
              <a:rPr lang="en-GB">
                <a:solidFill>
                  <a:schemeClr val="dk1"/>
                </a:solidFill>
              </a:rPr>
              <a:t>1)	Engineering optimization (third edition)</a:t>
            </a:r>
            <a:endParaRPr>
              <a:solidFill>
                <a:schemeClr val="dk1"/>
              </a:solidFill>
            </a:endParaRPr>
          </a:p>
          <a:p>
            <a:pPr indent="0" lvl="0" marL="0" rtl="0" algn="l">
              <a:spcBef>
                <a:spcPts val="1200"/>
              </a:spcBef>
              <a:spcAft>
                <a:spcPts val="0"/>
              </a:spcAft>
              <a:buNone/>
            </a:pPr>
            <a:r>
              <a:rPr lang="en-GB">
                <a:solidFill>
                  <a:schemeClr val="dk1"/>
                </a:solidFill>
              </a:rPr>
              <a:t>	By SS RAO</a:t>
            </a:r>
            <a:endParaRPr>
              <a:solidFill>
                <a:schemeClr val="dk1"/>
              </a:solidFill>
            </a:endParaRPr>
          </a:p>
          <a:p>
            <a:pPr indent="0" lvl="0" marL="0" rtl="0" algn="l">
              <a:spcBef>
                <a:spcPts val="1200"/>
              </a:spcBef>
              <a:spcAft>
                <a:spcPts val="0"/>
              </a:spcAft>
              <a:buNone/>
            </a:pPr>
            <a:r>
              <a:rPr lang="en-GB">
                <a:solidFill>
                  <a:schemeClr val="dk1"/>
                </a:solidFill>
              </a:rPr>
              <a:t>2) 	Youtube:</a:t>
            </a:r>
            <a:endParaRPr>
              <a:solidFill>
                <a:schemeClr val="dk1"/>
              </a:solidFill>
            </a:endParaRPr>
          </a:p>
          <a:p>
            <a:pPr indent="457200" lvl="0" marL="0" rtl="0" algn="l">
              <a:spcBef>
                <a:spcPts val="1200"/>
              </a:spcBef>
              <a:spcAft>
                <a:spcPts val="1200"/>
              </a:spcAft>
              <a:buNone/>
            </a:pPr>
            <a:r>
              <a:rPr lang="en-GB">
                <a:solidFill>
                  <a:schemeClr val="dk1"/>
                </a:solidFill>
              </a:rPr>
              <a:t>https://youtu.be/-rupdjclC0o?si=74LdH40ni0q9XJ3l</a:t>
            </a:r>
            <a:br>
              <a:rPr lang="en-GB"/>
            </a:br>
            <a:r>
              <a:rPr lang="en-GB"/>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idx="1" type="body"/>
          </p:nvPr>
        </p:nvSpPr>
        <p:spPr>
          <a:xfrm>
            <a:off x="311700" y="1098400"/>
            <a:ext cx="8520600" cy="34350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Clr>
                <a:schemeClr val="dk1"/>
              </a:buClr>
              <a:buSzPts val="1100"/>
              <a:buFont typeface="Arial"/>
              <a:buNone/>
            </a:pPr>
            <a:r>
              <a:t/>
            </a:r>
            <a:endParaRPr sz="1900">
              <a:solidFill>
                <a:schemeClr val="dk1"/>
              </a:solidFill>
            </a:endParaRPr>
          </a:p>
          <a:p>
            <a:pPr indent="-336550" lvl="0" marL="457200" rtl="0" algn="l">
              <a:spcBef>
                <a:spcPts val="1100"/>
              </a:spcBef>
              <a:spcAft>
                <a:spcPts val="0"/>
              </a:spcAft>
              <a:buClr>
                <a:schemeClr val="dk1"/>
              </a:buClr>
              <a:buSzPts val="1700"/>
              <a:buAutoNum type="arabicPeriod"/>
            </a:pPr>
            <a:r>
              <a:rPr b="1" lang="en-GB" sz="1700">
                <a:solidFill>
                  <a:schemeClr val="dk1"/>
                </a:solidFill>
              </a:rPr>
              <a:t>Exploratory Search:</a:t>
            </a:r>
            <a:endParaRPr b="1" sz="1700">
              <a:solidFill>
                <a:schemeClr val="dk1"/>
              </a:solidFill>
            </a:endParaRPr>
          </a:p>
          <a:p>
            <a:pPr indent="-336550" lvl="1" marL="914400" rtl="0" algn="l">
              <a:spcBef>
                <a:spcPts val="0"/>
              </a:spcBef>
              <a:spcAft>
                <a:spcPts val="0"/>
              </a:spcAft>
              <a:buClr>
                <a:schemeClr val="dk1"/>
              </a:buClr>
              <a:buSzPts val="1700"/>
              <a:buChar char="○"/>
            </a:pPr>
            <a:r>
              <a:rPr lang="en-GB" sz="1700">
                <a:solidFill>
                  <a:schemeClr val="dk1"/>
                </a:solidFill>
              </a:rPr>
              <a:t>Perturbs the current point along each coordinate axis (positive and negative directions).</a:t>
            </a:r>
            <a:endParaRPr sz="1700">
              <a:solidFill>
                <a:schemeClr val="dk1"/>
              </a:solidFill>
            </a:endParaRPr>
          </a:p>
          <a:p>
            <a:pPr indent="-336550" lvl="1" marL="914400" rtl="0" algn="l">
              <a:spcBef>
                <a:spcPts val="0"/>
              </a:spcBef>
              <a:spcAft>
                <a:spcPts val="0"/>
              </a:spcAft>
              <a:buClr>
                <a:schemeClr val="dk1"/>
              </a:buClr>
              <a:buSzPts val="1700"/>
              <a:buChar char="○"/>
            </a:pPr>
            <a:r>
              <a:rPr lang="en-GB" sz="1700">
                <a:solidFill>
                  <a:schemeClr val="dk1"/>
                </a:solidFill>
              </a:rPr>
              <a:t>Evaluates the objective function at each point.</a:t>
            </a:r>
            <a:endParaRPr sz="1700">
              <a:solidFill>
                <a:schemeClr val="dk1"/>
              </a:solidFill>
            </a:endParaRPr>
          </a:p>
          <a:p>
            <a:pPr indent="-336550" lvl="1" marL="914400" rtl="0" algn="l">
              <a:spcBef>
                <a:spcPts val="0"/>
              </a:spcBef>
              <a:spcAft>
                <a:spcPts val="0"/>
              </a:spcAft>
              <a:buClr>
                <a:schemeClr val="dk1"/>
              </a:buClr>
              <a:buSzPts val="1700"/>
              <a:buChar char="○"/>
            </a:pPr>
            <a:r>
              <a:rPr lang="en-GB" sz="1700">
                <a:solidFill>
                  <a:schemeClr val="dk1"/>
                </a:solidFill>
              </a:rPr>
              <a:t>Identifies if any direction results in improvement (lower function value).</a:t>
            </a:r>
            <a:endParaRPr sz="1700">
              <a:solidFill>
                <a:schemeClr val="dk1"/>
              </a:solidFill>
            </a:endParaRPr>
          </a:p>
          <a:p>
            <a:pPr indent="0" lvl="0" marL="0" rtl="0" algn="l">
              <a:spcBef>
                <a:spcPts val="1100"/>
              </a:spcBef>
              <a:spcAft>
                <a:spcPts val="0"/>
              </a:spcAft>
              <a:buClr>
                <a:schemeClr val="dk1"/>
              </a:buClr>
              <a:buSzPts val="1100"/>
              <a:buFont typeface="Arial"/>
              <a:buNone/>
            </a:pPr>
            <a:r>
              <a:t/>
            </a:r>
            <a:endParaRPr sz="1300">
              <a:solidFill>
                <a:schemeClr val="dk1"/>
              </a:solidFill>
            </a:endParaRPr>
          </a:p>
          <a:p>
            <a:pPr indent="0" lvl="0" marL="0" rtl="0" algn="l">
              <a:spcBef>
                <a:spcPts val="11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idx="1" type="body"/>
          </p:nvPr>
        </p:nvSpPr>
        <p:spPr>
          <a:xfrm>
            <a:off x="311700" y="230025"/>
            <a:ext cx="8520600" cy="4338900"/>
          </a:xfrm>
          <a:prstGeom prst="rect">
            <a:avLst/>
          </a:prstGeom>
        </p:spPr>
        <p:txBody>
          <a:bodyPr anchorCtr="0" anchor="t" bIns="91425" lIns="91425" spcFirstLastPara="1" rIns="91425" wrap="square" tIns="91425">
            <a:normAutofit/>
          </a:bodyPr>
          <a:lstStyle/>
          <a:p>
            <a:pPr indent="-349250" lvl="0" marL="457200" rtl="0" algn="l">
              <a:spcBef>
                <a:spcPts val="1100"/>
              </a:spcBef>
              <a:spcAft>
                <a:spcPts val="0"/>
              </a:spcAft>
              <a:buClr>
                <a:srgbClr val="000000"/>
              </a:buClr>
              <a:buSzPts val="1900"/>
              <a:buFont typeface="Arial"/>
              <a:buChar char="●"/>
            </a:pPr>
            <a:r>
              <a:t/>
            </a:r>
            <a:endParaRPr sz="1900">
              <a:solidFill>
                <a:srgbClr val="000000"/>
              </a:solidFill>
              <a:latin typeface="Arial"/>
              <a:ea typeface="Arial"/>
              <a:cs typeface="Arial"/>
              <a:sym typeface="Arial"/>
            </a:endParaRPr>
          </a:p>
          <a:p>
            <a:pPr indent="0" lvl="0" marL="0" rtl="0" algn="l">
              <a:spcBef>
                <a:spcPts val="1100"/>
              </a:spcBef>
              <a:spcAft>
                <a:spcPts val="1200"/>
              </a:spcAft>
              <a:buNone/>
            </a:pPr>
            <a:r>
              <a:t/>
            </a:r>
            <a:endParaRPr/>
          </a:p>
        </p:txBody>
      </p:sp>
      <p:pic>
        <p:nvPicPr>
          <p:cNvPr id="77" name="Google Shape;77;p17"/>
          <p:cNvPicPr preferRelativeResize="0"/>
          <p:nvPr/>
        </p:nvPicPr>
        <p:blipFill>
          <a:blip r:embed="rId3">
            <a:alphaModFix/>
          </a:blip>
          <a:stretch>
            <a:fillRect/>
          </a:stretch>
        </p:blipFill>
        <p:spPr>
          <a:xfrm>
            <a:off x="1176338" y="1590675"/>
            <a:ext cx="7096125" cy="2266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8"/>
          <p:cNvPicPr preferRelativeResize="0"/>
          <p:nvPr/>
        </p:nvPicPr>
        <p:blipFill>
          <a:blip r:embed="rId3">
            <a:alphaModFix/>
          </a:blip>
          <a:stretch>
            <a:fillRect/>
          </a:stretch>
        </p:blipFill>
        <p:spPr>
          <a:xfrm>
            <a:off x="476250" y="2755450"/>
            <a:ext cx="8191500" cy="2514600"/>
          </a:xfrm>
          <a:prstGeom prst="rect">
            <a:avLst/>
          </a:prstGeom>
          <a:noFill/>
          <a:ln>
            <a:noFill/>
          </a:ln>
        </p:spPr>
      </p:pic>
      <p:pic>
        <p:nvPicPr>
          <p:cNvPr id="83" name="Google Shape;83;p18"/>
          <p:cNvPicPr preferRelativeResize="0"/>
          <p:nvPr/>
        </p:nvPicPr>
        <p:blipFill>
          <a:blip r:embed="rId4">
            <a:alphaModFix/>
          </a:blip>
          <a:stretch>
            <a:fillRect/>
          </a:stretch>
        </p:blipFill>
        <p:spPr>
          <a:xfrm>
            <a:off x="1749813" y="781013"/>
            <a:ext cx="5210175" cy="1514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128000" y="862525"/>
            <a:ext cx="8520600" cy="28911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chemeClr val="dk1"/>
              </a:buClr>
              <a:buSzPts val="1900"/>
              <a:buAutoNum type="arabicPeriod"/>
            </a:pPr>
            <a:r>
              <a:rPr b="1" lang="en-GB" sz="1900"/>
              <a:t>Pattern Move:</a:t>
            </a:r>
            <a:endParaRPr b="1" sz="1900"/>
          </a:p>
          <a:p>
            <a:pPr indent="-349250" lvl="1" marL="914400" rtl="0" algn="l">
              <a:lnSpc>
                <a:spcPct val="115000"/>
              </a:lnSpc>
              <a:spcBef>
                <a:spcPts val="0"/>
              </a:spcBef>
              <a:spcAft>
                <a:spcPts val="0"/>
              </a:spcAft>
              <a:buClr>
                <a:schemeClr val="dk1"/>
              </a:buClr>
              <a:buSzPts val="1900"/>
              <a:buChar char="○"/>
            </a:pPr>
            <a:r>
              <a:rPr lang="en-GB" sz="1900"/>
              <a:t>When improvement is detected during exploratory search, a larger step is made along the pattern direction.</a:t>
            </a:r>
            <a:endParaRPr sz="1900"/>
          </a:p>
          <a:p>
            <a:pPr indent="-349250" lvl="1" marL="914400" rtl="0" algn="l">
              <a:lnSpc>
                <a:spcPct val="115000"/>
              </a:lnSpc>
              <a:spcBef>
                <a:spcPts val="0"/>
              </a:spcBef>
              <a:spcAft>
                <a:spcPts val="0"/>
              </a:spcAft>
              <a:buClr>
                <a:schemeClr val="dk1"/>
              </a:buClr>
              <a:buSzPts val="1900"/>
              <a:buChar char="○"/>
            </a:pPr>
            <a:r>
              <a:rPr lang="en-GB" sz="1900"/>
              <a:t>The step size is adjusted to make faster progress in the search space.</a:t>
            </a:r>
            <a:endParaRPr sz="1900"/>
          </a:p>
          <a:p>
            <a:pPr indent="-349250" lvl="1" marL="914400" rtl="0" algn="l">
              <a:lnSpc>
                <a:spcPct val="115000"/>
              </a:lnSpc>
              <a:spcBef>
                <a:spcPts val="0"/>
              </a:spcBef>
              <a:spcAft>
                <a:spcPts val="0"/>
              </a:spcAft>
              <a:buClr>
                <a:srgbClr val="000000"/>
              </a:buClr>
              <a:buSzPts val="1900"/>
              <a:buChar char="○"/>
            </a:pPr>
            <a:r>
              <a:rPr lang="en-GB" sz="1900"/>
              <a:t>If the pattern move fails, the step size is reduced, and the exploratory search is restarted.</a:t>
            </a:r>
            <a:endParaRPr sz="1900"/>
          </a:p>
          <a:p>
            <a:pPr indent="0" lvl="0" marL="0" rtl="0" algn="l">
              <a:spcBef>
                <a:spcPts val="11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4" name="Google Shape;94;p20"/>
          <p:cNvPicPr preferRelativeResize="0"/>
          <p:nvPr/>
        </p:nvPicPr>
        <p:blipFill>
          <a:blip r:embed="rId3">
            <a:alphaModFix/>
          </a:blip>
          <a:stretch>
            <a:fillRect/>
          </a:stretch>
        </p:blipFill>
        <p:spPr>
          <a:xfrm>
            <a:off x="620000" y="3281175"/>
            <a:ext cx="7600950" cy="1762125"/>
          </a:xfrm>
          <a:prstGeom prst="rect">
            <a:avLst/>
          </a:prstGeom>
          <a:noFill/>
          <a:ln>
            <a:noFill/>
          </a:ln>
        </p:spPr>
      </p:pic>
      <p:pic>
        <p:nvPicPr>
          <p:cNvPr id="95" name="Google Shape;95;p20"/>
          <p:cNvPicPr preferRelativeResize="0"/>
          <p:nvPr/>
        </p:nvPicPr>
        <p:blipFill>
          <a:blip r:embed="rId4">
            <a:alphaModFix/>
          </a:blip>
          <a:stretch>
            <a:fillRect/>
          </a:stretch>
        </p:blipFill>
        <p:spPr>
          <a:xfrm>
            <a:off x="913925" y="236088"/>
            <a:ext cx="6781800" cy="2466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100"/>
              </a:spcBef>
              <a:spcAft>
                <a:spcPts val="1100"/>
              </a:spcAft>
              <a:buNone/>
            </a:pPr>
            <a:r>
              <a:rPr b="1" lang="en-GB" sz="1700">
                <a:latin typeface="Arial"/>
                <a:ea typeface="Arial"/>
                <a:cs typeface="Arial"/>
                <a:sym typeface="Arial"/>
              </a:rPr>
              <a:t>How Pattern Direction Enhances Efficiency:</a:t>
            </a:r>
            <a:endParaRPr sz="3400"/>
          </a:p>
        </p:txBody>
      </p:sp>
      <p:sp>
        <p:nvSpPr>
          <p:cNvPr id="101" name="Google Shape;101;p21"/>
          <p:cNvSpPr txBox="1"/>
          <p:nvPr>
            <p:ph idx="1" type="body"/>
          </p:nvPr>
        </p:nvSpPr>
        <p:spPr>
          <a:xfrm>
            <a:off x="311700" y="1152475"/>
            <a:ext cx="8520600" cy="3416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1100"/>
              </a:spcBef>
              <a:spcAft>
                <a:spcPts val="0"/>
              </a:spcAft>
              <a:buNone/>
            </a:pPr>
            <a:r>
              <a:t/>
            </a:r>
            <a:endParaRPr b="1" sz="1600">
              <a:solidFill>
                <a:schemeClr val="lt1"/>
              </a:solidFill>
              <a:latin typeface="Arial"/>
              <a:ea typeface="Arial"/>
              <a:cs typeface="Arial"/>
              <a:sym typeface="Arial"/>
            </a:endParaRPr>
          </a:p>
          <a:p>
            <a:pPr indent="0" lvl="0" marL="0" rtl="0" algn="l">
              <a:spcBef>
                <a:spcPts val="1100"/>
              </a:spcBef>
              <a:spcAft>
                <a:spcPts val="0"/>
              </a:spcAft>
              <a:buNone/>
            </a:pPr>
            <a:r>
              <a:rPr lang="en-GB" sz="1600">
                <a:solidFill>
                  <a:schemeClr val="dk1"/>
                </a:solidFill>
                <a:latin typeface="Arial"/>
                <a:ea typeface="Arial"/>
                <a:cs typeface="Arial"/>
                <a:sym typeface="Arial"/>
              </a:rPr>
              <a:t>The pattern direction enhances the efficiency of the Hooke and Jeeves Method by:</a:t>
            </a:r>
            <a:endParaRPr sz="1600">
              <a:solidFill>
                <a:schemeClr val="dk1"/>
              </a:solidFill>
              <a:latin typeface="Arial"/>
              <a:ea typeface="Arial"/>
              <a:cs typeface="Arial"/>
              <a:sym typeface="Arial"/>
            </a:endParaRPr>
          </a:p>
          <a:p>
            <a:pPr indent="-330200" lvl="0" marL="457200" rtl="0" algn="l">
              <a:spcBef>
                <a:spcPts val="1100"/>
              </a:spcBef>
              <a:spcAft>
                <a:spcPts val="0"/>
              </a:spcAft>
              <a:buClr>
                <a:schemeClr val="dk1"/>
              </a:buClr>
              <a:buSzPts val="1600"/>
              <a:buFont typeface="Arial"/>
              <a:buChar char="●"/>
            </a:pPr>
            <a:r>
              <a:rPr lang="en-GB" sz="1600">
                <a:solidFill>
                  <a:schemeClr val="dk1"/>
                </a:solidFill>
                <a:latin typeface="Arial"/>
                <a:ea typeface="Arial"/>
                <a:cs typeface="Arial"/>
                <a:sym typeface="Arial"/>
              </a:rPr>
              <a:t>Providing a clear direction to take larger steps and make faster progress.</a:t>
            </a:r>
            <a:endParaRPr sz="1600">
              <a:solidFill>
                <a:schemeClr val="dk1"/>
              </a:solidFill>
              <a:latin typeface="Arial"/>
              <a:ea typeface="Arial"/>
              <a:cs typeface="Arial"/>
              <a:sym typeface="Arial"/>
            </a:endParaRPr>
          </a:p>
          <a:p>
            <a:pPr indent="-330200" lvl="0" marL="457200" rtl="0" algn="l">
              <a:spcBef>
                <a:spcPts val="0"/>
              </a:spcBef>
              <a:spcAft>
                <a:spcPts val="0"/>
              </a:spcAft>
              <a:buClr>
                <a:schemeClr val="dk1"/>
              </a:buClr>
              <a:buSzPts val="1600"/>
              <a:buFont typeface="Arial"/>
              <a:buChar char="●"/>
            </a:pPr>
            <a:r>
              <a:rPr lang="en-GB" sz="1600">
                <a:solidFill>
                  <a:schemeClr val="dk1"/>
                </a:solidFill>
                <a:latin typeface="Arial"/>
                <a:ea typeface="Arial"/>
                <a:cs typeface="Arial"/>
                <a:sym typeface="Arial"/>
              </a:rPr>
              <a:t>Allowing the search to quickly move away from poor regions of the search space.</a:t>
            </a:r>
            <a:endParaRPr sz="1600">
              <a:solidFill>
                <a:schemeClr val="dk1"/>
              </a:solidFill>
              <a:latin typeface="Arial"/>
              <a:ea typeface="Arial"/>
              <a:cs typeface="Arial"/>
              <a:sym typeface="Arial"/>
            </a:endParaRPr>
          </a:p>
          <a:p>
            <a:pPr indent="-330200" lvl="0" marL="457200" rtl="0" algn="l">
              <a:spcBef>
                <a:spcPts val="0"/>
              </a:spcBef>
              <a:spcAft>
                <a:spcPts val="0"/>
              </a:spcAft>
              <a:buClr>
                <a:schemeClr val="dk1"/>
              </a:buClr>
              <a:buSzPts val="1600"/>
              <a:buFont typeface="Arial"/>
              <a:buChar char="●"/>
            </a:pPr>
            <a:r>
              <a:rPr lang="en-GB" sz="1600">
                <a:solidFill>
                  <a:schemeClr val="dk1"/>
                </a:solidFill>
                <a:latin typeface="Arial"/>
                <a:ea typeface="Arial"/>
                <a:cs typeface="Arial"/>
                <a:sym typeface="Arial"/>
              </a:rPr>
              <a:t>Reducing the number of function evaluations needed compared to purely exploratory searches.</a:t>
            </a:r>
            <a:endParaRPr sz="1600">
              <a:solidFill>
                <a:schemeClr val="dk1"/>
              </a:solidFill>
              <a:latin typeface="Arial"/>
              <a:ea typeface="Arial"/>
              <a:cs typeface="Arial"/>
              <a:sym typeface="Arial"/>
            </a:endParaRPr>
          </a:p>
          <a:p>
            <a:pPr indent="-330200" lvl="0" marL="457200" rtl="0" algn="l">
              <a:spcBef>
                <a:spcPts val="0"/>
              </a:spcBef>
              <a:spcAft>
                <a:spcPts val="0"/>
              </a:spcAft>
              <a:buClr>
                <a:schemeClr val="dk1"/>
              </a:buClr>
              <a:buSzPts val="1600"/>
              <a:buFont typeface="Arial"/>
              <a:buChar char="●"/>
            </a:pPr>
            <a:r>
              <a:rPr lang="en-GB" sz="1600">
                <a:solidFill>
                  <a:schemeClr val="dk1"/>
                </a:solidFill>
                <a:latin typeface="Arial"/>
                <a:ea typeface="Arial"/>
                <a:cs typeface="Arial"/>
                <a:sym typeface="Arial"/>
              </a:rPr>
              <a:t>Helping achieve faster convergence by combining local searches (exploratory) with guided moves (pattern moves).</a:t>
            </a:r>
            <a:endParaRPr sz="1600">
              <a:solidFill>
                <a:schemeClr val="dk1"/>
              </a:solidFill>
              <a:latin typeface="Arial"/>
              <a:ea typeface="Arial"/>
              <a:cs typeface="Arial"/>
              <a:sym typeface="Arial"/>
            </a:endParaRPr>
          </a:p>
          <a:p>
            <a:pPr indent="0" lvl="0" marL="0" rtl="0" algn="l">
              <a:spcBef>
                <a:spcPts val="1100"/>
              </a:spcBef>
              <a:spcAft>
                <a:spcPts val="1200"/>
              </a:spcAft>
              <a:buNone/>
            </a:pPr>
            <a:r>
              <a:t/>
            </a:r>
            <a:endParaRPr sz="2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