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7" r:id="rId3"/>
    <p:sldId id="270" r:id="rId4"/>
    <p:sldId id="269" r:id="rId5"/>
    <p:sldId id="271" r:id="rId6"/>
    <p:sldId id="264" r:id="rId7"/>
    <p:sldId id="266" r:id="rId8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759" autoAdjust="0"/>
  </p:normalViewPr>
  <p:slideViewPr>
    <p:cSldViewPr>
      <p:cViewPr varScale="1">
        <p:scale>
          <a:sx n="116" d="100"/>
          <a:sy n="116" d="100"/>
        </p:scale>
        <p:origin x="114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DC226-185E-3449-929A-0C4118745580}" type="datetime1">
              <a:rPr lang="en-ZA" smtClean="0"/>
              <a:t>2019/07/11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EBD3B-75B1-9B40-9837-7D9B0664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689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A89B3-47D9-E143-A936-899279EB76F0}" type="datetime1">
              <a:rPr lang="en-ZA" smtClean="0"/>
              <a:t>2019/07/11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69871-9777-4D61-8520-ADE66A91A95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2607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0331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A2DE-0061-744F-B8BC-49E84F10F64F}" type="datetime1">
              <a:rPr lang="en-ZA" smtClean="0"/>
              <a:t>2019/07/11</a:t>
            </a:fld>
            <a:endParaRPr lang="en-Z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6309320"/>
            <a:ext cx="46958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ZA"/>
              <a:t>Introduction to Bioinformatics Workshop - Module Name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1647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03A7-1C0D-5B4E-A9DB-1FAC3F46889E}" type="datetime1">
              <a:rPr lang="en-ZA" smtClean="0"/>
              <a:t>2019/07/11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96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AC05-D3EB-E045-844D-839D89557B59}" type="datetime1">
              <a:rPr lang="en-ZA" smtClean="0"/>
              <a:t>2019/07/11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203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940C-C0E2-7943-B281-34616738CC1C}" type="datetime1">
              <a:rPr lang="en-ZA" smtClean="0"/>
              <a:t>2019/07/11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6309320"/>
            <a:ext cx="46958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ZA"/>
              <a:t>Introduction to Bioinformatics Workshop - Module Name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3876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EED9-3923-7D40-8222-68FCD40F8D20}" type="datetime1">
              <a:rPr lang="en-ZA" smtClean="0"/>
              <a:t>2019/07/11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2791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2F1B-D3A4-BF47-9502-102DC1854CAE}" type="datetime1">
              <a:rPr lang="en-ZA" smtClean="0"/>
              <a:t>2019/07/11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67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3191-AD03-8A4C-B641-C6AC5D5694AC}" type="datetime1">
              <a:rPr lang="en-ZA" smtClean="0"/>
              <a:t>2019/07/11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001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7E1E-FEB6-9848-BE06-D26B2A52EC30}" type="datetime1">
              <a:rPr lang="en-ZA" smtClean="0"/>
              <a:t>2019/07/11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- Module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214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0F5E-DBC7-3C46-B676-613C407CB684}" type="datetime1">
              <a:rPr lang="en-ZA" smtClean="0"/>
              <a:t>2019/07/11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570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1BB5-B3BC-6748-80CE-82AFC29D2711}" type="datetime1">
              <a:rPr lang="en-ZA" smtClean="0"/>
              <a:t>2019/07/11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841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9B05-CAFD-9F4F-BEBF-CC76C06C4D5C}" type="datetime1">
              <a:rPr lang="en-ZA" smtClean="0"/>
              <a:t>2019/07/11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Introduction to Bioinformatics Workshop -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160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9000"/>
            <a:lum/>
          </a:blip>
          <a:srcRect/>
          <a:stretch>
            <a:fillRect l="-2000" t="90000" r="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346D5-EFDC-2544-91B7-C29C2585096D}" type="datetime1">
              <a:rPr lang="en-ZA" smtClean="0"/>
              <a:t>2019/07/11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ZA"/>
              <a:t>Introduction to Bioinformatics Workshop -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ECAD9-1F88-44DC-A701-828CACD70A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912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tyle.tidyverse.org/" TargetMode="External"/><Relationship Id="rId2" Type="http://schemas.openxmlformats.org/officeDocument/2006/relationships/hyperlink" Target="https://renkun.me/2014/01/28/difference-between-assignment-operators-in-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carpentry.org/R-ecology-lesson/01-intro-to-r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wcarpentry.github.io/r-novice-inflammation/13-supp-data-structur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429000"/>
            <a:ext cx="7632848" cy="2304256"/>
          </a:xfrm>
        </p:spPr>
        <p:txBody>
          <a:bodyPr/>
          <a:lstStyle/>
          <a:p>
            <a:r>
              <a:rPr lang="en-ZA" b="1" dirty="0">
                <a:solidFill>
                  <a:schemeClr val="tx1"/>
                </a:solidFill>
              </a:rPr>
              <a:t>Introduction to R: objects, functions &amp; data types/structures</a:t>
            </a:r>
          </a:p>
          <a:p>
            <a:endParaRPr lang="en-ZA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user\Desktop\Sumir_H3Bionet_docs_recieved\logos\logo_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48680"/>
            <a:ext cx="6921327" cy="1670047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prstDash val="soli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92080" y="6273049"/>
            <a:ext cx="3744416" cy="396311"/>
          </a:xfrm>
        </p:spPr>
        <p:txBody>
          <a:bodyPr/>
          <a:lstStyle/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16SrRNA Intermediate Bioinformatics Online Course: Int_BT_2019</a:t>
            </a: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Katie Lennard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5496" y="2348880"/>
            <a:ext cx="9145016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b="1" dirty="0">
                <a:solidFill>
                  <a:schemeClr val="tx1"/>
                </a:solidFill>
              </a:rPr>
              <a:t>16SrRNA Intermediate Bioinformatics Online Course: Int_BT_2019</a:t>
            </a:r>
          </a:p>
        </p:txBody>
      </p:sp>
      <p:pic>
        <p:nvPicPr>
          <p:cNvPr id="2" name="Picture 1" descr="cc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172" y="6165303"/>
            <a:ext cx="1866900" cy="67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7A19-7598-8A4D-A061-8DA575612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Intro to R: assigning values to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99F3E-6E56-8049-999D-EB1F3678E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 values to objects in R</a:t>
            </a:r>
          </a:p>
          <a:p>
            <a:pPr lvl="1"/>
            <a:r>
              <a:rPr lang="en-US" dirty="0"/>
              <a:t>Assignment operator &lt;- OR = (</a:t>
            </a:r>
            <a:r>
              <a:rPr lang="en-US" dirty="0">
                <a:hlinkClick r:id="rId2"/>
              </a:rPr>
              <a:t>see here</a:t>
            </a:r>
            <a:r>
              <a:rPr lang="en-US" dirty="0"/>
              <a:t>)</a:t>
            </a:r>
          </a:p>
          <a:p>
            <a:r>
              <a:rPr lang="en-US" dirty="0"/>
              <a:t>Consistent styling (</a:t>
            </a:r>
            <a:r>
              <a:rPr lang="en-US" dirty="0">
                <a:hlinkClick r:id="rId3"/>
              </a:rPr>
              <a:t>see here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Objects cannot start with a number e.g. 2x ❌ x2 ✅</a:t>
            </a:r>
          </a:p>
          <a:p>
            <a:pPr lvl="1"/>
            <a:r>
              <a:rPr lang="en-US" dirty="0"/>
              <a:t>Case sensitive</a:t>
            </a:r>
          </a:p>
          <a:p>
            <a:pPr lvl="1"/>
            <a:r>
              <a:rPr lang="en-US" dirty="0"/>
              <a:t>Base R function names are off-limits (e.g. if else for)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8C760-285F-874E-B7CF-C24F8CF8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– Introduction to R</a:t>
            </a:r>
          </a:p>
        </p:txBody>
      </p:sp>
    </p:spTree>
    <p:extLst>
      <p:ext uri="{BB962C8B-B14F-4D97-AF65-F5344CB8AC3E}">
        <p14:creationId xmlns:p14="http://schemas.microsoft.com/office/powerpoint/2010/main" val="175294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DD65E-4767-F741-A8E1-F2F6832B1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Intro to R: functions and arguments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E87E8-B216-F74F-BCDA-E2B5A08AC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A </a:t>
            </a:r>
            <a:r>
              <a:rPr lang="en-ZA" b="1" dirty="0"/>
              <a:t>function</a:t>
            </a:r>
            <a:r>
              <a:rPr lang="en-ZA" dirty="0"/>
              <a:t> is </a:t>
            </a:r>
            <a:r>
              <a:rPr lang="en-ZA" b="1" dirty="0"/>
              <a:t>pre-written code</a:t>
            </a:r>
            <a:r>
              <a:rPr lang="en-ZA" dirty="0"/>
              <a:t> that can be accessed by ‘</a:t>
            </a:r>
            <a:r>
              <a:rPr lang="en-ZA" b="1" dirty="0"/>
              <a:t>calling</a:t>
            </a:r>
            <a:r>
              <a:rPr lang="en-ZA" dirty="0"/>
              <a:t>’ the function </a:t>
            </a:r>
            <a:r>
              <a:rPr lang="en-ZA" b="1" dirty="0"/>
              <a:t>name</a:t>
            </a:r>
            <a:r>
              <a:rPr lang="en-ZA" dirty="0"/>
              <a:t> and specifying it’s </a:t>
            </a:r>
            <a:r>
              <a:rPr lang="en-ZA" b="1" dirty="0"/>
              <a:t>arguments</a:t>
            </a:r>
          </a:p>
          <a:p>
            <a:pPr lvl="1"/>
            <a:r>
              <a:rPr lang="en-ZA" dirty="0"/>
              <a:t>E.g. sqrt(); round()</a:t>
            </a:r>
          </a:p>
          <a:p>
            <a:pPr lvl="1"/>
            <a:r>
              <a:rPr lang="en-ZA" dirty="0"/>
              <a:t>Input: ‘arguments’ can be anything (numbers, filenames, other objects)</a:t>
            </a:r>
          </a:p>
          <a:p>
            <a:pPr lvl="2"/>
            <a:r>
              <a:rPr lang="en-ZA" dirty="0"/>
              <a:t>User-specified OR default?</a:t>
            </a:r>
          </a:p>
          <a:p>
            <a:pPr lvl="1"/>
            <a:r>
              <a:rPr lang="en-ZA" dirty="0"/>
              <a:t>Output: ‘return’ can be anything (or empty!)</a:t>
            </a:r>
          </a:p>
          <a:p>
            <a:pPr lvl="1"/>
            <a:r>
              <a:rPr lang="en-ZA" dirty="0"/>
              <a:t>Understanding functions: ?sqrt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750F0-6ECA-9F48-B95C-382FAEFD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– Introduction to R</a:t>
            </a:r>
          </a:p>
        </p:txBody>
      </p:sp>
    </p:spTree>
    <p:extLst>
      <p:ext uri="{BB962C8B-B14F-4D97-AF65-F5344CB8AC3E}">
        <p14:creationId xmlns:p14="http://schemas.microsoft.com/office/powerpoint/2010/main" val="378107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AC5CA-248F-C34D-A188-3E5D878D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Intro to R: data types &amp;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3BC4A-38E3-0747-A9BF-A4FE9C33E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ZA" dirty="0"/>
              <a:t>R data types: </a:t>
            </a:r>
            <a:r>
              <a:rPr lang="en-ZA" b="1" dirty="0"/>
              <a:t>logical, integer, real</a:t>
            </a:r>
            <a:r>
              <a:rPr lang="en-ZA" dirty="0"/>
              <a:t>, complex, </a:t>
            </a:r>
            <a:r>
              <a:rPr lang="en-ZA" b="1" dirty="0"/>
              <a:t>string (or character)</a:t>
            </a:r>
            <a:endParaRPr lang="en-ZA" dirty="0"/>
          </a:p>
          <a:p>
            <a:r>
              <a:rPr lang="en-ZA" dirty="0"/>
              <a:t>R data structures: </a:t>
            </a:r>
            <a:r>
              <a:rPr lang="en-ZA" b="1" dirty="0"/>
              <a:t>vector</a:t>
            </a:r>
            <a:r>
              <a:rPr lang="en-ZA" dirty="0"/>
              <a:t>, list, matrix, </a:t>
            </a:r>
            <a:r>
              <a:rPr lang="en-ZA" b="1" dirty="0"/>
              <a:t>data frame, factor</a:t>
            </a:r>
          </a:p>
          <a:p>
            <a:r>
              <a:rPr lang="en-ZA" dirty="0"/>
              <a:t>Vector: one-dimensional array</a:t>
            </a:r>
          </a:p>
          <a:p>
            <a:pPr lvl="1"/>
            <a:r>
              <a:rPr lang="en-ZA" dirty="0"/>
              <a:t>elements </a:t>
            </a:r>
            <a:r>
              <a:rPr lang="en-ZA" b="1" dirty="0"/>
              <a:t>in a vector</a:t>
            </a:r>
            <a:r>
              <a:rPr lang="en-ZA" dirty="0"/>
              <a:t> all have the same data type</a:t>
            </a:r>
          </a:p>
          <a:p>
            <a:pPr lvl="1"/>
            <a:r>
              <a:rPr lang="en-ZA" dirty="0"/>
              <a:t>R type conversion: logical → numeric → character ← logical</a:t>
            </a:r>
          </a:p>
          <a:p>
            <a:r>
              <a:rPr lang="en-ZA" b="1" dirty="0"/>
              <a:t>Subset </a:t>
            </a:r>
            <a:r>
              <a:rPr lang="en-ZA" dirty="0"/>
              <a:t>and extract values from </a:t>
            </a:r>
            <a:r>
              <a:rPr lang="en-ZA" b="1" dirty="0"/>
              <a:t>vectors []</a:t>
            </a:r>
          </a:p>
          <a:p>
            <a:pPr lvl="1"/>
            <a:r>
              <a:rPr lang="en-ZA" dirty="0"/>
              <a:t>Conditional </a:t>
            </a:r>
            <a:r>
              <a:rPr lang="en-ZA" dirty="0" err="1"/>
              <a:t>subsetting</a:t>
            </a:r>
            <a:r>
              <a:rPr lang="en-ZA" dirty="0"/>
              <a:t>: &gt;   &lt;   &gt;=   &lt;=   ==  |  &amp;   !</a:t>
            </a:r>
          </a:p>
          <a:p>
            <a:r>
              <a:rPr lang="en-ZA" dirty="0" err="1"/>
              <a:t>Analyze</a:t>
            </a:r>
            <a:r>
              <a:rPr lang="en-ZA" dirty="0"/>
              <a:t> vectors with </a:t>
            </a:r>
            <a:r>
              <a:rPr lang="en-ZA" b="1" dirty="0"/>
              <a:t>missing data (NA is not the same as ‘NA’ or N/A)</a:t>
            </a:r>
          </a:p>
          <a:p>
            <a:pPr lvl="1"/>
            <a:r>
              <a:rPr lang="en-ZA" dirty="0" err="1"/>
              <a:t>is.na</a:t>
            </a:r>
            <a:r>
              <a:rPr lang="en-ZA" dirty="0"/>
              <a:t>() </a:t>
            </a:r>
            <a:r>
              <a:rPr lang="en-ZA" dirty="0" err="1"/>
              <a:t>na.omit</a:t>
            </a:r>
            <a:r>
              <a:rPr lang="en-ZA" dirty="0"/>
              <a:t>() </a:t>
            </a:r>
            <a:r>
              <a:rPr lang="en-ZA" dirty="0" err="1"/>
              <a:t>complete.cases</a:t>
            </a:r>
            <a:r>
              <a:rPr lang="en-ZA" dirty="0"/>
              <a:t>()</a:t>
            </a:r>
            <a:endParaRPr lang="en-ZA" b="1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DE9AC-66C0-944B-804A-4C58EFD7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– Introduction to R</a:t>
            </a:r>
          </a:p>
        </p:txBody>
      </p:sp>
    </p:spTree>
    <p:extLst>
      <p:ext uri="{BB962C8B-B14F-4D97-AF65-F5344CB8AC3E}">
        <p14:creationId xmlns:p14="http://schemas.microsoft.com/office/powerpoint/2010/main" val="176266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7769-0E4E-0A45-970B-ED2DC3B53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Intro to R: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F2900-F989-FD4D-BE84-4BE055BE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ZA" dirty="0"/>
              <a:t>Categorical data</a:t>
            </a:r>
          </a:p>
          <a:p>
            <a:r>
              <a:rPr lang="en-ZA" dirty="0"/>
              <a:t>Predefined set of unique values named ‘levels’ e.g. ‘male’ ‘female’</a:t>
            </a:r>
          </a:p>
          <a:p>
            <a:r>
              <a:rPr lang="en-ZA" dirty="0"/>
              <a:t>Alphabetically sorted (use function relevel() to change if necessary e.g. for plotting purposes)</a:t>
            </a:r>
          </a:p>
          <a:p>
            <a:r>
              <a:rPr lang="en-ZA" dirty="0"/>
              <a:t>Careful with conversion of factor </a:t>
            </a:r>
            <a:r>
              <a:rPr lang="en-ZA" dirty="0">
                <a:sym typeface="Wingdings" pitchFamily="2" charset="2"/>
              </a:rPr>
              <a:t> numeric</a:t>
            </a:r>
          </a:p>
          <a:p>
            <a:r>
              <a:rPr lang="en-ZA" dirty="0"/>
              <a:t>Careful when importing (</a:t>
            </a:r>
            <a:r>
              <a:rPr lang="en-ZA" dirty="0" err="1"/>
              <a:t>stringsAsFactors</a:t>
            </a:r>
            <a:r>
              <a:rPr lang="en-ZA" dirty="0"/>
              <a:t>=FALSE)</a:t>
            </a:r>
          </a:p>
          <a:p>
            <a:r>
              <a:rPr lang="en-ZA" dirty="0"/>
              <a:t>Convert between strings and factors (</a:t>
            </a:r>
            <a:r>
              <a:rPr lang="en-ZA" dirty="0" err="1"/>
              <a:t>as.factor</a:t>
            </a:r>
            <a:r>
              <a:rPr lang="en-ZA" dirty="0"/>
              <a:t>())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E7A2C-7E72-574E-BED1-E4E1D1FF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– Introduction to R</a:t>
            </a:r>
          </a:p>
        </p:txBody>
      </p:sp>
    </p:spTree>
    <p:extLst>
      <p:ext uri="{BB962C8B-B14F-4D97-AF65-F5344CB8AC3E}">
        <p14:creationId xmlns:p14="http://schemas.microsoft.com/office/powerpoint/2010/main" val="214908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7EEB-127D-264D-B35F-18727E90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D5116-66B8-A74F-B47E-C0AF622DD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hlinkClick r:id="rId2"/>
              </a:rPr>
              <a:t>R course material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46211-9D03-5143-96B8-AA126D98C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– Introduction to R</a:t>
            </a:r>
          </a:p>
        </p:txBody>
      </p:sp>
    </p:spTree>
    <p:extLst>
      <p:ext uri="{BB962C8B-B14F-4D97-AF65-F5344CB8AC3E}">
        <p14:creationId xmlns:p14="http://schemas.microsoft.com/office/powerpoint/2010/main" val="6163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5A78-AA26-EA4D-B797-4A839092C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 data types 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D075E-C7F3-4A45-A25A-2668F4856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 data types and structures: additional hands 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A5132-D197-ED4A-BA2A-CD9429D25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Introduction to Bioinformatics Workshop – Introduction to R</a:t>
            </a:r>
          </a:p>
        </p:txBody>
      </p:sp>
    </p:spTree>
    <p:extLst>
      <p:ext uri="{BB962C8B-B14F-4D97-AF65-F5344CB8AC3E}">
        <p14:creationId xmlns:p14="http://schemas.microsoft.com/office/powerpoint/2010/main" val="3176255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33065</TotalTime>
  <Words>349</Words>
  <Application>Microsoft Macintosh PowerPoint</Application>
  <PresentationFormat>On-screen Show (4:3)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Intro to R: assigning values to objects</vt:lpstr>
      <vt:lpstr>Intro to R: functions and arguments</vt:lpstr>
      <vt:lpstr>Intro to R: data types &amp; structures</vt:lpstr>
      <vt:lpstr>Intro to R: Factors</vt:lpstr>
      <vt:lpstr>R</vt:lpstr>
      <vt:lpstr>R data types useful links</vt:lpstr>
    </vt:vector>
  </TitlesOfParts>
  <Company>University of Cape Town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KSL</cp:lastModifiedBy>
  <cp:revision>89</cp:revision>
  <cp:lastPrinted>2014-10-02T10:59:47Z</cp:lastPrinted>
  <dcterms:created xsi:type="dcterms:W3CDTF">2013-05-08T12:09:35Z</dcterms:created>
  <dcterms:modified xsi:type="dcterms:W3CDTF">2019-07-11T13:54:56Z</dcterms:modified>
</cp:coreProperties>
</file>