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268" r:id="rId4"/>
    <p:sldId id="269" r:id="rId5"/>
    <p:sldId id="270" r:id="rId6"/>
    <p:sldId id="271" r:id="rId7"/>
    <p:sldId id="273" r:id="rId8"/>
    <p:sldId id="272" r:id="rId9"/>
    <p:sldId id="274" r:id="rId1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1" autoAdjust="0"/>
    <p:restoredTop sz="91473" autoAdjust="0"/>
  </p:normalViewPr>
  <p:slideViewPr>
    <p:cSldViewPr>
      <p:cViewPr varScale="1">
        <p:scale>
          <a:sx n="145" d="100"/>
          <a:sy n="145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2019/09/18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1: The script starts with a shebang declaration. This allows you to launch your pipeline, as any other BASH script.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3: Declares a pipeline parameter named 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params.in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initialized with the value $HOME/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sample.fa.This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can be overridden when launching the pipeline, by simply adding the option --in &lt;value&gt; to the script command line.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4: Defines a variable sequences holding a reference for the file whose name is specified by the 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params.in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9-21: The process that splits the provided file.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11: Opens the input declaration block. The lines following this clause are interpreted as input definitions.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12: Defines the process input file. This file is received from the variable sequences and will be named 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input.fa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14: Opens the output declaration block. Lines following this clause are interpreted as output definitions.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15: Defines that the process outputs files whose names match the pattern 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_*. These files are sent over the channel records.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17-19: The actual script executed by the process to split the provided file.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26-37: Defines the second process, that receives the splits produced by the previous process and reverses their content.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28: Opens the input declaration block. Lines following this clause are interpreted as input definitions.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29: Defines the process input file. This file is received through the channel records.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31: Opens the output declaration block. Lines following this clause are interpreted as output definitions.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32: The standard output of the executed script is declared as the process output. This output is sent over the channel result.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34-36: The actual script executed by the process to reverse the content of the received files.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42: Prints a result each time a new item is received on the result channel.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18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2019/09/18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2019/09/18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2019/09/18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2019/09/18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2019/09/18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viljoen.github.io/H3ABioNet_16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nextflow" TargetMode="External"/><Relationship Id="rId7" Type="http://schemas.openxmlformats.org/officeDocument/2006/relationships/hyperlink" Target="https://nf-co.re/pipelines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48972"/>
            <a:ext cx="7632848" cy="23042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Building portable, user-friendly pipelines using …………….</a:t>
            </a:r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 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D990F-246D-7A45-A2E1-9BC8477069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63"/>
          <a:stretch/>
        </p:blipFill>
        <p:spPr>
          <a:xfrm>
            <a:off x="4211960" y="4077073"/>
            <a:ext cx="268797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8466-B397-EF46-8262-573F4D8B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Module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88D4-B14C-3345-9FD0-0BD5EEF2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DF98A-A466-8947-96AA-8450F52E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687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33644F-D951-9045-B006-BF1E9A3F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6" y="161640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/>
              <a:t>Scalable and reproducible scientific workflows using software containers </a:t>
            </a:r>
          </a:p>
          <a:p>
            <a:pPr lvl="1"/>
            <a:r>
              <a:rPr lang="en-ZA" dirty="0"/>
              <a:t>Built-in GitHub support</a:t>
            </a:r>
          </a:p>
          <a:p>
            <a:pPr lvl="1"/>
            <a:r>
              <a:rPr lang="en-ZA" dirty="0"/>
              <a:t>Compatibility with virtually all computational infrastructures, including all major cluster job schedulers</a:t>
            </a:r>
          </a:p>
          <a:p>
            <a:pPr lvl="1"/>
            <a:r>
              <a:rPr lang="en-ZA" dirty="0"/>
              <a:t>Integrated software dependency management (Docker, Singularity, </a:t>
            </a:r>
            <a:r>
              <a:rPr lang="en-ZA" dirty="0" err="1"/>
              <a:t>Conda</a:t>
            </a:r>
            <a:r>
              <a:rPr lang="en-ZA" dirty="0"/>
              <a:t>)</a:t>
            </a:r>
          </a:p>
          <a:p>
            <a:pPr lvl="1"/>
            <a:r>
              <a:rPr lang="en-ZA" dirty="0"/>
              <a:t>Portability so you can run your pipeline anywhere: laptop, cluster or cloud</a:t>
            </a:r>
          </a:p>
          <a:p>
            <a:pPr lvl="1"/>
            <a:r>
              <a:rPr lang="en-ZA" dirty="0"/>
              <a:t>Reproducibility of analyses independent of time and computing platform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8DC18F-28A3-B549-BE16-A6ED4EA3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 ………….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BDEEF-A514-AA47-B462-826E6A0CA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3"/>
          <a:stretch/>
        </p:blipFill>
        <p:spPr>
          <a:xfrm>
            <a:off x="4427984" y="600861"/>
            <a:ext cx="2615969" cy="4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35DB-BBAB-AA42-B824-32ABF5F7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    </a:t>
            </a:r>
            <a:r>
              <a:rPr lang="en-US" dirty="0" err="1"/>
              <a:t>Nextflow</a:t>
            </a:r>
            <a:r>
              <a:rPr lang="en-US" dirty="0"/>
              <a:t>   will save you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5920-0DCA-4D4C-8D49-224ED98F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Reuse your existing scripts and tools (and you don't need to learn a new language or API to start using it)</a:t>
            </a:r>
          </a:p>
          <a:p>
            <a:pPr lvl="1"/>
            <a:r>
              <a:rPr lang="en-ZA" dirty="0"/>
              <a:t>Workflow ‘processes’ can be written in common scripting languages (R, python, bash, etc.)</a:t>
            </a:r>
          </a:p>
          <a:p>
            <a:r>
              <a:rPr lang="en-ZA" dirty="0"/>
              <a:t>Resume pipeline execution from the last successfully executed step </a:t>
            </a:r>
          </a:p>
          <a:p>
            <a:pPr lvl="1"/>
            <a:r>
              <a:rPr lang="en-ZA" dirty="0"/>
              <a:t>All the intermediate results produced during the pipeline execution are automatically tracked</a:t>
            </a:r>
          </a:p>
          <a:p>
            <a:r>
              <a:rPr lang="en-ZA" dirty="0"/>
              <a:t>Super easy setup</a:t>
            </a:r>
          </a:p>
          <a:p>
            <a:pPr lvl="1"/>
            <a:r>
              <a:rPr lang="en-ZA" dirty="0"/>
              <a:t>Check prerequisites (`java –version` ≥ Java 8) </a:t>
            </a:r>
          </a:p>
          <a:p>
            <a:pPr lvl="1"/>
            <a:r>
              <a:rPr lang="en-ZA" dirty="0"/>
              <a:t>Download </a:t>
            </a:r>
            <a:r>
              <a:rPr lang="en-ZA" dirty="0" err="1"/>
              <a:t>Nextflow</a:t>
            </a:r>
            <a:r>
              <a:rPr lang="en-ZA" dirty="0"/>
              <a:t> (curl -s https://</a:t>
            </a:r>
            <a:r>
              <a:rPr lang="en-ZA" dirty="0" err="1"/>
              <a:t>get.nextflow.io</a:t>
            </a:r>
            <a:r>
              <a:rPr lang="en-ZA" dirty="0"/>
              <a:t> | bash)</a:t>
            </a:r>
          </a:p>
          <a:p>
            <a:pPr lvl="1"/>
            <a:r>
              <a:rPr lang="en-ZA" i="1" dirty="0"/>
              <a:t>Hello world! </a:t>
            </a:r>
            <a:r>
              <a:rPr lang="en-ZA" dirty="0"/>
              <a:t>(./</a:t>
            </a:r>
            <a:r>
              <a:rPr lang="en-ZA" dirty="0" err="1"/>
              <a:t>nextflow</a:t>
            </a:r>
            <a:r>
              <a:rPr lang="en-ZA" dirty="0"/>
              <a:t> run hello)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CDBB4-9ED3-0843-92B2-75E871B9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39D2B-E93C-A14D-A6D5-B4A7DC350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3"/>
          <a:stretch/>
        </p:blipFill>
        <p:spPr>
          <a:xfrm>
            <a:off x="1979712" y="620688"/>
            <a:ext cx="2448272" cy="4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35DB-BBAB-AA42-B824-32ABF5F7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    </a:t>
            </a:r>
            <a:r>
              <a:rPr lang="en-US" dirty="0" err="1"/>
              <a:t>Nextflow</a:t>
            </a:r>
            <a:r>
              <a:rPr lang="en-US" dirty="0"/>
              <a:t>   will save you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8C6274-597D-4A41-B6E3-51C1B7CEA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>
                <a:hlinkClick r:id="rId2"/>
              </a:rPr>
              <a:t>Good documentation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95BB8-F551-1E4A-AF7F-A2D85F34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908920"/>
          </a:xfrm>
        </p:spPr>
        <p:txBody>
          <a:bodyPr/>
          <a:lstStyle/>
          <a:p>
            <a:r>
              <a:rPr lang="en-US" dirty="0">
                <a:hlinkClick r:id="rId3"/>
              </a:rPr>
              <a:t>Google group support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CDBB4-9ED3-0843-92B2-75E871B9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39D2B-E93C-A14D-A6D5-B4A7DC350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63"/>
          <a:stretch/>
        </p:blipFill>
        <p:spPr>
          <a:xfrm>
            <a:off x="1979712" y="620688"/>
            <a:ext cx="2448272" cy="459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96AAB-751F-F64F-8E6A-3A0770FF09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t="12739" r="49436" b="38417"/>
          <a:stretch/>
        </p:blipFill>
        <p:spPr>
          <a:xfrm>
            <a:off x="700087" y="2080812"/>
            <a:ext cx="3552825" cy="3929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EB54D-F0AD-2242-902B-A9B30D9121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6" t="24652" r="28212" b="15417"/>
          <a:stretch/>
        </p:blipFill>
        <p:spPr>
          <a:xfrm>
            <a:off x="4405312" y="2080812"/>
            <a:ext cx="4232516" cy="2240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29BE25-D8C8-1A4C-940F-970823C2766F}"/>
              </a:ext>
            </a:extLst>
          </p:cNvPr>
          <p:cNvSpPr txBox="1"/>
          <p:nvPr/>
        </p:nvSpPr>
        <p:spPr>
          <a:xfrm>
            <a:off x="4716016" y="4647905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7"/>
              </a:rPr>
              <a:t>Existing pipelines &amp; templates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9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7963B3-9555-9841-9DFF-672E953A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: the basics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38F531-C4FF-F64C-A145-3987BA99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2" t="35634" r="57159" b="23000"/>
          <a:stretch/>
        </p:blipFill>
        <p:spPr>
          <a:xfrm>
            <a:off x="871896" y="1784572"/>
            <a:ext cx="3124040" cy="338437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DEDA-9D11-4846-BB19-52BC5C9C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CB5E3-8263-AC4A-8D0C-ABB89263D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63"/>
          <a:stretch/>
        </p:blipFill>
        <p:spPr>
          <a:xfrm>
            <a:off x="1115616" y="616585"/>
            <a:ext cx="2448272" cy="459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A4809-04B6-2742-B35D-CC97EDD2B161}"/>
              </a:ext>
            </a:extLst>
          </p:cNvPr>
          <p:cNvSpPr txBox="1"/>
          <p:nvPr/>
        </p:nvSpPr>
        <p:spPr>
          <a:xfrm>
            <a:off x="4860032" y="1700808"/>
            <a:ext cx="34563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>
                <a:solidFill>
                  <a:srgbClr val="00B050"/>
                </a:solidFill>
              </a:rPr>
              <a:t>process</a:t>
            </a:r>
            <a:r>
              <a:rPr lang="en-US" sz="1600" dirty="0"/>
              <a:t>’: one (independent) step in the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>
                <a:solidFill>
                  <a:srgbClr val="00B050"/>
                </a:solidFill>
              </a:rPr>
              <a:t>channel</a:t>
            </a:r>
            <a:r>
              <a:rPr lang="en-US" sz="1600" dirty="0"/>
              <a:t>’: information flows from one process to another via ‘</a:t>
            </a:r>
            <a:r>
              <a:rPr lang="en-US" sz="1600" dirty="0">
                <a:solidFill>
                  <a:srgbClr val="00B050"/>
                </a:solidFill>
              </a:rPr>
              <a:t>channels</a:t>
            </a:r>
            <a:r>
              <a:rPr lang="en-US" sz="1600" dirty="0"/>
              <a:t>’ as defined in the input and output sections of each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>
                <a:solidFill>
                  <a:srgbClr val="00B050"/>
                </a:solidFill>
              </a:rPr>
              <a:t>script</a:t>
            </a:r>
            <a:r>
              <a:rPr lang="en-US" sz="1600" dirty="0"/>
              <a:t>’: each process contains a ‘script block’. This is where the executable coding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>
                <a:solidFill>
                  <a:srgbClr val="00B050"/>
                </a:solidFill>
              </a:rPr>
              <a:t>executor</a:t>
            </a:r>
            <a:r>
              <a:rPr lang="en-US" sz="1600" dirty="0"/>
              <a:t>’: </a:t>
            </a:r>
            <a:r>
              <a:rPr lang="en-ZA" sz="1600" dirty="0"/>
              <a:t>the component that determines the system where a pipeline process is run and supervises its execution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easy to change via config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98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8E72-508E-CA4D-8FDC-344DE9E0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nextflow</a:t>
            </a:r>
            <a:r>
              <a:rPr lang="en-US" dirty="0"/>
              <a:t> automatically creates a DAG of your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43427-2435-444C-827C-4D2D5397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96B255B6-193B-E542-A707-F705E2BE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80" r="11556" b="6676"/>
          <a:stretch/>
        </p:blipFill>
        <p:spPr>
          <a:xfrm>
            <a:off x="701805" y="1600200"/>
            <a:ext cx="7740390" cy="45259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720A7-C7DB-2548-840A-DE652AA15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63"/>
          <a:stretch/>
        </p:blipFill>
        <p:spPr>
          <a:xfrm>
            <a:off x="467544" y="332656"/>
            <a:ext cx="2072989" cy="4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7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A44-95B1-954A-9ED8-0948E450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nextflow</a:t>
            </a:r>
            <a:r>
              <a:rPr lang="en-US" dirty="0"/>
              <a:t> script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E570-2E7B-9047-9A2C-516DB861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CEFAC-428B-B449-B744-5C13BAFB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  <p:pic>
        <p:nvPicPr>
          <p:cNvPr id="5" name="Content Placeholder 21">
            <a:extLst>
              <a:ext uri="{FF2B5EF4-FFF2-40B4-BE49-F238E27FC236}">
                <a16:creationId xmlns:a16="http://schemas.microsoft.com/office/drawing/2014/main" id="{1809F17E-7850-684A-B2C4-7CA78DF78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2" t="18789" r="54446" b="49370"/>
          <a:stretch/>
        </p:blipFill>
        <p:spPr>
          <a:xfrm>
            <a:off x="251520" y="1844824"/>
            <a:ext cx="5181790" cy="3441832"/>
          </a:xfrm>
          <a:prstGeom prst="rect">
            <a:avLst/>
          </a:prstGeom>
        </p:spPr>
      </p:pic>
      <p:pic>
        <p:nvPicPr>
          <p:cNvPr id="6" name="Content Placeholder 21">
            <a:extLst>
              <a:ext uri="{FF2B5EF4-FFF2-40B4-BE49-F238E27FC236}">
                <a16:creationId xmlns:a16="http://schemas.microsoft.com/office/drawing/2014/main" id="{E64CE51A-0577-CF41-B36A-D117FABD3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2" t="50485" r="65348" b="20171"/>
          <a:stretch/>
        </p:blipFill>
        <p:spPr>
          <a:xfrm>
            <a:off x="5488264" y="1825575"/>
            <a:ext cx="3428579" cy="3299082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1D187464-6D7D-5B4A-BA09-68321D002307}"/>
              </a:ext>
            </a:extLst>
          </p:cNvPr>
          <p:cNvCxnSpPr>
            <a:cxnSpLocks/>
          </p:cNvCxnSpPr>
          <p:nvPr/>
        </p:nvCxnSpPr>
        <p:spPr>
          <a:xfrm flipV="1">
            <a:off x="3563888" y="2873160"/>
            <a:ext cx="2535188" cy="1203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BDC64CC-233D-6A4B-9B2D-D81B31E4F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63"/>
          <a:stretch/>
        </p:blipFill>
        <p:spPr>
          <a:xfrm>
            <a:off x="2051720" y="635240"/>
            <a:ext cx="2072989" cy="4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0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98D0-6BB2-E046-87E3-915F218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reports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0BCA-F278-AF4B-83AE-41F6F9C0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AB09117-B65E-F346-B3AA-74B33CD8D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" t="12172" r="18868" b="4918"/>
          <a:stretch/>
        </p:blipFill>
        <p:spPr>
          <a:xfrm>
            <a:off x="641165" y="1600200"/>
            <a:ext cx="7861670" cy="45259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9138F-5F52-7A44-AAE5-ECADCADC2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63"/>
          <a:stretch/>
        </p:blipFill>
        <p:spPr>
          <a:xfrm>
            <a:off x="1331033" y="620688"/>
            <a:ext cx="2304863" cy="47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4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57741</TotalTime>
  <Words>410</Words>
  <Application>Microsoft Macintosh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Module website</vt:lpstr>
      <vt:lpstr>About  ………….</vt:lpstr>
      <vt:lpstr>Why     Nextflow   will save you time</vt:lpstr>
      <vt:lpstr>Why     Nextflow   will save you time</vt:lpstr>
      <vt:lpstr>    : the basics</vt:lpstr>
      <vt:lpstr>nextflow automatically creates a DAG of your pipeline</vt:lpstr>
      <vt:lpstr>A nextflow script example</vt:lpstr>
      <vt:lpstr>Nextflow workflow reports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KSL</cp:lastModifiedBy>
  <cp:revision>138</cp:revision>
  <cp:lastPrinted>2014-10-02T10:59:47Z</cp:lastPrinted>
  <dcterms:created xsi:type="dcterms:W3CDTF">2013-05-08T12:09:35Z</dcterms:created>
  <dcterms:modified xsi:type="dcterms:W3CDTF">2019-09-18T13:17:33Z</dcterms:modified>
</cp:coreProperties>
</file>