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574" autoAdjust="0"/>
  </p:normalViewPr>
  <p:slideViewPr>
    <p:cSldViewPr>
      <p:cViewPr varScale="1">
        <p:scale>
          <a:sx n="150" d="100"/>
          <a:sy n="150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2019/09/18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317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2019/09/18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2019/09/18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2019/09/18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2019/09/18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2019/09/18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bot/16S-rDNA-dada2-pipel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bot/16S-rDNA-dada2-pipel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48972"/>
            <a:ext cx="7632848" cy="782030"/>
          </a:xfrm>
        </p:spPr>
        <p:txBody>
          <a:bodyPr>
            <a:normAutofit fontScale="92500"/>
          </a:bodyPr>
          <a:lstStyle/>
          <a:p>
            <a:r>
              <a:rPr lang="en-ZA" b="1" dirty="0">
                <a:solidFill>
                  <a:schemeClr val="tx1"/>
                </a:solidFill>
              </a:rPr>
              <a:t>      			 : a hands on demonstration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 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D990F-246D-7A45-A2E1-9BC847706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63"/>
          <a:stretch/>
        </p:blipFill>
        <p:spPr>
          <a:xfrm>
            <a:off x="971600" y="3516149"/>
            <a:ext cx="268797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</a:t>
            </a:r>
            <a:r>
              <a:rPr lang="en-ZA" dirty="0" err="1"/>
              <a:t>Nextflow</a:t>
            </a:r>
            <a:endParaRPr lang="en-Z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Data: Illumina paired reads .</a:t>
            </a:r>
            <a:r>
              <a:rPr lang="en-US" sz="2400" dirty="0" err="1"/>
              <a:t>fastq</a:t>
            </a:r>
            <a:r>
              <a:rPr lang="en-US" sz="2400" dirty="0"/>
              <a:t> files (Dog microbiome)</a:t>
            </a:r>
          </a:p>
          <a:p>
            <a:r>
              <a:rPr lang="en-US" sz="2400" dirty="0"/>
              <a:t>Pipeline: </a:t>
            </a:r>
            <a:r>
              <a:rPr lang="en-ZA" sz="2400" dirty="0">
                <a:hlinkClick r:id="rId2"/>
              </a:rPr>
              <a:t>https://github.com/grbot/16S-rDNA-dada2-pipeline</a:t>
            </a:r>
            <a:endParaRPr lang="en-ZA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8DC18F-28A3-B549-BE16-A6ED4EA3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process reads with dada2, as a </a:t>
            </a:r>
            <a:r>
              <a:rPr lang="en-US" dirty="0" err="1"/>
              <a:t>Nextflow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BF80-4BF0-F24A-A2A6-E50AF74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800" dirty="0"/>
              <a:t>Running the DADA2 </a:t>
            </a:r>
            <a:r>
              <a:rPr lang="en-ZA" sz="2800" dirty="0" err="1"/>
              <a:t>Nextflow</a:t>
            </a:r>
            <a:r>
              <a:rPr lang="en-ZA" sz="2800" dirty="0"/>
              <a:t> pipeline on test</a:t>
            </a:r>
            <a:br>
              <a:rPr lang="en-ZA" sz="2800" dirty="0"/>
            </a:br>
            <a:r>
              <a:rPr lang="en-ZA" sz="2800" dirty="0"/>
              <a:t>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43CF-507D-AF47-8925-0DE16897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Log onto the cluster with your username e.g.</a:t>
            </a:r>
          </a:p>
          <a:p>
            <a:pPr marL="0" indent="0">
              <a:buNone/>
            </a:pPr>
            <a:r>
              <a:rPr lang="en-ZA" sz="2200" dirty="0" err="1">
                <a:solidFill>
                  <a:srgbClr val="00B050"/>
                </a:solidFill>
              </a:rPr>
              <a:t>ssh</a:t>
            </a:r>
            <a:r>
              <a:rPr lang="en-ZA" sz="2200" dirty="0">
                <a:solidFill>
                  <a:srgbClr val="00B050"/>
                </a:solidFill>
              </a:rPr>
              <a:t> gerrit@154.114.37.238</a:t>
            </a:r>
          </a:p>
          <a:p>
            <a:r>
              <a:rPr lang="en-ZA" sz="2800" dirty="0"/>
              <a:t>Start an interactive job from a </a:t>
            </a:r>
            <a:r>
              <a:rPr lang="en-ZA" sz="2800" b="1" dirty="0"/>
              <a:t>worker node </a:t>
            </a:r>
          </a:p>
          <a:p>
            <a:pPr lvl="1"/>
            <a:r>
              <a:rPr lang="en-ZA" sz="2400" b="1" dirty="0"/>
              <a:t>NB: </a:t>
            </a:r>
            <a:r>
              <a:rPr lang="en-ZA" sz="2400" dirty="0"/>
              <a:t>Do </a:t>
            </a:r>
            <a:r>
              <a:rPr lang="en-ZA" sz="2400" b="1" dirty="0"/>
              <a:t>not</a:t>
            </a:r>
            <a:r>
              <a:rPr lang="en-ZA" sz="2400" dirty="0"/>
              <a:t> launch </a:t>
            </a:r>
            <a:r>
              <a:rPr lang="en-ZA" sz="2400" dirty="0" err="1"/>
              <a:t>Nextflow</a:t>
            </a:r>
            <a:r>
              <a:rPr lang="en-ZA" sz="2400" dirty="0"/>
              <a:t> from the head node (high java memory requirements)</a:t>
            </a:r>
          </a:p>
          <a:p>
            <a:pPr lvl="1"/>
            <a:r>
              <a:rPr lang="en-ZA" sz="2400" b="1" dirty="0"/>
              <a:t>Instead start an Interactive job on a worker node: </a:t>
            </a:r>
          </a:p>
          <a:p>
            <a:pPr marL="57150" indent="0">
              <a:buNone/>
            </a:pPr>
            <a:r>
              <a:rPr lang="en-ZA" sz="2200" dirty="0" err="1">
                <a:solidFill>
                  <a:srgbClr val="00B050"/>
                </a:solidFill>
              </a:rPr>
              <a:t>srun</a:t>
            </a:r>
            <a:r>
              <a:rPr lang="en-ZA" sz="2200" dirty="0">
                <a:solidFill>
                  <a:srgbClr val="00B050"/>
                </a:solidFill>
              </a:rPr>
              <a:t> --nodes=1 --</a:t>
            </a:r>
            <a:r>
              <a:rPr lang="en-ZA" sz="2200" dirty="0" err="1">
                <a:solidFill>
                  <a:srgbClr val="00B050"/>
                </a:solidFill>
              </a:rPr>
              <a:t>ntasks</a:t>
            </a:r>
            <a:r>
              <a:rPr lang="en-ZA" sz="2200" dirty="0">
                <a:solidFill>
                  <a:srgbClr val="00B050"/>
                </a:solidFill>
              </a:rPr>
              <a:t> 1 --mem=8g --</a:t>
            </a:r>
            <a:r>
              <a:rPr lang="en-ZA" sz="2200" dirty="0" err="1">
                <a:solidFill>
                  <a:srgbClr val="00B050"/>
                </a:solidFill>
              </a:rPr>
              <a:t>pty</a:t>
            </a:r>
            <a:r>
              <a:rPr lang="en-ZA" sz="2200" dirty="0">
                <a:solidFill>
                  <a:srgbClr val="00B050"/>
                </a:solidFill>
              </a:rPr>
              <a:t> bash</a:t>
            </a:r>
          </a:p>
          <a:p>
            <a:pPr marL="457200" indent="-457200"/>
            <a:r>
              <a:rPr lang="en-US" sz="2800" dirty="0"/>
              <a:t>Pull the </a:t>
            </a:r>
            <a:r>
              <a:rPr lang="en-US" sz="2800" dirty="0" err="1"/>
              <a:t>nextflow</a:t>
            </a:r>
            <a:r>
              <a:rPr lang="en-US" sz="2800" dirty="0"/>
              <a:t> pipeline from </a:t>
            </a:r>
            <a:r>
              <a:rPr lang="en-US" sz="2800" dirty="0" err="1"/>
              <a:t>Github</a:t>
            </a:r>
            <a:endParaRPr lang="en-US" sz="2800" dirty="0"/>
          </a:p>
          <a:p>
            <a:pPr marL="0" indent="0">
              <a:buNone/>
            </a:pPr>
            <a:r>
              <a:rPr lang="en-ZA" sz="1800" dirty="0">
                <a:solidFill>
                  <a:srgbClr val="00B050"/>
                </a:solidFill>
              </a:rPr>
              <a:t>cd $HOME</a:t>
            </a:r>
          </a:p>
          <a:p>
            <a:pPr marL="0" indent="0">
              <a:buNone/>
            </a:pPr>
            <a:r>
              <a:rPr lang="en-ZA" sz="2000" dirty="0">
                <a:solidFill>
                  <a:srgbClr val="00B050"/>
                </a:solidFill>
              </a:rPr>
              <a:t>git clone </a:t>
            </a:r>
            <a:r>
              <a:rPr lang="en-ZA" sz="2000" dirty="0">
                <a:solidFill>
                  <a:srgbClr val="00B050"/>
                </a:solidFill>
                <a:hlinkClick r:id="rId2"/>
              </a:rPr>
              <a:t>https://github.com/grbot/16S-rDNA-dada2-pipeline</a:t>
            </a:r>
            <a:endParaRPr lang="en-ZA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sz="2000" dirty="0">
                <a:solidFill>
                  <a:srgbClr val="00B050"/>
                </a:solidFill>
              </a:rPr>
              <a:t>cd $HOME/16S-rDNA-dada2-pipeline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B2DE6-AA4D-C94D-84B2-79EB2A9E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</a:t>
            </a:r>
            <a:r>
              <a:rPr lang="en-ZA" dirty="0" err="1"/>
              <a:t>Nextflow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47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7388-6D83-9D42-A6A9-42F13BED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/>
              <a:t>Running the DADA2 </a:t>
            </a:r>
            <a:r>
              <a:rPr lang="en-ZA" sz="3200" dirty="0" err="1"/>
              <a:t>Nextflow</a:t>
            </a:r>
            <a:r>
              <a:rPr lang="en-ZA" sz="3200" dirty="0"/>
              <a:t> pipeline on test</a:t>
            </a:r>
            <a:br>
              <a:rPr lang="en-ZA" sz="3200" dirty="0"/>
            </a:br>
            <a:r>
              <a:rPr lang="en-ZA" sz="3200" dirty="0"/>
              <a:t>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EF84-C975-3448-928F-36584CAA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Now launch the pipeline from your interactive session as follows</a:t>
            </a:r>
          </a:p>
          <a:p>
            <a:pPr marL="0" indent="0">
              <a:buNone/>
            </a:pPr>
            <a:r>
              <a:rPr lang="en-ZA" sz="2200" dirty="0" err="1">
                <a:solidFill>
                  <a:srgbClr val="00B050"/>
                </a:solidFill>
              </a:rPr>
              <a:t>nextflow</a:t>
            </a:r>
            <a:r>
              <a:rPr lang="en-ZA" sz="2200" dirty="0">
                <a:solidFill>
                  <a:srgbClr val="00B050"/>
                </a:solidFill>
              </a:rPr>
              <a:t> run </a:t>
            </a:r>
            <a:r>
              <a:rPr lang="en-ZA" sz="2200" dirty="0" err="1">
                <a:solidFill>
                  <a:srgbClr val="00B050"/>
                </a:solidFill>
              </a:rPr>
              <a:t>main.nf</a:t>
            </a:r>
            <a:r>
              <a:rPr lang="en-ZA" sz="2200" dirty="0">
                <a:solidFill>
                  <a:srgbClr val="00B050"/>
                </a:solidFill>
              </a:rPr>
              <a:t> -profile training --reads="/</a:t>
            </a:r>
            <a:r>
              <a:rPr lang="en-ZA" sz="2200" dirty="0" err="1">
                <a:solidFill>
                  <a:srgbClr val="00B050"/>
                </a:solidFill>
              </a:rPr>
              <a:t>cbio</a:t>
            </a:r>
            <a:r>
              <a:rPr lang="en-ZA" sz="2200" dirty="0">
                <a:solidFill>
                  <a:srgbClr val="00B050"/>
                </a:solidFill>
              </a:rPr>
              <a:t>/data/test-data/*_R{1,2}.</a:t>
            </a:r>
            <a:r>
              <a:rPr lang="en-ZA" sz="2200" dirty="0" err="1">
                <a:solidFill>
                  <a:srgbClr val="00B050"/>
                </a:solidFill>
              </a:rPr>
              <a:t>fastq.gz</a:t>
            </a:r>
            <a:r>
              <a:rPr lang="en-ZA" sz="2200" dirty="0">
                <a:solidFill>
                  <a:srgbClr val="00B050"/>
                </a:solidFill>
              </a:rPr>
              <a:t>" --</a:t>
            </a:r>
            <a:r>
              <a:rPr lang="en-ZA" sz="2200" dirty="0" err="1">
                <a:solidFill>
                  <a:srgbClr val="00B050"/>
                </a:solidFill>
              </a:rPr>
              <a:t>trimFor</a:t>
            </a:r>
            <a:r>
              <a:rPr lang="en-ZA" sz="2200" dirty="0">
                <a:solidFill>
                  <a:srgbClr val="00B050"/>
                </a:solidFill>
              </a:rPr>
              <a:t> 24 --</a:t>
            </a:r>
            <a:r>
              <a:rPr lang="en-ZA" sz="2200" dirty="0" err="1">
                <a:solidFill>
                  <a:srgbClr val="00B050"/>
                </a:solidFill>
              </a:rPr>
              <a:t>trimRev</a:t>
            </a:r>
            <a:r>
              <a:rPr lang="en-ZA" sz="2200" dirty="0">
                <a:solidFill>
                  <a:srgbClr val="00B050"/>
                </a:solidFill>
              </a:rPr>
              <a:t> 25 --reference="/</a:t>
            </a:r>
            <a:r>
              <a:rPr lang="en-ZA" sz="2200" dirty="0" err="1">
                <a:solidFill>
                  <a:srgbClr val="00B050"/>
                </a:solidFill>
              </a:rPr>
              <a:t>cbio</a:t>
            </a:r>
            <a:r>
              <a:rPr lang="en-ZA" sz="2200" dirty="0">
                <a:solidFill>
                  <a:srgbClr val="00B050"/>
                </a:solidFill>
              </a:rPr>
              <a:t>/data/ref-data/silva_nr_v132_train_set.fa.gz" --species="/</a:t>
            </a:r>
            <a:r>
              <a:rPr lang="en-ZA" sz="2200" dirty="0" err="1">
                <a:solidFill>
                  <a:srgbClr val="00B050"/>
                </a:solidFill>
              </a:rPr>
              <a:t>cbio</a:t>
            </a:r>
            <a:r>
              <a:rPr lang="en-ZA" sz="2200" dirty="0">
                <a:solidFill>
                  <a:srgbClr val="00B050"/>
                </a:solidFill>
              </a:rPr>
              <a:t>/data/ref-data/silva_species_assignment_v132.fa.gz" --</a:t>
            </a:r>
            <a:r>
              <a:rPr lang="en-ZA" sz="2200" dirty="0" err="1">
                <a:solidFill>
                  <a:srgbClr val="00B050"/>
                </a:solidFill>
              </a:rPr>
              <a:t>outdir</a:t>
            </a:r>
            <a:r>
              <a:rPr lang="en-ZA" sz="2200" dirty="0">
                <a:solidFill>
                  <a:srgbClr val="00B050"/>
                </a:solidFill>
              </a:rPr>
              <a:t>="$HOME/out"</a:t>
            </a:r>
          </a:p>
          <a:p>
            <a:pPr marL="0" indent="0">
              <a:buNone/>
            </a:pPr>
            <a:r>
              <a:rPr lang="en-ZA" sz="22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Z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ZA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7BD6-4F90-B245-B3C7-1FA48E43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</a:t>
            </a:r>
            <a:r>
              <a:rPr lang="en-ZA" dirty="0" err="1"/>
              <a:t>Nextflow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88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C408-3C87-2145-8664-4A69AD2B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Nextflow</a:t>
            </a:r>
            <a:r>
              <a:rPr lang="en-US" dirty="0"/>
              <a:t> pipeline parameter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44725-6CC9-E04E-8BBC-C9F48CE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</a:t>
            </a:r>
            <a:r>
              <a:rPr lang="en-ZA" dirty="0" err="1"/>
              <a:t>Nextflow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C8D99-54F6-9F43-8CDE-B2A92194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t="14805" r="19288" b="22281"/>
          <a:stretch/>
        </p:blipFill>
        <p:spPr>
          <a:xfrm>
            <a:off x="1115616" y="2637994"/>
            <a:ext cx="6343389" cy="37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08F92-0C89-6F40-9DF6-6D57F6D1C960}"/>
              </a:ext>
            </a:extLst>
          </p:cNvPr>
          <p:cNvSpPr txBox="1"/>
          <p:nvPr/>
        </p:nvSpPr>
        <p:spPr>
          <a:xfrm>
            <a:off x="611560" y="170080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parameters can be specified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Command line flags,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 user-defined config file</a:t>
            </a:r>
          </a:p>
        </p:txBody>
      </p:sp>
    </p:spTree>
    <p:extLst>
      <p:ext uri="{BB962C8B-B14F-4D97-AF65-F5344CB8AC3E}">
        <p14:creationId xmlns:p14="http://schemas.microsoft.com/office/powerpoint/2010/main" val="17601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D3B2-2C84-5C43-AF0B-2AC64368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DADA2 </a:t>
            </a:r>
            <a:r>
              <a:rPr lang="en-US" dirty="0" err="1"/>
              <a:t>Nextflow</a:t>
            </a:r>
            <a:r>
              <a:rPr lang="en-US" dirty="0"/>
              <a:t> pipeline output interpretation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049D67-5E51-B848-9444-270872CF7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t="27398" r="67899" b="50047"/>
          <a:stretch/>
        </p:blipFill>
        <p:spPr>
          <a:xfrm>
            <a:off x="5508104" y="1828757"/>
            <a:ext cx="2376264" cy="24791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8D6AE-8F48-B847-AED4-C6C0CE68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</a:t>
            </a:r>
            <a:r>
              <a:rPr lang="en-ZA" dirty="0" err="1"/>
              <a:t>Nextflow</a:t>
            </a:r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562D2-E8C3-F148-8D19-E6E4735BDF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401" r="10625"/>
          <a:stretch/>
        </p:blipFill>
        <p:spPr>
          <a:xfrm>
            <a:off x="755576" y="1533072"/>
            <a:ext cx="4392488" cy="275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17430-F262-834D-9022-FC73E3B13BC5}"/>
              </a:ext>
            </a:extLst>
          </p:cNvPr>
          <p:cNvSpPr txBox="1"/>
          <p:nvPr/>
        </p:nvSpPr>
        <p:spPr>
          <a:xfrm>
            <a:off x="306754" y="123297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 pipeline 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A537A-21BE-0E4D-A7BD-1B1B47FB11EA}"/>
              </a:ext>
            </a:extLst>
          </p:cNvPr>
          <p:cNvSpPr txBox="1"/>
          <p:nvPr/>
        </p:nvSpPr>
        <p:spPr>
          <a:xfrm>
            <a:off x="5386371" y="14555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folders/process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0B8A4-EF64-2442-A633-52339EB8A2BB}"/>
              </a:ext>
            </a:extLst>
          </p:cNvPr>
          <p:cNvSpPr txBox="1"/>
          <p:nvPr/>
        </p:nvSpPr>
        <p:spPr>
          <a:xfrm>
            <a:off x="5256076" y="4146410"/>
            <a:ext cx="3430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errors: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the .</a:t>
            </a:r>
            <a:r>
              <a:rPr lang="en-US" dirty="0" err="1"/>
              <a:t>nextflow.log</a:t>
            </a:r>
            <a:r>
              <a:rPr lang="en-US" dirty="0"/>
              <a:t> file in the directory where the pipeline was launched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relevant working directory where error originated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Inspect/run individual .</a:t>
            </a:r>
            <a:r>
              <a:rPr lang="en-US" sz="1600" dirty="0" err="1"/>
              <a:t>run.sh</a:t>
            </a:r>
            <a:r>
              <a:rPr lang="en-US" sz="1600" dirty="0"/>
              <a:t>, .</a:t>
            </a:r>
            <a:r>
              <a:rPr lang="en-US" sz="1600" dirty="0" err="1"/>
              <a:t>command.sh</a:t>
            </a:r>
            <a:r>
              <a:rPr lang="en-US" sz="1600" dirty="0"/>
              <a:t>, </a:t>
            </a:r>
            <a:r>
              <a:rPr lang="en-US" sz="1600" dirty="0" err="1"/>
              <a:t>command.log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DA4318-9435-5C4D-8619-2E6EAF9A8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3800" r="1176" b="16133"/>
          <a:stretch/>
        </p:blipFill>
        <p:spPr>
          <a:xfrm>
            <a:off x="395536" y="3909493"/>
            <a:ext cx="4608512" cy="21427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5C88EC-02B9-3E44-B014-D821869DC570}"/>
              </a:ext>
            </a:extLst>
          </p:cNvPr>
          <p:cNvSpPr txBox="1"/>
          <p:nvPr/>
        </p:nvSpPr>
        <p:spPr>
          <a:xfrm>
            <a:off x="1385646" y="410715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pipeline execution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5859838-78AF-564C-B3BF-F9495F5140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35246" y="2525518"/>
            <a:ext cx="2260986" cy="276094"/>
          </a:xfrm>
          <a:prstGeom prst="curvedConnector3">
            <a:avLst>
              <a:gd name="adj1" fmla="val 9943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082D704-E000-8B4A-8642-A49540E9B3A2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87624" y="4291823"/>
            <a:ext cx="198022" cy="289304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4D86A28-DAB7-FF41-85B5-29A1007F0B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3811" r="18501" b="13600"/>
          <a:stretch/>
        </p:blipFill>
        <p:spPr>
          <a:xfrm>
            <a:off x="1337104" y="1690840"/>
            <a:ext cx="3501389" cy="20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59027</TotalTime>
  <Words>366</Words>
  <Application>Microsoft Macintosh PowerPoint</Application>
  <PresentationFormat>On-screen Show (4:3)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Let’s process reads with dada2, as a Nextflow pipeline</vt:lpstr>
      <vt:lpstr>Running the DADA2 Nextflow pipeline on test data</vt:lpstr>
      <vt:lpstr>Running the DADA2 Nextflow pipeline on test data</vt:lpstr>
      <vt:lpstr>Nextflow pipeline parameter specification</vt:lpstr>
      <vt:lpstr>DADA2 Nextflow pipeline output interpretation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156</cp:revision>
  <cp:lastPrinted>2014-10-02T10:59:47Z</cp:lastPrinted>
  <dcterms:created xsi:type="dcterms:W3CDTF">2013-05-08T12:09:35Z</dcterms:created>
  <dcterms:modified xsi:type="dcterms:W3CDTF">2019-09-19T08:51:31Z</dcterms:modified>
</cp:coreProperties>
</file>