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2.tif" ContentType="image/tiff"/>
  <Override PartName="/ppt/media/image10.png" ContentType="image/png"/>
  <Override PartName="/ppt/media/image1.tif" ContentType="image/tiff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6797675" cy="99282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4DE99ED-2F42-46F0-BE37-C749CA2BAAA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066230D-A688-4C0D-97A9-0F463ECC626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ti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89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4FB7FA3-8558-4604-AA03-14F1EB9EB997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10/02/2019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996000" y="6309360"/>
            <a:ext cx="46954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Bioinformatics Workshop - Module Name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89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BE1B607-6E08-471F-8BFD-37E63C44EED4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10/02/2019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996000" y="6309360"/>
            <a:ext cx="46954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Bioinformatics Workshop - Module Name</a:t>
            </a:r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localhost:8082/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11640" y="3429000"/>
            <a:ext cx="7632360" cy="2304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16S downstream analyses in R: importing data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1115640" y="548640"/>
            <a:ext cx="6921000" cy="1669680"/>
          </a:xfrm>
          <a:prstGeom prst="rect">
            <a:avLst/>
          </a:prstGeom>
          <a:ln w="12600">
            <a:solidFill>
              <a:schemeClr val="tx2">
                <a:lumMod val="60000"/>
                <a:lumOff val="40000"/>
              </a:schemeClr>
            </a:solidFill>
            <a:round/>
          </a:ln>
        </p:spPr>
      </p:pic>
      <p:sp>
        <p:nvSpPr>
          <p:cNvPr id="88" name="TextShape 2"/>
          <p:cNvSpPr txBox="1"/>
          <p:nvPr/>
        </p:nvSpPr>
        <p:spPr>
          <a:xfrm>
            <a:off x="5292000" y="6273000"/>
            <a:ext cx="3744000" cy="396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8eb4e3"/>
                </a:solidFill>
                <a:latin typeface="Calibri"/>
              </a:rPr>
              <a:t>16SrRNA Intermediate Bioinformatics Online Course: Int_BT_2019</a:t>
            </a:r>
            <a:endParaRPr b="0" lang="en-US" sz="1200" spc="-1" strike="noStrike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8eb4e3"/>
                </a:solidFill>
                <a:latin typeface="Calibri"/>
              </a:rPr>
              <a:t>Katie Lennard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35640" y="2349000"/>
            <a:ext cx="914472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16SrRNA Intermediate Bioinformatics Online Course: Int_BT_2019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0" name="Picture 1" descr=""/>
          <p:cNvPicPr/>
          <p:nvPr/>
        </p:nvPicPr>
        <p:blipFill>
          <a:blip r:embed="rId2"/>
          <a:stretch/>
        </p:blipFill>
        <p:spPr>
          <a:xfrm>
            <a:off x="3353040" y="6165360"/>
            <a:ext cx="1866600" cy="66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Start RStudio from the Ilifu SLURM cluster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Follow detailed instructions on Vula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Log in with ssh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ssh gerrit@xxx.xxx.xx.xxx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your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local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machine add the following to your ~/.ssh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3996000" y="6309360"/>
            <a:ext cx="46954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Bioinformatics Workshop – 16S downstream R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94" name="Picture 5" descr=""/>
          <p:cNvPicPr/>
          <p:nvPr/>
        </p:nvPicPr>
        <p:blipFill>
          <a:blip r:embed="rId1"/>
          <a:srcRect l="24798" t="54256" r="42121" b="24797"/>
          <a:stretch/>
        </p:blipFill>
        <p:spPr>
          <a:xfrm>
            <a:off x="3704400" y="4129560"/>
            <a:ext cx="5278320" cy="20880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4428000" y="4149000"/>
            <a:ext cx="1583640" cy="21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5"/>
          <p:cNvSpPr/>
          <p:nvPr/>
        </p:nvSpPr>
        <p:spPr>
          <a:xfrm>
            <a:off x="4356000" y="4087800"/>
            <a:ext cx="1656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xxx.xxx.xx.xxx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6228360" y="5927760"/>
            <a:ext cx="1583640" cy="19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7"/>
          <p:cNvSpPr/>
          <p:nvPr/>
        </p:nvSpPr>
        <p:spPr>
          <a:xfrm>
            <a:off x="6156000" y="5859360"/>
            <a:ext cx="1656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xxx.xxx.xx.xxx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Start RStudio from the Ilifu SLURM cluster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Start an interactive job on a worker node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srun --nodes=1 --ntasks 1 --mem=8g --pty bash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Launch RStudio with: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724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USERNAME@slurm_worker-0002:~$ RSTUDIO_PASSWORD='Make your own secure password here' /cbio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3996000" y="6309360"/>
            <a:ext cx="46954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Bioinformatics Workshop - 16S downstream R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02" name="Picture 5" descr=""/>
          <p:cNvPicPr/>
          <p:nvPr/>
        </p:nvPicPr>
        <p:blipFill>
          <a:blip r:embed="rId1"/>
          <a:srcRect l="25585" t="53773" r="52354" b="42435"/>
          <a:stretch/>
        </p:blipFill>
        <p:spPr>
          <a:xfrm>
            <a:off x="1835640" y="4941000"/>
            <a:ext cx="4320000" cy="46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Start RStudio from the Ilifu SLURM cluster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711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From your local machine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724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$ ssh slurm_worker-0002 -L8082:localhost:45299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From your browser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724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http://localhost:8082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Enter your username and password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3996000" y="6309360"/>
            <a:ext cx="46954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Bioinformatics Workshop - 16S downstream R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06" name="Picture 7" descr=""/>
          <p:cNvPicPr/>
          <p:nvPr/>
        </p:nvPicPr>
        <p:blipFill>
          <a:blip r:embed="rId2"/>
          <a:srcRect l="41333" t="24798" r="41333" b="49995"/>
          <a:stretch/>
        </p:blipFill>
        <p:spPr>
          <a:xfrm>
            <a:off x="3427920" y="4254120"/>
            <a:ext cx="2287800" cy="18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Start RStudio from the Ilifu SLURM cluster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996000" y="6309360"/>
            <a:ext cx="46954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Bioinformatics Workshop - 16S downstream R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09" name="Content Placeholder 10" descr=""/>
          <p:cNvPicPr/>
          <p:nvPr/>
        </p:nvPicPr>
        <p:blipFill>
          <a:blip r:embed="rId1"/>
          <a:srcRect l="0" t="5403" r="43730" b="45267"/>
          <a:stretch/>
        </p:blipFill>
        <p:spPr>
          <a:xfrm>
            <a:off x="1043640" y="1772640"/>
            <a:ext cx="6863400" cy="338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16S microbiome data characteristics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Count data: skewed, zero-inflated distribution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Differences in absolute read count between samples need normalization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3996000" y="6309360"/>
            <a:ext cx="46954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Bioinformatics Workshop - 16S downstream R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61880" y="306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16S downstream analyses in 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996000" y="6309360"/>
            <a:ext cx="46954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Bioinformatics Workshop – 16S downstream 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461880" y="1616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Microbiome-specific packages in 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exploratory analyses: vegan, phyloseq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differential abundance testing: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6" name="Picture 4" descr=""/>
          <p:cNvPicPr/>
          <p:nvPr/>
        </p:nvPicPr>
        <p:blipFill>
          <a:blip r:embed="rId1"/>
          <a:srcRect l="33459" t="30397" r="33459" b="20598"/>
          <a:stretch/>
        </p:blipFill>
        <p:spPr>
          <a:xfrm>
            <a:off x="769320" y="3356280"/>
            <a:ext cx="3373920" cy="2811600"/>
          </a:xfrm>
          <a:prstGeom prst="rect">
            <a:avLst/>
          </a:prstGeom>
          <a:ln>
            <a:noFill/>
          </a:ln>
        </p:spPr>
      </p:pic>
      <p:pic>
        <p:nvPicPr>
          <p:cNvPr id="117" name="Picture 6" descr=""/>
          <p:cNvPicPr/>
          <p:nvPr/>
        </p:nvPicPr>
        <p:blipFill>
          <a:blip r:embed="rId2"/>
          <a:srcRect l="35033" t="12199" r="20073" b="26968"/>
          <a:stretch/>
        </p:blipFill>
        <p:spPr>
          <a:xfrm>
            <a:off x="4291560" y="3214800"/>
            <a:ext cx="4104000" cy="312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The R package ‘phyloseq’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57200" y="141768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phyloseq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3996000" y="6309360"/>
            <a:ext cx="46954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Bioinformatics Workshop - 16S downstream R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21" name="Picture 6" descr=""/>
          <p:cNvPicPr/>
          <p:nvPr/>
        </p:nvPicPr>
        <p:blipFill>
          <a:blip r:embed="rId1"/>
          <a:stretch/>
        </p:blipFill>
        <p:spPr>
          <a:xfrm>
            <a:off x="2051640" y="2997000"/>
            <a:ext cx="6171840" cy="304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16S data import in 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import: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dada2 output: ASV table, taxonomic annotation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3996000" y="6309360"/>
            <a:ext cx="46954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Bioinformatics Workshop - Module Name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>
                <p:childTnLst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56131</TotalTime>
  <Application>LibreOffice/6.0.7.3$Linux_X86_64 LibreOffice_project/00m0$Build-3</Application>
  <Words>349</Words>
  <Paragraphs>46</Paragraphs>
  <Company>University of Cape Town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2013-05-08T12:09:35Z</dcterms:created>
  <dc:creator>user</dc:creator>
  <dc:description/>
  <dc:language>en-US</dc:language>
  <cp:lastModifiedBy>KSL</cp:lastModifiedBy>
  <cp:lastPrinted>2014-10-02T10:59:47Z</cp:lastPrinted>
  <dcterms:modified xsi:type="dcterms:W3CDTF">2019-09-30T07:12:52Z</dcterms:modified>
  <cp:revision>130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Company">
    <vt:lpwstr>University of Cape Town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