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1" r:id="rId3"/>
    <p:sldId id="362" r:id="rId4"/>
    <p:sldId id="363" r:id="rId5"/>
    <p:sldId id="364" r:id="rId6"/>
    <p:sldId id="360" r:id="rId7"/>
    <p:sldId id="268" r:id="rId8"/>
    <p:sldId id="269" r:id="rId9"/>
    <p:sldId id="365" r:id="rId1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9" autoAdjust="0"/>
    <p:restoredTop sz="94795" autoAdjust="0"/>
  </p:normalViewPr>
  <p:slideViewPr>
    <p:cSldViewPr>
      <p:cViewPr varScale="1">
        <p:scale>
          <a:sx n="151" d="100"/>
          <a:sy n="151" d="100"/>
        </p:scale>
        <p:origin x="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2019/09/30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2019/09/30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2019/09/30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2019/09/30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2019/09/30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2019/09/30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2019/09/30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16S downstream analyses in R: importing data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DD12-0400-3541-854B-3922F261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RStudio from the </a:t>
            </a:r>
            <a:r>
              <a:rPr lang="en-US" dirty="0" err="1"/>
              <a:t>Ilifu</a:t>
            </a:r>
            <a:r>
              <a:rPr lang="en-US" dirty="0"/>
              <a:t> SLURM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4B25-9DFD-E145-BC29-2BC5651F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detailed instructions on </a:t>
            </a:r>
            <a:r>
              <a:rPr lang="en-US" dirty="0" err="1"/>
              <a:t>Vula</a:t>
            </a:r>
            <a:endParaRPr lang="en-US" dirty="0"/>
          </a:p>
          <a:p>
            <a:pPr lvl="1"/>
            <a:r>
              <a:rPr lang="en-US" dirty="0"/>
              <a:t>Log in with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ZA" sz="2800" dirty="0" err="1">
                <a:solidFill>
                  <a:srgbClr val="00B050"/>
                </a:solidFill>
              </a:rPr>
              <a:t>ssh</a:t>
            </a:r>
            <a:r>
              <a:rPr lang="en-ZA" sz="2800" dirty="0">
                <a:solidFill>
                  <a:srgbClr val="00B050"/>
                </a:solidFill>
              </a:rPr>
              <a:t> </a:t>
            </a:r>
            <a:r>
              <a:rPr lang="en-ZA" sz="2800" dirty="0" err="1">
                <a:solidFill>
                  <a:srgbClr val="00B050"/>
                </a:solidFill>
              </a:rPr>
              <a:t>gerrit@xxx.xxx.xx.xxx</a:t>
            </a:r>
            <a:endParaRPr lang="en-ZA" sz="2800" dirty="0">
              <a:solidFill>
                <a:srgbClr val="00B050"/>
              </a:solidFill>
            </a:endParaRPr>
          </a:p>
          <a:p>
            <a:pPr marL="914400" lvl="1" indent="-457200"/>
            <a:r>
              <a:rPr lang="en-US" dirty="0"/>
              <a:t>On your </a:t>
            </a:r>
            <a:r>
              <a:rPr lang="en-US" b="1" dirty="0"/>
              <a:t>local</a:t>
            </a:r>
            <a:r>
              <a:rPr lang="en-US" dirty="0"/>
              <a:t> machine add the following to your ~/.</a:t>
            </a:r>
            <a:r>
              <a:rPr lang="en-US" dirty="0" err="1"/>
              <a:t>ssh</a:t>
            </a:r>
            <a:r>
              <a:rPr lang="en-US" dirty="0"/>
              <a:t>/config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681FE-E528-4A4F-9EF9-74328790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16S downstream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B3627-1FDC-3C41-B451-D60CF23BA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54264" r="42125" b="24801"/>
          <a:stretch/>
        </p:blipFill>
        <p:spPr>
          <a:xfrm>
            <a:off x="3704543" y="4129510"/>
            <a:ext cx="5278586" cy="2088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748E6-B2FE-9B41-A3A9-F14545EA088C}"/>
              </a:ext>
            </a:extLst>
          </p:cNvPr>
          <p:cNvSpPr/>
          <p:nvPr/>
        </p:nvSpPr>
        <p:spPr>
          <a:xfrm>
            <a:off x="4427984" y="4149080"/>
            <a:ext cx="158417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69062-E7FD-214A-9927-CAAE3E5D7B17}"/>
              </a:ext>
            </a:extLst>
          </p:cNvPr>
          <p:cNvSpPr txBox="1"/>
          <p:nvPr/>
        </p:nvSpPr>
        <p:spPr>
          <a:xfrm>
            <a:off x="4355976" y="408781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xxx.xxx.xx.xxx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8854D-FDAE-D64A-97CC-5DE7CB75DD14}"/>
              </a:ext>
            </a:extLst>
          </p:cNvPr>
          <p:cNvSpPr/>
          <p:nvPr/>
        </p:nvSpPr>
        <p:spPr>
          <a:xfrm>
            <a:off x="6228184" y="5927793"/>
            <a:ext cx="1584176" cy="198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1F47F-8FA8-0F44-ABD3-F8BC692512DA}"/>
              </a:ext>
            </a:extLst>
          </p:cNvPr>
          <p:cNvSpPr txBox="1"/>
          <p:nvPr/>
        </p:nvSpPr>
        <p:spPr>
          <a:xfrm>
            <a:off x="6156176" y="585938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xxx.xxx.xx.xxx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6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965-233D-A446-8C38-F87286E3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RStudio from the </a:t>
            </a:r>
            <a:r>
              <a:rPr lang="en-US" dirty="0" err="1"/>
              <a:t>Ilifu</a:t>
            </a:r>
            <a:r>
              <a:rPr lang="en-US" dirty="0"/>
              <a:t> SLURM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72F7-1A87-4B40-AE41-05FC9089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 dirty="0"/>
              <a:t>Start an interactive job on a worker node</a:t>
            </a:r>
          </a:p>
          <a:p>
            <a:pPr marL="0" indent="0">
              <a:buNone/>
            </a:pPr>
            <a:r>
              <a:rPr lang="en-ZA" sz="2800" dirty="0" err="1">
                <a:solidFill>
                  <a:srgbClr val="00B050"/>
                </a:solidFill>
              </a:rPr>
              <a:t>srun</a:t>
            </a:r>
            <a:r>
              <a:rPr lang="en-ZA" sz="2800" dirty="0">
                <a:solidFill>
                  <a:srgbClr val="00B050"/>
                </a:solidFill>
              </a:rPr>
              <a:t> --nodes=1 --</a:t>
            </a:r>
            <a:r>
              <a:rPr lang="en-ZA" sz="2800" dirty="0" err="1">
                <a:solidFill>
                  <a:srgbClr val="00B050"/>
                </a:solidFill>
              </a:rPr>
              <a:t>ntasks</a:t>
            </a:r>
            <a:r>
              <a:rPr lang="en-ZA" sz="2800" dirty="0">
                <a:solidFill>
                  <a:srgbClr val="00B050"/>
                </a:solidFill>
              </a:rPr>
              <a:t> 1 --mem=8g --</a:t>
            </a:r>
            <a:r>
              <a:rPr lang="en-ZA" sz="2800" dirty="0" err="1">
                <a:solidFill>
                  <a:srgbClr val="00B050"/>
                </a:solidFill>
              </a:rPr>
              <a:t>pty</a:t>
            </a:r>
            <a:r>
              <a:rPr lang="en-ZA" sz="2800" dirty="0">
                <a:solidFill>
                  <a:srgbClr val="00B050"/>
                </a:solidFill>
              </a:rPr>
              <a:t> bash</a:t>
            </a:r>
            <a:endParaRPr lang="en-ZA" dirty="0"/>
          </a:p>
          <a:p>
            <a:pPr lvl="1"/>
            <a:r>
              <a:rPr lang="en-ZA" dirty="0"/>
              <a:t>Launch RStudio with:</a:t>
            </a:r>
          </a:p>
          <a:p>
            <a:pPr marL="57150" indent="0">
              <a:buNone/>
            </a:pPr>
            <a:r>
              <a:rPr lang="en-ZA" sz="2800" dirty="0">
                <a:solidFill>
                  <a:srgbClr val="00B050"/>
                </a:solidFill>
              </a:rPr>
              <a:t>USERNAME@slurm_worker-0002:~$ RSTUDIO_PASSWORD='Make your own secure password here' /</a:t>
            </a:r>
            <a:r>
              <a:rPr lang="en-ZA" sz="2800" dirty="0" err="1">
                <a:solidFill>
                  <a:srgbClr val="00B050"/>
                </a:solidFill>
              </a:rPr>
              <a:t>cbio</a:t>
            </a:r>
            <a:r>
              <a:rPr lang="en-ZA" sz="2800" dirty="0">
                <a:solidFill>
                  <a:srgbClr val="00B050"/>
                </a:solidFill>
              </a:rPr>
              <a:t>/containers/bionic-R3.6.1-RStudio1.2.1335-bio.simg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0C18D-4552-6247-A366-3C4309C0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- 16S downstream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658CD-A1F5-244A-8958-385EE32A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53780" r="52362" b="42440"/>
          <a:stretch/>
        </p:blipFill>
        <p:spPr>
          <a:xfrm>
            <a:off x="1835696" y="4941168"/>
            <a:ext cx="4320480" cy="4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965-233D-A446-8C38-F87286E3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RStudio from the </a:t>
            </a:r>
            <a:r>
              <a:rPr lang="en-US" dirty="0" err="1"/>
              <a:t>Ilifu</a:t>
            </a:r>
            <a:r>
              <a:rPr lang="en-US" dirty="0"/>
              <a:t> SLURM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72F7-1A87-4B40-AE41-05FC9089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lvl="1"/>
            <a:r>
              <a:rPr lang="en-ZA" sz="2800" dirty="0"/>
              <a:t>From your local machine</a:t>
            </a:r>
          </a:p>
          <a:p>
            <a:pPr marL="57150" indent="0">
              <a:buNone/>
            </a:pPr>
            <a:r>
              <a:rPr lang="en-ZA" sz="2800" dirty="0">
                <a:solidFill>
                  <a:srgbClr val="00B050"/>
                </a:solidFill>
              </a:rPr>
              <a:t>$ </a:t>
            </a:r>
            <a:r>
              <a:rPr lang="en-ZA" sz="2800" dirty="0" err="1">
                <a:solidFill>
                  <a:srgbClr val="00B050"/>
                </a:solidFill>
              </a:rPr>
              <a:t>ssh</a:t>
            </a:r>
            <a:r>
              <a:rPr lang="en-ZA" sz="2800" dirty="0">
                <a:solidFill>
                  <a:srgbClr val="00B050"/>
                </a:solidFill>
              </a:rPr>
              <a:t> slurm_worker-0002 -L8082:localhost:45299</a:t>
            </a:r>
          </a:p>
          <a:p>
            <a:pPr lvl="1"/>
            <a:r>
              <a:rPr lang="en-ZA" dirty="0"/>
              <a:t>From your browser</a:t>
            </a:r>
          </a:p>
          <a:p>
            <a:pPr marL="57150" indent="0">
              <a:buNone/>
            </a:pPr>
            <a:r>
              <a:rPr lang="en-ZA" sz="2800" dirty="0">
                <a:solidFill>
                  <a:srgbClr val="00B050"/>
                </a:solidFill>
                <a:hlinkClick r:id="rId2"/>
              </a:rPr>
              <a:t>http://localhost:8082</a:t>
            </a:r>
            <a:endParaRPr lang="en-ZA" sz="2800" dirty="0">
              <a:solidFill>
                <a:srgbClr val="00B050"/>
              </a:solidFill>
            </a:endParaRPr>
          </a:p>
          <a:p>
            <a:pPr lvl="1"/>
            <a:r>
              <a:rPr lang="en-ZA" dirty="0"/>
              <a:t>Enter your username and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0C18D-4552-6247-A366-3C4309C0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- 16S downstream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2AB0B-5537-5B44-9705-0243ECD78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t="24801" r="41338" b="50000"/>
          <a:stretch/>
        </p:blipFill>
        <p:spPr>
          <a:xfrm>
            <a:off x="3427873" y="4253955"/>
            <a:ext cx="228825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6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965-233D-A446-8C38-F87286E3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RStudio from the </a:t>
            </a:r>
            <a:r>
              <a:rPr lang="en-US" dirty="0" err="1"/>
              <a:t>Ilifu</a:t>
            </a:r>
            <a:r>
              <a:rPr lang="en-US" dirty="0"/>
              <a:t> SLURM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0C18D-4552-6247-A366-3C4309C0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- 16S downstream 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78501A-E2BC-A34E-A2BE-7DBA10A1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 r="43736" b="45274"/>
          <a:stretch/>
        </p:blipFill>
        <p:spPr>
          <a:xfrm>
            <a:off x="1043608" y="1772816"/>
            <a:ext cx="6863717" cy="3384375"/>
          </a:xfrm>
        </p:spPr>
      </p:pic>
    </p:spTree>
    <p:extLst>
      <p:ext uri="{BB962C8B-B14F-4D97-AF65-F5344CB8AC3E}">
        <p14:creationId xmlns:p14="http://schemas.microsoft.com/office/powerpoint/2010/main" val="173789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AB42-8C1B-EC44-89B3-91247AB6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16S microbiome 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0F0C-9970-3D4D-B6C6-36950AE3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data: skewed, zero-inflated distribution </a:t>
            </a:r>
          </a:p>
          <a:p>
            <a:r>
              <a:rPr lang="en-US" dirty="0"/>
              <a:t>Differences in absolute read count between samples need normalization</a:t>
            </a:r>
          </a:p>
          <a:p>
            <a:r>
              <a:rPr lang="en-US" dirty="0"/>
              <a:t>Redundant taxonomic information: merging?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EDD56-C911-2141-91BA-13AF4E89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- 16S downstream R</a:t>
            </a:r>
          </a:p>
        </p:txBody>
      </p:sp>
    </p:spTree>
    <p:extLst>
      <p:ext uri="{BB962C8B-B14F-4D97-AF65-F5344CB8AC3E}">
        <p14:creationId xmlns:p14="http://schemas.microsoft.com/office/powerpoint/2010/main" val="37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6" y="30644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16S downstream analyses in 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16S downstream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33644F-D951-9045-B006-BF1E9A3F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06" y="161640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Microbiome-specific packages in R</a:t>
            </a:r>
          </a:p>
          <a:p>
            <a:pPr lvl="1"/>
            <a:r>
              <a:rPr lang="en-US" dirty="0"/>
              <a:t>exploratory analyses: vegan, </a:t>
            </a:r>
            <a:r>
              <a:rPr lang="en-US" dirty="0" err="1"/>
              <a:t>phyloseq</a:t>
            </a:r>
            <a:endParaRPr lang="en-US" dirty="0"/>
          </a:p>
          <a:p>
            <a:pPr lvl="1"/>
            <a:r>
              <a:rPr lang="en-US" dirty="0"/>
              <a:t>differential abundance testing: </a:t>
            </a:r>
            <a:r>
              <a:rPr lang="en-US" dirty="0" err="1"/>
              <a:t>metagenomeSeq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0DC0A-B418-554A-83E9-C8BEB4519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30400" r="33463" b="20601"/>
          <a:stretch/>
        </p:blipFill>
        <p:spPr>
          <a:xfrm>
            <a:off x="769362" y="3356171"/>
            <a:ext cx="3374410" cy="281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C4A1A-4297-8546-9A4C-75992F203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t="12201" r="20075" b="26972"/>
          <a:stretch/>
        </p:blipFill>
        <p:spPr>
          <a:xfrm>
            <a:off x="4291608" y="3214948"/>
            <a:ext cx="4104456" cy="31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314-B600-564E-95C2-1C103F12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package ‘</a:t>
            </a:r>
            <a:r>
              <a:rPr lang="en-US" dirty="0" err="1"/>
              <a:t>phyloseq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CDB1-2427-644C-A15E-23B65ABE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ZA" dirty="0" err="1"/>
              <a:t>phyloseq</a:t>
            </a:r>
            <a:r>
              <a:rPr lang="en-ZA" dirty="0"/>
              <a:t> uses a specialized system of S4 classes to store all related phylogenetic sequencing data as single experiment-level object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FC170-A8A6-2C4D-816B-FD24566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- 16S downstream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8DD04-D93F-BB43-BCAC-A570E096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6172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239D-C68B-464D-923C-F25D5EED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16S data import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9990-78BD-B34C-B8F7-B0E8ECA2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import: </a:t>
            </a:r>
          </a:p>
          <a:p>
            <a:pPr lvl="1"/>
            <a:r>
              <a:rPr lang="en-US" dirty="0"/>
              <a:t>dada2 output: ASV table, taxonomic annotation</a:t>
            </a:r>
          </a:p>
          <a:p>
            <a:pPr lvl="1"/>
            <a:r>
              <a:rPr lang="en-US" dirty="0"/>
              <a:t>metadata: user-defined sample data (.csv or .txt)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28777-E147-694C-AECC-3F962A5E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8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56131</TotalTime>
  <Words>349</Words>
  <Application>Microsoft Macintosh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Start RStudio from the Ilifu SLURM cluster</vt:lpstr>
      <vt:lpstr>Start RStudio from the Ilifu SLURM cluster</vt:lpstr>
      <vt:lpstr>Start RStudio from the Ilifu SLURM cluster</vt:lpstr>
      <vt:lpstr>Start RStudio from the Ilifu SLURM cluster</vt:lpstr>
      <vt:lpstr>16S microbiome data characteristics</vt:lpstr>
      <vt:lpstr>16S downstream analyses in R</vt:lpstr>
      <vt:lpstr>The R package ‘phyloseq’</vt:lpstr>
      <vt:lpstr>16S data import in R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KSL</cp:lastModifiedBy>
  <cp:revision>130</cp:revision>
  <cp:lastPrinted>2014-10-02T10:59:47Z</cp:lastPrinted>
  <dcterms:created xsi:type="dcterms:W3CDTF">2013-05-08T12:09:35Z</dcterms:created>
  <dcterms:modified xsi:type="dcterms:W3CDTF">2019-09-30T07:12:52Z</dcterms:modified>
</cp:coreProperties>
</file>