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9815" y="477011"/>
            <a:ext cx="4484369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72200"/>
            <a:ext cx="3657600" cy="685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4795" y="150753"/>
            <a:ext cx="5354409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338" y="1818205"/>
            <a:ext cx="7179322" cy="3757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h3abionet.org/support?view=det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h3abion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h3abion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h3abion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286" y="3440874"/>
            <a:ext cx="4283075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1" spc="-55" dirty="0">
                <a:latin typeface="Calibri"/>
                <a:cs typeface="Calibri"/>
              </a:rPr>
              <a:t>Wrap </a:t>
            </a:r>
            <a:r>
              <a:rPr sz="4400" b="1" dirty="0">
                <a:latin typeface="Calibri"/>
                <a:cs typeface="Calibri"/>
              </a:rPr>
              <a:t>Up </a:t>
            </a:r>
            <a:r>
              <a:rPr sz="4400" b="1" spc="-10" dirty="0">
                <a:latin typeface="Calibri"/>
                <a:cs typeface="Calibri"/>
              </a:rPr>
              <a:t>Session</a:t>
            </a:r>
            <a:endParaRPr sz="4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4000" b="1" spc="-25" dirty="0">
                <a:latin typeface="Calibri"/>
                <a:cs typeface="Calibri"/>
              </a:rPr>
              <a:t>Part </a:t>
            </a:r>
            <a:r>
              <a:rPr sz="4000" b="1" dirty="0">
                <a:latin typeface="Calibri"/>
                <a:cs typeface="Calibri"/>
              </a:rPr>
              <a:t>1 -</a:t>
            </a:r>
            <a:r>
              <a:rPr sz="4000" b="1" spc="-6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Introduction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548679"/>
            <a:ext cx="6921327" cy="1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9266" y="542330"/>
            <a:ext cx="6934200" cy="1682750"/>
          </a:xfrm>
          <a:custGeom>
            <a:avLst/>
            <a:gdLst/>
            <a:ahLst/>
            <a:cxnLst/>
            <a:rect l="l" t="t" r="r" b="b"/>
            <a:pathLst>
              <a:path w="6934200" h="1682750">
                <a:moveTo>
                  <a:pt x="0" y="0"/>
                </a:moveTo>
                <a:lnTo>
                  <a:pt x="6934027" y="0"/>
                </a:lnTo>
                <a:lnTo>
                  <a:pt x="6934027" y="1682747"/>
                </a:lnTo>
                <a:lnTo>
                  <a:pt x="0" y="1682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58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3172" y="6086435"/>
            <a:ext cx="18669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1B316F-6BE9-4EA2-ACA5-6E037783CAF6}"/>
              </a:ext>
            </a:extLst>
          </p:cNvPr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prstClr val="black"/>
                </a:solidFill>
              </a:rPr>
              <a:t>16S rRNA Microbiome Intermediate Bioinformatics Course:</a:t>
            </a:r>
          </a:p>
          <a:p>
            <a:r>
              <a:rPr lang="en-ZA" sz="2400" b="1" dirty="0">
                <a:solidFill>
                  <a:prstClr val="black"/>
                </a:solidFill>
              </a:rPr>
              <a:t>Int_BT_2019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1A7C59F-A5E6-45A8-8248-29141E44C5F0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050" y="168707"/>
            <a:ext cx="52577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I</a:t>
            </a:r>
            <a:r>
              <a:rPr lang="en-ZA" spc="-35" dirty="0"/>
              <a:t>NT_</a:t>
            </a:r>
            <a:r>
              <a:rPr spc="-35" dirty="0"/>
              <a:t>BT</a:t>
            </a:r>
            <a:r>
              <a:rPr spc="-75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3" name="object 3"/>
          <p:cNvSpPr/>
          <p:nvPr/>
        </p:nvSpPr>
        <p:spPr>
          <a:xfrm>
            <a:off x="179511" y="6172204"/>
            <a:ext cx="3478103" cy="27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811" y="806550"/>
            <a:ext cx="8450580" cy="547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156210">
              <a:lnSpc>
                <a:spcPts val="3329"/>
              </a:lnSpc>
            </a:pPr>
            <a:r>
              <a:rPr sz="2800" b="1" spc="-5" dirty="0">
                <a:latin typeface="Calibri"/>
                <a:cs typeface="Calibri"/>
              </a:rPr>
              <a:t>Activity </a:t>
            </a:r>
            <a:r>
              <a:rPr sz="2800" b="1" dirty="0">
                <a:latin typeface="Calibri"/>
                <a:cs typeface="Calibri"/>
              </a:rPr>
              <a:t>2 (15 </a:t>
            </a:r>
            <a:r>
              <a:rPr sz="2800" b="1" spc="-10" dirty="0">
                <a:latin typeface="Calibri"/>
                <a:cs typeface="Calibri"/>
              </a:rPr>
              <a:t>minutes) </a:t>
            </a:r>
            <a:r>
              <a:rPr sz="2800" spc="-5" dirty="0">
                <a:latin typeface="Calibri"/>
                <a:cs typeface="Calibri"/>
              </a:rPr>
              <a:t>-activity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entire </a:t>
            </a:r>
            <a:r>
              <a:rPr sz="2800" spc="-10" dirty="0">
                <a:latin typeface="Calibri"/>
                <a:cs typeface="Calibri"/>
              </a:rPr>
              <a:t>classroom,  </a:t>
            </a:r>
            <a:r>
              <a:rPr sz="2800" spc="-15" dirty="0">
                <a:latin typeface="Calibri"/>
                <a:cs typeface="Calibri"/>
              </a:rPr>
              <a:t>together</a:t>
            </a:r>
            <a:endParaRPr sz="2800" dirty="0">
              <a:latin typeface="Calibri"/>
              <a:cs typeface="Calibri"/>
            </a:endParaRPr>
          </a:p>
          <a:p>
            <a:pPr marL="847090" indent="-74295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46455" algn="l"/>
                <a:tab pos="847090" algn="l"/>
              </a:tabLst>
            </a:pPr>
            <a:r>
              <a:rPr sz="2400" spc="-10" dirty="0">
                <a:latin typeface="Calibri"/>
                <a:cs typeface="Calibri"/>
              </a:rPr>
              <a:t>Move chairs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circle</a:t>
            </a:r>
            <a:endParaRPr sz="2400" dirty="0">
              <a:latin typeface="Calibri"/>
              <a:cs typeface="Calibri"/>
            </a:endParaRPr>
          </a:p>
          <a:p>
            <a:pPr marL="847090" indent="-742950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846455" algn="l"/>
                <a:tab pos="847090" algn="l"/>
              </a:tabLst>
            </a:pP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scribe</a:t>
            </a:r>
            <a:endParaRPr sz="2400" dirty="0">
              <a:latin typeface="Calibri"/>
              <a:cs typeface="Calibri"/>
            </a:endParaRPr>
          </a:p>
          <a:p>
            <a:pPr marL="847090" indent="-742950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846455" algn="l"/>
                <a:tab pos="847090" algn="l"/>
              </a:tabLst>
            </a:pPr>
            <a:r>
              <a:rPr sz="2400" spc="-15" dirty="0">
                <a:latin typeface="Calibri"/>
                <a:cs typeface="Calibri"/>
              </a:rPr>
              <a:t>Brainstorm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25" dirty="0">
                <a:latin typeface="Calibri"/>
                <a:cs typeface="Calibri"/>
              </a:rPr>
              <a:t>classroom’s I</a:t>
            </a:r>
            <a:r>
              <a:rPr lang="en-ZA" sz="2400" spc="-25" dirty="0">
                <a:latin typeface="Calibri"/>
                <a:cs typeface="Calibri"/>
              </a:rPr>
              <a:t>NT_</a:t>
            </a:r>
            <a:r>
              <a:rPr sz="2400" spc="-25" dirty="0">
                <a:latin typeface="Calibri"/>
                <a:cs typeface="Calibri"/>
              </a:rPr>
              <a:t>BT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highlights</a:t>
            </a:r>
            <a:endParaRPr sz="2400" dirty="0">
              <a:latin typeface="Calibri"/>
              <a:cs typeface="Calibri"/>
            </a:endParaRPr>
          </a:p>
          <a:p>
            <a:pPr marL="847090" marR="5080" indent="-742950">
              <a:lnSpc>
                <a:spcPct val="100699"/>
              </a:lnSpc>
              <a:spcBef>
                <a:spcPts val="530"/>
              </a:spcBef>
              <a:buAutoNum type="arabicPeriod"/>
              <a:tabLst>
                <a:tab pos="846455" algn="l"/>
                <a:tab pos="847090" algn="l"/>
              </a:tabLst>
            </a:pPr>
            <a:r>
              <a:rPr sz="2400" spc="-5" dirty="0">
                <a:latin typeface="Calibri"/>
                <a:cs typeface="Calibri"/>
              </a:rPr>
              <a:t>Scribe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write </a:t>
            </a:r>
            <a:r>
              <a:rPr sz="2400" spc="-5" dirty="0">
                <a:latin typeface="Calibri"/>
                <a:cs typeface="Calibri"/>
              </a:rPr>
              <a:t>down all suggestions </a:t>
            </a:r>
            <a:r>
              <a:rPr sz="2400" spc="-10" dirty="0">
                <a:latin typeface="Calibri"/>
                <a:cs typeface="Calibri"/>
              </a:rPr>
              <a:t>(where everyone can </a:t>
            </a:r>
            <a:r>
              <a:rPr sz="2400" dirty="0">
                <a:latin typeface="Calibri"/>
                <a:cs typeface="Calibri"/>
              </a:rPr>
              <a:t>see  </a:t>
            </a:r>
            <a:r>
              <a:rPr sz="2400" spc="-5" dirty="0">
                <a:latin typeface="Calibri"/>
                <a:cs typeface="Calibri"/>
              </a:rPr>
              <a:t>them)</a:t>
            </a:r>
            <a:endParaRPr sz="2400" dirty="0">
              <a:latin typeface="Calibri"/>
              <a:cs typeface="Calibri"/>
            </a:endParaRPr>
          </a:p>
          <a:p>
            <a:pPr marL="847090" indent="-74295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846455" algn="l"/>
                <a:tab pos="847090" algn="l"/>
              </a:tabLst>
            </a:pP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spc="-15" dirty="0">
                <a:latin typeface="Calibri"/>
                <a:cs typeface="Calibri"/>
              </a:rPr>
              <a:t>top </a:t>
            </a:r>
            <a:r>
              <a:rPr sz="2400" spc="-5" dirty="0">
                <a:latin typeface="Calibri"/>
                <a:cs typeface="Calibri"/>
              </a:rPr>
              <a:t>2-4 highlights (by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voting)</a:t>
            </a:r>
            <a:endParaRPr sz="2400" dirty="0">
              <a:latin typeface="Calibri"/>
              <a:cs typeface="Calibri"/>
            </a:endParaRPr>
          </a:p>
          <a:p>
            <a:pPr marL="847090" marR="266700" indent="-742950">
              <a:lnSpc>
                <a:spcPct val="100099"/>
              </a:lnSpc>
              <a:spcBef>
                <a:spcPts val="580"/>
              </a:spcBef>
              <a:buAutoNum type="arabicPeriod"/>
              <a:tabLst>
                <a:tab pos="846455" algn="l"/>
                <a:tab pos="847090" algn="l"/>
              </a:tabLst>
            </a:pPr>
            <a:r>
              <a:rPr sz="2400" spc="-15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classroom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post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top </a:t>
            </a:r>
            <a:r>
              <a:rPr sz="2400" dirty="0">
                <a:latin typeface="Calibri"/>
                <a:cs typeface="Calibri"/>
              </a:rPr>
              <a:t>2-4 </a:t>
            </a:r>
            <a:r>
              <a:rPr sz="2400" spc="-5" dirty="0">
                <a:latin typeface="Calibri"/>
                <a:cs typeface="Calibri"/>
              </a:rPr>
              <a:t>on the </a:t>
            </a:r>
            <a:r>
              <a:rPr sz="2400" spc="-15" dirty="0">
                <a:latin typeface="Calibri"/>
                <a:cs typeface="Calibri"/>
              </a:rPr>
              <a:t>Vula  </a:t>
            </a:r>
            <a:r>
              <a:rPr sz="2400" spc="-10" dirty="0">
                <a:latin typeface="Calibri"/>
                <a:cs typeface="Calibri"/>
              </a:rPr>
              <a:t>forums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10" dirty="0">
                <a:latin typeface="Calibri"/>
                <a:cs typeface="Calibri"/>
              </a:rPr>
              <a:t>reply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their ‘meet the </a:t>
            </a:r>
            <a:r>
              <a:rPr sz="2400" spc="-10" dirty="0">
                <a:latin typeface="Calibri"/>
                <a:cs typeface="Calibri"/>
              </a:rPr>
              <a:t>classrooms’ post. </a:t>
            </a:r>
            <a:r>
              <a:rPr sz="2400" spc="-5" dirty="0">
                <a:latin typeface="Calibri"/>
                <a:cs typeface="Calibri"/>
              </a:rPr>
              <a:t>Begin  the </a:t>
            </a:r>
            <a:r>
              <a:rPr sz="2400" spc="-10" dirty="0">
                <a:latin typeface="Calibri"/>
                <a:cs typeface="Calibri"/>
              </a:rPr>
              <a:t>post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endParaRPr sz="2400" dirty="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“Our </a:t>
            </a:r>
            <a:r>
              <a:rPr sz="2400" spc="-5" dirty="0">
                <a:latin typeface="Calibri"/>
                <a:cs typeface="Calibri"/>
              </a:rPr>
              <a:t>highlights of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lang="en-ZA" sz="2400" spc="-25" dirty="0">
                <a:latin typeface="Calibri"/>
                <a:cs typeface="Calibri"/>
              </a:rPr>
              <a:t>NT_</a:t>
            </a:r>
            <a:r>
              <a:rPr sz="2400" spc="-25" dirty="0">
                <a:latin typeface="Calibri"/>
                <a:cs typeface="Calibri"/>
              </a:rPr>
              <a:t>BT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year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490595" algn="l"/>
              </a:tabLst>
            </a:pPr>
            <a:r>
              <a:rPr sz="2400" u="sng" spc="12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1. </a:t>
            </a:r>
            <a:r>
              <a:rPr sz="2400" u="sng" dirty="0">
                <a:latin typeface="Calibri"/>
                <a:cs typeface="Calibri"/>
              </a:rPr>
              <a:t>…, </a:t>
            </a:r>
            <a:r>
              <a:rPr sz="2400" u="sng" spc="-5" dirty="0">
                <a:latin typeface="Calibri"/>
                <a:cs typeface="Calibri"/>
              </a:rPr>
              <a:t>2. </a:t>
            </a:r>
            <a:r>
              <a:rPr sz="2400" u="sng" dirty="0">
                <a:latin typeface="Calibri"/>
                <a:cs typeface="Calibri"/>
              </a:rPr>
              <a:t>…,</a:t>
            </a:r>
            <a:r>
              <a:rPr sz="2400" u="sng" spc="-95" dirty="0">
                <a:latin typeface="Calibri"/>
                <a:cs typeface="Calibri"/>
              </a:rPr>
              <a:t> </a:t>
            </a:r>
            <a:r>
              <a:rPr sz="2400" u="sng" spc="-50" dirty="0">
                <a:latin typeface="Calibri"/>
                <a:cs typeface="Calibri"/>
              </a:rPr>
              <a:t>etc.”	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AD43287-C6CB-4E19-A3C2-19B800BBBFB0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482" y="297948"/>
            <a:ext cx="111760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</a:t>
            </a:r>
            <a:r>
              <a:rPr spc="-70" dirty="0"/>
              <a:t>e</a:t>
            </a:r>
            <a:r>
              <a:rPr dirty="0"/>
              <a:t>xt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pc="-5" dirty="0"/>
              <a:t>Only once </a:t>
            </a:r>
            <a:r>
              <a:rPr spc="-15" dirty="0"/>
              <a:t>you </a:t>
            </a:r>
            <a:r>
              <a:rPr spc="-30" dirty="0"/>
              <a:t>have</a:t>
            </a:r>
            <a:r>
              <a:rPr spc="-80" dirty="0"/>
              <a:t> </a:t>
            </a:r>
            <a:r>
              <a:rPr spc="-15" dirty="0"/>
              <a:t>completed</a:t>
            </a:r>
          </a:p>
          <a:p>
            <a:pPr marL="83185" marR="5080" algn="ctr">
              <a:lnSpc>
                <a:spcPct val="100000"/>
              </a:lnSpc>
              <a:spcBef>
                <a:spcPts val="965"/>
              </a:spcBef>
            </a:pPr>
            <a:r>
              <a:rPr spc="-5" dirty="0"/>
              <a:t>activity 2, and </a:t>
            </a:r>
            <a:r>
              <a:rPr spc="-30" dirty="0"/>
              <a:t>have </a:t>
            </a:r>
            <a:r>
              <a:rPr spc="-5" dirty="0"/>
              <a:t>uploaded</a:t>
            </a:r>
            <a:r>
              <a:rPr spc="-55" dirty="0"/>
              <a:t> </a:t>
            </a:r>
            <a:r>
              <a:rPr spc="-15" dirty="0"/>
              <a:t>your  answer </a:t>
            </a:r>
            <a:r>
              <a:rPr spc="-20" dirty="0"/>
              <a:t>to </a:t>
            </a:r>
            <a:r>
              <a:rPr spc="-5" dirty="0"/>
              <a:t>the </a:t>
            </a:r>
            <a:r>
              <a:rPr spc="-30" dirty="0"/>
              <a:t>Vula</a:t>
            </a:r>
            <a:r>
              <a:rPr spc="-25" dirty="0"/>
              <a:t> </a:t>
            </a:r>
            <a:r>
              <a:rPr spc="-15" dirty="0"/>
              <a:t>forums:</a:t>
            </a:r>
          </a:p>
          <a:p>
            <a:pPr marL="70485" marR="105410" algn="ctr">
              <a:lnSpc>
                <a:spcPct val="100000"/>
              </a:lnSpc>
              <a:spcBef>
                <a:spcPts val="1095"/>
              </a:spcBef>
            </a:pPr>
            <a:r>
              <a:rPr sz="4800" spc="-35" dirty="0"/>
              <a:t>watch </a:t>
            </a:r>
            <a:r>
              <a:rPr sz="4800" spc="-5" dirty="0"/>
              <a:t>video labeled:</a:t>
            </a:r>
            <a:endParaRPr sz="4800"/>
          </a:p>
          <a:p>
            <a:pPr marL="94615" algn="ctr">
              <a:lnSpc>
                <a:spcPct val="100000"/>
              </a:lnSpc>
              <a:spcBef>
                <a:spcPts val="1170"/>
              </a:spcBef>
            </a:pPr>
            <a:r>
              <a:rPr sz="4800" spc="-30" dirty="0"/>
              <a:t>Part</a:t>
            </a:r>
            <a:r>
              <a:rPr sz="4800" spc="-85" dirty="0"/>
              <a:t> </a:t>
            </a:r>
            <a:r>
              <a:rPr sz="4800" dirty="0"/>
              <a:t>4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894424B-0314-4214-9AB2-B0C01E839CCE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9791" y="3440874"/>
            <a:ext cx="6117590" cy="206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1" spc="-55" dirty="0">
                <a:latin typeface="Calibri"/>
                <a:cs typeface="Calibri"/>
              </a:rPr>
              <a:t>Wrap </a:t>
            </a:r>
            <a:r>
              <a:rPr sz="4400" b="1" dirty="0">
                <a:latin typeface="Calibri"/>
                <a:cs typeface="Calibri"/>
              </a:rPr>
              <a:t>Up </a:t>
            </a:r>
            <a:r>
              <a:rPr sz="4400" b="1" spc="-10" dirty="0">
                <a:latin typeface="Calibri"/>
                <a:cs typeface="Calibri"/>
              </a:rPr>
              <a:t>Session</a:t>
            </a:r>
            <a:endParaRPr sz="4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985"/>
              </a:spcBef>
            </a:pPr>
            <a:r>
              <a:rPr sz="4000" b="1" spc="-25" dirty="0">
                <a:latin typeface="Calibri"/>
                <a:cs typeface="Calibri"/>
              </a:rPr>
              <a:t>Part </a:t>
            </a:r>
            <a:r>
              <a:rPr sz="4000" b="1" dirty="0">
                <a:latin typeface="Calibri"/>
                <a:cs typeface="Calibri"/>
              </a:rPr>
              <a:t>4 – </a:t>
            </a:r>
            <a:r>
              <a:rPr sz="4000" b="1" spc="-5" dirty="0">
                <a:latin typeface="Calibri"/>
                <a:cs typeface="Calibri"/>
              </a:rPr>
              <a:t>Self </a:t>
            </a:r>
            <a:r>
              <a:rPr sz="4000" b="1" spc="-10" dirty="0">
                <a:latin typeface="Calibri"/>
                <a:cs typeface="Calibri"/>
              </a:rPr>
              <a:t>reflection:</a:t>
            </a:r>
            <a:r>
              <a:rPr sz="4000" b="1" spc="-4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“How  </a:t>
            </a:r>
            <a:r>
              <a:rPr sz="4000" b="1" spc="-10" dirty="0">
                <a:latin typeface="Calibri"/>
                <a:cs typeface="Calibri"/>
              </a:rPr>
              <a:t>confident </a:t>
            </a:r>
            <a:r>
              <a:rPr sz="4000" b="1" spc="-15" dirty="0">
                <a:latin typeface="Calibri"/>
                <a:cs typeface="Calibri"/>
              </a:rPr>
              <a:t>are</a:t>
            </a:r>
            <a:r>
              <a:rPr sz="4000" b="1" spc="-9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you?”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548679"/>
            <a:ext cx="6921327" cy="1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9266" y="542330"/>
            <a:ext cx="6934200" cy="1682750"/>
          </a:xfrm>
          <a:custGeom>
            <a:avLst/>
            <a:gdLst/>
            <a:ahLst/>
            <a:cxnLst/>
            <a:rect l="l" t="t" r="r" b="b"/>
            <a:pathLst>
              <a:path w="6934200" h="1682750">
                <a:moveTo>
                  <a:pt x="0" y="0"/>
                </a:moveTo>
                <a:lnTo>
                  <a:pt x="6934027" y="0"/>
                </a:lnTo>
                <a:lnTo>
                  <a:pt x="6934027" y="1682747"/>
                </a:lnTo>
                <a:lnTo>
                  <a:pt x="0" y="1682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58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172" y="6086435"/>
            <a:ext cx="18669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F33EC04-2189-455F-937B-4425FDEFC057}"/>
              </a:ext>
            </a:extLst>
          </p:cNvPr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prstClr val="black"/>
                </a:solidFill>
              </a:rPr>
              <a:t>16S rRNA Microbiome Intermediate Bioinformatics Course:</a:t>
            </a:r>
          </a:p>
          <a:p>
            <a:r>
              <a:rPr lang="en-ZA" sz="2400" b="1" dirty="0">
                <a:solidFill>
                  <a:prstClr val="black"/>
                </a:solidFill>
              </a:rPr>
              <a:t>Int_BT_2019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DDFBEA-5983-4E7D-AAA6-9EA167DE6432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590" y="297948"/>
            <a:ext cx="57429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‘On </a:t>
            </a:r>
            <a:r>
              <a:rPr dirty="0"/>
              <a:t>a </a:t>
            </a:r>
            <a:r>
              <a:rPr spc="-10" dirty="0"/>
              <a:t>scale </a:t>
            </a:r>
            <a:r>
              <a:rPr spc="-20" dirty="0"/>
              <a:t>from </a:t>
            </a:r>
            <a:r>
              <a:rPr dirty="0"/>
              <a:t>1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10" dirty="0"/>
              <a:t>5…’</a:t>
            </a:r>
          </a:p>
        </p:txBody>
      </p:sp>
      <p:sp>
        <p:nvSpPr>
          <p:cNvPr id="3" name="object 3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314542"/>
            <a:ext cx="7920990" cy="4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Activity </a:t>
            </a:r>
            <a:r>
              <a:rPr sz="3000" dirty="0">
                <a:latin typeface="Calibri"/>
                <a:cs typeface="Calibri"/>
              </a:rPr>
              <a:t>3 (10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minutes):</a:t>
            </a:r>
            <a:endParaRPr sz="3000" dirty="0">
              <a:latin typeface="Calibri"/>
              <a:cs typeface="Calibri"/>
            </a:endParaRPr>
          </a:p>
          <a:p>
            <a:pPr marL="527050" marR="5080" indent="-514350" algn="just">
              <a:lnSpc>
                <a:spcPts val="3229"/>
              </a:lnSpc>
              <a:spcBef>
                <a:spcPts val="780"/>
              </a:spcBef>
              <a:buAutoNum type="arabicPeriod"/>
              <a:tabLst>
                <a:tab pos="527050" algn="l"/>
              </a:tabLst>
            </a:pPr>
            <a:r>
              <a:rPr sz="3000" spc="-25" dirty="0">
                <a:latin typeface="Calibri"/>
                <a:cs typeface="Calibri"/>
              </a:rPr>
              <a:t>Navigate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25" dirty="0">
                <a:latin typeface="Calibri"/>
                <a:cs typeface="Calibri"/>
              </a:rPr>
              <a:t>I</a:t>
            </a:r>
            <a:r>
              <a:rPr lang="en-ZA" sz="3000" spc="-25" dirty="0">
                <a:latin typeface="Calibri"/>
                <a:cs typeface="Calibri"/>
              </a:rPr>
              <a:t>NT_</a:t>
            </a:r>
            <a:r>
              <a:rPr sz="3000" spc="-25" dirty="0">
                <a:latin typeface="Calibri"/>
                <a:cs typeface="Calibri"/>
              </a:rPr>
              <a:t>BT Vula </a:t>
            </a:r>
            <a:r>
              <a:rPr sz="3000" spc="-10" dirty="0">
                <a:latin typeface="Calibri"/>
                <a:cs typeface="Calibri"/>
              </a:rPr>
              <a:t>site </a:t>
            </a:r>
            <a:r>
              <a:rPr sz="3000" spc="-5" dirty="0">
                <a:latin typeface="Calibri"/>
                <a:cs typeface="Calibri"/>
              </a:rPr>
              <a:t>-&gt; </a:t>
            </a:r>
            <a:r>
              <a:rPr sz="3000" spc="-15" dirty="0">
                <a:latin typeface="Calibri"/>
                <a:cs typeface="Calibri"/>
              </a:rPr>
              <a:t>Feedback </a:t>
            </a:r>
            <a:r>
              <a:rPr sz="3000" spc="-5" dirty="0">
                <a:latin typeface="Calibri"/>
                <a:cs typeface="Calibri"/>
              </a:rPr>
              <a:t>-&gt; </a:t>
            </a:r>
            <a:r>
              <a:rPr sz="3000" spc="-85" dirty="0">
                <a:latin typeface="Calibri"/>
                <a:cs typeface="Calibri"/>
              </a:rPr>
              <a:t>Take </a:t>
            </a:r>
            <a:r>
              <a:rPr sz="3000" dirty="0">
                <a:latin typeface="Calibri"/>
                <a:cs typeface="Calibri"/>
              </a:rPr>
              <a:t>2 –  ‘How </a:t>
            </a:r>
            <a:r>
              <a:rPr sz="3000" spc="-15" dirty="0">
                <a:latin typeface="Calibri"/>
                <a:cs typeface="Calibri"/>
              </a:rPr>
              <a:t>confident are </a:t>
            </a:r>
            <a:r>
              <a:rPr sz="3000" spc="-10" dirty="0">
                <a:latin typeface="Calibri"/>
                <a:cs typeface="Calibri"/>
              </a:rPr>
              <a:t>you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to…’</a:t>
            </a:r>
            <a:endParaRPr sz="30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000" spc="-5" dirty="0">
                <a:latin typeface="Calibri"/>
                <a:cs typeface="Calibri"/>
              </a:rPr>
              <a:t>Fill </a:t>
            </a:r>
            <a:r>
              <a:rPr sz="3000" dirty="0">
                <a:latin typeface="Calibri"/>
                <a:cs typeface="Calibri"/>
              </a:rPr>
              <a:t>out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form</a:t>
            </a:r>
            <a:endParaRPr sz="3000" dirty="0">
              <a:latin typeface="Calibri"/>
              <a:cs typeface="Calibri"/>
            </a:endParaRPr>
          </a:p>
          <a:p>
            <a:pPr marL="527050" marR="66675" indent="-514350" algn="just">
              <a:lnSpc>
                <a:spcPts val="3229"/>
              </a:lnSpc>
              <a:spcBef>
                <a:spcPts val="780"/>
              </a:spcBef>
              <a:buAutoNum type="arabicPeriod"/>
              <a:tabLst>
                <a:tab pos="527050" algn="l"/>
              </a:tabLst>
            </a:pPr>
            <a:r>
              <a:rPr sz="3000" spc="-85" dirty="0">
                <a:latin typeface="Calibri"/>
                <a:cs typeface="Calibri"/>
              </a:rPr>
              <a:t>Take </a:t>
            </a:r>
            <a:r>
              <a:rPr sz="3000" spc="-5" dirty="0">
                <a:latin typeface="Calibri"/>
                <a:cs typeface="Calibri"/>
              </a:rPr>
              <a:t>time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5" dirty="0">
                <a:latin typeface="Calibri"/>
                <a:cs typeface="Calibri"/>
              </a:rPr>
              <a:t>reflect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-10" dirty="0">
                <a:latin typeface="Calibri"/>
                <a:cs typeface="Calibri"/>
              </a:rPr>
              <a:t>your what your </a:t>
            </a:r>
            <a:r>
              <a:rPr sz="3000" spc="-15" dirty="0">
                <a:latin typeface="Calibri"/>
                <a:cs typeface="Calibri"/>
              </a:rPr>
              <a:t>answers  </a:t>
            </a:r>
            <a:r>
              <a:rPr sz="3000" spc="-20" dirty="0">
                <a:latin typeface="Calibri"/>
                <a:cs typeface="Calibri"/>
              </a:rPr>
              <a:t>were to </a:t>
            </a: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spc="-10" dirty="0">
                <a:latin typeface="Calibri"/>
                <a:cs typeface="Calibri"/>
              </a:rPr>
              <a:t>questions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5" dirty="0">
                <a:latin typeface="Calibri"/>
                <a:cs typeface="Calibri"/>
              </a:rPr>
              <a:t>the beginning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the  </a:t>
            </a:r>
            <a:r>
              <a:rPr sz="3000" spc="-15" dirty="0">
                <a:latin typeface="Calibri"/>
                <a:cs typeface="Calibri"/>
              </a:rPr>
              <a:t>course.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Has </a:t>
            </a:r>
            <a:r>
              <a:rPr sz="3000" spc="-10" dirty="0">
                <a:latin typeface="Calibri"/>
                <a:cs typeface="Calibri"/>
              </a:rPr>
              <a:t>your confidence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changed?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28BB64D-D7B5-4FF3-965E-1144BA749E48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482" y="225940"/>
            <a:ext cx="111760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</a:t>
            </a:r>
            <a:r>
              <a:rPr spc="-70" dirty="0"/>
              <a:t>e</a:t>
            </a:r>
            <a:r>
              <a:rPr dirty="0"/>
              <a:t>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478" y="1479651"/>
            <a:ext cx="6374765" cy="3999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0100"/>
              </a:lnSpc>
            </a:pPr>
            <a:r>
              <a:rPr sz="4000" spc="-5" dirty="0">
                <a:latin typeface="Calibri"/>
                <a:cs typeface="Calibri"/>
              </a:rPr>
              <a:t>Only once </a:t>
            </a:r>
            <a:r>
              <a:rPr sz="4000" spc="-15" dirty="0">
                <a:latin typeface="Calibri"/>
                <a:cs typeface="Calibri"/>
              </a:rPr>
              <a:t>you </a:t>
            </a:r>
            <a:r>
              <a:rPr sz="4000" spc="-30" dirty="0">
                <a:latin typeface="Calibri"/>
                <a:cs typeface="Calibri"/>
              </a:rPr>
              <a:t>have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completed  </a:t>
            </a:r>
            <a:r>
              <a:rPr sz="4000" spc="-5" dirty="0">
                <a:latin typeface="Calibri"/>
                <a:cs typeface="Calibri"/>
              </a:rPr>
              <a:t>activity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3: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800" spc="-35" dirty="0">
                <a:latin typeface="Calibri"/>
                <a:cs typeface="Calibri"/>
              </a:rPr>
              <a:t>watch </a:t>
            </a:r>
            <a:r>
              <a:rPr sz="4800" spc="-5" dirty="0">
                <a:latin typeface="Calibri"/>
                <a:cs typeface="Calibri"/>
              </a:rPr>
              <a:t>video labeled:</a:t>
            </a:r>
            <a:endParaRPr sz="4800">
              <a:latin typeface="Calibri"/>
              <a:cs typeface="Calibri"/>
            </a:endParaRPr>
          </a:p>
          <a:p>
            <a:pPr marL="137160" algn="ctr">
              <a:lnSpc>
                <a:spcPct val="100000"/>
              </a:lnSpc>
              <a:spcBef>
                <a:spcPts val="1140"/>
              </a:spcBef>
            </a:pPr>
            <a:r>
              <a:rPr sz="4800" spc="-30" dirty="0">
                <a:latin typeface="Calibri"/>
                <a:cs typeface="Calibri"/>
              </a:rPr>
              <a:t>Part</a:t>
            </a:r>
            <a:r>
              <a:rPr sz="4800" spc="-8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5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17D10C9-5484-4221-81DE-3A0A9088C19D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7" y="3440874"/>
            <a:ext cx="6139180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1" spc="-55" dirty="0">
                <a:latin typeface="Calibri"/>
                <a:cs typeface="Calibri"/>
              </a:rPr>
              <a:t>Wrap </a:t>
            </a:r>
            <a:r>
              <a:rPr sz="4400" b="1" dirty="0">
                <a:latin typeface="Calibri"/>
                <a:cs typeface="Calibri"/>
              </a:rPr>
              <a:t>Up </a:t>
            </a:r>
            <a:r>
              <a:rPr sz="4400" b="1" spc="-10" dirty="0">
                <a:latin typeface="Calibri"/>
                <a:cs typeface="Calibri"/>
              </a:rPr>
              <a:t>Session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4000" b="1" spc="-25" dirty="0">
                <a:latin typeface="Calibri"/>
                <a:cs typeface="Calibri"/>
              </a:rPr>
              <a:t>Part </a:t>
            </a:r>
            <a:r>
              <a:rPr sz="4000" b="1" dirty="0">
                <a:latin typeface="Calibri"/>
                <a:cs typeface="Calibri"/>
              </a:rPr>
              <a:t>5 – </a:t>
            </a:r>
            <a:r>
              <a:rPr sz="4000" b="1" spc="-5" dirty="0">
                <a:latin typeface="Calibri"/>
                <a:cs typeface="Calibri"/>
              </a:rPr>
              <a:t>H3ABioNet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overview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548679"/>
            <a:ext cx="6921327" cy="1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9266" y="542330"/>
            <a:ext cx="6934200" cy="1682750"/>
          </a:xfrm>
          <a:custGeom>
            <a:avLst/>
            <a:gdLst/>
            <a:ahLst/>
            <a:cxnLst/>
            <a:rect l="l" t="t" r="r" b="b"/>
            <a:pathLst>
              <a:path w="6934200" h="1682750">
                <a:moveTo>
                  <a:pt x="0" y="0"/>
                </a:moveTo>
                <a:lnTo>
                  <a:pt x="6934027" y="0"/>
                </a:lnTo>
                <a:lnTo>
                  <a:pt x="6934027" y="1682747"/>
                </a:lnTo>
                <a:lnTo>
                  <a:pt x="0" y="1682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58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172" y="6086435"/>
            <a:ext cx="18669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440510A-1236-4239-A6C8-4DC647761A92}"/>
              </a:ext>
            </a:extLst>
          </p:cNvPr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prstClr val="black"/>
                </a:solidFill>
              </a:rPr>
              <a:t>16S rRNA Microbiome Intermediate Bioinformatics Course:</a:t>
            </a:r>
          </a:p>
          <a:p>
            <a:r>
              <a:rPr lang="en-ZA" sz="2400" b="1" dirty="0">
                <a:solidFill>
                  <a:prstClr val="black"/>
                </a:solidFill>
              </a:rPr>
              <a:t>Int_BT_2019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0017B99-F242-4801-8297-BEE4EA9DD409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342" y="150753"/>
            <a:ext cx="258762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H3ABioNet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419" y="1224184"/>
            <a:ext cx="3743960" cy="432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4615" indent="-342900">
              <a:lnSpc>
                <a:spcPts val="293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sustainable </a:t>
            </a:r>
            <a:r>
              <a:rPr sz="2700" spc="-10" dirty="0">
                <a:latin typeface="Calibri"/>
                <a:cs typeface="Calibri"/>
              </a:rPr>
              <a:t>African  Bioinformatics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Network</a:t>
            </a:r>
            <a:endParaRPr sz="27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99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Provide bioinformatics  </a:t>
            </a:r>
            <a:r>
              <a:rPr sz="2700" spc="-15" dirty="0">
                <a:latin typeface="Calibri"/>
                <a:cs typeface="Calibri"/>
              </a:rPr>
              <a:t>infrastructure </a:t>
            </a:r>
            <a:r>
              <a:rPr sz="2700" spc="-10" dirty="0">
                <a:latin typeface="Calibri"/>
                <a:cs typeface="Calibri"/>
              </a:rPr>
              <a:t>and  support </a:t>
            </a:r>
            <a:r>
              <a:rPr sz="2700" spc="-20" dirty="0">
                <a:latin typeface="Calibri"/>
                <a:cs typeface="Calibri"/>
              </a:rPr>
              <a:t>for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H3Africa  </a:t>
            </a:r>
            <a:r>
              <a:rPr sz="2700" spc="-10" dirty="0">
                <a:latin typeface="Calibri"/>
                <a:cs typeface="Calibri"/>
              </a:rPr>
              <a:t>consortium</a:t>
            </a:r>
            <a:endParaRPr sz="2700" dirty="0">
              <a:latin typeface="Calibri"/>
              <a:cs typeface="Calibri"/>
            </a:endParaRPr>
          </a:p>
          <a:p>
            <a:pPr marL="355600" marR="22225" indent="-342900">
              <a:lnSpc>
                <a:spcPct val="9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Consists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nodes </a:t>
            </a:r>
            <a:r>
              <a:rPr sz="2700" spc="-5" dirty="0">
                <a:latin typeface="Calibri"/>
                <a:cs typeface="Calibri"/>
              </a:rPr>
              <a:t>with  </a:t>
            </a:r>
            <a:r>
              <a:rPr sz="2700" spc="-25" dirty="0">
                <a:latin typeface="Calibri"/>
                <a:cs typeface="Calibri"/>
              </a:rPr>
              <a:t>different </a:t>
            </a:r>
            <a:r>
              <a:rPr sz="2700" spc="-10" dirty="0">
                <a:latin typeface="Calibri"/>
                <a:cs typeface="Calibri"/>
              </a:rPr>
              <a:t>levels </a:t>
            </a:r>
            <a:r>
              <a:rPr sz="2700" dirty="0">
                <a:latin typeface="Calibri"/>
                <a:cs typeface="Calibri"/>
              </a:rPr>
              <a:t>of  </a:t>
            </a:r>
            <a:r>
              <a:rPr sz="2700" spc="-10" dirty="0">
                <a:latin typeface="Calibri"/>
                <a:cs typeface="Calibri"/>
              </a:rPr>
              <a:t>bioinformatics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expertise</a:t>
            </a:r>
            <a:endParaRPr sz="2700" dirty="0">
              <a:latin typeface="Calibri"/>
              <a:cs typeface="Calibri"/>
            </a:endParaRPr>
          </a:p>
          <a:p>
            <a:pPr marL="355600" marR="1022985" indent="-342900">
              <a:lnSpc>
                <a:spcPts val="29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ZA" sz="2700" spc="-5" dirty="0">
                <a:latin typeface="Calibri"/>
                <a:cs typeface="Calibri"/>
              </a:rPr>
              <a:t>28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lang="en-ZA" sz="2700" spc="-15" dirty="0">
                <a:latin typeface="Calibri"/>
                <a:cs typeface="Calibri"/>
              </a:rPr>
              <a:t>nodes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1</a:t>
            </a:r>
            <a:r>
              <a:rPr lang="en-ZA" sz="2700" spc="-10" dirty="0">
                <a:latin typeface="Calibri"/>
                <a:cs typeface="Calibri"/>
              </a:rPr>
              <a:t>6</a:t>
            </a:r>
            <a:r>
              <a:rPr sz="2700" spc="-10" dirty="0">
                <a:latin typeface="Calibri"/>
                <a:cs typeface="Calibri"/>
              </a:rPr>
              <a:t>  countries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5" y="1772815"/>
            <a:ext cx="3847591" cy="3560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F1F92E4-93C1-4658-BEC1-43FC8EA29650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988" y="150753"/>
            <a:ext cx="64782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has </a:t>
            </a:r>
            <a:r>
              <a:rPr spc="-10" dirty="0"/>
              <a:t>H3ABioNet</a:t>
            </a:r>
            <a:r>
              <a:rPr spc="-65" dirty="0"/>
              <a:t> </a:t>
            </a:r>
            <a:r>
              <a:rPr spc="-5" dirty="0"/>
              <a:t>done?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419" y="1166271"/>
            <a:ext cx="8049259" cy="49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Infrastructure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capacity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development</a:t>
            </a:r>
            <a:endParaRPr sz="3200" dirty="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z="2800" spc="75" dirty="0">
                <a:latin typeface="Calibri"/>
                <a:cs typeface="Calibri"/>
              </a:rPr>
              <a:t>Servers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eBioKits</a:t>
            </a:r>
            <a:endParaRPr sz="2800" dirty="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800" spc="45" dirty="0">
                <a:latin typeface="Calibri"/>
                <a:cs typeface="Calibri"/>
              </a:rPr>
              <a:t>Connectivity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nodes,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connectivity</a:t>
            </a:r>
            <a:endParaRPr sz="2800" dirty="0">
              <a:latin typeface="Calibri"/>
              <a:cs typeface="Calibri"/>
            </a:endParaRPr>
          </a:p>
          <a:p>
            <a:pPr marL="926465" marR="97790" indent="-457200">
              <a:lnSpc>
                <a:spcPts val="303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sz="2800" spc="35" dirty="0">
                <a:latin typeface="Calibri"/>
                <a:cs typeface="Calibri"/>
              </a:rPr>
              <a:t>Bioinformatics </a:t>
            </a:r>
            <a:r>
              <a:rPr sz="2800" spc="-5" dirty="0">
                <a:latin typeface="Calibri"/>
                <a:cs typeface="Calibri"/>
              </a:rPr>
              <a:t>help desk  </a:t>
            </a:r>
            <a:r>
              <a:rPr sz="280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http://www.h3abionet.org/support?view=detail&amp; </a:t>
            </a:r>
            <a:r>
              <a:rPr sz="2800" u="heavy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u="heavy" dirty="0">
                <a:solidFill>
                  <a:srgbClr val="0000FF"/>
                </a:solidFill>
                <a:latin typeface="Calibri"/>
                <a:cs typeface="Calibri"/>
              </a:rPr>
              <a:t>cid=-1</a:t>
            </a:r>
            <a:endParaRPr sz="2800" dirty="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259"/>
              </a:spcBef>
              <a:buFont typeface="Arial" panose="020B0604020202020204" pitchFamily="34" charset="0"/>
              <a:buChar char="•"/>
            </a:pPr>
            <a:r>
              <a:rPr sz="2800" spc="125" dirty="0">
                <a:latin typeface="Calibri"/>
                <a:cs typeface="Calibri"/>
              </a:rPr>
              <a:t>Data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nodes</a:t>
            </a:r>
            <a:endParaRPr sz="2800" dirty="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800" spc="125" dirty="0">
                <a:latin typeface="Calibri"/>
                <a:cs typeface="Calibri"/>
              </a:rPr>
              <a:t>Data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</a:t>
            </a:r>
            <a:endParaRPr sz="2800" dirty="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800" spc="45" dirty="0">
                <a:latin typeface="Calibri"/>
                <a:cs typeface="Calibri"/>
              </a:rPr>
              <a:t>Training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0" dirty="0">
                <a:latin typeface="Calibri"/>
                <a:cs typeface="Calibri"/>
              </a:rPr>
              <a:t>IT,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800" spc="85" dirty="0">
                <a:latin typeface="Calibri"/>
                <a:cs typeface="Calibri"/>
              </a:rPr>
              <a:t>Tool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6290D08-DA54-4A72-AD35-FAEB69CD0A02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988" y="150753"/>
            <a:ext cx="64782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has </a:t>
            </a:r>
            <a:r>
              <a:rPr spc="-10" dirty="0"/>
              <a:t>H3ABioNet</a:t>
            </a:r>
            <a:r>
              <a:rPr spc="-65" dirty="0"/>
              <a:t> </a:t>
            </a:r>
            <a:r>
              <a:rPr spc="-5" dirty="0"/>
              <a:t>done?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419" y="1217071"/>
            <a:ext cx="6343581" cy="360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Main </a:t>
            </a:r>
            <a:r>
              <a:rPr sz="3200" spc="-15" dirty="0">
                <a:latin typeface="Calibri"/>
                <a:cs typeface="Calibri"/>
              </a:rPr>
              <a:t>focus areas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data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analysis:</a:t>
            </a:r>
            <a:endParaRPr sz="3200" dirty="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sz="2800" spc="35" dirty="0">
                <a:latin typeface="Calibri"/>
                <a:cs typeface="Calibri"/>
              </a:rPr>
              <a:t>Targeted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sequencing</a:t>
            </a:r>
            <a:endParaRPr sz="2800" dirty="0">
              <a:latin typeface="Calibri"/>
              <a:cs typeface="Calibri"/>
            </a:endParaRPr>
          </a:p>
          <a:p>
            <a:pPr marL="927100" marR="24892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spc="60" dirty="0">
                <a:latin typeface="Calibri"/>
                <a:cs typeface="Calibri"/>
              </a:rPr>
              <a:t>Pathogen </a:t>
            </a:r>
            <a:r>
              <a:rPr sz="2800" spc="-5" dirty="0">
                <a:latin typeface="Calibri"/>
                <a:cs typeface="Calibri"/>
              </a:rPr>
              <a:t>sequencing </a:t>
            </a:r>
            <a:endParaRPr lang="en-ZA" sz="2800" spc="-5" dirty="0">
              <a:latin typeface="Calibri"/>
              <a:cs typeface="Calibri"/>
            </a:endParaRPr>
          </a:p>
          <a:p>
            <a:pPr marL="927100" marR="24892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spc="55" dirty="0">
                <a:latin typeface="Calibri"/>
                <a:cs typeface="Calibri"/>
              </a:rPr>
              <a:t>Microbiome </a:t>
            </a:r>
            <a:r>
              <a:rPr sz="2800" dirty="0">
                <a:latin typeface="Calibri"/>
                <a:cs typeface="Calibri"/>
              </a:rPr>
              <a:t>16s </a:t>
            </a:r>
            <a:r>
              <a:rPr sz="2800" spc="-5" dirty="0">
                <a:latin typeface="Calibri"/>
                <a:cs typeface="Calibri"/>
              </a:rPr>
              <a:t>rRNA sequencing</a:t>
            </a:r>
            <a:endParaRPr lang="en-ZA" sz="2800" spc="-5" dirty="0">
              <a:latin typeface="Calibri"/>
              <a:cs typeface="Calibri"/>
            </a:endParaRPr>
          </a:p>
          <a:p>
            <a:pPr marL="927100" marR="24892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spc="100" dirty="0">
                <a:latin typeface="Calibri"/>
                <a:cs typeface="Calibri"/>
              </a:rPr>
              <a:t>Exome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sequencing</a:t>
            </a:r>
            <a:endParaRPr sz="2800" dirty="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800" spc="110" dirty="0">
                <a:latin typeface="Calibri"/>
                <a:cs typeface="Calibri"/>
              </a:rPr>
              <a:t>Whole </a:t>
            </a:r>
            <a:r>
              <a:rPr sz="2800" spc="-10" dirty="0">
                <a:latin typeface="Calibri"/>
                <a:cs typeface="Calibri"/>
              </a:rPr>
              <a:t>genome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sequencing</a:t>
            </a:r>
            <a:endParaRPr sz="2800" dirty="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670"/>
              </a:spcBef>
              <a:buFont typeface="Arial" panose="020B0604020202020204" pitchFamily="34" charset="0"/>
              <a:buChar char="•"/>
            </a:pPr>
            <a:r>
              <a:rPr sz="2800" spc="55" dirty="0">
                <a:latin typeface="Calibri"/>
                <a:cs typeface="Calibri"/>
              </a:rPr>
              <a:t>Genotyping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arrays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E94E70A-EA34-40F3-B11C-B2A4529A08C1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Data </a:t>
            </a:r>
            <a:r>
              <a:rPr spc="-10" dirty="0"/>
              <a:t>Analysis</a:t>
            </a:r>
            <a:r>
              <a:rPr spc="-30" dirty="0"/>
              <a:t> </a:t>
            </a:r>
            <a:r>
              <a:rPr spc="-5" dirty="0"/>
              <a:t>Pipelines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419" y="1217071"/>
            <a:ext cx="7997825" cy="302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Docker containers </a:t>
            </a:r>
            <a:r>
              <a:rPr sz="3200" dirty="0">
                <a:latin typeface="Calibri"/>
                <a:cs typeface="Calibri"/>
              </a:rPr>
              <a:t>built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main </a:t>
            </a:r>
            <a:r>
              <a:rPr sz="3200" spc="-5" dirty="0">
                <a:latin typeface="Calibri"/>
                <a:cs typeface="Calibri"/>
              </a:rPr>
              <a:t>H3Africa </a:t>
            </a:r>
            <a:r>
              <a:rPr sz="3200" spc="-20" dirty="0">
                <a:latin typeface="Calibri"/>
                <a:cs typeface="Calibri"/>
              </a:rPr>
              <a:t>data  </a:t>
            </a:r>
            <a:r>
              <a:rPr sz="3200" spc="-5" dirty="0">
                <a:latin typeface="Calibri"/>
                <a:cs typeface="Calibri"/>
              </a:rPr>
              <a:t>analysis </a:t>
            </a:r>
            <a:r>
              <a:rPr sz="3200" dirty="0">
                <a:latin typeface="Calibri"/>
                <a:cs typeface="Calibri"/>
              </a:rPr>
              <a:t>pipelines – paper in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progress</a:t>
            </a:r>
            <a:endParaRPr sz="3200">
              <a:latin typeface="Calibri"/>
              <a:cs typeface="Calibri"/>
            </a:endParaRPr>
          </a:p>
          <a:p>
            <a:pPr marL="355600" marR="775335" indent="-342900">
              <a:lnSpc>
                <a:spcPct val="100099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Associated SOPs developed together </a:t>
            </a:r>
            <a:r>
              <a:rPr sz="3200" dirty="0">
                <a:latin typeface="Calibri"/>
                <a:cs typeface="Calibri"/>
              </a:rPr>
              <a:t>with  </a:t>
            </a:r>
            <a:r>
              <a:rPr sz="3200" spc="-10" dirty="0">
                <a:latin typeface="Calibri"/>
                <a:cs typeface="Calibri"/>
              </a:rPr>
              <a:t>practice datasets </a:t>
            </a:r>
            <a:r>
              <a:rPr sz="3200" dirty="0">
                <a:latin typeface="Calibri"/>
                <a:cs typeface="Calibri"/>
              </a:rPr>
              <a:t>-  </a:t>
            </a:r>
            <a:r>
              <a:rPr sz="320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http://www.h3abionet.org</a:t>
            </a:r>
            <a:r>
              <a:rPr sz="3200" u="heavy" spc="-10" dirty="0">
                <a:solidFill>
                  <a:srgbClr val="0000FF"/>
                </a:solidFill>
                <a:latin typeface="Calibri"/>
                <a:cs typeface="Calibri"/>
              </a:rPr>
              <a:t>/tools-and-  </a:t>
            </a:r>
            <a:r>
              <a:rPr sz="3200" u="heavy" spc="-15" dirty="0">
                <a:solidFill>
                  <a:srgbClr val="0000FF"/>
                </a:solidFill>
                <a:latin typeface="Calibri"/>
                <a:cs typeface="Calibri"/>
              </a:rPr>
              <a:t>resources/sops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DC39C91-6C33-4E0D-B532-745E6593F2BC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172" y="116019"/>
            <a:ext cx="607060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5510" algn="l"/>
              </a:tabLst>
            </a:pPr>
            <a:r>
              <a:rPr sz="4800" spc="-40" dirty="0"/>
              <a:t>It’s	</a:t>
            </a:r>
            <a:r>
              <a:rPr sz="4800" spc="-5" dirty="0"/>
              <a:t>only the</a:t>
            </a:r>
            <a:r>
              <a:rPr sz="4800" spc="-90" dirty="0"/>
              <a:t> </a:t>
            </a:r>
            <a:r>
              <a:rPr sz="4800" spc="-5" dirty="0"/>
              <a:t>Beginning…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7867" y="62209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4306" y="1212817"/>
            <a:ext cx="8463280" cy="442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30">
              <a:lnSpc>
                <a:spcPts val="4160"/>
              </a:lnSpc>
            </a:pPr>
            <a:r>
              <a:rPr sz="3600" b="1" dirty="0">
                <a:latin typeface="Calibri"/>
                <a:cs typeface="Calibri"/>
              </a:rPr>
              <a:t>Aims:</a:t>
            </a:r>
            <a:endParaRPr sz="3600" dirty="0">
              <a:latin typeface="Calibri"/>
              <a:cs typeface="Calibri"/>
            </a:endParaRPr>
          </a:p>
          <a:p>
            <a:pPr marL="469900" indent="-457200">
              <a:lnSpc>
                <a:spcPts val="3679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20" dirty="0">
                <a:latin typeface="Calibri"/>
                <a:cs typeface="Calibri"/>
              </a:rPr>
              <a:t>Reflect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lang="en-ZA" sz="3200" spc="-25" dirty="0">
                <a:latin typeface="Calibri"/>
                <a:cs typeface="Calibri"/>
              </a:rPr>
              <a:t>NT_</a:t>
            </a:r>
            <a:r>
              <a:rPr sz="3200" spc="-25" dirty="0">
                <a:latin typeface="Calibri"/>
                <a:cs typeface="Calibri"/>
              </a:rPr>
              <a:t>BT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course</a:t>
            </a:r>
            <a:endParaRPr sz="32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829"/>
              </a:lnSpc>
              <a:spcBef>
                <a:spcPts val="13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Identify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determine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continue </a:t>
            </a:r>
            <a:r>
              <a:rPr sz="3200" dirty="0">
                <a:latin typeface="Calibri"/>
                <a:cs typeface="Calibri"/>
              </a:rPr>
              <a:t>utilizing  the 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lang="en-ZA" sz="3200" spc="-25" dirty="0">
                <a:latin typeface="Calibri"/>
                <a:cs typeface="Calibri"/>
              </a:rPr>
              <a:t>NT_</a:t>
            </a:r>
            <a:r>
              <a:rPr sz="3200" spc="-25" dirty="0">
                <a:latin typeface="Calibri"/>
                <a:cs typeface="Calibri"/>
              </a:rPr>
              <a:t>BT </a:t>
            </a:r>
            <a:r>
              <a:rPr sz="3200" spc="-5" dirty="0">
                <a:latin typeface="Calibri"/>
                <a:cs typeface="Calibri"/>
              </a:rPr>
              <a:t>support </a:t>
            </a:r>
            <a:r>
              <a:rPr sz="3200" spc="-15" dirty="0">
                <a:latin typeface="Calibri"/>
                <a:cs typeface="Calibri"/>
              </a:rPr>
              <a:t>structures </a:t>
            </a:r>
            <a:r>
              <a:rPr sz="3200" dirty="0">
                <a:latin typeface="Calibri"/>
                <a:cs typeface="Calibri"/>
              </a:rPr>
              <a:t>(within and </a:t>
            </a:r>
            <a:r>
              <a:rPr sz="3200" spc="-15" dirty="0">
                <a:latin typeface="Calibri"/>
                <a:cs typeface="Calibri"/>
              </a:rPr>
              <a:t>across  </a:t>
            </a:r>
            <a:r>
              <a:rPr sz="3200" spc="-10" dirty="0">
                <a:latin typeface="Calibri"/>
                <a:cs typeface="Calibri"/>
              </a:rPr>
              <a:t>classrooms)</a:t>
            </a:r>
            <a:endParaRPr sz="3200" dirty="0">
              <a:latin typeface="Calibri"/>
              <a:cs typeface="Calibri"/>
            </a:endParaRPr>
          </a:p>
          <a:p>
            <a:pPr marL="469900" marR="400050" indent="-457200">
              <a:lnSpc>
                <a:spcPts val="3829"/>
              </a:lnSpc>
              <a:spcBef>
                <a:spcPts val="3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Provide information </a:t>
            </a:r>
            <a:r>
              <a:rPr sz="3200" spc="-20" dirty="0">
                <a:latin typeface="Calibri"/>
                <a:cs typeface="Calibri"/>
              </a:rPr>
              <a:t>regarding </a:t>
            </a:r>
            <a:r>
              <a:rPr sz="3200" spc="-5" dirty="0">
                <a:latin typeface="Calibri"/>
                <a:cs typeface="Calibri"/>
              </a:rPr>
              <a:t>H3ABioNet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0" dirty="0">
                <a:latin typeface="Calibri"/>
                <a:cs typeface="Calibri"/>
              </a:rPr>
              <a:t>local bioinformatics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support,</a:t>
            </a:r>
          </a:p>
          <a:p>
            <a:pPr marL="381000" marR="3496945">
              <a:lnSpc>
                <a:spcPts val="3829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well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5" dirty="0">
                <a:latin typeface="Calibri"/>
                <a:cs typeface="Calibri"/>
              </a:rPr>
              <a:t>where to </a:t>
            </a:r>
            <a:r>
              <a:rPr sz="3200" dirty="0">
                <a:latin typeface="Calibri"/>
                <a:cs typeface="Calibri"/>
              </a:rPr>
              <a:t>find this  </a:t>
            </a:r>
            <a:r>
              <a:rPr sz="3200" spc="-10" dirty="0">
                <a:latin typeface="Calibri"/>
                <a:cs typeface="Calibri"/>
              </a:rPr>
              <a:t>information.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5BB2AE4-68EE-4D38-A794-6C710D357179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Data </a:t>
            </a:r>
            <a:r>
              <a:rPr spc="-10" dirty="0"/>
              <a:t>Analysis</a:t>
            </a:r>
            <a:r>
              <a:rPr spc="-30" dirty="0"/>
              <a:t> </a:t>
            </a:r>
            <a:r>
              <a:rPr spc="-5" dirty="0"/>
              <a:t>Pipelines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419" y="1217071"/>
            <a:ext cx="7012305" cy="470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SOPs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practice </a:t>
            </a:r>
            <a:r>
              <a:rPr sz="3200" spc="-15" dirty="0">
                <a:latin typeface="Calibri"/>
                <a:cs typeface="Calibri"/>
              </a:rPr>
              <a:t>datasets </a:t>
            </a:r>
            <a:r>
              <a:rPr sz="3200" spc="-10" dirty="0">
                <a:latin typeface="Calibri"/>
                <a:cs typeface="Calibri"/>
              </a:rPr>
              <a:t>available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for: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NGS </a:t>
            </a:r>
            <a:r>
              <a:rPr sz="2800" spc="-15" dirty="0">
                <a:latin typeface="Calibri"/>
                <a:cs typeface="Calibri"/>
              </a:rPr>
              <a:t>variant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calling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Genome </a:t>
            </a:r>
            <a:r>
              <a:rPr sz="2800" spc="-10" dirty="0">
                <a:latin typeface="Calibri"/>
                <a:cs typeface="Calibri"/>
              </a:rPr>
              <a:t>association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studies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16s </a:t>
            </a:r>
            <a:r>
              <a:rPr sz="2800" spc="-5" dirty="0">
                <a:latin typeface="Calibri"/>
                <a:cs typeface="Calibri"/>
              </a:rPr>
              <a:t>rRNA </a:t>
            </a:r>
            <a:r>
              <a:rPr sz="2800" spc="-15" dirty="0">
                <a:latin typeface="Calibri"/>
                <a:cs typeface="Calibri"/>
              </a:rPr>
              <a:t>diversity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Further </a:t>
            </a:r>
            <a:r>
              <a:rPr sz="3200" spc="-15" dirty="0">
                <a:latin typeface="Calibri"/>
                <a:cs typeface="Calibri"/>
              </a:rPr>
              <a:t>SOPs </a:t>
            </a:r>
            <a:r>
              <a:rPr sz="3200" spc="-5" dirty="0">
                <a:latin typeface="Calibri"/>
                <a:cs typeface="Calibri"/>
              </a:rPr>
              <a:t>under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RNA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30" dirty="0">
                <a:latin typeface="Calibri"/>
                <a:cs typeface="Calibri"/>
              </a:rPr>
              <a:t>Variant </a:t>
            </a:r>
            <a:r>
              <a:rPr sz="2800" spc="-10" dirty="0">
                <a:latin typeface="Calibri"/>
                <a:cs typeface="Calibri"/>
              </a:rPr>
              <a:t>annotation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prioritisation</a:t>
            </a:r>
            <a:endParaRPr sz="2800">
              <a:latin typeface="Calibri"/>
              <a:cs typeface="Calibri"/>
            </a:endParaRPr>
          </a:p>
          <a:p>
            <a:pPr marL="355600" marR="121285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5" dirty="0">
                <a:latin typeface="Calibri"/>
                <a:cs typeface="Calibri"/>
              </a:rPr>
              <a:t>Guidelines on server </a:t>
            </a:r>
            <a:r>
              <a:rPr sz="3200" spc="-10" dirty="0">
                <a:latin typeface="Calibri"/>
                <a:cs typeface="Calibri"/>
              </a:rPr>
              <a:t>setup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general 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administration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9DA683-5644-49F1-9ED0-8E8C58BC6709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074" y="150753"/>
            <a:ext cx="4855845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H3ABioNet</a:t>
            </a:r>
            <a:r>
              <a:rPr spc="-60" dirty="0"/>
              <a:t> </a:t>
            </a:r>
            <a:r>
              <a:rPr spc="-5" dirty="0"/>
              <a:t>Helpdesk</a:t>
            </a:r>
          </a:p>
        </p:txBody>
      </p:sp>
      <p:sp>
        <p:nvSpPr>
          <p:cNvPr id="3" name="object 3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7" y="836711"/>
            <a:ext cx="826008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9151" y="740876"/>
            <a:ext cx="8208911" cy="5964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F159018-84A5-4591-A2BD-A52D01B1B54A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866" y="477011"/>
            <a:ext cx="187515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29" dirty="0"/>
              <a:t>T</a:t>
            </a:r>
            <a:r>
              <a:rPr spc="-95" dirty="0"/>
              <a:t>r</a:t>
            </a:r>
            <a:r>
              <a:rPr dirty="0"/>
              <a:t>a</a:t>
            </a:r>
            <a:r>
              <a:rPr spc="-10" dirty="0"/>
              <a:t>i</a:t>
            </a:r>
            <a:r>
              <a:rPr dirty="0"/>
              <a:t>n</a:t>
            </a:r>
            <a:r>
              <a:rPr spc="-10" dirty="0"/>
              <a:t>i</a:t>
            </a:r>
            <a:r>
              <a:rPr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7870825" cy="419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4361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Hosted </a:t>
            </a:r>
            <a:r>
              <a:rPr sz="3200" spc="-20" dirty="0">
                <a:latin typeface="Calibri"/>
                <a:cs typeface="Calibri"/>
              </a:rPr>
              <a:t>several </a:t>
            </a:r>
            <a:r>
              <a:rPr sz="3200" spc="-10" dirty="0">
                <a:latin typeface="Calibri"/>
                <a:cs typeface="Calibri"/>
              </a:rPr>
              <a:t>workshops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range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10" dirty="0">
                <a:latin typeface="Calibri"/>
                <a:cs typeface="Calibri"/>
              </a:rPr>
              <a:t>bioinformatics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topics</a:t>
            </a:r>
            <a:endParaRPr sz="3200">
              <a:latin typeface="Calibri"/>
              <a:cs typeface="Calibri"/>
            </a:endParaRPr>
          </a:p>
          <a:p>
            <a:pPr marL="355600" marR="788670" indent="-342900">
              <a:lnSpc>
                <a:spcPct val="100299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List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workshops available </a:t>
            </a:r>
            <a:r>
              <a:rPr sz="3200" spc="-15" dirty="0">
                <a:latin typeface="Calibri"/>
                <a:cs typeface="Calibri"/>
              </a:rPr>
              <a:t>here:  </a:t>
            </a:r>
            <a:r>
              <a:rPr sz="320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http://www.h3abionet.org</a:t>
            </a:r>
            <a:r>
              <a:rPr sz="3200" u="heavy" spc="-10" dirty="0">
                <a:solidFill>
                  <a:srgbClr val="0000FF"/>
                </a:solidFill>
                <a:latin typeface="Calibri"/>
                <a:cs typeface="Calibri"/>
              </a:rPr>
              <a:t>/training-and-  </a:t>
            </a:r>
            <a:r>
              <a:rPr sz="3200" u="heavy" spc="-15" dirty="0">
                <a:solidFill>
                  <a:srgbClr val="0000FF"/>
                </a:solidFill>
                <a:latin typeface="Calibri"/>
                <a:cs typeface="Calibri"/>
              </a:rPr>
              <a:t>education/h3abionet-courses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5" dirty="0">
                <a:latin typeface="Calibri"/>
                <a:cs typeface="Calibri"/>
              </a:rPr>
              <a:t>process </a:t>
            </a:r>
            <a:r>
              <a:rPr sz="3200" spc="-5" dirty="0">
                <a:latin typeface="Calibri"/>
                <a:cs typeface="Calibri"/>
              </a:rPr>
              <a:t>of updating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organising </a:t>
            </a:r>
            <a:r>
              <a:rPr sz="3200" dirty="0">
                <a:latin typeface="Calibri"/>
                <a:cs typeface="Calibri"/>
              </a:rPr>
              <a:t>this  </a:t>
            </a:r>
            <a:r>
              <a:rPr sz="3200" spc="-15" dirty="0">
                <a:latin typeface="Calibri"/>
                <a:cs typeface="Calibri"/>
              </a:rPr>
              <a:t>resource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Linking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eGenomics </a:t>
            </a:r>
            <a:r>
              <a:rPr sz="3200" spc="-10" dirty="0">
                <a:latin typeface="Calibri"/>
                <a:cs typeface="Calibri"/>
              </a:rPr>
              <a:t>catalogue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B869B2-4747-494A-B752-B25E2FA489FB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79" y="1412775"/>
            <a:ext cx="7092279" cy="4884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1760" y="332656"/>
            <a:ext cx="4414025" cy="900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52735"/>
            <a:ext cx="1723829" cy="46988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77" y="5733256"/>
            <a:ext cx="9109322" cy="570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A3BED75-7584-48A4-8AB3-44C96768F709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126" y="477011"/>
            <a:ext cx="330517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Other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7423150" cy="390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Design 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new </a:t>
            </a:r>
            <a:r>
              <a:rPr sz="3200" spc="-10" dirty="0">
                <a:latin typeface="Calibri"/>
                <a:cs typeface="Calibri"/>
              </a:rPr>
              <a:t>African </a:t>
            </a:r>
            <a:r>
              <a:rPr sz="3200" spc="-5" dirty="0">
                <a:latin typeface="Calibri"/>
                <a:cs typeface="Calibri"/>
              </a:rPr>
              <a:t>genotyping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  <a:p>
            <a:pPr marL="355600" marR="158115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Development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participant </a:t>
            </a:r>
            <a:r>
              <a:rPr sz="3200" spc="-10" dirty="0">
                <a:latin typeface="Calibri"/>
                <a:cs typeface="Calibri"/>
              </a:rPr>
              <a:t>recruitment  database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Development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H3Africa </a:t>
            </a:r>
            <a:r>
              <a:rPr sz="3200" spc="-15" dirty="0">
                <a:latin typeface="Calibri"/>
                <a:cs typeface="Calibri"/>
              </a:rPr>
              <a:t>data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archive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H3ABioNet </a:t>
            </a:r>
            <a:r>
              <a:rPr sz="3200" dirty="0">
                <a:latin typeface="Calibri"/>
                <a:cs typeface="Calibri"/>
              </a:rPr>
              <a:t>seminar </a:t>
            </a:r>
            <a:r>
              <a:rPr sz="3200" spc="-5" dirty="0">
                <a:latin typeface="Calibri"/>
                <a:cs typeface="Calibri"/>
              </a:rPr>
              <a:t>series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journal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club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Workshop </a:t>
            </a:r>
            <a:r>
              <a:rPr sz="3200" spc="-5" dirty="0">
                <a:latin typeface="Calibri"/>
                <a:cs typeface="Calibri"/>
              </a:rPr>
              <a:t>proposals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internships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http://www.h3abionet.org</a:t>
            </a:r>
            <a:r>
              <a:rPr sz="3200" u="heavy" spc="-10" dirty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27A0A0C-532D-4BBA-9F46-59E7ED0708B8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0" dirty="0"/>
              <a:t>Acknowledgements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753554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H3ABioNet </a:t>
            </a:r>
            <a:r>
              <a:rPr sz="3200" dirty="0">
                <a:latin typeface="Calibri"/>
                <a:cs typeface="Calibri"/>
              </a:rPr>
              <a:t>is funded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NIH Common  Fund, NHGRI </a:t>
            </a:r>
            <a:r>
              <a:rPr sz="3200" spc="-15" dirty="0">
                <a:latin typeface="Calibri"/>
                <a:cs typeface="Calibri"/>
              </a:rPr>
              <a:t>grant: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U41HG006941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437CDE7-43BA-4E40-ADB9-2C7D79263238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482" y="297948"/>
            <a:ext cx="111760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</a:t>
            </a:r>
            <a:r>
              <a:rPr spc="-70" dirty="0"/>
              <a:t>e</a:t>
            </a:r>
            <a:r>
              <a:rPr dirty="0"/>
              <a:t>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2127" y="1839351"/>
            <a:ext cx="5137150" cy="166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5" dirty="0">
                <a:latin typeface="Calibri"/>
                <a:cs typeface="Calibri"/>
              </a:rPr>
              <a:t>watch </a:t>
            </a:r>
            <a:r>
              <a:rPr sz="4800" spc="-5" dirty="0">
                <a:latin typeface="Calibri"/>
                <a:cs typeface="Calibri"/>
              </a:rPr>
              <a:t>video labeled:</a:t>
            </a:r>
            <a:endParaRPr sz="4800">
              <a:latin typeface="Calibri"/>
              <a:cs typeface="Calibri"/>
            </a:endParaRPr>
          </a:p>
          <a:p>
            <a:pPr marL="137160" algn="ctr">
              <a:lnSpc>
                <a:spcPct val="100000"/>
              </a:lnSpc>
              <a:spcBef>
                <a:spcPts val="1140"/>
              </a:spcBef>
            </a:pPr>
            <a:r>
              <a:rPr sz="4800" spc="-30" dirty="0">
                <a:latin typeface="Calibri"/>
                <a:cs typeface="Calibri"/>
              </a:rPr>
              <a:t>Part</a:t>
            </a:r>
            <a:r>
              <a:rPr sz="4800" spc="-8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6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9C4B202-90A3-4CD8-892E-6616A3F664D2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598" y="3440874"/>
            <a:ext cx="7189470" cy="206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1" spc="-55" dirty="0">
                <a:latin typeface="Calibri"/>
                <a:cs typeface="Calibri"/>
              </a:rPr>
              <a:t>Wrap </a:t>
            </a:r>
            <a:r>
              <a:rPr sz="4400" b="1" dirty="0">
                <a:latin typeface="Calibri"/>
                <a:cs typeface="Calibri"/>
              </a:rPr>
              <a:t>Up </a:t>
            </a:r>
            <a:r>
              <a:rPr sz="4400" b="1" spc="-10" dirty="0">
                <a:latin typeface="Calibri"/>
                <a:cs typeface="Calibri"/>
              </a:rPr>
              <a:t>Session</a:t>
            </a:r>
            <a:endParaRPr sz="4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985"/>
              </a:spcBef>
            </a:pPr>
            <a:r>
              <a:rPr sz="4000" b="1" spc="-25" dirty="0">
                <a:latin typeface="Calibri"/>
                <a:cs typeface="Calibri"/>
              </a:rPr>
              <a:t>Part </a:t>
            </a:r>
            <a:r>
              <a:rPr sz="4000" b="1" dirty="0">
                <a:latin typeface="Calibri"/>
                <a:cs typeface="Calibri"/>
              </a:rPr>
              <a:t>6 – </a:t>
            </a:r>
            <a:r>
              <a:rPr sz="4000" b="1" spc="-25" dirty="0">
                <a:latin typeface="Calibri"/>
                <a:cs typeface="Calibri"/>
              </a:rPr>
              <a:t>What’s </a:t>
            </a:r>
            <a:r>
              <a:rPr sz="4000" b="1" spc="-5" dirty="0">
                <a:latin typeface="Calibri"/>
                <a:cs typeface="Calibri"/>
              </a:rPr>
              <a:t>happening </a:t>
            </a:r>
            <a:r>
              <a:rPr sz="4000" b="1" spc="-20" dirty="0">
                <a:latin typeface="Calibri"/>
                <a:cs typeface="Calibri"/>
              </a:rPr>
              <a:t>at </a:t>
            </a:r>
            <a:r>
              <a:rPr sz="4000" b="1" spc="-10" dirty="0">
                <a:latin typeface="Calibri"/>
                <a:cs typeface="Calibri"/>
              </a:rPr>
              <a:t>your  </a:t>
            </a:r>
            <a:r>
              <a:rPr sz="4000" b="1" spc="-5" dirty="0">
                <a:latin typeface="Calibri"/>
                <a:cs typeface="Calibri"/>
              </a:rPr>
              <a:t>institution?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548679"/>
            <a:ext cx="6921327" cy="1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9266" y="542330"/>
            <a:ext cx="6934200" cy="1682750"/>
          </a:xfrm>
          <a:custGeom>
            <a:avLst/>
            <a:gdLst/>
            <a:ahLst/>
            <a:cxnLst/>
            <a:rect l="l" t="t" r="r" b="b"/>
            <a:pathLst>
              <a:path w="6934200" h="1682750">
                <a:moveTo>
                  <a:pt x="0" y="0"/>
                </a:moveTo>
                <a:lnTo>
                  <a:pt x="6934027" y="0"/>
                </a:lnTo>
                <a:lnTo>
                  <a:pt x="6934027" y="1682747"/>
                </a:lnTo>
                <a:lnTo>
                  <a:pt x="0" y="1682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58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172" y="6086435"/>
            <a:ext cx="18669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B942606-3299-4436-A988-A6253FCDA6B3}"/>
              </a:ext>
            </a:extLst>
          </p:cNvPr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prstClr val="black"/>
                </a:solidFill>
              </a:rPr>
              <a:t>16S rRNA Microbiome Intermediate Bioinformatics Course:</a:t>
            </a:r>
          </a:p>
          <a:p>
            <a:r>
              <a:rPr lang="en-ZA" sz="2400" b="1" dirty="0">
                <a:solidFill>
                  <a:prstClr val="black"/>
                </a:solidFill>
              </a:rPr>
              <a:t>Int_BT_2019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A857D8F-6416-4BC8-9200-913E09285596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689" y="202059"/>
            <a:ext cx="5164455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0" marR="5080" indent="-1358900">
              <a:lnSpc>
                <a:spcPts val="5270"/>
              </a:lnSpc>
            </a:pPr>
            <a:r>
              <a:rPr spc="-15" dirty="0"/>
              <a:t>Bioinformatics </a:t>
            </a:r>
            <a:r>
              <a:rPr spc="-20" dirty="0"/>
              <a:t>at </a:t>
            </a:r>
            <a:r>
              <a:rPr spc="-15" dirty="0"/>
              <a:t>your  </a:t>
            </a:r>
            <a:r>
              <a:rPr spc="-10" dirty="0"/>
              <a:t>Institution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35679" y="6172190"/>
            <a:ext cx="3221888" cy="425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679" y="6172190"/>
            <a:ext cx="3221990" cy="0"/>
          </a:xfrm>
          <a:custGeom>
            <a:avLst/>
            <a:gdLst/>
            <a:ahLst/>
            <a:cxnLst/>
            <a:rect l="l" t="t" r="r" b="b"/>
            <a:pathLst>
              <a:path w="3221990">
                <a:moveTo>
                  <a:pt x="0" y="0"/>
                </a:moveTo>
                <a:lnTo>
                  <a:pt x="3221888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419" y="1688260"/>
            <a:ext cx="7590790" cy="3802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Bioinformatics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expertise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Bioinformatics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Computational  </a:t>
            </a:r>
            <a:r>
              <a:rPr sz="3200" spc="-15" dirty="0">
                <a:latin typeface="Calibri"/>
                <a:cs typeface="Calibri"/>
              </a:rPr>
              <a:t>resources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Bioinformatics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Activities</a:t>
            </a:r>
            <a:endParaRPr sz="3200">
              <a:latin typeface="Calibri"/>
              <a:cs typeface="Calibri"/>
            </a:endParaRPr>
          </a:p>
          <a:p>
            <a:pPr marL="355600" marR="156591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find support and </a:t>
            </a:r>
            <a:r>
              <a:rPr sz="3200" spc="-5" dirty="0">
                <a:latin typeface="Calibri"/>
                <a:cs typeface="Calibri"/>
              </a:rPr>
              <a:t>further  </a:t>
            </a:r>
            <a:r>
              <a:rPr sz="3200" spc="-10" dirty="0">
                <a:latin typeface="Calibri"/>
                <a:cs typeface="Calibri"/>
              </a:rPr>
              <a:t>information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and who the </a:t>
            </a:r>
            <a:r>
              <a:rPr sz="3200" spc="-5" dirty="0">
                <a:latin typeface="Calibri"/>
                <a:cs typeface="Calibri"/>
              </a:rPr>
              <a:t>Node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Ambassador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579BE6F-A11F-4FE8-8CCB-7410E7DE8A1C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689" y="130051"/>
            <a:ext cx="5164455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0" marR="5080" indent="-1358900">
              <a:lnSpc>
                <a:spcPts val="5270"/>
              </a:lnSpc>
            </a:pPr>
            <a:r>
              <a:rPr spc="-15" dirty="0"/>
              <a:t>Bioinformatics </a:t>
            </a:r>
            <a:r>
              <a:rPr spc="-20" dirty="0"/>
              <a:t>at </a:t>
            </a:r>
            <a:r>
              <a:rPr spc="-15" dirty="0"/>
              <a:t>your  </a:t>
            </a:r>
            <a:r>
              <a:rPr spc="-10" dirty="0"/>
              <a:t>Institution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35679" y="6172200"/>
            <a:ext cx="3221888" cy="353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979" y="1569707"/>
            <a:ext cx="7893684" cy="461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z="3000" b="1" spc="-5" dirty="0">
                <a:latin typeface="Calibri"/>
                <a:cs typeface="Calibri"/>
              </a:rPr>
              <a:t>Activity </a:t>
            </a:r>
            <a:r>
              <a:rPr sz="3000" b="1" dirty="0">
                <a:latin typeface="Calibri"/>
                <a:cs typeface="Calibri"/>
              </a:rPr>
              <a:t>4 </a:t>
            </a:r>
            <a:r>
              <a:rPr sz="3000" spc="-5" dirty="0">
                <a:latin typeface="Calibri"/>
                <a:cs typeface="Calibri"/>
              </a:rPr>
              <a:t>(30-40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mins)</a:t>
            </a:r>
            <a:endParaRPr sz="30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65"/>
              </a:spcBef>
            </a:pPr>
            <a:r>
              <a:rPr sz="3000" b="1" spc="-20" dirty="0">
                <a:latin typeface="Calibri"/>
                <a:cs typeface="Calibri"/>
              </a:rPr>
              <a:t>Part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1:</a:t>
            </a:r>
            <a:endParaRPr sz="3000">
              <a:latin typeface="Calibri"/>
              <a:cs typeface="Calibri"/>
            </a:endParaRPr>
          </a:p>
          <a:p>
            <a:pPr marL="44704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sz="2800" spc="-20" dirty="0">
                <a:latin typeface="Calibri"/>
                <a:cs typeface="Calibri"/>
              </a:rPr>
              <a:t>Staff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presentation</a:t>
            </a:r>
            <a:endParaRPr sz="2800">
              <a:latin typeface="Calibri"/>
              <a:cs typeface="Calibri"/>
            </a:endParaRPr>
          </a:p>
          <a:p>
            <a:pPr marL="44704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sz="2800" spc="-10" dirty="0">
                <a:latin typeface="Calibri"/>
                <a:cs typeface="Calibri"/>
              </a:rPr>
              <a:t>Meet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Ambassador</a:t>
            </a:r>
            <a:endParaRPr sz="28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sz="3000" b="1" spc="-20" dirty="0">
                <a:latin typeface="Calibri"/>
                <a:cs typeface="Calibri"/>
              </a:rPr>
              <a:t>Part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2:</a:t>
            </a:r>
            <a:endParaRPr sz="3000">
              <a:latin typeface="Calibri"/>
              <a:cs typeface="Calibri"/>
            </a:endParaRPr>
          </a:p>
          <a:p>
            <a:pPr marL="44704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sz="2800" dirty="0">
                <a:latin typeface="Calibri"/>
                <a:cs typeface="Calibri"/>
              </a:rPr>
              <a:t>Q&amp;A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session</a:t>
            </a:r>
            <a:endParaRPr sz="28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35"/>
              </a:spcBef>
            </a:pPr>
            <a:r>
              <a:rPr sz="3000" b="1" spc="-20" dirty="0">
                <a:latin typeface="Calibri"/>
                <a:cs typeface="Calibri"/>
              </a:rPr>
              <a:t>Part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3:</a:t>
            </a:r>
            <a:endParaRPr sz="3000">
              <a:latin typeface="Calibri"/>
              <a:cs typeface="Calibri"/>
            </a:endParaRPr>
          </a:p>
          <a:p>
            <a:pPr marL="447040" marR="5080" indent="-342900">
              <a:lnSpc>
                <a:spcPts val="3030"/>
              </a:lnSpc>
              <a:spcBef>
                <a:spcPts val="740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sz="2800" spc="-10" dirty="0">
                <a:latin typeface="Calibri"/>
                <a:cs typeface="Calibri"/>
              </a:rPr>
              <a:t>Summarize </a:t>
            </a:r>
            <a:r>
              <a:rPr sz="2800" spc="-5" dirty="0">
                <a:latin typeface="Calibri"/>
                <a:cs typeface="Calibri"/>
              </a:rPr>
              <a:t>the main </a:t>
            </a:r>
            <a:r>
              <a:rPr sz="2800" spc="-10" dirty="0">
                <a:latin typeface="Calibri"/>
                <a:cs typeface="Calibri"/>
              </a:rPr>
              <a:t>points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presentation </a:t>
            </a:r>
            <a:r>
              <a:rPr sz="2800" spc="-5" dirty="0">
                <a:latin typeface="Calibri"/>
                <a:cs typeface="Calibri"/>
              </a:rPr>
              <a:t>and  add them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Vula </a:t>
            </a:r>
            <a:r>
              <a:rPr sz="2800" spc="-15" dirty="0">
                <a:latin typeface="Calibri"/>
                <a:cs typeface="Calibri"/>
              </a:rPr>
              <a:t>forums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reply to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955"/>
              </a:lnSpc>
              <a:tabLst>
                <a:tab pos="446405" algn="l"/>
              </a:tabLst>
            </a:pPr>
            <a:r>
              <a:rPr sz="2800" u="sng" dirty="0">
                <a:latin typeface="Times New Roman"/>
                <a:cs typeface="Times New Roman"/>
              </a:rPr>
              <a:t> 	</a:t>
            </a:r>
            <a:r>
              <a:rPr sz="2800" u="sng" spc="-10" dirty="0">
                <a:latin typeface="Calibri"/>
                <a:cs typeface="Calibri"/>
              </a:rPr>
              <a:t>classrooms ‘meet </a:t>
            </a:r>
            <a:r>
              <a:rPr sz="2800" u="sng" spc="-5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classroom’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AB712F3-F4B3-4DA3-84A2-55DD00A2AF9F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990" y="116019"/>
            <a:ext cx="4906645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Learning</a:t>
            </a:r>
            <a:r>
              <a:rPr sz="4800" spc="-65" dirty="0"/>
              <a:t> </a:t>
            </a:r>
            <a:r>
              <a:rPr sz="4800" spc="-15" dirty="0"/>
              <a:t>Outcomes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7867" y="62209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260" y="878558"/>
            <a:ext cx="8475345" cy="558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51585">
              <a:lnSpc>
                <a:spcPts val="3329"/>
              </a:lnSpc>
            </a:pPr>
            <a:r>
              <a:rPr sz="2800" spc="-15" dirty="0">
                <a:latin typeface="Arial"/>
                <a:cs typeface="Arial"/>
              </a:rPr>
              <a:t>•</a:t>
            </a:r>
            <a:r>
              <a:rPr sz="2800" spc="-15" dirty="0">
                <a:latin typeface="Calibri"/>
                <a:cs typeface="Calibri"/>
              </a:rPr>
              <a:t>reflect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lang="en-ZA" sz="2800" spc="-25" dirty="0">
                <a:latin typeface="Calibri"/>
                <a:cs typeface="Calibri"/>
              </a:rPr>
              <a:t>NT_</a:t>
            </a:r>
            <a:r>
              <a:rPr sz="2800" spc="-25" dirty="0">
                <a:latin typeface="Calibri"/>
                <a:cs typeface="Calibri"/>
              </a:rPr>
              <a:t>BT </a:t>
            </a:r>
            <a:r>
              <a:rPr sz="2800" spc="-15" dirty="0">
                <a:latin typeface="Calibri"/>
                <a:cs typeface="Calibri"/>
              </a:rPr>
              <a:t>course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provide </a:t>
            </a:r>
            <a:r>
              <a:rPr sz="2800" spc="-10" dirty="0">
                <a:latin typeface="Calibri"/>
                <a:cs typeface="Calibri"/>
              </a:rPr>
              <a:t>anonymous  </a:t>
            </a:r>
            <a:r>
              <a:rPr sz="2800" spc="-15" dirty="0">
                <a:latin typeface="Calibri"/>
                <a:cs typeface="Calibri"/>
              </a:rPr>
              <a:t>feedback</a:t>
            </a:r>
            <a:endParaRPr sz="2800" dirty="0">
              <a:latin typeface="Calibri"/>
              <a:cs typeface="Calibri"/>
            </a:endParaRPr>
          </a:p>
          <a:p>
            <a:pPr marL="12700" marR="1314450">
              <a:lnSpc>
                <a:spcPts val="3370"/>
              </a:lnSpc>
              <a:spcBef>
                <a:spcPts val="5"/>
              </a:spcBef>
            </a:pPr>
            <a:r>
              <a:rPr sz="2800" spc="-15" dirty="0">
                <a:latin typeface="Arial"/>
                <a:cs typeface="Arial"/>
              </a:rPr>
              <a:t>•</a:t>
            </a:r>
            <a:r>
              <a:rPr sz="2800" spc="-15" dirty="0">
                <a:latin typeface="Calibri"/>
                <a:cs typeface="Calibri"/>
              </a:rPr>
              <a:t>reflect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40" dirty="0">
                <a:latin typeface="Calibri"/>
                <a:cs typeface="Calibri"/>
              </a:rPr>
              <a:t>one’s </a:t>
            </a:r>
            <a:r>
              <a:rPr sz="2800" spc="-10" dirty="0">
                <a:latin typeface="Calibri"/>
                <a:cs typeface="Calibri"/>
              </a:rPr>
              <a:t>confidence </a:t>
            </a:r>
            <a:r>
              <a:rPr sz="2800" spc="-15" dirty="0">
                <a:latin typeface="Calibri"/>
                <a:cs typeface="Calibri"/>
              </a:rPr>
              <a:t>to perform </a:t>
            </a:r>
            <a:r>
              <a:rPr sz="2800" spc="-5" dirty="0">
                <a:latin typeface="Calibri"/>
                <a:cs typeface="Calibri"/>
              </a:rPr>
              <a:t>particular  </a:t>
            </a:r>
            <a:r>
              <a:rPr sz="2800" spc="-10" dirty="0">
                <a:latin typeface="Calibri"/>
                <a:cs typeface="Calibri"/>
              </a:rPr>
              <a:t>bioinformatics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800" spc="-5" dirty="0">
                <a:latin typeface="Arial"/>
                <a:cs typeface="Arial"/>
              </a:rPr>
              <a:t>•</a:t>
            </a:r>
            <a:r>
              <a:rPr sz="2800" spc="-5" dirty="0">
                <a:latin typeface="Calibri"/>
                <a:cs typeface="Calibri"/>
              </a:rPr>
              <a:t>be able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explain what </a:t>
            </a:r>
            <a:r>
              <a:rPr sz="2800" spc="-5" dirty="0">
                <a:latin typeface="Calibri"/>
                <a:cs typeface="Calibri"/>
              </a:rPr>
              <a:t>H3ABioNet is and </a:t>
            </a:r>
            <a:r>
              <a:rPr sz="2800" spc="-10" dirty="0">
                <a:latin typeface="Calibri"/>
                <a:cs typeface="Calibri"/>
              </a:rPr>
              <a:t>what tools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345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services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endParaRPr sz="2800" dirty="0">
              <a:latin typeface="Calibri"/>
              <a:cs typeface="Calibri"/>
            </a:endParaRPr>
          </a:p>
          <a:p>
            <a:pPr marL="12700" marR="597535">
              <a:lnSpc>
                <a:spcPts val="3370"/>
              </a:lnSpc>
              <a:spcBef>
                <a:spcPts val="8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r>
              <a:rPr sz="2800" spc="-5" dirty="0">
                <a:latin typeface="Calibri"/>
                <a:cs typeface="Calibri"/>
              </a:rPr>
              <a:t>be able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name the H3ABioNet node ambassador </a:t>
            </a:r>
            <a:r>
              <a:rPr sz="2800" spc="-25" dirty="0">
                <a:latin typeface="Calibri"/>
                <a:cs typeface="Calibri"/>
              </a:rPr>
              <a:t>for  </a:t>
            </a:r>
            <a:r>
              <a:rPr sz="2800" spc="-40" dirty="0">
                <a:latin typeface="Calibri"/>
                <a:cs typeface="Calibri"/>
              </a:rPr>
              <a:t>one’s </a:t>
            </a:r>
            <a:r>
              <a:rPr sz="2800" spc="-10" dirty="0">
                <a:latin typeface="Calibri"/>
                <a:cs typeface="Calibri"/>
              </a:rPr>
              <a:t>institution, </a:t>
            </a:r>
            <a:r>
              <a:rPr sz="2800" spc="-5" dirty="0">
                <a:latin typeface="Calibri"/>
                <a:cs typeface="Calibri"/>
              </a:rPr>
              <a:t>and will know his/her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role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254"/>
              </a:lnSpc>
            </a:pPr>
            <a:r>
              <a:rPr sz="2800" spc="-5" dirty="0">
                <a:latin typeface="Arial"/>
                <a:cs typeface="Arial"/>
              </a:rPr>
              <a:t>•</a:t>
            </a:r>
            <a:r>
              <a:rPr sz="2800" spc="-5" dirty="0">
                <a:latin typeface="Calibri"/>
                <a:cs typeface="Calibri"/>
              </a:rPr>
              <a:t>know the </a:t>
            </a:r>
            <a:r>
              <a:rPr sz="2800" spc="-10" dirty="0">
                <a:latin typeface="Calibri"/>
                <a:cs typeface="Calibri"/>
              </a:rPr>
              <a:t>bioinformatics </a:t>
            </a:r>
            <a:r>
              <a:rPr sz="2800" spc="-5" dirty="0">
                <a:latin typeface="Calibri"/>
                <a:cs typeface="Calibri"/>
              </a:rPr>
              <a:t>activities and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40" dirty="0">
                <a:latin typeface="Calibri"/>
                <a:cs typeface="Calibri"/>
              </a:rPr>
              <a:t>one’s </a:t>
            </a:r>
            <a:r>
              <a:rPr sz="2800" spc="-10" dirty="0">
                <a:latin typeface="Calibri"/>
                <a:cs typeface="Calibri"/>
              </a:rPr>
              <a:t>local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institution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ts val="3329"/>
              </a:lnSpc>
              <a:spcBef>
                <a:spcPts val="140"/>
              </a:spcBef>
            </a:pPr>
            <a:r>
              <a:rPr sz="2800" spc="-20" dirty="0">
                <a:latin typeface="Arial"/>
                <a:cs typeface="Arial"/>
              </a:rPr>
              <a:t>•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list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35" dirty="0">
                <a:latin typeface="Calibri"/>
                <a:cs typeface="Calibri"/>
              </a:rPr>
              <a:t>ways </a:t>
            </a:r>
            <a:r>
              <a:rPr sz="2800" spc="-5" dirty="0">
                <a:latin typeface="Calibri"/>
                <a:cs typeface="Calibri"/>
              </a:rPr>
              <a:t>in which </a:t>
            </a:r>
            <a:r>
              <a:rPr sz="2800" spc="-10" dirty="0">
                <a:latin typeface="Calibri"/>
                <a:cs typeface="Calibri"/>
              </a:rPr>
              <a:t>they can continue </a:t>
            </a:r>
            <a:r>
              <a:rPr sz="2800" spc="-15" dirty="0">
                <a:latin typeface="Calibri"/>
                <a:cs typeface="Calibri"/>
              </a:rPr>
              <a:t>to  utilize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lang="en-ZA" sz="2800" spc="-25" dirty="0">
                <a:latin typeface="Calibri"/>
                <a:cs typeface="Calibri"/>
              </a:rPr>
              <a:t>NT_</a:t>
            </a:r>
            <a:r>
              <a:rPr sz="2800" spc="-25" dirty="0">
                <a:latin typeface="Calibri"/>
                <a:cs typeface="Calibri"/>
              </a:rPr>
              <a:t>BT </a:t>
            </a:r>
            <a:r>
              <a:rPr sz="2800" spc="-5" dirty="0">
                <a:latin typeface="Calibri"/>
                <a:cs typeface="Calibri"/>
              </a:rPr>
              <a:t>support </a:t>
            </a:r>
            <a:r>
              <a:rPr sz="2800" spc="-10" dirty="0">
                <a:latin typeface="Calibri"/>
                <a:cs typeface="Calibri"/>
              </a:rPr>
              <a:t>structures </a:t>
            </a:r>
            <a:r>
              <a:rPr sz="2800" spc="-15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lang="en-ZA" sz="2800" spc="-25" dirty="0">
                <a:latin typeface="Calibri"/>
                <a:cs typeface="Calibri"/>
              </a:rPr>
              <a:t>NT_</a:t>
            </a:r>
            <a:r>
              <a:rPr sz="2800" spc="-25" dirty="0">
                <a:latin typeface="Calibri"/>
                <a:cs typeface="Calibri"/>
              </a:rPr>
              <a:t>BT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course.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D0212B7-1E8F-425E-8C31-E7A783F02A38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482" y="297948"/>
            <a:ext cx="111760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</a:t>
            </a:r>
            <a:r>
              <a:rPr spc="-70" dirty="0"/>
              <a:t>e</a:t>
            </a:r>
            <a:r>
              <a:rPr dirty="0"/>
              <a:t>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044" y="1866783"/>
            <a:ext cx="6457950" cy="324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5730"/>
              </a:lnSpc>
            </a:pPr>
            <a:r>
              <a:rPr sz="4800" spc="-5" dirty="0">
                <a:latin typeface="Calibri"/>
                <a:cs typeface="Calibri"/>
              </a:rPr>
              <a:t>Once </a:t>
            </a:r>
            <a:r>
              <a:rPr sz="4800" spc="-15" dirty="0">
                <a:latin typeface="Calibri"/>
                <a:cs typeface="Calibri"/>
              </a:rPr>
              <a:t>you </a:t>
            </a:r>
            <a:r>
              <a:rPr sz="4800" spc="-30" dirty="0">
                <a:latin typeface="Calibri"/>
                <a:cs typeface="Calibri"/>
              </a:rPr>
              <a:t>have</a:t>
            </a:r>
            <a:r>
              <a:rPr sz="4800" spc="-50" dirty="0">
                <a:latin typeface="Calibri"/>
                <a:cs typeface="Calibri"/>
              </a:rPr>
              <a:t> </a:t>
            </a:r>
            <a:r>
              <a:rPr sz="4800" spc="-15" dirty="0">
                <a:latin typeface="Calibri"/>
                <a:cs typeface="Calibri"/>
              </a:rPr>
              <a:t>completed  </a:t>
            </a:r>
            <a:r>
              <a:rPr sz="4800" spc="-5" dirty="0">
                <a:latin typeface="Calibri"/>
                <a:cs typeface="Calibri"/>
              </a:rPr>
              <a:t>activity</a:t>
            </a:r>
            <a:r>
              <a:rPr sz="4800" spc="-7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4: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4800" spc="-35" dirty="0">
                <a:latin typeface="Calibri"/>
                <a:cs typeface="Calibri"/>
              </a:rPr>
              <a:t>watch </a:t>
            </a:r>
            <a:r>
              <a:rPr sz="4800" spc="-5" dirty="0">
                <a:latin typeface="Calibri"/>
                <a:cs typeface="Calibri"/>
              </a:rPr>
              <a:t>video labeled:</a:t>
            </a:r>
            <a:endParaRPr sz="4800">
              <a:latin typeface="Calibri"/>
              <a:cs typeface="Calibri"/>
            </a:endParaRPr>
          </a:p>
          <a:p>
            <a:pPr marL="136525" algn="ctr">
              <a:lnSpc>
                <a:spcPct val="100000"/>
              </a:lnSpc>
              <a:spcBef>
                <a:spcPts val="1135"/>
              </a:spcBef>
            </a:pPr>
            <a:r>
              <a:rPr sz="4800" spc="-30" dirty="0">
                <a:latin typeface="Calibri"/>
                <a:cs typeface="Calibri"/>
              </a:rPr>
              <a:t>Part</a:t>
            </a:r>
            <a:r>
              <a:rPr sz="4800" spc="-8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7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59EDFE8-F7D7-402D-B29B-6313E18D2B8E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28" y="3440874"/>
            <a:ext cx="7288530" cy="206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4400" b="1" spc="-55" dirty="0">
                <a:latin typeface="Calibri"/>
                <a:cs typeface="Calibri"/>
              </a:rPr>
              <a:t>Wrap </a:t>
            </a:r>
            <a:r>
              <a:rPr sz="4400" b="1" dirty="0">
                <a:latin typeface="Calibri"/>
                <a:cs typeface="Calibri"/>
              </a:rPr>
              <a:t>Up </a:t>
            </a:r>
            <a:r>
              <a:rPr sz="4400" b="1" spc="-10" dirty="0">
                <a:latin typeface="Calibri"/>
                <a:cs typeface="Calibri"/>
              </a:rPr>
              <a:t>Session</a:t>
            </a:r>
            <a:endParaRPr sz="4400" dirty="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985"/>
              </a:spcBef>
            </a:pPr>
            <a:r>
              <a:rPr sz="4000" b="1" spc="-25" dirty="0">
                <a:latin typeface="Calibri"/>
                <a:cs typeface="Calibri"/>
              </a:rPr>
              <a:t>Part </a:t>
            </a:r>
            <a:r>
              <a:rPr sz="4000" b="1" dirty="0">
                <a:latin typeface="Calibri"/>
                <a:cs typeface="Calibri"/>
              </a:rPr>
              <a:t>7 – </a:t>
            </a:r>
            <a:r>
              <a:rPr sz="4000" b="1" spc="-15" dirty="0">
                <a:latin typeface="Calibri"/>
                <a:cs typeface="Calibri"/>
              </a:rPr>
              <a:t>Brainstorming </a:t>
            </a:r>
            <a:r>
              <a:rPr sz="4000" b="1" spc="-5" dirty="0">
                <a:latin typeface="Calibri"/>
                <a:cs typeface="Calibri"/>
              </a:rPr>
              <a:t>how </a:t>
            </a:r>
            <a:r>
              <a:rPr sz="4000" b="1" spc="-20" dirty="0">
                <a:latin typeface="Calibri"/>
                <a:cs typeface="Calibri"/>
              </a:rPr>
              <a:t>to </a:t>
            </a:r>
            <a:r>
              <a:rPr sz="4000" b="1" spc="-40" dirty="0">
                <a:latin typeface="Calibri"/>
                <a:cs typeface="Calibri"/>
              </a:rPr>
              <a:t>stay  </a:t>
            </a:r>
            <a:r>
              <a:rPr sz="4000" b="1" dirty="0">
                <a:latin typeface="Calibri"/>
                <a:cs typeface="Calibri"/>
              </a:rPr>
              <a:t>in </a:t>
            </a:r>
            <a:r>
              <a:rPr sz="4000" b="1" spc="-10" dirty="0">
                <a:latin typeface="Calibri"/>
                <a:cs typeface="Calibri"/>
              </a:rPr>
              <a:t>touch </a:t>
            </a:r>
            <a:r>
              <a:rPr sz="4000" b="1" dirty="0">
                <a:latin typeface="Calibri"/>
                <a:cs typeface="Calibri"/>
              </a:rPr>
              <a:t>– in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lang="en-ZA" sz="4000" b="1" spc="-10" dirty="0">
                <a:latin typeface="Calibri"/>
                <a:cs typeface="Calibri"/>
              </a:rPr>
              <a:t>Adobe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548679"/>
            <a:ext cx="6921327" cy="1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9266" y="542330"/>
            <a:ext cx="6934200" cy="1682750"/>
          </a:xfrm>
          <a:custGeom>
            <a:avLst/>
            <a:gdLst/>
            <a:ahLst/>
            <a:cxnLst/>
            <a:rect l="l" t="t" r="r" b="b"/>
            <a:pathLst>
              <a:path w="6934200" h="1682750">
                <a:moveTo>
                  <a:pt x="0" y="0"/>
                </a:moveTo>
                <a:lnTo>
                  <a:pt x="6934027" y="0"/>
                </a:lnTo>
                <a:lnTo>
                  <a:pt x="6934027" y="1682747"/>
                </a:lnTo>
                <a:lnTo>
                  <a:pt x="0" y="1682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58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172" y="6086435"/>
            <a:ext cx="18669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C2B9A0-CDB8-4670-863D-ED6606716D99}"/>
              </a:ext>
            </a:extLst>
          </p:cNvPr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prstClr val="black"/>
                </a:solidFill>
              </a:rPr>
              <a:t>16S rRNA Microbiome Intermediate Bioinformatics Course:</a:t>
            </a:r>
          </a:p>
          <a:p>
            <a:r>
              <a:rPr lang="en-ZA" sz="2400" b="1" dirty="0">
                <a:solidFill>
                  <a:prstClr val="black"/>
                </a:solidFill>
              </a:rPr>
              <a:t>Int_BT_2019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2C75740-D5CC-4CAF-B99F-AEC8A2076B9F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437" y="441963"/>
            <a:ext cx="463613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Discussion in</a:t>
            </a:r>
            <a:r>
              <a:rPr spc="-85" dirty="0"/>
              <a:t> </a:t>
            </a:r>
            <a:r>
              <a:rPr lang="en-ZA" spc="-10" dirty="0"/>
              <a:t>Adobe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35679" y="6172200"/>
            <a:ext cx="3221888" cy="353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679" y="6172200"/>
            <a:ext cx="3221990" cy="0"/>
          </a:xfrm>
          <a:custGeom>
            <a:avLst/>
            <a:gdLst/>
            <a:ahLst/>
            <a:cxnLst/>
            <a:rect l="l" t="t" r="r" b="b"/>
            <a:pathLst>
              <a:path w="3221990">
                <a:moveTo>
                  <a:pt x="0" y="0"/>
                </a:moveTo>
                <a:lnTo>
                  <a:pt x="3221888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419" y="1611998"/>
            <a:ext cx="7414895" cy="4418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latin typeface="Calibri"/>
                <a:cs typeface="Calibri"/>
              </a:rPr>
              <a:t>For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discussion:</a:t>
            </a:r>
            <a:endParaRPr sz="3600" dirty="0">
              <a:latin typeface="Calibri"/>
              <a:cs typeface="Calibri"/>
            </a:endParaRPr>
          </a:p>
          <a:p>
            <a:pPr marL="355600" marR="416559" indent="-342900">
              <a:lnSpc>
                <a:spcPct val="100699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support </a:t>
            </a:r>
            <a:r>
              <a:rPr sz="3200" spc="-10" dirty="0">
                <a:latin typeface="Calibri"/>
                <a:cs typeface="Calibri"/>
              </a:rPr>
              <a:t>structures </a:t>
            </a:r>
            <a:r>
              <a:rPr sz="3200" spc="-20" dirty="0">
                <a:latin typeface="Calibri"/>
                <a:cs typeface="Calibri"/>
              </a:rPr>
              <a:t>exist </a:t>
            </a:r>
            <a:r>
              <a:rPr sz="3200" dirty="0">
                <a:latin typeface="Calibri"/>
                <a:cs typeface="Calibri"/>
              </a:rPr>
              <a:t>within 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lang="en-ZA" sz="3200" spc="-25" dirty="0">
                <a:latin typeface="Calibri"/>
                <a:cs typeface="Calibri"/>
              </a:rPr>
              <a:t>NT_</a:t>
            </a:r>
            <a:r>
              <a:rPr sz="3200" spc="-25" dirty="0">
                <a:latin typeface="Calibri"/>
                <a:cs typeface="Calibri"/>
              </a:rPr>
              <a:t>BT  </a:t>
            </a:r>
            <a:r>
              <a:rPr sz="3200" spc="-10" dirty="0">
                <a:latin typeface="Calibri"/>
                <a:cs typeface="Calibri"/>
              </a:rPr>
              <a:t>classrooms?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support </a:t>
            </a:r>
            <a:r>
              <a:rPr sz="3200" spc="-10" dirty="0">
                <a:latin typeface="Calibri"/>
                <a:cs typeface="Calibri"/>
              </a:rPr>
              <a:t>structures </a:t>
            </a:r>
            <a:r>
              <a:rPr sz="3200" spc="-20" dirty="0">
                <a:latin typeface="Calibri"/>
                <a:cs typeface="Calibri"/>
              </a:rPr>
              <a:t>exist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lang="en-ZA" sz="3200" spc="-25" dirty="0">
                <a:latin typeface="Calibri"/>
                <a:cs typeface="Calibri"/>
              </a:rPr>
              <a:t>NT_</a:t>
            </a:r>
            <a:r>
              <a:rPr sz="3200" spc="-25" dirty="0">
                <a:latin typeface="Calibri"/>
                <a:cs typeface="Calibri"/>
              </a:rPr>
              <a:t>BT  </a:t>
            </a:r>
            <a:r>
              <a:rPr sz="3200" spc="-10" dirty="0">
                <a:latin typeface="Calibri"/>
                <a:cs typeface="Calibri"/>
              </a:rPr>
              <a:t>classrooms?</a:t>
            </a:r>
            <a:endParaRPr sz="3200" dirty="0">
              <a:latin typeface="Calibri"/>
              <a:cs typeface="Calibri"/>
            </a:endParaRPr>
          </a:p>
          <a:p>
            <a:pPr marL="355600" marR="491490" indent="-342900">
              <a:lnSpc>
                <a:spcPct val="100699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dirty="0">
                <a:latin typeface="Calibri"/>
                <a:cs typeface="Calibri"/>
              </a:rPr>
              <a:t>support </a:t>
            </a:r>
            <a:r>
              <a:rPr sz="3200" spc="-10" dirty="0">
                <a:latin typeface="Calibri"/>
                <a:cs typeface="Calibri"/>
              </a:rPr>
              <a:t>structure,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15" dirty="0">
                <a:latin typeface="Calibri"/>
                <a:cs typeface="Calibri"/>
              </a:rPr>
              <a:t>we  </a:t>
            </a:r>
            <a:r>
              <a:rPr sz="3200" spc="-10" dirty="0">
                <a:latin typeface="Calibri"/>
                <a:cs typeface="Calibri"/>
              </a:rPr>
              <a:t>continue </a:t>
            </a:r>
            <a:r>
              <a:rPr sz="3200" spc="-15" dirty="0">
                <a:latin typeface="Calibri"/>
                <a:cs typeface="Calibri"/>
              </a:rPr>
              <a:t>to utilize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post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lang="en-ZA" sz="3200" spc="-20" dirty="0">
                <a:latin typeface="Calibri"/>
                <a:cs typeface="Calibri"/>
              </a:rPr>
              <a:t>NT_</a:t>
            </a:r>
            <a:r>
              <a:rPr sz="3200" spc="-20" dirty="0">
                <a:latin typeface="Calibri"/>
                <a:cs typeface="Calibri"/>
              </a:rPr>
              <a:t>BT?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spc="-20" dirty="0">
                <a:latin typeface="Calibri"/>
                <a:cs typeface="Calibri"/>
              </a:rPr>
              <a:t>Vula </a:t>
            </a:r>
            <a:r>
              <a:rPr sz="3200" spc="-15" dirty="0">
                <a:latin typeface="Calibri"/>
                <a:cs typeface="Calibri"/>
              </a:rPr>
              <a:t>forums </a:t>
            </a:r>
            <a:r>
              <a:rPr sz="3200" spc="-5" dirty="0">
                <a:latin typeface="Calibri"/>
                <a:cs typeface="Calibri"/>
              </a:rPr>
              <a:t>-&gt; </a:t>
            </a:r>
            <a:r>
              <a:rPr sz="3200" spc="-40" dirty="0">
                <a:latin typeface="Calibri"/>
                <a:cs typeface="Calibri"/>
              </a:rPr>
              <a:t>Wrap </a:t>
            </a:r>
            <a:r>
              <a:rPr sz="3200" dirty="0">
                <a:latin typeface="Calibri"/>
                <a:cs typeface="Calibri"/>
              </a:rPr>
              <a:t>up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Session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E2B200A-6F1B-4C7C-BC99-6F147848A8B2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482" y="297948"/>
            <a:ext cx="111760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</a:t>
            </a:r>
            <a:r>
              <a:rPr spc="-70" dirty="0"/>
              <a:t>e</a:t>
            </a:r>
            <a:r>
              <a:rPr dirty="0"/>
              <a:t>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704" y="1714425"/>
            <a:ext cx="782447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0" marR="835660" algn="ctr">
              <a:lnSpc>
                <a:spcPct val="100000"/>
              </a:lnSpc>
            </a:pPr>
            <a:r>
              <a:rPr lang="en-ZA" sz="4000" spc="-30" dirty="0">
                <a:latin typeface="Calibri"/>
                <a:cs typeface="Calibri"/>
              </a:rPr>
              <a:t>W</a:t>
            </a:r>
            <a:r>
              <a:rPr sz="4000" spc="-30" dirty="0" err="1">
                <a:latin typeface="Calibri"/>
                <a:cs typeface="Calibri"/>
              </a:rPr>
              <a:t>atch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video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labeled:</a:t>
            </a:r>
            <a:endParaRPr sz="4000" dirty="0">
              <a:latin typeface="Calibri"/>
              <a:cs typeface="Calibri"/>
            </a:endParaRPr>
          </a:p>
          <a:p>
            <a:pPr marL="115570" algn="ctr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Part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8</a:t>
            </a: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ED68CBC-232D-47BA-A675-3EF53BBAD8B1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5769" y="3440874"/>
            <a:ext cx="3924935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1" spc="-55" dirty="0">
                <a:latin typeface="Calibri"/>
                <a:cs typeface="Calibri"/>
              </a:rPr>
              <a:t>Wrap </a:t>
            </a:r>
            <a:r>
              <a:rPr sz="4400" b="1" dirty="0">
                <a:latin typeface="Calibri"/>
                <a:cs typeface="Calibri"/>
              </a:rPr>
              <a:t>Up </a:t>
            </a:r>
            <a:r>
              <a:rPr sz="4400" b="1" spc="-10" dirty="0">
                <a:latin typeface="Calibri"/>
                <a:cs typeface="Calibri"/>
              </a:rPr>
              <a:t>Session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4000" b="1" spc="-25" dirty="0">
                <a:latin typeface="Calibri"/>
                <a:cs typeface="Calibri"/>
              </a:rPr>
              <a:t>Part </a:t>
            </a:r>
            <a:r>
              <a:rPr sz="4000" b="1" dirty="0">
                <a:latin typeface="Calibri"/>
                <a:cs typeface="Calibri"/>
              </a:rPr>
              <a:t>8 –</a:t>
            </a:r>
            <a:r>
              <a:rPr sz="4000" b="1" spc="-7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Feedback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548679"/>
            <a:ext cx="6921327" cy="1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9266" y="542330"/>
            <a:ext cx="6934200" cy="1682750"/>
          </a:xfrm>
          <a:custGeom>
            <a:avLst/>
            <a:gdLst/>
            <a:ahLst/>
            <a:cxnLst/>
            <a:rect l="l" t="t" r="r" b="b"/>
            <a:pathLst>
              <a:path w="6934200" h="1682750">
                <a:moveTo>
                  <a:pt x="0" y="0"/>
                </a:moveTo>
                <a:lnTo>
                  <a:pt x="6934027" y="0"/>
                </a:lnTo>
                <a:lnTo>
                  <a:pt x="6934027" y="1682747"/>
                </a:lnTo>
                <a:lnTo>
                  <a:pt x="0" y="1682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58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172" y="6086435"/>
            <a:ext cx="18669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4408AFC-289E-4011-BD65-22DA406A5D45}"/>
              </a:ext>
            </a:extLst>
          </p:cNvPr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prstClr val="black"/>
                </a:solidFill>
              </a:rPr>
              <a:t>16S rRNA Microbiome Intermediate Bioinformatics Course:</a:t>
            </a:r>
          </a:p>
          <a:p>
            <a:r>
              <a:rPr lang="en-ZA" sz="2400" b="1" dirty="0">
                <a:solidFill>
                  <a:prstClr val="black"/>
                </a:solidFill>
              </a:rPr>
              <a:t>Int_BT_2019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850D98A-A11B-4CFF-A8F2-515E4C2F6F65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5679" y="6172200"/>
            <a:ext cx="3221888" cy="353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679" y="6172200"/>
            <a:ext cx="3221990" cy="0"/>
          </a:xfrm>
          <a:custGeom>
            <a:avLst/>
            <a:gdLst/>
            <a:ahLst/>
            <a:cxnLst/>
            <a:rect l="l" t="t" r="r" b="b"/>
            <a:pathLst>
              <a:path w="3221990">
                <a:moveTo>
                  <a:pt x="0" y="0"/>
                </a:moveTo>
                <a:lnTo>
                  <a:pt x="3221888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419" y="1611998"/>
            <a:ext cx="7639050" cy="4563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Activity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000" spc="-15" dirty="0">
                <a:latin typeface="Calibri"/>
                <a:cs typeface="Calibri"/>
              </a:rPr>
              <a:t>Feedback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forms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Participants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staff </a:t>
            </a:r>
            <a:r>
              <a:rPr sz="2800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tell </a:t>
            </a:r>
            <a:r>
              <a:rPr sz="2800" dirty="0">
                <a:latin typeface="Calibri"/>
                <a:cs typeface="Calibri"/>
              </a:rPr>
              <a:t>us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thought </a:t>
            </a:r>
            <a:r>
              <a:rPr sz="2800" spc="-5" dirty="0">
                <a:latin typeface="Calibri"/>
                <a:cs typeface="Calibri"/>
              </a:rPr>
              <a:t>of  </a:t>
            </a:r>
            <a:r>
              <a:rPr sz="2800" spc="-95" dirty="0">
                <a:latin typeface="Calibri"/>
                <a:cs typeface="Calibri"/>
              </a:rPr>
              <a:t>I</a:t>
            </a:r>
            <a:r>
              <a:rPr lang="en-ZA" sz="2800" spc="-95" dirty="0">
                <a:latin typeface="Calibri"/>
                <a:cs typeface="Calibri"/>
              </a:rPr>
              <a:t>NT_</a:t>
            </a:r>
            <a:r>
              <a:rPr sz="2800" spc="-95" dirty="0">
                <a:latin typeface="Calibri"/>
                <a:cs typeface="Calibri"/>
              </a:rPr>
              <a:t>BT,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overall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25" dirty="0">
                <a:latin typeface="Calibri"/>
                <a:cs typeface="Calibri"/>
              </a:rPr>
              <a:t>I</a:t>
            </a:r>
            <a:r>
              <a:rPr lang="en-ZA" sz="2800" spc="-25" dirty="0">
                <a:latin typeface="Calibri"/>
                <a:cs typeface="Calibri"/>
              </a:rPr>
              <a:t>NT_</a:t>
            </a:r>
            <a:r>
              <a:rPr sz="2800" spc="-25" dirty="0">
                <a:latin typeface="Calibri"/>
                <a:cs typeface="Calibri"/>
              </a:rPr>
              <a:t>BT </a:t>
            </a:r>
            <a:r>
              <a:rPr sz="2800" spc="-20" dirty="0">
                <a:latin typeface="Calibri"/>
                <a:cs typeface="Calibri"/>
              </a:rPr>
              <a:t>Vula </a:t>
            </a:r>
            <a:r>
              <a:rPr sz="2800" spc="-10" dirty="0">
                <a:latin typeface="Calibri"/>
                <a:cs typeface="Calibri"/>
              </a:rPr>
              <a:t>site </a:t>
            </a:r>
            <a:r>
              <a:rPr sz="2800" dirty="0">
                <a:latin typeface="Calibri"/>
                <a:cs typeface="Calibri"/>
              </a:rPr>
              <a:t>-&gt; </a:t>
            </a:r>
            <a:r>
              <a:rPr sz="2800" spc="-10" dirty="0">
                <a:latin typeface="Calibri"/>
                <a:cs typeface="Calibri"/>
              </a:rPr>
              <a:t>Feedback </a:t>
            </a:r>
            <a:r>
              <a:rPr sz="2800" dirty="0">
                <a:latin typeface="Calibri"/>
                <a:cs typeface="Calibri"/>
              </a:rPr>
              <a:t>-&gt; </a:t>
            </a:r>
            <a:r>
              <a:rPr sz="2800" b="1" spc="-20" dirty="0">
                <a:latin typeface="Calibri"/>
                <a:cs typeface="Calibri"/>
              </a:rPr>
              <a:t>I</a:t>
            </a:r>
            <a:r>
              <a:rPr lang="en-ZA" sz="2800" b="1" spc="-20" dirty="0">
                <a:latin typeface="Calibri"/>
                <a:cs typeface="Calibri"/>
              </a:rPr>
              <a:t>NT_</a:t>
            </a:r>
            <a:r>
              <a:rPr sz="2800" b="1" spc="-20" dirty="0">
                <a:latin typeface="Calibri"/>
                <a:cs typeface="Calibri"/>
              </a:rPr>
              <a:t>BT </a:t>
            </a:r>
            <a:r>
              <a:rPr sz="2800" b="1" spc="-10" dirty="0">
                <a:latin typeface="Calibri"/>
                <a:cs typeface="Calibri"/>
              </a:rPr>
              <a:t>course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overview</a:t>
            </a:r>
            <a:endParaRPr sz="2800" dirty="0">
              <a:latin typeface="Calibri"/>
              <a:cs typeface="Calibri"/>
            </a:endParaRPr>
          </a:p>
          <a:p>
            <a:pPr marL="12700" marR="75311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reminder </a:t>
            </a:r>
            <a:r>
              <a:rPr sz="2800" spc="-5" dirty="0">
                <a:latin typeface="Calibri"/>
                <a:cs typeface="Calibri"/>
              </a:rPr>
              <a:t>about the </a:t>
            </a:r>
            <a:r>
              <a:rPr sz="2800" spc="-15" dirty="0">
                <a:latin typeface="Calibri"/>
                <a:cs typeface="Calibri"/>
              </a:rPr>
              <a:t>informed </a:t>
            </a:r>
            <a:r>
              <a:rPr sz="2800" spc="-10" dirty="0">
                <a:latin typeface="Calibri"/>
                <a:cs typeface="Calibri"/>
              </a:rPr>
              <a:t>consent </a:t>
            </a:r>
            <a:r>
              <a:rPr sz="2800" spc="-20" dirty="0">
                <a:latin typeface="Calibri"/>
                <a:cs typeface="Calibri"/>
              </a:rPr>
              <a:t>form  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lang="en-ZA" sz="2800" spc="-25" dirty="0">
                <a:latin typeface="Calibri"/>
                <a:cs typeface="Calibri"/>
              </a:rPr>
              <a:t>NT_</a:t>
            </a:r>
            <a:r>
              <a:rPr sz="2800" spc="-25" dirty="0">
                <a:latin typeface="Calibri"/>
                <a:cs typeface="Calibri"/>
              </a:rPr>
              <a:t>BT </a:t>
            </a:r>
            <a:r>
              <a:rPr sz="2800" spc="-20" dirty="0">
                <a:latin typeface="Calibri"/>
                <a:cs typeface="Calibri"/>
              </a:rPr>
              <a:t>Vula </a:t>
            </a:r>
            <a:r>
              <a:rPr sz="2800" spc="-10" dirty="0">
                <a:latin typeface="Calibri"/>
                <a:cs typeface="Calibri"/>
              </a:rPr>
              <a:t>site </a:t>
            </a:r>
            <a:r>
              <a:rPr sz="2800" dirty="0">
                <a:latin typeface="Calibri"/>
                <a:cs typeface="Calibri"/>
              </a:rPr>
              <a:t>-&gt; </a:t>
            </a:r>
            <a:r>
              <a:rPr sz="2800" spc="-10" dirty="0">
                <a:latin typeface="Calibri"/>
                <a:cs typeface="Calibri"/>
              </a:rPr>
              <a:t>Feedback</a:t>
            </a:r>
            <a:r>
              <a:rPr sz="2800" dirty="0">
                <a:latin typeface="Calibri"/>
                <a:cs typeface="Calibri"/>
              </a:rPr>
              <a:t> -&gt;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20" dirty="0">
                <a:latin typeface="Calibri"/>
                <a:cs typeface="Calibri"/>
              </a:rPr>
              <a:t>I</a:t>
            </a:r>
            <a:r>
              <a:rPr lang="en-ZA" sz="2800" b="1" spc="-20" dirty="0">
                <a:latin typeface="Calibri"/>
                <a:cs typeface="Calibri"/>
              </a:rPr>
              <a:t>NT_</a:t>
            </a:r>
            <a:r>
              <a:rPr sz="2800" b="1" spc="-20" dirty="0">
                <a:latin typeface="Calibri"/>
                <a:cs typeface="Calibri"/>
              </a:rPr>
              <a:t>BT </a:t>
            </a:r>
            <a:r>
              <a:rPr sz="2800" b="1" spc="-10" dirty="0">
                <a:latin typeface="Calibri"/>
                <a:cs typeface="Calibri"/>
              </a:rPr>
              <a:t>informed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consent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4B863F7-090D-4379-A91F-436285693FA3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419" y="441963"/>
            <a:ext cx="846829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Tell </a:t>
            </a:r>
            <a:r>
              <a:rPr dirty="0"/>
              <a:t>us </a:t>
            </a:r>
            <a:r>
              <a:rPr spc="-15" dirty="0"/>
              <a:t>what </a:t>
            </a:r>
            <a:r>
              <a:rPr spc="-20" dirty="0"/>
              <a:t>you </a:t>
            </a:r>
            <a:r>
              <a:rPr spc="-10" dirty="0"/>
              <a:t>thought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35" dirty="0"/>
              <a:t>I</a:t>
            </a:r>
            <a:r>
              <a:rPr lang="en-ZA" spc="-35" dirty="0"/>
              <a:t>NT_</a:t>
            </a:r>
            <a:r>
              <a:rPr spc="-35" dirty="0"/>
              <a:t>BT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482" y="297948"/>
            <a:ext cx="111760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</a:t>
            </a:r>
            <a:r>
              <a:rPr spc="-70" dirty="0"/>
              <a:t>e</a:t>
            </a:r>
            <a:r>
              <a:rPr dirty="0"/>
              <a:t>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650" y="1866783"/>
            <a:ext cx="7425055" cy="324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5730"/>
              </a:lnSpc>
            </a:pPr>
            <a:r>
              <a:rPr sz="4800" spc="-5" dirty="0">
                <a:latin typeface="Calibri"/>
                <a:cs typeface="Calibri"/>
              </a:rPr>
              <a:t>Once </a:t>
            </a:r>
            <a:r>
              <a:rPr sz="4800" spc="-15" dirty="0">
                <a:latin typeface="Calibri"/>
                <a:cs typeface="Calibri"/>
              </a:rPr>
              <a:t>you </a:t>
            </a:r>
            <a:r>
              <a:rPr sz="4800" spc="-30" dirty="0">
                <a:latin typeface="Calibri"/>
                <a:cs typeface="Calibri"/>
              </a:rPr>
              <a:t>have </a:t>
            </a:r>
            <a:r>
              <a:rPr sz="4800" spc="-15" dirty="0">
                <a:latin typeface="Calibri"/>
                <a:cs typeface="Calibri"/>
              </a:rPr>
              <a:t>completed </a:t>
            </a:r>
            <a:r>
              <a:rPr sz="4800" dirty="0">
                <a:latin typeface="Calibri"/>
                <a:cs typeface="Calibri"/>
              </a:rPr>
              <a:t>the  </a:t>
            </a:r>
            <a:r>
              <a:rPr sz="4800" spc="-5" dirty="0">
                <a:latin typeface="Calibri"/>
                <a:cs typeface="Calibri"/>
              </a:rPr>
              <a:t>activity: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4800" spc="-35" dirty="0">
                <a:latin typeface="Calibri"/>
                <a:cs typeface="Calibri"/>
              </a:rPr>
              <a:t>watch </a:t>
            </a:r>
            <a:r>
              <a:rPr sz="4800" spc="-5" dirty="0">
                <a:latin typeface="Calibri"/>
                <a:cs typeface="Calibri"/>
              </a:rPr>
              <a:t>video labeled:</a:t>
            </a:r>
            <a:endParaRPr sz="4800">
              <a:latin typeface="Calibri"/>
              <a:cs typeface="Calibri"/>
            </a:endParaRPr>
          </a:p>
          <a:p>
            <a:pPr marL="135890" algn="ctr">
              <a:lnSpc>
                <a:spcPct val="100000"/>
              </a:lnSpc>
              <a:spcBef>
                <a:spcPts val="1135"/>
              </a:spcBef>
            </a:pPr>
            <a:r>
              <a:rPr sz="4800" spc="-30" dirty="0">
                <a:latin typeface="Calibri"/>
                <a:cs typeface="Calibri"/>
              </a:rPr>
              <a:t>Part</a:t>
            </a:r>
            <a:r>
              <a:rPr sz="4800" spc="-8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9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EBE4D5E-088D-4C80-B749-F2AC756909C7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4616" y="3440874"/>
            <a:ext cx="4087495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1" spc="-55" dirty="0">
                <a:latin typeface="Calibri"/>
                <a:cs typeface="Calibri"/>
              </a:rPr>
              <a:t>Wrap </a:t>
            </a:r>
            <a:r>
              <a:rPr sz="4400" b="1" dirty="0">
                <a:latin typeface="Calibri"/>
                <a:cs typeface="Calibri"/>
              </a:rPr>
              <a:t>Up </a:t>
            </a:r>
            <a:r>
              <a:rPr sz="4400" b="1" spc="-10" dirty="0">
                <a:latin typeface="Calibri"/>
                <a:cs typeface="Calibri"/>
              </a:rPr>
              <a:t>Session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4000" b="1" spc="-25" dirty="0">
                <a:latin typeface="Calibri"/>
                <a:cs typeface="Calibri"/>
              </a:rPr>
              <a:t>Part </a:t>
            </a:r>
            <a:r>
              <a:rPr sz="4000" b="1" dirty="0">
                <a:latin typeface="Calibri"/>
                <a:cs typeface="Calibri"/>
              </a:rPr>
              <a:t>9 – </a:t>
            </a:r>
            <a:r>
              <a:rPr sz="4000" b="1" spc="-5" dirty="0">
                <a:latin typeface="Calibri"/>
                <a:cs typeface="Calibri"/>
              </a:rPr>
              <a:t>Thank</a:t>
            </a:r>
            <a:r>
              <a:rPr sz="4000" b="1" spc="-55" dirty="0">
                <a:latin typeface="Calibri"/>
                <a:cs typeface="Calibri"/>
              </a:rPr>
              <a:t> </a:t>
            </a:r>
            <a:r>
              <a:rPr sz="4000" b="1" spc="-85" dirty="0">
                <a:latin typeface="Calibri"/>
                <a:cs typeface="Calibri"/>
              </a:rPr>
              <a:t>You!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548679"/>
            <a:ext cx="6921327" cy="1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9266" y="542330"/>
            <a:ext cx="6934200" cy="1682750"/>
          </a:xfrm>
          <a:custGeom>
            <a:avLst/>
            <a:gdLst/>
            <a:ahLst/>
            <a:cxnLst/>
            <a:rect l="l" t="t" r="r" b="b"/>
            <a:pathLst>
              <a:path w="6934200" h="1682750">
                <a:moveTo>
                  <a:pt x="0" y="0"/>
                </a:moveTo>
                <a:lnTo>
                  <a:pt x="6934027" y="0"/>
                </a:lnTo>
                <a:lnTo>
                  <a:pt x="6934027" y="1682747"/>
                </a:lnTo>
                <a:lnTo>
                  <a:pt x="0" y="1682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58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172" y="6086435"/>
            <a:ext cx="18669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815B62C-3349-41C2-B18A-3594691F39DC}"/>
              </a:ext>
            </a:extLst>
          </p:cNvPr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prstClr val="black"/>
                </a:solidFill>
              </a:rPr>
              <a:t>16S rRNA Microbiome Intermediate Bioinformatics Course:</a:t>
            </a:r>
          </a:p>
          <a:p>
            <a:r>
              <a:rPr lang="en-ZA" sz="2400" b="1" dirty="0">
                <a:solidFill>
                  <a:prstClr val="black"/>
                </a:solidFill>
              </a:rPr>
              <a:t>Int_BT_2019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4F5A70F-37EC-4A0D-B591-04E4C9866EF0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329" y="441963"/>
            <a:ext cx="33172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Thank </a:t>
            </a:r>
            <a:r>
              <a:rPr spc="-15" dirty="0"/>
              <a:t>you,</a:t>
            </a:r>
            <a:r>
              <a:rPr spc="-55" dirty="0"/>
              <a:t> </a:t>
            </a:r>
            <a:r>
              <a:rPr spc="-5" dirty="0"/>
              <a:t>All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172193"/>
            <a:ext cx="3657600" cy="685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19" y="1294615"/>
            <a:ext cx="7522209" cy="4429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On behalf of the </a:t>
            </a:r>
            <a:r>
              <a:rPr sz="2800" spc="-25" dirty="0">
                <a:latin typeface="Calibri"/>
                <a:cs typeface="Calibri"/>
              </a:rPr>
              <a:t>IBT </a:t>
            </a:r>
            <a:r>
              <a:rPr sz="2800" spc="-20" dirty="0">
                <a:latin typeface="Calibri"/>
                <a:cs typeface="Calibri"/>
              </a:rPr>
              <a:t>core </a:t>
            </a:r>
            <a:r>
              <a:rPr sz="2800" spc="-15" dirty="0">
                <a:latin typeface="Calibri"/>
                <a:cs typeface="Calibri"/>
              </a:rPr>
              <a:t>team </a:t>
            </a:r>
            <a:r>
              <a:rPr sz="2800" dirty="0">
                <a:latin typeface="Calibri"/>
                <a:cs typeface="Calibri"/>
              </a:rPr>
              <a:t>– </a:t>
            </a:r>
            <a:r>
              <a:rPr sz="2800" spc="-5" dirty="0">
                <a:latin typeface="Calibri"/>
                <a:cs typeface="Calibri"/>
              </a:rPr>
              <a:t>Shaun </a:t>
            </a:r>
            <a:r>
              <a:rPr sz="2800" spc="-10" dirty="0">
                <a:latin typeface="Calibri"/>
                <a:cs typeface="Calibri"/>
              </a:rPr>
              <a:t>Aron, </a:t>
            </a:r>
            <a:r>
              <a:rPr lang="en-ZA" sz="2800" spc="-5" dirty="0">
                <a:latin typeface="Calibri"/>
                <a:cs typeface="Calibri"/>
              </a:rPr>
              <a:t>Verena Ras, Gerrit Botha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Suresh </a:t>
            </a:r>
            <a:r>
              <a:rPr sz="2800" spc="-25" dirty="0">
                <a:latin typeface="Calibri"/>
                <a:cs typeface="Calibri"/>
              </a:rPr>
              <a:t>Maslamoney, </a:t>
            </a:r>
            <a:r>
              <a:rPr sz="2800" spc="-5" dirty="0">
                <a:latin typeface="Calibri"/>
                <a:cs typeface="Calibri"/>
              </a:rPr>
              <a:t>Sumir </a:t>
            </a:r>
            <a:r>
              <a:rPr sz="2800" spc="-15" dirty="0">
                <a:latin typeface="Calibri"/>
                <a:cs typeface="Calibri"/>
              </a:rPr>
              <a:t>Panji, </a:t>
            </a:r>
            <a:r>
              <a:rPr sz="2800" spc="-5" dirty="0">
                <a:latin typeface="Calibri"/>
                <a:cs typeface="Calibri"/>
              </a:rPr>
              <a:t>Nicola  Mulder </a:t>
            </a:r>
            <a:r>
              <a:rPr sz="2800" dirty="0">
                <a:latin typeface="Calibri"/>
                <a:cs typeface="Calibri"/>
              </a:rPr>
              <a:t>-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thank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you….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Local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staff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Expert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trainers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consultants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Vula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lang="en-ZA" sz="2800" spc="-10" dirty="0">
                <a:latin typeface="Calibri"/>
                <a:cs typeface="Calibri"/>
              </a:rPr>
              <a:t>Adobe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teams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participants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B8CBFEE-64DD-40FD-8277-2D96DBE5C45B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568" y="2746219"/>
            <a:ext cx="329565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See </a:t>
            </a:r>
            <a:r>
              <a:rPr spc="-120" dirty="0"/>
              <a:t>You</a:t>
            </a:r>
            <a:r>
              <a:rPr spc="-75" dirty="0"/>
              <a:t> </a:t>
            </a:r>
            <a:r>
              <a:rPr spc="-5" dirty="0"/>
              <a:t>Soon!</a:t>
            </a:r>
          </a:p>
        </p:txBody>
      </p:sp>
      <p:sp>
        <p:nvSpPr>
          <p:cNvPr id="3" name="object 3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9CCCE3F-E81D-4712-8E43-11E83117E405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784" y="116019"/>
            <a:ext cx="694944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68220" algn="l"/>
                <a:tab pos="5097145" algn="l"/>
              </a:tabLst>
            </a:pPr>
            <a:r>
              <a:rPr sz="4800" spc="-5" dirty="0"/>
              <a:t>L</a:t>
            </a:r>
            <a:r>
              <a:rPr sz="4800" spc="-10" dirty="0"/>
              <a:t>o</a:t>
            </a:r>
            <a:r>
              <a:rPr sz="4800" spc="-5" dirty="0"/>
              <a:t>gi</a:t>
            </a:r>
            <a:r>
              <a:rPr sz="4800" spc="-60" dirty="0"/>
              <a:t>s</a:t>
            </a:r>
            <a:r>
              <a:rPr sz="4800" spc="-5" dirty="0"/>
              <a:t>ti</a:t>
            </a:r>
            <a:r>
              <a:rPr sz="4800" dirty="0"/>
              <a:t>cs	</a:t>
            </a:r>
            <a:r>
              <a:rPr sz="4800" spc="-70" dirty="0"/>
              <a:t>f</a:t>
            </a:r>
            <a:r>
              <a:rPr sz="4800" spc="-10" dirty="0"/>
              <a:t>o</a:t>
            </a:r>
            <a:r>
              <a:rPr sz="4800" dirty="0"/>
              <a:t>r</a:t>
            </a:r>
            <a:r>
              <a:rPr sz="4800" spc="5" dirty="0"/>
              <a:t> </a:t>
            </a:r>
            <a:r>
              <a:rPr sz="4800" spc="-45" dirty="0"/>
              <a:t>t</a:t>
            </a:r>
            <a:r>
              <a:rPr sz="4800" spc="-10" dirty="0"/>
              <a:t>o</a:t>
            </a:r>
            <a:r>
              <a:rPr sz="4800" spc="-5" dirty="0"/>
              <a:t>d</a:t>
            </a:r>
            <a:r>
              <a:rPr sz="4800" spc="-85" dirty="0"/>
              <a:t>a</a:t>
            </a:r>
            <a:r>
              <a:rPr sz="4800" spc="150" dirty="0"/>
              <a:t>y</a:t>
            </a:r>
            <a:r>
              <a:rPr sz="4800" spc="-270" dirty="0"/>
              <a:t>’</a:t>
            </a:r>
            <a:r>
              <a:rPr sz="4800" dirty="0"/>
              <a:t>s	</a:t>
            </a:r>
            <a:r>
              <a:rPr sz="4800" spc="-5" dirty="0"/>
              <a:t>sessi</a:t>
            </a:r>
            <a:r>
              <a:rPr sz="4800" spc="-10" dirty="0"/>
              <a:t>o</a:t>
            </a:r>
            <a:r>
              <a:rPr sz="4800" dirty="0"/>
              <a:t>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7867" y="62209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260" y="1022574"/>
            <a:ext cx="8501380" cy="342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44195" indent="-457200">
              <a:lnSpc>
                <a:spcPts val="3329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latin typeface="Calibri"/>
                <a:cs typeface="Calibri"/>
              </a:rPr>
              <a:t>follow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workshop </a:t>
            </a:r>
            <a:r>
              <a:rPr sz="2800" spc="-20" dirty="0">
                <a:latin typeface="Calibri"/>
                <a:cs typeface="Calibri"/>
              </a:rPr>
              <a:t>day </a:t>
            </a:r>
            <a:r>
              <a:rPr sz="2800" spc="-5" dirty="0">
                <a:latin typeface="Calibri"/>
                <a:cs typeface="Calibri"/>
              </a:rPr>
              <a:t>plan </a:t>
            </a:r>
            <a:r>
              <a:rPr sz="2800" dirty="0">
                <a:latin typeface="Calibri"/>
                <a:cs typeface="Calibri"/>
              </a:rPr>
              <a:t>- </a:t>
            </a:r>
            <a:r>
              <a:rPr sz="2800" spc="-10" dirty="0">
                <a:latin typeface="Calibri"/>
                <a:cs typeface="Calibri"/>
              </a:rPr>
              <a:t>prompts </a:t>
            </a:r>
            <a:r>
              <a:rPr sz="2800" spc="-15" dirty="0">
                <a:latin typeface="Calibri"/>
                <a:cs typeface="Calibri"/>
              </a:rPr>
              <a:t>to play pre-  recorded </a:t>
            </a:r>
            <a:r>
              <a:rPr sz="2800" spc="-10" dirty="0">
                <a:latin typeface="Calibri"/>
                <a:cs typeface="Calibri"/>
              </a:rPr>
              <a:t>lecture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videos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7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latin typeface="Calibri"/>
                <a:cs typeface="Calibri"/>
              </a:rPr>
              <a:t>Day </a:t>
            </a:r>
            <a:r>
              <a:rPr sz="2800" spc="-5" dirty="0">
                <a:latin typeface="Calibri"/>
                <a:cs typeface="Calibri"/>
              </a:rPr>
              <a:t>plan </a:t>
            </a:r>
            <a:r>
              <a:rPr sz="2800" spc="-15" dirty="0">
                <a:latin typeface="Calibri"/>
                <a:cs typeface="Calibri"/>
              </a:rPr>
              <a:t>available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lang="en-ZA" sz="2800" spc="-15" dirty="0" err="1">
                <a:latin typeface="Calibri"/>
                <a:cs typeface="Calibri"/>
              </a:rPr>
              <a:t>vula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ts val="324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Videos </a:t>
            </a:r>
            <a:r>
              <a:rPr sz="2800" spc="-10" dirty="0">
                <a:latin typeface="Calibri"/>
                <a:cs typeface="Calibri"/>
              </a:rPr>
              <a:t>will </a:t>
            </a:r>
            <a:r>
              <a:rPr sz="2800" spc="-15" dirty="0">
                <a:latin typeface="Calibri"/>
                <a:cs typeface="Calibri"/>
              </a:rPr>
              <a:t>contain </a:t>
            </a:r>
            <a:r>
              <a:rPr sz="2800" spc="-5" dirty="0">
                <a:latin typeface="Calibri"/>
                <a:cs typeface="Calibri"/>
              </a:rPr>
              <a:t>instructions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activity</a:t>
            </a:r>
            <a:endParaRPr sz="2800" dirty="0">
              <a:latin typeface="Calibri"/>
              <a:cs typeface="Calibri"/>
            </a:endParaRPr>
          </a:p>
          <a:p>
            <a:pPr marL="469900" marR="1160780" indent="-457200">
              <a:lnSpc>
                <a:spcPts val="3370"/>
              </a:lnSpc>
              <a:spcBef>
                <a:spcPts val="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Stop </a:t>
            </a:r>
            <a:r>
              <a:rPr sz="2800" spc="-5" dirty="0">
                <a:latin typeface="Calibri"/>
                <a:cs typeface="Calibri"/>
              </a:rPr>
              <a:t>the videos and </a:t>
            </a:r>
            <a:r>
              <a:rPr sz="2800" spc="-10" dirty="0">
                <a:latin typeface="Calibri"/>
                <a:cs typeface="Calibri"/>
              </a:rPr>
              <a:t>complete </a:t>
            </a:r>
            <a:r>
              <a:rPr sz="2800" spc="-5" dirty="0">
                <a:latin typeface="Calibri"/>
                <a:cs typeface="Calibri"/>
              </a:rPr>
              <a:t>the activity when  </a:t>
            </a:r>
            <a:r>
              <a:rPr sz="2800" spc="-15" dirty="0">
                <a:latin typeface="Calibri"/>
                <a:cs typeface="Calibri"/>
              </a:rPr>
              <a:t>prompted</a:t>
            </a:r>
            <a:endParaRPr sz="2800" dirty="0">
              <a:latin typeface="Calibri"/>
              <a:cs typeface="Calibri"/>
            </a:endParaRPr>
          </a:p>
          <a:p>
            <a:pPr marL="93345">
              <a:lnSpc>
                <a:spcPts val="3345"/>
              </a:lnSpc>
              <a:spcBef>
                <a:spcPts val="5"/>
              </a:spcBef>
            </a:pPr>
            <a:r>
              <a:rPr lang="en-ZA" sz="2800" b="1" dirty="0">
                <a:latin typeface="Calibri"/>
                <a:cs typeface="Calibri"/>
              </a:rPr>
              <a:t>Questions: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ts val="3345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questions? </a:t>
            </a:r>
            <a:r>
              <a:rPr sz="2800" spc="-20" dirty="0">
                <a:latin typeface="Calibri"/>
                <a:cs typeface="Calibri"/>
              </a:rPr>
              <a:t>Vula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forums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F3B1E97-5BD2-4C02-83B5-4E8ED10892CF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482" y="150753"/>
            <a:ext cx="111760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</a:t>
            </a:r>
            <a:r>
              <a:rPr spc="-70" dirty="0"/>
              <a:t>e</a:t>
            </a:r>
            <a:r>
              <a:rPr dirty="0"/>
              <a:t>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5930" y="2423551"/>
            <a:ext cx="5229860" cy="166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5" dirty="0">
                <a:latin typeface="Calibri"/>
                <a:cs typeface="Calibri"/>
              </a:rPr>
              <a:t>Watch </a:t>
            </a:r>
            <a:r>
              <a:rPr sz="4800" spc="-5" dirty="0">
                <a:latin typeface="Calibri"/>
                <a:cs typeface="Calibri"/>
              </a:rPr>
              <a:t>video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labeled:</a:t>
            </a:r>
            <a:endParaRPr sz="4800">
              <a:latin typeface="Calibri"/>
              <a:cs typeface="Calibri"/>
            </a:endParaRPr>
          </a:p>
          <a:p>
            <a:pPr marL="137160" algn="ctr">
              <a:lnSpc>
                <a:spcPct val="100000"/>
              </a:lnSpc>
              <a:spcBef>
                <a:spcPts val="1140"/>
              </a:spcBef>
            </a:pPr>
            <a:r>
              <a:rPr sz="4800" spc="-30" dirty="0">
                <a:latin typeface="Calibri"/>
                <a:cs typeface="Calibri"/>
              </a:rPr>
              <a:t>Part</a:t>
            </a:r>
            <a:r>
              <a:rPr sz="4800" spc="-8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82AEF6A-7899-4227-929C-3DFF11A0E921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347" y="3440874"/>
            <a:ext cx="7145020" cy="206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4400" b="1" spc="-55" dirty="0">
                <a:latin typeface="Calibri"/>
                <a:cs typeface="Calibri"/>
              </a:rPr>
              <a:t>Wrap </a:t>
            </a:r>
            <a:r>
              <a:rPr sz="4400" b="1" dirty="0">
                <a:latin typeface="Calibri"/>
                <a:cs typeface="Calibri"/>
              </a:rPr>
              <a:t>Up </a:t>
            </a:r>
            <a:r>
              <a:rPr sz="4400" b="1" spc="-10" dirty="0">
                <a:latin typeface="Calibri"/>
                <a:cs typeface="Calibri"/>
              </a:rPr>
              <a:t>Session</a:t>
            </a:r>
            <a:endParaRPr sz="44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985"/>
              </a:spcBef>
            </a:pPr>
            <a:r>
              <a:rPr sz="4000" b="1" spc="-25" dirty="0">
                <a:latin typeface="Calibri"/>
                <a:cs typeface="Calibri"/>
              </a:rPr>
              <a:t>Part </a:t>
            </a:r>
            <a:r>
              <a:rPr sz="4000" b="1" dirty="0">
                <a:latin typeface="Calibri"/>
                <a:cs typeface="Calibri"/>
              </a:rPr>
              <a:t>2 – </a:t>
            </a:r>
            <a:r>
              <a:rPr sz="4000" b="1" spc="-5" dirty="0">
                <a:latin typeface="Calibri"/>
                <a:cs typeface="Calibri"/>
              </a:rPr>
              <a:t>The </a:t>
            </a:r>
            <a:r>
              <a:rPr sz="4000" b="1" dirty="0">
                <a:latin typeface="Calibri"/>
                <a:cs typeface="Calibri"/>
              </a:rPr>
              <a:t>Good, the </a:t>
            </a:r>
            <a:r>
              <a:rPr sz="4000" b="1" spc="-55" dirty="0">
                <a:latin typeface="Calibri"/>
                <a:cs typeface="Calibri"/>
              </a:rPr>
              <a:t>Funny, </a:t>
            </a:r>
            <a:r>
              <a:rPr sz="4000" b="1" dirty="0">
                <a:latin typeface="Calibri"/>
                <a:cs typeface="Calibri"/>
              </a:rPr>
              <a:t>and  the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Frustrating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548679"/>
            <a:ext cx="6921327" cy="1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9266" y="542330"/>
            <a:ext cx="6934200" cy="1682750"/>
          </a:xfrm>
          <a:custGeom>
            <a:avLst/>
            <a:gdLst/>
            <a:ahLst/>
            <a:cxnLst/>
            <a:rect l="l" t="t" r="r" b="b"/>
            <a:pathLst>
              <a:path w="6934200" h="1682750">
                <a:moveTo>
                  <a:pt x="0" y="0"/>
                </a:moveTo>
                <a:lnTo>
                  <a:pt x="6934027" y="0"/>
                </a:lnTo>
                <a:lnTo>
                  <a:pt x="6934027" y="1682747"/>
                </a:lnTo>
                <a:lnTo>
                  <a:pt x="0" y="1682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58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172" y="6086435"/>
            <a:ext cx="18669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B8AA12D-F76B-441E-9D2E-7DFC87EFF8C0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4323E73-6F58-450E-9F00-004F9FAAA129}"/>
              </a:ext>
            </a:extLst>
          </p:cNvPr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prstClr val="black"/>
                </a:solidFill>
              </a:rPr>
              <a:t>16S rRNA Microbiome Intermediate Bioinformatics Course:</a:t>
            </a:r>
          </a:p>
          <a:p>
            <a:r>
              <a:rPr lang="en-ZA" sz="2400" b="1" dirty="0">
                <a:solidFill>
                  <a:prstClr val="black"/>
                </a:solidFill>
              </a:rPr>
              <a:t>Int_BT_2019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646" y="58044"/>
            <a:ext cx="6868795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3605" marR="5080" indent="-2161540">
              <a:lnSpc>
                <a:spcPts val="5270"/>
              </a:lnSpc>
            </a:pPr>
            <a:r>
              <a:rPr spc="-5" dirty="0"/>
              <a:t>The Good, the </a:t>
            </a:r>
            <a:r>
              <a:rPr spc="-60" dirty="0"/>
              <a:t>Funny, </a:t>
            </a:r>
            <a:r>
              <a:rPr dirty="0"/>
              <a:t>and </a:t>
            </a:r>
            <a:r>
              <a:rPr spc="-5" dirty="0"/>
              <a:t>the  </a:t>
            </a:r>
            <a:r>
              <a:rPr spc="-20" dirty="0"/>
              <a:t>Frustrating</a:t>
            </a:r>
          </a:p>
        </p:txBody>
      </p:sp>
      <p:sp>
        <p:nvSpPr>
          <p:cNvPr id="3" name="object 3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8985" y="17381"/>
            <a:ext cx="885311" cy="83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696" y="6172181"/>
            <a:ext cx="3077898" cy="42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6996" y="1488211"/>
            <a:ext cx="7361555" cy="484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Activity </a:t>
            </a:r>
            <a:r>
              <a:rPr sz="3200" b="1" dirty="0">
                <a:latin typeface="Calibri"/>
                <a:cs typeface="Calibri"/>
              </a:rPr>
              <a:t>1 </a:t>
            </a:r>
            <a:r>
              <a:rPr sz="3200" b="1" spc="-5" dirty="0">
                <a:latin typeface="Calibri"/>
                <a:cs typeface="Calibri"/>
              </a:rPr>
              <a:t>(10-15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minutes)</a:t>
            </a:r>
            <a:endParaRPr sz="3200" dirty="0">
              <a:latin typeface="Calibri"/>
              <a:cs typeface="Calibri"/>
            </a:endParaRPr>
          </a:p>
          <a:p>
            <a:pPr marL="618490" marR="34290" indent="-514350">
              <a:lnSpc>
                <a:spcPct val="79400"/>
              </a:lnSpc>
              <a:spcBef>
                <a:spcPts val="715"/>
              </a:spcBef>
              <a:buAutoNum type="arabicPeriod"/>
              <a:tabLst>
                <a:tab pos="617855" algn="l"/>
                <a:tab pos="618490" algn="l"/>
              </a:tabLst>
            </a:pPr>
            <a:r>
              <a:rPr sz="2800" spc="-5" dirty="0">
                <a:latin typeface="Calibri"/>
                <a:cs typeface="Calibri"/>
              </a:rPr>
              <a:t>Divide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small </a:t>
            </a:r>
            <a:r>
              <a:rPr sz="2800" spc="-15" dirty="0">
                <a:latin typeface="Calibri"/>
                <a:cs typeface="Calibri"/>
              </a:rPr>
              <a:t>groups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5" dirty="0">
                <a:latin typeface="Calibri"/>
                <a:cs typeface="Calibri"/>
              </a:rPr>
              <a:t>3-4 </a:t>
            </a:r>
            <a:r>
              <a:rPr sz="2800" spc="-5" dirty="0">
                <a:latin typeface="Calibri"/>
                <a:cs typeface="Calibri"/>
              </a:rPr>
              <a:t>people </a:t>
            </a:r>
            <a:r>
              <a:rPr sz="2800" spc="-10" dirty="0">
                <a:latin typeface="Calibri"/>
                <a:cs typeface="Calibri"/>
              </a:rPr>
              <a:t>(at least 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25" dirty="0">
                <a:latin typeface="Calibri"/>
                <a:cs typeface="Calibri"/>
              </a:rPr>
              <a:t>staff </a:t>
            </a:r>
            <a:r>
              <a:rPr sz="2800" spc="-5" dirty="0">
                <a:latin typeface="Calibri"/>
                <a:cs typeface="Calibri"/>
              </a:rPr>
              <a:t>member per </a:t>
            </a:r>
            <a:r>
              <a:rPr sz="2800" spc="-15" dirty="0">
                <a:latin typeface="Calibri"/>
                <a:cs typeface="Calibri"/>
              </a:rPr>
              <a:t>group,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possible)</a:t>
            </a:r>
            <a:endParaRPr sz="2800" dirty="0">
              <a:latin typeface="Calibri"/>
              <a:cs typeface="Calibri"/>
            </a:endParaRPr>
          </a:p>
          <a:p>
            <a:pPr marL="618490" indent="-514350">
              <a:lnSpc>
                <a:spcPct val="100000"/>
              </a:lnSpc>
              <a:buAutoNum type="arabicPeriod"/>
              <a:tabLst>
                <a:tab pos="617855" algn="l"/>
                <a:tab pos="618490" algn="l"/>
              </a:tabLst>
            </a:pPr>
            <a:r>
              <a:rPr sz="2800" spc="-15" dirty="0">
                <a:latin typeface="Calibri"/>
                <a:cs typeface="Calibri"/>
              </a:rPr>
              <a:t>Each person to </a:t>
            </a:r>
            <a:r>
              <a:rPr sz="2800" spc="-5" dirty="0">
                <a:latin typeface="Calibri"/>
                <a:cs typeface="Calibri"/>
              </a:rPr>
              <a:t>describe:</a:t>
            </a:r>
            <a:endParaRPr sz="2800" dirty="0">
              <a:latin typeface="Calibri"/>
              <a:cs typeface="Calibri"/>
            </a:endParaRPr>
          </a:p>
          <a:p>
            <a:pPr marL="847090" marR="5080" lvl="1" indent="-285750">
              <a:lnSpc>
                <a:spcPts val="2700"/>
              </a:lnSpc>
              <a:spcBef>
                <a:spcPts val="645"/>
              </a:spcBef>
              <a:buFont typeface="Arial"/>
              <a:buChar char="–"/>
              <a:tabLst>
                <a:tab pos="847090" algn="l"/>
              </a:tabLst>
            </a:pPr>
            <a:r>
              <a:rPr sz="2800" spc="-5" dirty="0">
                <a:latin typeface="Calibri"/>
                <a:cs typeface="Calibri"/>
              </a:rPr>
              <a:t>Memory 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moment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5" dirty="0">
                <a:latin typeface="Calibri"/>
                <a:cs typeface="Calibri"/>
              </a:rPr>
              <a:t>felt </a:t>
            </a:r>
            <a:r>
              <a:rPr sz="2800" spc="-10" dirty="0">
                <a:latin typeface="Calibri"/>
                <a:cs typeface="Calibri"/>
              </a:rPr>
              <a:t>good </a:t>
            </a:r>
            <a:r>
              <a:rPr sz="2800" spc="-5" dirty="0">
                <a:latin typeface="Calibri"/>
                <a:cs typeface="Calibri"/>
              </a:rPr>
              <a:t>in  the 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lang="en-ZA" sz="2800" spc="-25" dirty="0">
                <a:latin typeface="Calibri"/>
                <a:cs typeface="Calibri"/>
              </a:rPr>
              <a:t>NT_</a:t>
            </a:r>
            <a:r>
              <a:rPr sz="2800" spc="-25" dirty="0">
                <a:latin typeface="Calibri"/>
                <a:cs typeface="Calibri"/>
              </a:rPr>
              <a:t>BT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course</a:t>
            </a:r>
            <a:endParaRPr sz="2800" dirty="0">
              <a:latin typeface="Calibri"/>
              <a:cs typeface="Calibri"/>
            </a:endParaRPr>
          </a:p>
          <a:p>
            <a:pPr marL="847090" marR="164465" lvl="1" indent="-285750">
              <a:lnSpc>
                <a:spcPts val="2700"/>
              </a:lnSpc>
              <a:spcBef>
                <a:spcPts val="635"/>
              </a:spcBef>
              <a:buFont typeface="Arial"/>
              <a:buChar char="–"/>
              <a:tabLst>
                <a:tab pos="847090" algn="l"/>
              </a:tabLst>
            </a:pPr>
            <a:r>
              <a:rPr sz="2800" spc="-5" dirty="0">
                <a:latin typeface="Calibri"/>
                <a:cs typeface="Calibri"/>
              </a:rPr>
              <a:t>Memory of something </a:t>
            </a:r>
            <a:r>
              <a:rPr sz="2800" spc="-15" dirty="0">
                <a:latin typeface="Calibri"/>
                <a:cs typeface="Calibri"/>
              </a:rPr>
              <a:t>funny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happened  during the 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lang="en-ZA" sz="2800" spc="-25" dirty="0">
                <a:latin typeface="Calibri"/>
                <a:cs typeface="Calibri"/>
              </a:rPr>
              <a:t>NT_</a:t>
            </a:r>
            <a:r>
              <a:rPr sz="2800" spc="-25" dirty="0">
                <a:latin typeface="Calibri"/>
                <a:cs typeface="Calibri"/>
              </a:rPr>
              <a:t>BT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course</a:t>
            </a:r>
            <a:endParaRPr sz="2800" dirty="0">
              <a:latin typeface="Calibri"/>
              <a:cs typeface="Calibri"/>
            </a:endParaRPr>
          </a:p>
          <a:p>
            <a:pPr marL="847090" marR="782955" lvl="1" indent="-285750">
              <a:lnSpc>
                <a:spcPts val="2700"/>
              </a:lnSpc>
              <a:spcBef>
                <a:spcPts val="665"/>
              </a:spcBef>
              <a:buFont typeface="Arial"/>
              <a:buChar char="–"/>
              <a:tabLst>
                <a:tab pos="847090" algn="l"/>
              </a:tabLst>
            </a:pPr>
            <a:r>
              <a:rPr sz="2800" spc="-5" dirty="0">
                <a:latin typeface="Calibri"/>
                <a:cs typeface="Calibri"/>
              </a:rPr>
              <a:t>Memory of when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5" dirty="0">
                <a:latin typeface="Calibri"/>
                <a:cs typeface="Calibri"/>
              </a:rPr>
              <a:t>felt </a:t>
            </a:r>
            <a:r>
              <a:rPr sz="2800" spc="-20" dirty="0">
                <a:latin typeface="Calibri"/>
                <a:cs typeface="Calibri"/>
              </a:rPr>
              <a:t>frustrated </a:t>
            </a:r>
            <a:r>
              <a:rPr sz="2800" spc="-5" dirty="0">
                <a:latin typeface="Calibri"/>
                <a:cs typeface="Calibri"/>
              </a:rPr>
              <a:t>by  something in the 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lang="en-ZA" sz="2800" spc="-25" dirty="0">
                <a:latin typeface="Calibri"/>
                <a:cs typeface="Calibri"/>
              </a:rPr>
              <a:t>NT_</a:t>
            </a:r>
            <a:r>
              <a:rPr sz="2800" spc="-25" dirty="0">
                <a:latin typeface="Calibri"/>
                <a:cs typeface="Calibri"/>
              </a:rPr>
              <a:t>BT </a:t>
            </a:r>
            <a:r>
              <a:rPr sz="2800" spc="-15" dirty="0">
                <a:latin typeface="Calibri"/>
                <a:cs typeface="Calibri"/>
              </a:rPr>
              <a:t>course</a:t>
            </a:r>
            <a:r>
              <a:rPr sz="2800" spc="-5" dirty="0">
                <a:latin typeface="Calibri"/>
                <a:cs typeface="Calibri"/>
              </a:rPr>
              <a:t> and</a:t>
            </a:r>
            <a:endParaRPr sz="2800" dirty="0">
              <a:latin typeface="Calibri"/>
              <a:cs typeface="Calibri"/>
            </a:endParaRPr>
          </a:p>
          <a:p>
            <a:pPr marL="641985">
              <a:lnSpc>
                <a:spcPts val="3354"/>
              </a:lnSpc>
            </a:pP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spc="-10" dirty="0">
                <a:latin typeface="Calibri"/>
                <a:cs typeface="Calibri"/>
              </a:rPr>
              <a:t>they managed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overcome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41985" algn="l"/>
                <a:tab pos="3090545" algn="l"/>
              </a:tabLst>
            </a:pPr>
            <a:r>
              <a:rPr sz="2800" strike="sngStrike" dirty="0">
                <a:latin typeface="Times New Roman"/>
                <a:cs typeface="Times New Roman"/>
              </a:rPr>
              <a:t> 	</a:t>
            </a:r>
            <a:r>
              <a:rPr sz="2800" strike="sngStrike" spc="-10" dirty="0">
                <a:latin typeface="Calibri"/>
                <a:cs typeface="Calibri"/>
              </a:rPr>
              <a:t>that</a:t>
            </a:r>
            <a:r>
              <a:rPr sz="2800" strike="sngStrike" spc="-80" dirty="0">
                <a:latin typeface="Calibri"/>
                <a:cs typeface="Calibri"/>
              </a:rPr>
              <a:t> </a:t>
            </a:r>
            <a:r>
              <a:rPr sz="2800" strike="sngStrike" spc="-15" dirty="0">
                <a:latin typeface="Calibri"/>
                <a:cs typeface="Calibri"/>
              </a:rPr>
              <a:t>frustration	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16CFB2F-67AD-42EA-855F-C73B54B14E7A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482" y="150753"/>
            <a:ext cx="111760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</a:t>
            </a:r>
            <a:r>
              <a:rPr spc="-70" dirty="0"/>
              <a:t>e</a:t>
            </a:r>
            <a:r>
              <a:rPr dirty="0"/>
              <a:t>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478" y="1695676"/>
            <a:ext cx="6374765" cy="327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0100"/>
              </a:lnSpc>
            </a:pPr>
            <a:r>
              <a:rPr sz="4000" spc="-5" dirty="0">
                <a:latin typeface="Calibri"/>
                <a:cs typeface="Calibri"/>
              </a:rPr>
              <a:t>Only once </a:t>
            </a:r>
            <a:r>
              <a:rPr sz="4000" spc="-15" dirty="0">
                <a:latin typeface="Calibri"/>
                <a:cs typeface="Calibri"/>
              </a:rPr>
              <a:t>you </a:t>
            </a:r>
            <a:r>
              <a:rPr sz="4000" spc="-30" dirty="0">
                <a:latin typeface="Calibri"/>
                <a:cs typeface="Calibri"/>
              </a:rPr>
              <a:t>have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completed  </a:t>
            </a:r>
            <a:r>
              <a:rPr sz="4000" spc="-5" dirty="0">
                <a:latin typeface="Calibri"/>
                <a:cs typeface="Calibri"/>
              </a:rPr>
              <a:t>activity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1,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z="4800" spc="-35" dirty="0">
                <a:latin typeface="Calibri"/>
                <a:cs typeface="Calibri"/>
              </a:rPr>
              <a:t>watch </a:t>
            </a:r>
            <a:r>
              <a:rPr sz="4800" spc="-5" dirty="0">
                <a:latin typeface="Calibri"/>
                <a:cs typeface="Calibri"/>
              </a:rPr>
              <a:t>video labeled:</a:t>
            </a:r>
            <a:endParaRPr sz="4800">
              <a:latin typeface="Calibri"/>
              <a:cs typeface="Calibri"/>
            </a:endParaRPr>
          </a:p>
          <a:p>
            <a:pPr marL="137160" algn="ctr">
              <a:lnSpc>
                <a:spcPct val="100000"/>
              </a:lnSpc>
              <a:spcBef>
                <a:spcPts val="1170"/>
              </a:spcBef>
            </a:pPr>
            <a:r>
              <a:rPr sz="4800" spc="-30" dirty="0">
                <a:latin typeface="Calibri"/>
                <a:cs typeface="Calibri"/>
              </a:rPr>
              <a:t>Part</a:t>
            </a:r>
            <a:r>
              <a:rPr sz="4800" spc="-8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4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903" y="6404347"/>
            <a:ext cx="1074812" cy="43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1883" y="11276"/>
            <a:ext cx="884612" cy="8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818E15C-1154-4B22-963E-6D5879AA1FE2}"/>
              </a:ext>
            </a:extLst>
          </p:cNvPr>
          <p:cNvSpPr txBox="1">
            <a:spLocks/>
          </p:cNvSpPr>
          <p:nvPr/>
        </p:nvSpPr>
        <p:spPr>
          <a:xfrm>
            <a:off x="4806250" y="6309314"/>
            <a:ext cx="4176464" cy="39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 rRNA Intermediate Bioinformatics Course: </a:t>
            </a:r>
            <a:r>
              <a:rPr lang="en-ZA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Int_BT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Verena Ras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7916" y="3440874"/>
            <a:ext cx="4618990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1" spc="-55" dirty="0">
                <a:latin typeface="Calibri"/>
                <a:cs typeface="Calibri"/>
              </a:rPr>
              <a:t>Wrap </a:t>
            </a:r>
            <a:r>
              <a:rPr sz="4400" b="1" dirty="0">
                <a:latin typeface="Calibri"/>
                <a:cs typeface="Calibri"/>
              </a:rPr>
              <a:t>Up </a:t>
            </a:r>
            <a:r>
              <a:rPr sz="4400" b="1" spc="-10" dirty="0">
                <a:latin typeface="Calibri"/>
                <a:cs typeface="Calibri"/>
              </a:rPr>
              <a:t>Session</a:t>
            </a:r>
            <a:endParaRPr sz="4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4000" b="1" spc="-25" dirty="0">
                <a:latin typeface="Calibri"/>
                <a:cs typeface="Calibri"/>
              </a:rPr>
              <a:t>Part </a:t>
            </a:r>
            <a:r>
              <a:rPr sz="4000" b="1" dirty="0">
                <a:latin typeface="Calibri"/>
                <a:cs typeface="Calibri"/>
              </a:rPr>
              <a:t>3 – </a:t>
            </a:r>
            <a:r>
              <a:rPr sz="4000" b="1" spc="-35" dirty="0">
                <a:latin typeface="Calibri"/>
                <a:cs typeface="Calibri"/>
              </a:rPr>
              <a:t>I</a:t>
            </a:r>
            <a:r>
              <a:rPr lang="en-ZA" sz="4000" b="1" spc="-35" dirty="0">
                <a:latin typeface="Calibri"/>
                <a:cs typeface="Calibri"/>
              </a:rPr>
              <a:t>NT_</a:t>
            </a:r>
            <a:r>
              <a:rPr sz="4000" b="1" spc="-35" dirty="0">
                <a:latin typeface="Calibri"/>
                <a:cs typeface="Calibri"/>
              </a:rPr>
              <a:t>BT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Highlights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548679"/>
            <a:ext cx="6921327" cy="1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9266" y="542330"/>
            <a:ext cx="6934200" cy="1682750"/>
          </a:xfrm>
          <a:custGeom>
            <a:avLst/>
            <a:gdLst/>
            <a:ahLst/>
            <a:cxnLst/>
            <a:rect l="l" t="t" r="r" b="b"/>
            <a:pathLst>
              <a:path w="6934200" h="1682750">
                <a:moveTo>
                  <a:pt x="0" y="0"/>
                </a:moveTo>
                <a:lnTo>
                  <a:pt x="6934027" y="0"/>
                </a:lnTo>
                <a:lnTo>
                  <a:pt x="6934027" y="1682747"/>
                </a:lnTo>
                <a:lnTo>
                  <a:pt x="0" y="1682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58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172" y="6086435"/>
            <a:ext cx="18669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17104" y="6382751"/>
            <a:ext cx="3140075" cy="36420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R="5715" algn="r">
              <a:lnSpc>
                <a:spcPts val="1435"/>
              </a:lnSpc>
              <a:spcBef>
                <a:spcPts val="40"/>
              </a:spcBef>
            </a:pPr>
            <a:r>
              <a:rPr sz="1200" b="1" spc="-5" dirty="0">
                <a:solidFill>
                  <a:srgbClr val="8EB4E3"/>
                </a:solidFill>
                <a:latin typeface="Calibri"/>
                <a:cs typeface="Calibri"/>
              </a:rPr>
              <a:t>Introduction </a:t>
            </a:r>
            <a:r>
              <a:rPr sz="1200" b="1" spc="-10" dirty="0">
                <a:solidFill>
                  <a:srgbClr val="8EB4E3"/>
                </a:solidFill>
                <a:latin typeface="Calibri"/>
                <a:cs typeface="Calibri"/>
              </a:rPr>
              <a:t>to </a:t>
            </a:r>
            <a:r>
              <a:rPr sz="1200" b="1" spc="-5" dirty="0">
                <a:solidFill>
                  <a:srgbClr val="8EB4E3"/>
                </a:solidFill>
                <a:latin typeface="Calibri"/>
                <a:cs typeface="Calibri"/>
              </a:rPr>
              <a:t>Bioinformatics </a:t>
            </a:r>
            <a:r>
              <a:rPr sz="1200" b="1" dirty="0">
                <a:solidFill>
                  <a:srgbClr val="8EB4E3"/>
                </a:solidFill>
                <a:latin typeface="Calibri"/>
                <a:cs typeface="Calibri"/>
              </a:rPr>
              <a:t>online </a:t>
            </a:r>
            <a:r>
              <a:rPr sz="1200" b="1" spc="-5" dirty="0">
                <a:solidFill>
                  <a:srgbClr val="8EB4E3"/>
                </a:solidFill>
                <a:latin typeface="Calibri"/>
                <a:cs typeface="Calibri"/>
              </a:rPr>
              <a:t>course </a:t>
            </a:r>
            <a:r>
              <a:rPr sz="1200" b="1" dirty="0">
                <a:solidFill>
                  <a:srgbClr val="8EB4E3"/>
                </a:solidFill>
                <a:latin typeface="Calibri"/>
                <a:cs typeface="Calibri"/>
              </a:rPr>
              <a:t>:</a:t>
            </a:r>
            <a:r>
              <a:rPr sz="1200" b="1" spc="40" dirty="0">
                <a:solidFill>
                  <a:srgbClr val="8EB4E3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8EB4E3"/>
                </a:solidFill>
                <a:latin typeface="Calibri"/>
                <a:cs typeface="Calibri"/>
              </a:rPr>
              <a:t>IBT</a:t>
            </a:r>
            <a:endParaRPr sz="1200" dirty="0">
              <a:latin typeface="Calibri"/>
              <a:cs typeface="Calibri"/>
            </a:endParaRPr>
          </a:p>
          <a:p>
            <a:pPr marR="5080" algn="r">
              <a:lnSpc>
                <a:spcPts val="1435"/>
              </a:lnSpc>
            </a:pPr>
            <a:r>
              <a:rPr lang="en-ZA" sz="1200" b="1" dirty="0">
                <a:solidFill>
                  <a:srgbClr val="8EB4E3"/>
                </a:solidFill>
                <a:latin typeface="Calibri"/>
                <a:cs typeface="Calibri"/>
              </a:rPr>
              <a:t>Verena Ras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27A46C7-41A2-42CF-BA4F-3C405E567F10}"/>
              </a:ext>
            </a:extLst>
          </p:cNvPr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prstClr val="black"/>
                </a:solidFill>
              </a:rPr>
              <a:t>16S rRNA Microbiome Intermediate Bioinformatics Course:</a:t>
            </a:r>
          </a:p>
          <a:p>
            <a:r>
              <a:rPr lang="en-ZA" sz="2400" b="1" dirty="0">
                <a:solidFill>
                  <a:prstClr val="black"/>
                </a:solidFill>
              </a:rPr>
              <a:t>Int_BT_2019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1711</Words>
  <Application>Microsoft Office PowerPoint</Application>
  <PresentationFormat>On-screen Show (4:3)</PresentationFormat>
  <Paragraphs>300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PowerPoint Presentation</vt:lpstr>
      <vt:lpstr>It’s only the Beginning…</vt:lpstr>
      <vt:lpstr>Learning Outcomes</vt:lpstr>
      <vt:lpstr>Logistics for today’s session</vt:lpstr>
      <vt:lpstr>Next</vt:lpstr>
      <vt:lpstr>PowerPoint Presentation</vt:lpstr>
      <vt:lpstr>The Good, the Funny, and the  Frustrating</vt:lpstr>
      <vt:lpstr>Next</vt:lpstr>
      <vt:lpstr>PowerPoint Presentation</vt:lpstr>
      <vt:lpstr>INT_BT Highlights</vt:lpstr>
      <vt:lpstr>Next</vt:lpstr>
      <vt:lpstr>PowerPoint Presentation</vt:lpstr>
      <vt:lpstr>‘On a scale from 1 to 5…’</vt:lpstr>
      <vt:lpstr>Next</vt:lpstr>
      <vt:lpstr>PowerPoint Presentation</vt:lpstr>
      <vt:lpstr>H3ABioNet</vt:lpstr>
      <vt:lpstr>What has H3ABioNet done?</vt:lpstr>
      <vt:lpstr>What has H3ABioNet done?</vt:lpstr>
      <vt:lpstr>Data Analysis Pipelines</vt:lpstr>
      <vt:lpstr>Data Analysis Pipelines</vt:lpstr>
      <vt:lpstr>H3ABioNet Helpdesk</vt:lpstr>
      <vt:lpstr>Training</vt:lpstr>
      <vt:lpstr>PowerPoint Presentation</vt:lpstr>
      <vt:lpstr>Other projects</vt:lpstr>
      <vt:lpstr>Acknowledgements</vt:lpstr>
      <vt:lpstr>Next</vt:lpstr>
      <vt:lpstr>PowerPoint Presentation</vt:lpstr>
      <vt:lpstr>Bioinformatics at your  Institution</vt:lpstr>
      <vt:lpstr>Bioinformatics at your  Institution</vt:lpstr>
      <vt:lpstr>Next</vt:lpstr>
      <vt:lpstr>PowerPoint Presentation</vt:lpstr>
      <vt:lpstr>Discussion in Adobe</vt:lpstr>
      <vt:lpstr>Next</vt:lpstr>
      <vt:lpstr>PowerPoint Presentation</vt:lpstr>
      <vt:lpstr>Tell us what you thought of INT_BT</vt:lpstr>
      <vt:lpstr>Next</vt:lpstr>
      <vt:lpstr>PowerPoint Presentation</vt:lpstr>
      <vt:lpstr>Thank you, All</vt:lpstr>
      <vt:lpstr>See You Soon!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verena</dc:creator>
  <cp:lastModifiedBy>Verena Ras</cp:lastModifiedBy>
  <cp:revision>5</cp:revision>
  <dcterms:created xsi:type="dcterms:W3CDTF">2018-12-10T06:55:50Z</dcterms:created>
  <dcterms:modified xsi:type="dcterms:W3CDTF">2019-10-11T08:25:39Z</dcterms:modified>
</cp:coreProperties>
</file>