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5E5BB-C9AE-44CD-9D4E-ED4185DD8D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729157-B163-4E7A-886A-7B107903AD93}">
      <dgm:prSet/>
      <dgm:spPr/>
      <dgm:t>
        <a:bodyPr/>
        <a:lstStyle/>
        <a:p>
          <a:r>
            <a:rPr lang="en-US" b="0" i="0"/>
            <a:t>There is bias in the data that is being presented. What do I mean by that? Well there are probably many planets out in space that have much longer orbital periods that the ten-year mission of Kepler. </a:t>
          </a:r>
          <a:endParaRPr lang="en-US"/>
        </a:p>
      </dgm:t>
    </dgm:pt>
    <dgm:pt modelId="{55661BD9-D6F6-4F5C-BA67-044F415E702C}" type="parTrans" cxnId="{C630FD92-7FCF-4D57-9492-91FA33EEABB7}">
      <dgm:prSet/>
      <dgm:spPr/>
      <dgm:t>
        <a:bodyPr/>
        <a:lstStyle/>
        <a:p>
          <a:endParaRPr lang="en-US"/>
        </a:p>
      </dgm:t>
    </dgm:pt>
    <dgm:pt modelId="{3602D45D-A50D-4B05-8D9C-38DF613CE449}" type="sibTrans" cxnId="{C630FD92-7FCF-4D57-9492-91FA33EEABB7}">
      <dgm:prSet/>
      <dgm:spPr/>
      <dgm:t>
        <a:bodyPr/>
        <a:lstStyle/>
        <a:p>
          <a:endParaRPr lang="en-US"/>
        </a:p>
      </dgm:t>
    </dgm:pt>
    <dgm:pt modelId="{4C50947E-8F73-43F7-905F-2CFD0987D6D8}">
      <dgm:prSet/>
      <dgm:spPr/>
      <dgm:t>
        <a:bodyPr/>
        <a:lstStyle/>
        <a:p>
          <a:r>
            <a:rPr lang="en-US" b="0" i="0" dirty="0"/>
            <a:t>For example, Jupiter takes around 11 years to orbit the sun. Saturn takes even longer to orbit.</a:t>
          </a:r>
          <a:endParaRPr lang="en-US" dirty="0"/>
        </a:p>
      </dgm:t>
    </dgm:pt>
    <dgm:pt modelId="{50988DD8-69CC-41C7-842E-B1D8F04C7ABE}" type="parTrans" cxnId="{B1861A8B-9815-4CEF-BC06-F5B7C4EA0A35}">
      <dgm:prSet/>
      <dgm:spPr/>
      <dgm:t>
        <a:bodyPr/>
        <a:lstStyle/>
        <a:p>
          <a:endParaRPr lang="en-US"/>
        </a:p>
      </dgm:t>
    </dgm:pt>
    <dgm:pt modelId="{11D9B3EC-20DA-4A5D-A4E9-3734AAC3A417}" type="sibTrans" cxnId="{B1861A8B-9815-4CEF-BC06-F5B7C4EA0A35}">
      <dgm:prSet/>
      <dgm:spPr/>
      <dgm:t>
        <a:bodyPr/>
        <a:lstStyle/>
        <a:p>
          <a:endParaRPr lang="en-US"/>
        </a:p>
      </dgm:t>
    </dgm:pt>
    <dgm:pt modelId="{88847E64-AD72-484B-B4D1-07FB5FA72D93}" type="pres">
      <dgm:prSet presAssocID="{ED55E5BB-C9AE-44CD-9D4E-ED4185DD8DBD}" presName="root" presStyleCnt="0">
        <dgm:presLayoutVars>
          <dgm:dir/>
          <dgm:resizeHandles val="exact"/>
        </dgm:presLayoutVars>
      </dgm:prSet>
      <dgm:spPr/>
    </dgm:pt>
    <dgm:pt modelId="{1BFFDDC3-1D60-4A77-97BE-1B7B4818DDC7}" type="pres">
      <dgm:prSet presAssocID="{BF729157-B163-4E7A-886A-7B107903AD93}" presName="compNode" presStyleCnt="0"/>
      <dgm:spPr/>
    </dgm:pt>
    <dgm:pt modelId="{50D491B1-1B23-42C8-A01F-850B360EC467}" type="pres">
      <dgm:prSet presAssocID="{BF729157-B163-4E7A-886A-7B107903AD93}" presName="bgRect" presStyleLbl="bgShp" presStyleIdx="0" presStyleCnt="2"/>
      <dgm:spPr/>
    </dgm:pt>
    <dgm:pt modelId="{0E50EF83-5285-4F76-8861-7CA0E7953462}" type="pres">
      <dgm:prSet presAssocID="{BF729157-B163-4E7A-886A-7B107903AD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2AA1E51C-2FF6-4D52-BF9E-28684C5DA4BB}" type="pres">
      <dgm:prSet presAssocID="{BF729157-B163-4E7A-886A-7B107903AD93}" presName="spaceRect" presStyleCnt="0"/>
      <dgm:spPr/>
    </dgm:pt>
    <dgm:pt modelId="{7C0E8768-E4A5-4F18-B9CB-633014121364}" type="pres">
      <dgm:prSet presAssocID="{BF729157-B163-4E7A-886A-7B107903AD93}" presName="parTx" presStyleLbl="revTx" presStyleIdx="0" presStyleCnt="2">
        <dgm:presLayoutVars>
          <dgm:chMax val="0"/>
          <dgm:chPref val="0"/>
        </dgm:presLayoutVars>
      </dgm:prSet>
      <dgm:spPr/>
    </dgm:pt>
    <dgm:pt modelId="{C795D526-4ED2-4474-B1D5-5407C33746E9}" type="pres">
      <dgm:prSet presAssocID="{3602D45D-A50D-4B05-8D9C-38DF613CE449}" presName="sibTrans" presStyleCnt="0"/>
      <dgm:spPr/>
    </dgm:pt>
    <dgm:pt modelId="{48545B9A-F1CF-470B-843E-A38D95FD793E}" type="pres">
      <dgm:prSet presAssocID="{4C50947E-8F73-43F7-905F-2CFD0987D6D8}" presName="compNode" presStyleCnt="0"/>
      <dgm:spPr/>
    </dgm:pt>
    <dgm:pt modelId="{13FBDA46-3D5D-406D-BB72-47A1BD32EEE3}" type="pres">
      <dgm:prSet presAssocID="{4C50947E-8F73-43F7-905F-2CFD0987D6D8}" presName="bgRect" presStyleLbl="bgShp" presStyleIdx="1" presStyleCnt="2"/>
      <dgm:spPr/>
    </dgm:pt>
    <dgm:pt modelId="{EACDB4B4-E670-47F6-A654-4886DE5A167D}" type="pres">
      <dgm:prSet presAssocID="{4C50947E-8F73-43F7-905F-2CFD0987D6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DF1CFAAB-1964-42CA-B84D-DD921437122D}" type="pres">
      <dgm:prSet presAssocID="{4C50947E-8F73-43F7-905F-2CFD0987D6D8}" presName="spaceRect" presStyleCnt="0"/>
      <dgm:spPr/>
    </dgm:pt>
    <dgm:pt modelId="{094A4C16-7482-491E-BC4C-FB773F6F0C64}" type="pres">
      <dgm:prSet presAssocID="{4C50947E-8F73-43F7-905F-2CFD0987D6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F43AC51-A1E5-41A0-9B55-F6C69AE3F9E1}" type="presOf" srcId="{4C50947E-8F73-43F7-905F-2CFD0987D6D8}" destId="{094A4C16-7482-491E-BC4C-FB773F6F0C64}" srcOrd="0" destOrd="0" presId="urn:microsoft.com/office/officeart/2018/2/layout/IconVerticalSolidList"/>
    <dgm:cxn modelId="{B1861A8B-9815-4CEF-BC06-F5B7C4EA0A35}" srcId="{ED55E5BB-C9AE-44CD-9D4E-ED4185DD8DBD}" destId="{4C50947E-8F73-43F7-905F-2CFD0987D6D8}" srcOrd="1" destOrd="0" parTransId="{50988DD8-69CC-41C7-842E-B1D8F04C7ABE}" sibTransId="{11D9B3EC-20DA-4A5D-A4E9-3734AAC3A417}"/>
    <dgm:cxn modelId="{C630FD92-7FCF-4D57-9492-91FA33EEABB7}" srcId="{ED55E5BB-C9AE-44CD-9D4E-ED4185DD8DBD}" destId="{BF729157-B163-4E7A-886A-7B107903AD93}" srcOrd="0" destOrd="0" parTransId="{55661BD9-D6F6-4F5C-BA67-044F415E702C}" sibTransId="{3602D45D-A50D-4B05-8D9C-38DF613CE449}"/>
    <dgm:cxn modelId="{D1F54CD0-4D05-432B-8B00-385425533C44}" type="presOf" srcId="{BF729157-B163-4E7A-886A-7B107903AD93}" destId="{7C0E8768-E4A5-4F18-B9CB-633014121364}" srcOrd="0" destOrd="0" presId="urn:microsoft.com/office/officeart/2018/2/layout/IconVerticalSolidList"/>
    <dgm:cxn modelId="{CD901FF7-DE82-4769-AB3A-B80D3F1A738C}" type="presOf" srcId="{ED55E5BB-C9AE-44CD-9D4E-ED4185DD8DBD}" destId="{88847E64-AD72-484B-B4D1-07FB5FA72D93}" srcOrd="0" destOrd="0" presId="urn:microsoft.com/office/officeart/2018/2/layout/IconVerticalSolidList"/>
    <dgm:cxn modelId="{C99A3C89-9463-475E-8F3B-0FD0425FA877}" type="presParOf" srcId="{88847E64-AD72-484B-B4D1-07FB5FA72D93}" destId="{1BFFDDC3-1D60-4A77-97BE-1B7B4818DDC7}" srcOrd="0" destOrd="0" presId="urn:microsoft.com/office/officeart/2018/2/layout/IconVerticalSolidList"/>
    <dgm:cxn modelId="{6BD573F1-A6AF-4FA2-9366-D7DAD64CDD10}" type="presParOf" srcId="{1BFFDDC3-1D60-4A77-97BE-1B7B4818DDC7}" destId="{50D491B1-1B23-42C8-A01F-850B360EC467}" srcOrd="0" destOrd="0" presId="urn:microsoft.com/office/officeart/2018/2/layout/IconVerticalSolidList"/>
    <dgm:cxn modelId="{1E5B8644-19E4-4FB2-8D82-DC77DD061163}" type="presParOf" srcId="{1BFFDDC3-1D60-4A77-97BE-1B7B4818DDC7}" destId="{0E50EF83-5285-4F76-8861-7CA0E7953462}" srcOrd="1" destOrd="0" presId="urn:microsoft.com/office/officeart/2018/2/layout/IconVerticalSolidList"/>
    <dgm:cxn modelId="{1D38517C-77FA-4C26-BEA1-C931D160C4F2}" type="presParOf" srcId="{1BFFDDC3-1D60-4A77-97BE-1B7B4818DDC7}" destId="{2AA1E51C-2FF6-4D52-BF9E-28684C5DA4BB}" srcOrd="2" destOrd="0" presId="urn:microsoft.com/office/officeart/2018/2/layout/IconVerticalSolidList"/>
    <dgm:cxn modelId="{4D95C281-0D2B-4116-B478-92E481AD2442}" type="presParOf" srcId="{1BFFDDC3-1D60-4A77-97BE-1B7B4818DDC7}" destId="{7C0E8768-E4A5-4F18-B9CB-633014121364}" srcOrd="3" destOrd="0" presId="urn:microsoft.com/office/officeart/2018/2/layout/IconVerticalSolidList"/>
    <dgm:cxn modelId="{3B3923AB-3425-4F63-AC40-C269028AB82C}" type="presParOf" srcId="{88847E64-AD72-484B-B4D1-07FB5FA72D93}" destId="{C795D526-4ED2-4474-B1D5-5407C33746E9}" srcOrd="1" destOrd="0" presId="urn:microsoft.com/office/officeart/2018/2/layout/IconVerticalSolidList"/>
    <dgm:cxn modelId="{46321DB1-5F7E-4302-BEE2-7B86C13B8E2D}" type="presParOf" srcId="{88847E64-AD72-484B-B4D1-07FB5FA72D93}" destId="{48545B9A-F1CF-470B-843E-A38D95FD793E}" srcOrd="2" destOrd="0" presId="urn:microsoft.com/office/officeart/2018/2/layout/IconVerticalSolidList"/>
    <dgm:cxn modelId="{3A2161E7-F5A4-48E2-B3C5-B01B92F0296F}" type="presParOf" srcId="{48545B9A-F1CF-470B-843E-A38D95FD793E}" destId="{13FBDA46-3D5D-406D-BB72-47A1BD32EEE3}" srcOrd="0" destOrd="0" presId="urn:microsoft.com/office/officeart/2018/2/layout/IconVerticalSolidList"/>
    <dgm:cxn modelId="{D256118E-77AD-4140-AE89-EB98E48EE357}" type="presParOf" srcId="{48545B9A-F1CF-470B-843E-A38D95FD793E}" destId="{EACDB4B4-E670-47F6-A654-4886DE5A167D}" srcOrd="1" destOrd="0" presId="urn:microsoft.com/office/officeart/2018/2/layout/IconVerticalSolidList"/>
    <dgm:cxn modelId="{AB9B7AF8-B2A8-452B-9737-4464E465C610}" type="presParOf" srcId="{48545B9A-F1CF-470B-843E-A38D95FD793E}" destId="{DF1CFAAB-1964-42CA-B84D-DD921437122D}" srcOrd="2" destOrd="0" presId="urn:microsoft.com/office/officeart/2018/2/layout/IconVerticalSolidList"/>
    <dgm:cxn modelId="{4DFC3F1D-B681-4B1C-BC63-3DAE5FE20AD7}" type="presParOf" srcId="{48545B9A-F1CF-470B-843E-A38D95FD793E}" destId="{094A4C16-7482-491E-BC4C-FB773F6F0C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A31A9-DB53-403B-A2DD-56F214FAD4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4C907A-4D02-4314-B3D9-E9EE1B2168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tables that I did most of my analysis on was from the NASA exoplanet archive. Thankfully, the data that they have is public knowledge, so it is much easier to obtain. </a:t>
          </a:r>
        </a:p>
      </dgm:t>
    </dgm:pt>
    <dgm:pt modelId="{52671A73-2894-4B31-AA07-78898C6066E6}" type="parTrans" cxnId="{7135D597-AD05-45C5-AEF1-2A14951A3B58}">
      <dgm:prSet/>
      <dgm:spPr/>
      <dgm:t>
        <a:bodyPr/>
        <a:lstStyle/>
        <a:p>
          <a:endParaRPr lang="en-US"/>
        </a:p>
      </dgm:t>
    </dgm:pt>
    <dgm:pt modelId="{307052FB-E66A-4D58-8B14-B080D5B8B5C9}" type="sibTrans" cxnId="{7135D597-AD05-45C5-AEF1-2A14951A3B58}">
      <dgm:prSet/>
      <dgm:spPr/>
      <dgm:t>
        <a:bodyPr/>
        <a:lstStyle/>
        <a:p>
          <a:endParaRPr lang="en-US"/>
        </a:p>
      </dgm:t>
    </dgm:pt>
    <dgm:pt modelId="{B6DFC0DD-E9B7-4B15-82BE-9710F3E4B0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files that I used were just basic CSV files, so they were easy to work with. The methods that I used were using Pandas, </a:t>
          </a:r>
          <a:r>
            <a:rPr lang="en-US" dirty="0" err="1"/>
            <a:t>numpy</a:t>
          </a:r>
          <a:r>
            <a:rPr lang="en-US" dirty="0"/>
            <a:t>, matplotlib, and seaborn to analyze the data and make my plots.</a:t>
          </a:r>
        </a:p>
      </dgm:t>
    </dgm:pt>
    <dgm:pt modelId="{659EA822-C133-409F-83B1-6A1F4000A753}" type="parTrans" cxnId="{8E6A4916-B970-434C-A6F4-78990235A9F9}">
      <dgm:prSet/>
      <dgm:spPr/>
      <dgm:t>
        <a:bodyPr/>
        <a:lstStyle/>
        <a:p>
          <a:endParaRPr lang="en-US"/>
        </a:p>
      </dgm:t>
    </dgm:pt>
    <dgm:pt modelId="{618B1B44-BABA-4C89-B6C4-D4058A18EC78}" type="sibTrans" cxnId="{8E6A4916-B970-434C-A6F4-78990235A9F9}">
      <dgm:prSet/>
      <dgm:spPr/>
      <dgm:t>
        <a:bodyPr/>
        <a:lstStyle/>
        <a:p>
          <a:endParaRPr lang="en-US"/>
        </a:p>
      </dgm:t>
    </dgm:pt>
    <dgm:pt modelId="{BAA3EC80-89C4-4C64-A15B-4D744A808E8F}" type="pres">
      <dgm:prSet presAssocID="{583A31A9-DB53-403B-A2DD-56F214FAD495}" presName="root" presStyleCnt="0">
        <dgm:presLayoutVars>
          <dgm:dir/>
          <dgm:resizeHandles val="exact"/>
        </dgm:presLayoutVars>
      </dgm:prSet>
      <dgm:spPr/>
    </dgm:pt>
    <dgm:pt modelId="{073303B8-907A-4814-BE30-921A0B57AA29}" type="pres">
      <dgm:prSet presAssocID="{CD4C907A-4D02-4314-B3D9-E9EE1B21688E}" presName="compNode" presStyleCnt="0"/>
      <dgm:spPr/>
    </dgm:pt>
    <dgm:pt modelId="{86595476-EF75-4E27-8FEB-EF5D9B02FA1C}" type="pres">
      <dgm:prSet presAssocID="{CD4C907A-4D02-4314-B3D9-E9EE1B2168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6172B8-4239-4284-A019-0DCC44A39403}" type="pres">
      <dgm:prSet presAssocID="{CD4C907A-4D02-4314-B3D9-E9EE1B21688E}" presName="spaceRect" presStyleCnt="0"/>
      <dgm:spPr/>
    </dgm:pt>
    <dgm:pt modelId="{0DAC2F77-CF4D-4491-B38B-8713EE238C2B}" type="pres">
      <dgm:prSet presAssocID="{CD4C907A-4D02-4314-B3D9-E9EE1B21688E}" presName="textRect" presStyleLbl="revTx" presStyleIdx="0" presStyleCnt="2">
        <dgm:presLayoutVars>
          <dgm:chMax val="1"/>
          <dgm:chPref val="1"/>
        </dgm:presLayoutVars>
      </dgm:prSet>
      <dgm:spPr/>
    </dgm:pt>
    <dgm:pt modelId="{FBC67EFD-E130-4CDC-A5AD-93D3AF189BF4}" type="pres">
      <dgm:prSet presAssocID="{307052FB-E66A-4D58-8B14-B080D5B8B5C9}" presName="sibTrans" presStyleCnt="0"/>
      <dgm:spPr/>
    </dgm:pt>
    <dgm:pt modelId="{B6AA992C-390B-4CEF-A660-6B197C7E1F33}" type="pres">
      <dgm:prSet presAssocID="{B6DFC0DD-E9B7-4B15-82BE-9710F3E4B03E}" presName="compNode" presStyleCnt="0"/>
      <dgm:spPr/>
    </dgm:pt>
    <dgm:pt modelId="{F09EE187-2099-4EAD-BA91-96E7CFCA80CA}" type="pres">
      <dgm:prSet presAssocID="{B6DFC0DD-E9B7-4B15-82BE-9710F3E4B0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C621FF8-2174-49C1-8AD0-E71C28236A16}" type="pres">
      <dgm:prSet presAssocID="{B6DFC0DD-E9B7-4B15-82BE-9710F3E4B03E}" presName="spaceRect" presStyleCnt="0"/>
      <dgm:spPr/>
    </dgm:pt>
    <dgm:pt modelId="{E1EFD860-EFFB-4625-AE89-587296FEE2AD}" type="pres">
      <dgm:prSet presAssocID="{B6DFC0DD-E9B7-4B15-82BE-9710F3E4B0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E6A4916-B970-434C-A6F4-78990235A9F9}" srcId="{583A31A9-DB53-403B-A2DD-56F214FAD495}" destId="{B6DFC0DD-E9B7-4B15-82BE-9710F3E4B03E}" srcOrd="1" destOrd="0" parTransId="{659EA822-C133-409F-83B1-6A1F4000A753}" sibTransId="{618B1B44-BABA-4C89-B6C4-D4058A18EC78}"/>
    <dgm:cxn modelId="{A1188C70-F1A1-4F5F-9E8E-CAB5AAFEA462}" type="presOf" srcId="{583A31A9-DB53-403B-A2DD-56F214FAD495}" destId="{BAA3EC80-89C4-4C64-A15B-4D744A808E8F}" srcOrd="0" destOrd="0" presId="urn:microsoft.com/office/officeart/2018/2/layout/IconLabelList"/>
    <dgm:cxn modelId="{F1BE7B52-D665-46F5-B486-B3F0A00678BE}" type="presOf" srcId="{B6DFC0DD-E9B7-4B15-82BE-9710F3E4B03E}" destId="{E1EFD860-EFFB-4625-AE89-587296FEE2AD}" srcOrd="0" destOrd="0" presId="urn:microsoft.com/office/officeart/2018/2/layout/IconLabelList"/>
    <dgm:cxn modelId="{7135D597-AD05-45C5-AEF1-2A14951A3B58}" srcId="{583A31A9-DB53-403B-A2DD-56F214FAD495}" destId="{CD4C907A-4D02-4314-B3D9-E9EE1B21688E}" srcOrd="0" destOrd="0" parTransId="{52671A73-2894-4B31-AA07-78898C6066E6}" sibTransId="{307052FB-E66A-4D58-8B14-B080D5B8B5C9}"/>
    <dgm:cxn modelId="{7E5727EB-5633-4D4B-A840-106200A3BE88}" type="presOf" srcId="{CD4C907A-4D02-4314-B3D9-E9EE1B21688E}" destId="{0DAC2F77-CF4D-4491-B38B-8713EE238C2B}" srcOrd="0" destOrd="0" presId="urn:microsoft.com/office/officeart/2018/2/layout/IconLabelList"/>
    <dgm:cxn modelId="{B1675F02-E073-47E3-B243-797215EE8158}" type="presParOf" srcId="{BAA3EC80-89C4-4C64-A15B-4D744A808E8F}" destId="{073303B8-907A-4814-BE30-921A0B57AA29}" srcOrd="0" destOrd="0" presId="urn:microsoft.com/office/officeart/2018/2/layout/IconLabelList"/>
    <dgm:cxn modelId="{F21B0815-581B-4273-B21F-BA7487BD7B56}" type="presParOf" srcId="{073303B8-907A-4814-BE30-921A0B57AA29}" destId="{86595476-EF75-4E27-8FEB-EF5D9B02FA1C}" srcOrd="0" destOrd="0" presId="urn:microsoft.com/office/officeart/2018/2/layout/IconLabelList"/>
    <dgm:cxn modelId="{4B8A6841-CF2F-4C02-8965-532638C18671}" type="presParOf" srcId="{073303B8-907A-4814-BE30-921A0B57AA29}" destId="{D76172B8-4239-4284-A019-0DCC44A39403}" srcOrd="1" destOrd="0" presId="urn:microsoft.com/office/officeart/2018/2/layout/IconLabelList"/>
    <dgm:cxn modelId="{8F0BEB00-B89B-495B-98A3-3404B49965E5}" type="presParOf" srcId="{073303B8-907A-4814-BE30-921A0B57AA29}" destId="{0DAC2F77-CF4D-4491-B38B-8713EE238C2B}" srcOrd="2" destOrd="0" presId="urn:microsoft.com/office/officeart/2018/2/layout/IconLabelList"/>
    <dgm:cxn modelId="{6CCE41A4-A955-4562-B58F-B1B6F9C63E25}" type="presParOf" srcId="{BAA3EC80-89C4-4C64-A15B-4D744A808E8F}" destId="{FBC67EFD-E130-4CDC-A5AD-93D3AF189BF4}" srcOrd="1" destOrd="0" presId="urn:microsoft.com/office/officeart/2018/2/layout/IconLabelList"/>
    <dgm:cxn modelId="{F6EC7C43-B829-45D2-BBE4-D9CF65B9B299}" type="presParOf" srcId="{BAA3EC80-89C4-4C64-A15B-4D744A808E8F}" destId="{B6AA992C-390B-4CEF-A660-6B197C7E1F33}" srcOrd="2" destOrd="0" presId="urn:microsoft.com/office/officeart/2018/2/layout/IconLabelList"/>
    <dgm:cxn modelId="{59146757-5042-4882-8949-D399227F324D}" type="presParOf" srcId="{B6AA992C-390B-4CEF-A660-6B197C7E1F33}" destId="{F09EE187-2099-4EAD-BA91-96E7CFCA80CA}" srcOrd="0" destOrd="0" presId="urn:microsoft.com/office/officeart/2018/2/layout/IconLabelList"/>
    <dgm:cxn modelId="{09456D7A-46AC-486D-8794-A0E9738FE19E}" type="presParOf" srcId="{B6AA992C-390B-4CEF-A660-6B197C7E1F33}" destId="{EC621FF8-2174-49C1-8AD0-E71C28236A16}" srcOrd="1" destOrd="0" presId="urn:microsoft.com/office/officeart/2018/2/layout/IconLabelList"/>
    <dgm:cxn modelId="{68E5C2DA-35C0-4194-A942-A23AED47FCEC}" type="presParOf" srcId="{B6AA992C-390B-4CEF-A660-6B197C7E1F33}" destId="{E1EFD860-EFFB-4625-AE89-587296FEE2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BDD7C2-9463-48D3-9C64-0630AFFC0F2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E1FA352-6DE1-42F2-87E4-231FDF6C6728}">
      <dgm:prSet/>
      <dgm:spPr/>
      <dgm:t>
        <a:bodyPr/>
        <a:lstStyle/>
        <a:p>
          <a:pPr>
            <a:defRPr cap="all"/>
          </a:pPr>
          <a:r>
            <a:rPr lang="en-US"/>
            <a:t>What was the most commonly used method to find exoplanets and how accurate are the methods?</a:t>
          </a:r>
        </a:p>
      </dgm:t>
    </dgm:pt>
    <dgm:pt modelId="{D0DB272B-DC93-4320-8C81-25114D7EB73E}" type="parTrans" cxnId="{9D345716-25CD-4902-87E6-1EAE7D0481A7}">
      <dgm:prSet/>
      <dgm:spPr/>
      <dgm:t>
        <a:bodyPr/>
        <a:lstStyle/>
        <a:p>
          <a:endParaRPr lang="en-US"/>
        </a:p>
      </dgm:t>
    </dgm:pt>
    <dgm:pt modelId="{C0C26E53-4DAA-447D-8347-21AD315C1715}" type="sibTrans" cxnId="{9D345716-25CD-4902-87E6-1EAE7D0481A7}">
      <dgm:prSet/>
      <dgm:spPr/>
      <dgm:t>
        <a:bodyPr/>
        <a:lstStyle/>
        <a:p>
          <a:endParaRPr lang="en-US"/>
        </a:p>
      </dgm:t>
    </dgm:pt>
    <dgm:pt modelId="{A379F49D-9A8A-4C3E-85D3-31204FAFD00D}">
      <dgm:prSet/>
      <dgm:spPr/>
      <dgm:t>
        <a:bodyPr/>
        <a:lstStyle/>
        <a:p>
          <a:pPr>
            <a:defRPr cap="all"/>
          </a:pPr>
          <a:r>
            <a:rPr lang="en-US"/>
            <a:t>What is the average number of exoplanets in an interstellar solar system?</a:t>
          </a:r>
        </a:p>
      </dgm:t>
    </dgm:pt>
    <dgm:pt modelId="{7DD122C5-4352-4A84-BC40-5C700B06ACA5}" type="parTrans" cxnId="{19F67246-A207-4083-B516-C09D1D3F9B96}">
      <dgm:prSet/>
      <dgm:spPr/>
      <dgm:t>
        <a:bodyPr/>
        <a:lstStyle/>
        <a:p>
          <a:endParaRPr lang="en-US"/>
        </a:p>
      </dgm:t>
    </dgm:pt>
    <dgm:pt modelId="{0D156F33-7C50-4D8C-AF29-74B1E8681763}" type="sibTrans" cxnId="{19F67246-A207-4083-B516-C09D1D3F9B96}">
      <dgm:prSet/>
      <dgm:spPr/>
      <dgm:t>
        <a:bodyPr/>
        <a:lstStyle/>
        <a:p>
          <a:endParaRPr lang="en-US"/>
        </a:p>
      </dgm:t>
    </dgm:pt>
    <dgm:pt modelId="{5CE8D7B3-8327-44FF-880A-854CE4FB7499}">
      <dgm:prSet/>
      <dgm:spPr/>
      <dgm:t>
        <a:bodyPr/>
        <a:lstStyle/>
        <a:p>
          <a:pPr>
            <a:defRPr cap="all"/>
          </a:pPr>
          <a:r>
            <a:rPr lang="en-US"/>
            <a:t>What is the most common type of planet and the most common type of solar system?</a:t>
          </a:r>
        </a:p>
      </dgm:t>
    </dgm:pt>
    <dgm:pt modelId="{A989CC7F-56BD-4A6E-AE20-9A6D3E507442}" type="parTrans" cxnId="{22F428B6-86F5-46D4-AE18-6447D5BFF75C}">
      <dgm:prSet/>
      <dgm:spPr/>
      <dgm:t>
        <a:bodyPr/>
        <a:lstStyle/>
        <a:p>
          <a:endParaRPr lang="en-US"/>
        </a:p>
      </dgm:t>
    </dgm:pt>
    <dgm:pt modelId="{8DD8EEA8-645A-4781-8ABA-855958F70E0B}" type="sibTrans" cxnId="{22F428B6-86F5-46D4-AE18-6447D5BFF75C}">
      <dgm:prSet/>
      <dgm:spPr/>
      <dgm:t>
        <a:bodyPr/>
        <a:lstStyle/>
        <a:p>
          <a:endParaRPr lang="en-US"/>
        </a:p>
      </dgm:t>
    </dgm:pt>
    <dgm:pt modelId="{40E22982-BDA0-4D22-8E7C-F6D7B11B5E02}" type="pres">
      <dgm:prSet presAssocID="{F2BDD7C2-9463-48D3-9C64-0630AFFC0F27}" presName="root" presStyleCnt="0">
        <dgm:presLayoutVars>
          <dgm:dir/>
          <dgm:resizeHandles val="exact"/>
        </dgm:presLayoutVars>
      </dgm:prSet>
      <dgm:spPr/>
    </dgm:pt>
    <dgm:pt modelId="{9EF4CBAF-5761-46E8-A8B8-3EF375B5FD2B}" type="pres">
      <dgm:prSet presAssocID="{4E1FA352-6DE1-42F2-87E4-231FDF6C6728}" presName="compNode" presStyleCnt="0"/>
      <dgm:spPr/>
    </dgm:pt>
    <dgm:pt modelId="{5B03D1F0-89EF-4BB1-97AF-348C142DAC62}" type="pres">
      <dgm:prSet presAssocID="{4E1FA352-6DE1-42F2-87E4-231FDF6C672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1A1407-0FA2-4EEF-9BDA-4134F5944A93}" type="pres">
      <dgm:prSet presAssocID="{4E1FA352-6DE1-42F2-87E4-231FDF6C67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004193D-10D4-41BB-8E8C-5FD78BB2A856}" type="pres">
      <dgm:prSet presAssocID="{4E1FA352-6DE1-42F2-87E4-231FDF6C6728}" presName="spaceRect" presStyleCnt="0"/>
      <dgm:spPr/>
    </dgm:pt>
    <dgm:pt modelId="{E5555D90-12DC-4943-B088-2AC03A3054DD}" type="pres">
      <dgm:prSet presAssocID="{4E1FA352-6DE1-42F2-87E4-231FDF6C6728}" presName="textRect" presStyleLbl="revTx" presStyleIdx="0" presStyleCnt="3">
        <dgm:presLayoutVars>
          <dgm:chMax val="1"/>
          <dgm:chPref val="1"/>
        </dgm:presLayoutVars>
      </dgm:prSet>
      <dgm:spPr/>
    </dgm:pt>
    <dgm:pt modelId="{379B55E6-62C0-4A30-AEFB-731110CD5D2B}" type="pres">
      <dgm:prSet presAssocID="{C0C26E53-4DAA-447D-8347-21AD315C1715}" presName="sibTrans" presStyleCnt="0"/>
      <dgm:spPr/>
    </dgm:pt>
    <dgm:pt modelId="{2DC3F14B-4FE8-4ED2-A2A4-CF0C8FBE4579}" type="pres">
      <dgm:prSet presAssocID="{A379F49D-9A8A-4C3E-85D3-31204FAFD00D}" presName="compNode" presStyleCnt="0"/>
      <dgm:spPr/>
    </dgm:pt>
    <dgm:pt modelId="{2AB2BD01-392D-4DD6-A343-F3B003B42502}" type="pres">
      <dgm:prSet presAssocID="{A379F49D-9A8A-4C3E-85D3-31204FAFD00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FA7282C-5787-4155-B0EC-E83C0B6436BB}" type="pres">
      <dgm:prSet presAssocID="{A379F49D-9A8A-4C3E-85D3-31204FAFD0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A0F84C23-8881-45A1-B361-812DC58B6975}" type="pres">
      <dgm:prSet presAssocID="{A379F49D-9A8A-4C3E-85D3-31204FAFD00D}" presName="spaceRect" presStyleCnt="0"/>
      <dgm:spPr/>
    </dgm:pt>
    <dgm:pt modelId="{FC15E860-8AC0-4AF7-9697-E3EEB2B55376}" type="pres">
      <dgm:prSet presAssocID="{A379F49D-9A8A-4C3E-85D3-31204FAFD00D}" presName="textRect" presStyleLbl="revTx" presStyleIdx="1" presStyleCnt="3">
        <dgm:presLayoutVars>
          <dgm:chMax val="1"/>
          <dgm:chPref val="1"/>
        </dgm:presLayoutVars>
      </dgm:prSet>
      <dgm:spPr/>
    </dgm:pt>
    <dgm:pt modelId="{66659B44-A169-4BF5-A1C1-517343A98910}" type="pres">
      <dgm:prSet presAssocID="{0D156F33-7C50-4D8C-AF29-74B1E8681763}" presName="sibTrans" presStyleCnt="0"/>
      <dgm:spPr/>
    </dgm:pt>
    <dgm:pt modelId="{A2A09099-21F3-4DDC-875A-EF796D649AFB}" type="pres">
      <dgm:prSet presAssocID="{5CE8D7B3-8327-44FF-880A-854CE4FB7499}" presName="compNode" presStyleCnt="0"/>
      <dgm:spPr/>
    </dgm:pt>
    <dgm:pt modelId="{523C10DF-6701-475D-9753-831B916C6CFC}" type="pres">
      <dgm:prSet presAssocID="{5CE8D7B3-8327-44FF-880A-854CE4FB749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0116B43-72BF-420F-BEBB-F6FCFFAD13D7}" type="pres">
      <dgm:prSet presAssocID="{5CE8D7B3-8327-44FF-880A-854CE4FB74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AFF859B2-FAA3-4FCA-A5DE-64FE1AB74BB3}" type="pres">
      <dgm:prSet presAssocID="{5CE8D7B3-8327-44FF-880A-854CE4FB7499}" presName="spaceRect" presStyleCnt="0"/>
      <dgm:spPr/>
    </dgm:pt>
    <dgm:pt modelId="{146788B2-108A-4248-A115-4D45E3A13FC0}" type="pres">
      <dgm:prSet presAssocID="{5CE8D7B3-8327-44FF-880A-854CE4FB74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643307-0BEF-47B7-91DB-C369777731D5}" type="presOf" srcId="{5CE8D7B3-8327-44FF-880A-854CE4FB7499}" destId="{146788B2-108A-4248-A115-4D45E3A13FC0}" srcOrd="0" destOrd="0" presId="urn:microsoft.com/office/officeart/2018/5/layout/IconLeafLabelList"/>
    <dgm:cxn modelId="{9D345716-25CD-4902-87E6-1EAE7D0481A7}" srcId="{F2BDD7C2-9463-48D3-9C64-0630AFFC0F27}" destId="{4E1FA352-6DE1-42F2-87E4-231FDF6C6728}" srcOrd="0" destOrd="0" parTransId="{D0DB272B-DC93-4320-8C81-25114D7EB73E}" sibTransId="{C0C26E53-4DAA-447D-8347-21AD315C1715}"/>
    <dgm:cxn modelId="{19F67246-A207-4083-B516-C09D1D3F9B96}" srcId="{F2BDD7C2-9463-48D3-9C64-0630AFFC0F27}" destId="{A379F49D-9A8A-4C3E-85D3-31204FAFD00D}" srcOrd="1" destOrd="0" parTransId="{7DD122C5-4352-4A84-BC40-5C700B06ACA5}" sibTransId="{0D156F33-7C50-4D8C-AF29-74B1E8681763}"/>
    <dgm:cxn modelId="{9D466370-0606-4554-B212-36B3CEC8E537}" type="presOf" srcId="{A379F49D-9A8A-4C3E-85D3-31204FAFD00D}" destId="{FC15E860-8AC0-4AF7-9697-E3EEB2B55376}" srcOrd="0" destOrd="0" presId="urn:microsoft.com/office/officeart/2018/5/layout/IconLeafLabelList"/>
    <dgm:cxn modelId="{C948C197-6CB4-4FFB-8965-985BF4C528CB}" type="presOf" srcId="{4E1FA352-6DE1-42F2-87E4-231FDF6C6728}" destId="{E5555D90-12DC-4943-B088-2AC03A3054DD}" srcOrd="0" destOrd="0" presId="urn:microsoft.com/office/officeart/2018/5/layout/IconLeafLabelList"/>
    <dgm:cxn modelId="{455093A7-2D7C-4C57-99A3-D7FCC21B60E8}" type="presOf" srcId="{F2BDD7C2-9463-48D3-9C64-0630AFFC0F27}" destId="{40E22982-BDA0-4D22-8E7C-F6D7B11B5E02}" srcOrd="0" destOrd="0" presId="urn:microsoft.com/office/officeart/2018/5/layout/IconLeafLabelList"/>
    <dgm:cxn modelId="{22F428B6-86F5-46D4-AE18-6447D5BFF75C}" srcId="{F2BDD7C2-9463-48D3-9C64-0630AFFC0F27}" destId="{5CE8D7B3-8327-44FF-880A-854CE4FB7499}" srcOrd="2" destOrd="0" parTransId="{A989CC7F-56BD-4A6E-AE20-9A6D3E507442}" sibTransId="{8DD8EEA8-645A-4781-8ABA-855958F70E0B}"/>
    <dgm:cxn modelId="{DFE62681-69CC-4F1F-B5F5-118FBF687B47}" type="presParOf" srcId="{40E22982-BDA0-4D22-8E7C-F6D7B11B5E02}" destId="{9EF4CBAF-5761-46E8-A8B8-3EF375B5FD2B}" srcOrd="0" destOrd="0" presId="urn:microsoft.com/office/officeart/2018/5/layout/IconLeafLabelList"/>
    <dgm:cxn modelId="{D31C902E-488D-40A6-AFD7-806B2A957F07}" type="presParOf" srcId="{9EF4CBAF-5761-46E8-A8B8-3EF375B5FD2B}" destId="{5B03D1F0-89EF-4BB1-97AF-348C142DAC62}" srcOrd="0" destOrd="0" presId="urn:microsoft.com/office/officeart/2018/5/layout/IconLeafLabelList"/>
    <dgm:cxn modelId="{E0F863FB-6996-4985-9EE8-1244197FF5D6}" type="presParOf" srcId="{9EF4CBAF-5761-46E8-A8B8-3EF375B5FD2B}" destId="{521A1407-0FA2-4EEF-9BDA-4134F5944A93}" srcOrd="1" destOrd="0" presId="urn:microsoft.com/office/officeart/2018/5/layout/IconLeafLabelList"/>
    <dgm:cxn modelId="{3962D2B0-8995-4A31-8E9D-DE619FD5E730}" type="presParOf" srcId="{9EF4CBAF-5761-46E8-A8B8-3EF375B5FD2B}" destId="{F004193D-10D4-41BB-8E8C-5FD78BB2A856}" srcOrd="2" destOrd="0" presId="urn:microsoft.com/office/officeart/2018/5/layout/IconLeafLabelList"/>
    <dgm:cxn modelId="{2DB505C7-2C97-40A6-A3FB-35A161AB09B3}" type="presParOf" srcId="{9EF4CBAF-5761-46E8-A8B8-3EF375B5FD2B}" destId="{E5555D90-12DC-4943-B088-2AC03A3054DD}" srcOrd="3" destOrd="0" presId="urn:microsoft.com/office/officeart/2018/5/layout/IconLeafLabelList"/>
    <dgm:cxn modelId="{15CB28DF-0ED8-4BAE-A10A-0A2E9D6FABAF}" type="presParOf" srcId="{40E22982-BDA0-4D22-8E7C-F6D7B11B5E02}" destId="{379B55E6-62C0-4A30-AEFB-731110CD5D2B}" srcOrd="1" destOrd="0" presId="urn:microsoft.com/office/officeart/2018/5/layout/IconLeafLabelList"/>
    <dgm:cxn modelId="{DD36332A-1653-467D-A44D-F25FC38BBD01}" type="presParOf" srcId="{40E22982-BDA0-4D22-8E7C-F6D7B11B5E02}" destId="{2DC3F14B-4FE8-4ED2-A2A4-CF0C8FBE4579}" srcOrd="2" destOrd="0" presId="urn:microsoft.com/office/officeart/2018/5/layout/IconLeafLabelList"/>
    <dgm:cxn modelId="{351712F3-229C-4E7F-84E6-542ECAF976A5}" type="presParOf" srcId="{2DC3F14B-4FE8-4ED2-A2A4-CF0C8FBE4579}" destId="{2AB2BD01-392D-4DD6-A343-F3B003B42502}" srcOrd="0" destOrd="0" presId="urn:microsoft.com/office/officeart/2018/5/layout/IconLeafLabelList"/>
    <dgm:cxn modelId="{C542F41C-4EAF-4D45-B1AD-A577FBAD8F15}" type="presParOf" srcId="{2DC3F14B-4FE8-4ED2-A2A4-CF0C8FBE4579}" destId="{2FA7282C-5787-4155-B0EC-E83C0B6436BB}" srcOrd="1" destOrd="0" presId="urn:microsoft.com/office/officeart/2018/5/layout/IconLeafLabelList"/>
    <dgm:cxn modelId="{76627976-9E14-4E20-B9A5-FD1FA3628923}" type="presParOf" srcId="{2DC3F14B-4FE8-4ED2-A2A4-CF0C8FBE4579}" destId="{A0F84C23-8881-45A1-B361-812DC58B6975}" srcOrd="2" destOrd="0" presId="urn:microsoft.com/office/officeart/2018/5/layout/IconLeafLabelList"/>
    <dgm:cxn modelId="{98D8E65F-273B-4EC1-B1E1-A0050228DBBA}" type="presParOf" srcId="{2DC3F14B-4FE8-4ED2-A2A4-CF0C8FBE4579}" destId="{FC15E860-8AC0-4AF7-9697-E3EEB2B55376}" srcOrd="3" destOrd="0" presId="urn:microsoft.com/office/officeart/2018/5/layout/IconLeafLabelList"/>
    <dgm:cxn modelId="{EEB59CE1-CBA5-4B6C-BD79-FA962B11DD42}" type="presParOf" srcId="{40E22982-BDA0-4D22-8E7C-F6D7B11B5E02}" destId="{66659B44-A169-4BF5-A1C1-517343A98910}" srcOrd="3" destOrd="0" presId="urn:microsoft.com/office/officeart/2018/5/layout/IconLeafLabelList"/>
    <dgm:cxn modelId="{E0649EE2-0E04-4349-976B-9515C4DDD254}" type="presParOf" srcId="{40E22982-BDA0-4D22-8E7C-F6D7B11B5E02}" destId="{A2A09099-21F3-4DDC-875A-EF796D649AFB}" srcOrd="4" destOrd="0" presId="urn:microsoft.com/office/officeart/2018/5/layout/IconLeafLabelList"/>
    <dgm:cxn modelId="{2DF53F8E-D3D4-4AFC-B695-9A5BBB45B78D}" type="presParOf" srcId="{A2A09099-21F3-4DDC-875A-EF796D649AFB}" destId="{523C10DF-6701-475D-9753-831B916C6CFC}" srcOrd="0" destOrd="0" presId="urn:microsoft.com/office/officeart/2018/5/layout/IconLeafLabelList"/>
    <dgm:cxn modelId="{E342A2C4-C8FF-475C-9C57-F2CD777A00EB}" type="presParOf" srcId="{A2A09099-21F3-4DDC-875A-EF796D649AFB}" destId="{C0116B43-72BF-420F-BEBB-F6FCFFAD13D7}" srcOrd="1" destOrd="0" presId="urn:microsoft.com/office/officeart/2018/5/layout/IconLeafLabelList"/>
    <dgm:cxn modelId="{5A1B221D-C4F1-4BEA-9B2C-51B3910C2EC9}" type="presParOf" srcId="{A2A09099-21F3-4DDC-875A-EF796D649AFB}" destId="{AFF859B2-FAA3-4FCA-A5DE-64FE1AB74BB3}" srcOrd="2" destOrd="0" presId="urn:microsoft.com/office/officeart/2018/5/layout/IconLeafLabelList"/>
    <dgm:cxn modelId="{55F4A047-1E7E-44B2-929F-C018BFD5D49F}" type="presParOf" srcId="{A2A09099-21F3-4DDC-875A-EF796D649AFB}" destId="{146788B2-108A-4248-A115-4D45E3A13FC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491B1-1B23-42C8-A01F-850B360EC467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0EF83-5285-4F76-8861-7CA0E7953462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E8768-E4A5-4F18-B9CB-633014121364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There is bias in the data that is being presented. What do I mean by that? Well there are probably many planets out in space that have much longer orbital periods that the ten-year mission of Kepler. </a:t>
          </a:r>
          <a:endParaRPr lang="en-US" sz="1600" kern="1200"/>
        </a:p>
      </dsp:txBody>
      <dsp:txXfrm>
        <a:off x="1817977" y="852586"/>
        <a:ext cx="4573297" cy="1574006"/>
      </dsp:txXfrm>
    </dsp:sp>
    <dsp:sp modelId="{13FBDA46-3D5D-406D-BB72-47A1BD32EEE3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DB4B4-E670-47F6-A654-4886DE5A167D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A4C16-7482-491E-BC4C-FB773F6F0C64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For example, Jupiter takes around 11 years to orbit the sun. Saturn takes even longer to orbit.</a:t>
          </a:r>
          <a:endParaRPr lang="en-US" sz="1600" kern="1200" dirty="0"/>
        </a:p>
      </dsp:txBody>
      <dsp:txXfrm>
        <a:off x="1817977" y="2820094"/>
        <a:ext cx="4573297" cy="1574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95476-EF75-4E27-8FEB-EF5D9B02FA1C}">
      <dsp:nvSpPr>
        <dsp:cNvPr id="0" name=""/>
        <dsp:cNvSpPr/>
      </dsp:nvSpPr>
      <dsp:spPr>
        <a:xfrm>
          <a:off x="1302691" y="14409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C2F77-CF4D-4491-B38B-8713EE238C2B}">
      <dsp:nvSpPr>
        <dsp:cNvPr id="0" name=""/>
        <dsp:cNvSpPr/>
      </dsp:nvSpPr>
      <dsp:spPr>
        <a:xfrm>
          <a:off x="114691" y="255858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data tables that I did most of my analysis on was from the NASA exoplanet archive. Thankfully, the data that they have is public knowledge, so it is much easier to obtain. </a:t>
          </a:r>
        </a:p>
      </dsp:txBody>
      <dsp:txXfrm>
        <a:off x="114691" y="2558584"/>
        <a:ext cx="4320000" cy="720000"/>
      </dsp:txXfrm>
    </dsp:sp>
    <dsp:sp modelId="{F09EE187-2099-4EAD-BA91-96E7CFCA80CA}">
      <dsp:nvSpPr>
        <dsp:cNvPr id="0" name=""/>
        <dsp:cNvSpPr/>
      </dsp:nvSpPr>
      <dsp:spPr>
        <a:xfrm>
          <a:off x="6378691" y="14409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FD860-EFFB-4625-AE89-587296FEE2AD}">
      <dsp:nvSpPr>
        <dsp:cNvPr id="0" name=""/>
        <dsp:cNvSpPr/>
      </dsp:nvSpPr>
      <dsp:spPr>
        <a:xfrm>
          <a:off x="5190691" y="255858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files that I used were just basic CSV files, so they were easy to work with. The methods that I used were using Pandas, </a:t>
          </a:r>
          <a:r>
            <a:rPr lang="en-US" sz="1100" kern="1200" dirty="0" err="1"/>
            <a:t>numpy</a:t>
          </a:r>
          <a:r>
            <a:rPr lang="en-US" sz="1100" kern="1200" dirty="0"/>
            <a:t>, matplotlib, and seaborn to analyze the data and make my plots.</a:t>
          </a:r>
        </a:p>
      </dsp:txBody>
      <dsp:txXfrm>
        <a:off x="5190691" y="2558584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3D1F0-89EF-4BB1-97AF-348C142DAC62}">
      <dsp:nvSpPr>
        <dsp:cNvPr id="0" name=""/>
        <dsp:cNvSpPr/>
      </dsp:nvSpPr>
      <dsp:spPr>
        <a:xfrm>
          <a:off x="566941" y="3573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A1407-0FA2-4EEF-9BDA-4134F5944A93}">
      <dsp:nvSpPr>
        <dsp:cNvPr id="0" name=""/>
        <dsp:cNvSpPr/>
      </dsp:nvSpPr>
      <dsp:spPr>
        <a:xfrm>
          <a:off x="939879" y="40866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55D90-12DC-4943-B088-2AC03A3054DD}">
      <dsp:nvSpPr>
        <dsp:cNvPr id="0" name=""/>
        <dsp:cNvSpPr/>
      </dsp:nvSpPr>
      <dsp:spPr>
        <a:xfrm>
          <a:off x="7535" y="233073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What was the most commonly used method to find exoplanets and how accurate are the methods?</a:t>
          </a:r>
        </a:p>
      </dsp:txBody>
      <dsp:txXfrm>
        <a:off x="7535" y="2330730"/>
        <a:ext cx="2868750" cy="720000"/>
      </dsp:txXfrm>
    </dsp:sp>
    <dsp:sp modelId="{2AB2BD01-392D-4DD6-A343-F3B003B42502}">
      <dsp:nvSpPr>
        <dsp:cNvPr id="0" name=""/>
        <dsp:cNvSpPr/>
      </dsp:nvSpPr>
      <dsp:spPr>
        <a:xfrm>
          <a:off x="3937722" y="3573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282C-5787-4155-B0EC-E83C0B6436BB}">
      <dsp:nvSpPr>
        <dsp:cNvPr id="0" name=""/>
        <dsp:cNvSpPr/>
      </dsp:nvSpPr>
      <dsp:spPr>
        <a:xfrm>
          <a:off x="4310660" y="40866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5E860-8AC0-4AF7-9697-E3EEB2B55376}">
      <dsp:nvSpPr>
        <dsp:cNvPr id="0" name=""/>
        <dsp:cNvSpPr/>
      </dsp:nvSpPr>
      <dsp:spPr>
        <a:xfrm>
          <a:off x="3378316" y="233073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What is the average number of exoplanets in an interstellar solar system?</a:t>
          </a:r>
        </a:p>
      </dsp:txBody>
      <dsp:txXfrm>
        <a:off x="3378316" y="2330730"/>
        <a:ext cx="2868750" cy="720000"/>
      </dsp:txXfrm>
    </dsp:sp>
    <dsp:sp modelId="{523C10DF-6701-475D-9753-831B916C6CFC}">
      <dsp:nvSpPr>
        <dsp:cNvPr id="0" name=""/>
        <dsp:cNvSpPr/>
      </dsp:nvSpPr>
      <dsp:spPr>
        <a:xfrm>
          <a:off x="7308504" y="3573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16B43-72BF-420F-BEBB-F6FCFFAD13D7}">
      <dsp:nvSpPr>
        <dsp:cNvPr id="0" name=""/>
        <dsp:cNvSpPr/>
      </dsp:nvSpPr>
      <dsp:spPr>
        <a:xfrm>
          <a:off x="7681441" y="40866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788B2-108A-4248-A115-4D45E3A13FC0}">
      <dsp:nvSpPr>
        <dsp:cNvPr id="0" name=""/>
        <dsp:cNvSpPr/>
      </dsp:nvSpPr>
      <dsp:spPr>
        <a:xfrm>
          <a:off x="6749097" y="233073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What is the most common type of planet and the most common type of solar system?</a:t>
          </a:r>
        </a:p>
      </dsp:txBody>
      <dsp:txXfrm>
        <a:off x="6749097" y="2330730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40522-8A8E-4064-86B0-1B553D1D479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7E53F-32D7-4BBD-9364-3C8F9338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7E53F-32D7-4BBD-9364-3C8F9338F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hhh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7E53F-32D7-4BBD-9364-3C8F9338FE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7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0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81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9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92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0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2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3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8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0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8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7B88-AAEA-4FFE-9C5D-44E9051F9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Planetary Data from the Kepler 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FBF3-F064-419F-8601-09159A2A8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Samantha Petrovich</a:t>
            </a:r>
          </a:p>
          <a:p>
            <a:r>
              <a:rPr lang="en-US" dirty="0"/>
              <a:t>CMSE 201 Section 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D0DC81-B22A-478A-8D5D-02AC4D40C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70" r="1" b="23642"/>
          <a:stretch/>
        </p:blipFill>
        <p:spPr>
          <a:xfrm>
            <a:off x="477085" y="466162"/>
            <a:ext cx="11237832" cy="3937502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2BEE5-FD48-47B4-85EF-713AF26F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F671-3663-4F2F-853C-48E2451B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The discovery of exoplanets is a very new field in astronomy and since I been taught a lot about it in my astronomy classes, I have a higher interest in that specific field.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The Kepler mission Lasted around 10 years and the telescope was decommissioned last year in November.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27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67B803-17B3-49CA-B941-9A157379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Something to point 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DD69DB0-5FDC-49E4-9D60-00021CF43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95739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15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D2F2E9-EDE5-424C-B00C-F6DBB8CD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type of data did I look at and what were my methods?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16EEF8-6F3C-4D30-9548-545135BB9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16158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406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BFFA-B0D9-4B25-9C35-44ACC370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Three Questions to be answered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F9C07B4-FC2F-4CF2-B9E7-A529820F2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372096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80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A5B9D-F074-4585-82C1-C77EDD9F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Transit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F5A9-C16F-4DCA-A27A-BF4E1D41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This is the most common method that is used to find exoplanets and had the smallest error bars. </a:t>
            </a:r>
            <a:endParaRPr 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5CB1E8D-AB7A-470C-BF4D-6183DCFD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2" y="999072"/>
            <a:ext cx="7394761" cy="46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848A-F486-431C-9A54-A08EDAC9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Average Number of Planets in a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E4308-E78C-4918-9292-ED64A22A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66" y="2775951"/>
            <a:ext cx="429842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E9134E-49CD-48BB-B113-87F8E89F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When calculated, the average number of planets came out to be 1.775 planets.</a:t>
            </a:r>
          </a:p>
        </p:txBody>
      </p:sp>
    </p:spTree>
    <p:extLst>
      <p:ext uri="{BB962C8B-B14F-4D97-AF65-F5344CB8AC3E}">
        <p14:creationId xmlns:p14="http://schemas.microsoft.com/office/powerpoint/2010/main" val="419807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8330-D33F-4A92-A73F-9C550D63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E"/>
                </a:solidFill>
              </a:rPr>
              <a:t>Most common planet and Solar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073ED-2654-4A82-9029-326F398E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2326489"/>
            <a:ext cx="3113903" cy="2205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90EEB-FC26-4EE6-B5F7-C24E8FD4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6" y="982451"/>
            <a:ext cx="3113904" cy="2188360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20F5-76C1-4F35-AE3F-5BDAD030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From the data it does show that there is a significant number of Planets that are as big as or larger than Jupiter. </a:t>
            </a:r>
          </a:p>
          <a:p>
            <a:r>
              <a:rPr lang="en-US" dirty="0">
                <a:solidFill>
                  <a:srgbClr val="FFFFFE"/>
                </a:solidFill>
              </a:rPr>
              <a:t>The data also shows that the orbits of the planets are quite short and close to their host star.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04E4A-291D-480E-801F-1B01B3E31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3711443"/>
            <a:ext cx="3113904" cy="21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8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EFE6E-87D4-4F9B-BE8F-05F6FCC1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69A76705-F8DA-438E-AAC6-FFE3084A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341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Planetary Data from the Kepler mission</vt:lpstr>
      <vt:lpstr>Motivation and background</vt:lpstr>
      <vt:lpstr>Something to point out</vt:lpstr>
      <vt:lpstr>What type of data did I look at and what were my methods?</vt:lpstr>
      <vt:lpstr>Three Questions to be answered</vt:lpstr>
      <vt:lpstr>The Transit Method</vt:lpstr>
      <vt:lpstr>Average Number of Planets in a System</vt:lpstr>
      <vt:lpstr>Most common planet and Solar system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Planetary Data from the Kepler mission</dc:title>
  <dc:creator>Samantha Petrovich</dc:creator>
  <cp:lastModifiedBy>Samantha Petrovich</cp:lastModifiedBy>
  <cp:revision>1</cp:revision>
  <dcterms:created xsi:type="dcterms:W3CDTF">2019-12-04T16:13:11Z</dcterms:created>
  <dcterms:modified xsi:type="dcterms:W3CDTF">2019-12-04T16:13:14Z</dcterms:modified>
</cp:coreProperties>
</file>