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Arimo Bold" charset="1" panose="020B0704020202020204"/>
      <p:regular r:id="rId26"/>
    </p:embeddedFont>
    <p:embeddedFont>
      <p:font typeface="League Spartan" charset="1" panose="00000800000000000000"/>
      <p:regular r:id="rId27"/>
    </p:embeddedFont>
    <p:embeddedFont>
      <p:font typeface="Open Sans" charset="1" panose="020B0606030504020204"/>
      <p:regular r:id="rId28"/>
    </p:embeddedFont>
    <p:embeddedFont>
      <p:font typeface="Open Sans Bold" charset="1" panose="020B0806030504020204"/>
      <p:regular r:id="rId29"/>
    </p:embeddedFont>
    <p:embeddedFont>
      <p:font typeface="Arimo" charset="1" panose="020B0604020202020204"/>
      <p:regular r:id="rId30"/>
    </p:embeddedFont>
    <p:embeddedFont>
      <p:font typeface="Open Sans Bold Italics" charset="1" panose="020B0806030504020204"/>
      <p:regular r:id="rId31"/>
    </p:embeddedFont>
    <p:embeddedFont>
      <p:font typeface="Open Sans Italics" charset="1" panose="020B0606030504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7.png" Type="http://schemas.openxmlformats.org/officeDocument/2006/relationships/image"/><Relationship Id="rId4" Target="slide3.xml" Type="http://schemas.openxmlformats.org/officeDocument/2006/relationships/slide"/><Relationship Id="rId5" Target="slide20.xml" Type="http://schemas.openxmlformats.org/officeDocument/2006/relationships/slid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07">
            <a:off x="1023938" y="7124686"/>
            <a:ext cx="16240126" cy="9525"/>
            <a:chOff x="0" y="0"/>
            <a:chExt cx="21653501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0"/>
              <a:ext cx="21640800" cy="12700"/>
            </a:xfrm>
            <a:custGeom>
              <a:avLst/>
              <a:gdLst/>
              <a:ahLst/>
              <a:cxnLst/>
              <a:rect r="r" b="b" t="t" l="l"/>
              <a:pathLst>
                <a:path h="127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699" y="1028700"/>
            <a:ext cx="439657" cy="447798"/>
          </a:xfrm>
          <a:custGeom>
            <a:avLst/>
            <a:gdLst/>
            <a:ahLst/>
            <a:cxnLst/>
            <a:rect r="r" b="b" t="t" l="l"/>
            <a:pathLst>
              <a:path h="447798" w="439657">
                <a:moveTo>
                  <a:pt x="0" y="0"/>
                </a:moveTo>
                <a:lnTo>
                  <a:pt x="439657" y="0"/>
                </a:lnTo>
                <a:lnTo>
                  <a:pt x="439657" y="447798"/>
                </a:lnTo>
                <a:lnTo>
                  <a:pt x="0" y="447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0" r="-9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0" r="0" b="-2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645137" y="8801100"/>
            <a:ext cx="1228325" cy="1228325"/>
            <a:chOff x="0" y="0"/>
            <a:chExt cx="1637767" cy="16377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37792" cy="1637792"/>
            </a:xfrm>
            <a:custGeom>
              <a:avLst/>
              <a:gdLst/>
              <a:ahLst/>
              <a:cxnLst/>
              <a:rect r="r" b="b" t="t" l="l"/>
              <a:pathLst>
                <a:path h="1637792" w="1637792">
                  <a:moveTo>
                    <a:pt x="0" y="0"/>
                  </a:moveTo>
                  <a:lnTo>
                    <a:pt x="1637792" y="0"/>
                  </a:lnTo>
                  <a:lnTo>
                    <a:pt x="1637792" y="1637792"/>
                  </a:lnTo>
                  <a:lnTo>
                    <a:pt x="0" y="163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1" b="1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3837087" y="3979228"/>
            <a:ext cx="10613827" cy="3490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Ciclo Formativo 11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645137" y="8801100"/>
            <a:ext cx="1228325" cy="1228325"/>
          </a:xfrm>
          <a:custGeom>
            <a:avLst/>
            <a:gdLst/>
            <a:ahLst/>
            <a:cxnLst/>
            <a:rect r="r" b="b" t="t" l="l"/>
            <a:pathLst>
              <a:path h="1228325" w="1228325">
                <a:moveTo>
                  <a:pt x="0" y="0"/>
                </a:moveTo>
                <a:lnTo>
                  <a:pt x="1228326" y="0"/>
                </a:lnTo>
                <a:lnTo>
                  <a:pt x="1228326" y="1228325"/>
                </a:lnTo>
                <a:lnTo>
                  <a:pt x="0" y="12283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8312461"/>
            <a:ext cx="18369231" cy="2085282"/>
          </a:xfrm>
          <a:custGeom>
            <a:avLst/>
            <a:gdLst/>
            <a:ahLst/>
            <a:cxnLst/>
            <a:rect r="r" b="b" t="t" l="l"/>
            <a:pathLst>
              <a:path h="2085282" w="18369231">
                <a:moveTo>
                  <a:pt x="0" y="0"/>
                </a:moveTo>
                <a:lnTo>
                  <a:pt x="18369231" y="0"/>
                </a:lnTo>
                <a:lnTo>
                  <a:pt x="18369231" y="2085282"/>
                </a:lnTo>
                <a:lnTo>
                  <a:pt x="0" y="20852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76" t="-1136016" r="-11190" b="-15395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868924" y="5133976"/>
            <a:ext cx="7350212" cy="9525"/>
            <a:chOff x="0" y="0"/>
            <a:chExt cx="9800283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0"/>
              <a:ext cx="9787636" cy="12700"/>
            </a:xfrm>
            <a:custGeom>
              <a:avLst/>
              <a:gdLst/>
              <a:ahLst/>
              <a:cxnLst/>
              <a:rect r="r" b="b" t="t" l="l"/>
              <a:pathLst>
                <a:path h="12700" w="9787636">
                  <a:moveTo>
                    <a:pt x="0" y="0"/>
                  </a:moveTo>
                  <a:lnTo>
                    <a:pt x="9787636" y="0"/>
                  </a:lnTo>
                  <a:lnTo>
                    <a:pt x="9787636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4762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45137" y="8801100"/>
            <a:ext cx="1228325" cy="1228325"/>
            <a:chOff x="0" y="0"/>
            <a:chExt cx="1637767" cy="1637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7792" cy="1637792"/>
            </a:xfrm>
            <a:custGeom>
              <a:avLst/>
              <a:gdLst/>
              <a:ahLst/>
              <a:cxnLst/>
              <a:rect r="r" b="b" t="t" l="l"/>
              <a:pathLst>
                <a:path h="1637792" w="1637792">
                  <a:moveTo>
                    <a:pt x="0" y="0"/>
                  </a:moveTo>
                  <a:lnTo>
                    <a:pt x="1637792" y="0"/>
                  </a:lnTo>
                  <a:lnTo>
                    <a:pt x="1637792" y="1637792"/>
                  </a:lnTo>
                  <a:lnTo>
                    <a:pt x="0" y="163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1" b="1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047906" y="565785"/>
            <a:ext cx="2593856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Aula</a:t>
            </a: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1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IManuseio de Arquivos em Python 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8892123" y="4523888"/>
            <a:ext cx="7967093" cy="3483477"/>
            <a:chOff x="0" y="0"/>
            <a:chExt cx="10622791" cy="46446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957511" cy="4644636"/>
            </a:xfrm>
            <a:custGeom>
              <a:avLst/>
              <a:gdLst/>
              <a:ahLst/>
              <a:cxnLst/>
              <a:rect r="r" b="b" t="t" l="l"/>
              <a:pathLst>
                <a:path h="4644636" w="8957511">
                  <a:moveTo>
                    <a:pt x="0" y="0"/>
                  </a:moveTo>
                  <a:lnTo>
                    <a:pt x="8957511" y="0"/>
                  </a:lnTo>
                  <a:lnTo>
                    <a:pt x="8957511" y="4644636"/>
                  </a:lnTo>
                  <a:lnTo>
                    <a:pt x="0" y="46446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8818083" y="0"/>
              <a:ext cx="1804708" cy="4644636"/>
            </a:xfrm>
            <a:custGeom>
              <a:avLst/>
              <a:gdLst/>
              <a:ahLst/>
              <a:cxnLst/>
              <a:rect r="r" b="b" t="t" l="l"/>
              <a:pathLst>
                <a:path h="4644636" w="1804708">
                  <a:moveTo>
                    <a:pt x="0" y="0"/>
                  </a:moveTo>
                  <a:lnTo>
                    <a:pt x="1804708" y="0"/>
                  </a:lnTo>
                  <a:lnTo>
                    <a:pt x="1804708" y="4644636"/>
                  </a:lnTo>
                  <a:lnTo>
                    <a:pt x="0" y="46446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-412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1137560"/>
            <a:ext cx="15242232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6.Exemplo com Pandas: Processamento de Grandes Arquivos CSV com Buffer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513388"/>
            <a:ext cx="6467180" cy="249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Embora o Pandas não use diretamente buffers no sentido tradicional, a ideia de processamento em partes é similar quando utilizamos o argumento 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chunksize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</a:t>
            </a:r>
            <a:r>
              <a:rPr lang="en-US" sz="18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m funções como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pd.read_csv()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chunksize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atua como um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buffer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permite a leitura de um arquivo CSV muito grande em partes menores.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369867"/>
            <a:ext cx="6467180" cy="281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Explicação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chunk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size=</a:t>
            </a:r>
            <a:r>
              <a:rPr lang="en-US" sz="1800" b="true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100000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Lê o arquivo CSV em blocos de 100.000 linhas, similar ao conceito de buffers.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chunk </a:t>
            </a:r>
            <a:r>
              <a:rPr lang="en-US" sz="1800" b="true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 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leitor_csv: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Processa o arquivo em blocos, permitindo manipular arquivos grandes sem consumir muita memória.</a:t>
            </a:r>
          </a:p>
          <a:p>
            <a:pPr algn="l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868924" y="5133976"/>
            <a:ext cx="7350212" cy="9525"/>
            <a:chOff x="0" y="0"/>
            <a:chExt cx="9800283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0"/>
              <a:ext cx="9787636" cy="12700"/>
            </a:xfrm>
            <a:custGeom>
              <a:avLst/>
              <a:gdLst/>
              <a:ahLst/>
              <a:cxnLst/>
              <a:rect r="r" b="b" t="t" l="l"/>
              <a:pathLst>
                <a:path h="12700" w="9787636">
                  <a:moveTo>
                    <a:pt x="0" y="0"/>
                  </a:moveTo>
                  <a:lnTo>
                    <a:pt x="9787636" y="0"/>
                  </a:lnTo>
                  <a:lnTo>
                    <a:pt x="9787636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68C0F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4762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45137" y="8801100"/>
            <a:ext cx="1228325" cy="1228325"/>
            <a:chOff x="0" y="0"/>
            <a:chExt cx="1637767" cy="1637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7792" cy="1637792"/>
            </a:xfrm>
            <a:custGeom>
              <a:avLst/>
              <a:gdLst/>
              <a:ahLst/>
              <a:cxnLst/>
              <a:rect r="r" b="b" t="t" l="l"/>
              <a:pathLst>
                <a:path h="1637792" w="1637792">
                  <a:moveTo>
                    <a:pt x="0" y="0"/>
                  </a:moveTo>
                  <a:lnTo>
                    <a:pt x="1637792" y="0"/>
                  </a:lnTo>
                  <a:lnTo>
                    <a:pt x="1637792" y="1637792"/>
                  </a:lnTo>
                  <a:lnTo>
                    <a:pt x="0" y="163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1" b="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-5084213" y="-7230129"/>
            <a:ext cx="23834585" cy="22362424"/>
            <a:chOff x="0" y="0"/>
            <a:chExt cx="31779446" cy="298165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0087914" y="9678334"/>
              <a:ext cx="11691533" cy="13883207"/>
            </a:xfrm>
            <a:custGeom>
              <a:avLst/>
              <a:gdLst/>
              <a:ahLst/>
              <a:cxnLst/>
              <a:rect r="r" b="b" t="t" l="l"/>
              <a:pathLst>
                <a:path h="13883207" w="11691533">
                  <a:moveTo>
                    <a:pt x="0" y="0"/>
                  </a:moveTo>
                  <a:lnTo>
                    <a:pt x="11691532" y="0"/>
                  </a:lnTo>
                  <a:lnTo>
                    <a:pt x="11691532" y="13883208"/>
                  </a:lnTo>
                  <a:lnTo>
                    <a:pt x="0" y="138832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0000"/>
              </a:blip>
              <a:stretch>
                <a:fillRect l="-34074" t="-280" r="-44543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-9243913">
              <a:off x="4272121" y="2951867"/>
              <a:ext cx="19005327" cy="23912831"/>
              <a:chOff x="0" y="0"/>
              <a:chExt cx="16972657" cy="2135529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6972657" cy="21355292"/>
              </a:xfrm>
              <a:custGeom>
                <a:avLst/>
                <a:gdLst/>
                <a:ahLst/>
                <a:cxnLst/>
                <a:rect r="r" b="b" t="t" l="l"/>
                <a:pathLst>
                  <a:path h="21355292" w="16972657">
                    <a:moveTo>
                      <a:pt x="0" y="0"/>
                    </a:moveTo>
                    <a:lnTo>
                      <a:pt x="16972657" y="0"/>
                    </a:lnTo>
                    <a:lnTo>
                      <a:pt x="16972657" y="21355292"/>
                    </a:lnTo>
                    <a:lnTo>
                      <a:pt x="0" y="2135529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61796" t="0" r="-61796" b="0"/>
                </a:stretch>
              </a:blip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3882095" y="3816893"/>
            <a:ext cx="4932043" cy="1417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1"/>
              </a:lnSpc>
            </a:pPr>
            <a:r>
              <a:rPr lang="en-US" sz="8300" b="true">
                <a:solidFill>
                  <a:srgbClr val="11101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PRÁTICA!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025202" y="5057775"/>
            <a:ext cx="7676491" cy="85725"/>
            <a:chOff x="0" y="0"/>
            <a:chExt cx="10235321" cy="114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7150" y="0"/>
              <a:ext cx="10121011" cy="114300"/>
            </a:xfrm>
            <a:custGeom>
              <a:avLst/>
              <a:gdLst/>
              <a:ahLst/>
              <a:cxnLst/>
              <a:rect r="r" b="b" t="t" l="l"/>
              <a:pathLst>
                <a:path h="114300" w="10121011">
                  <a:moveTo>
                    <a:pt x="0" y="0"/>
                  </a:moveTo>
                  <a:lnTo>
                    <a:pt x="10121011" y="0"/>
                  </a:lnTo>
                  <a:lnTo>
                    <a:pt x="10121011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45137" y="8801100"/>
            <a:ext cx="1228325" cy="1228325"/>
            <a:chOff x="0" y="0"/>
            <a:chExt cx="1637767" cy="1637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7792" cy="1637792"/>
            </a:xfrm>
            <a:custGeom>
              <a:avLst/>
              <a:gdLst/>
              <a:ahLst/>
              <a:cxnLst/>
              <a:rect r="r" b="b" t="t" l="l"/>
              <a:pathLst>
                <a:path h="1637792" w="1637792">
                  <a:moveTo>
                    <a:pt x="0" y="0"/>
                  </a:moveTo>
                  <a:lnTo>
                    <a:pt x="1637792" y="0"/>
                  </a:lnTo>
                  <a:lnTo>
                    <a:pt x="1637792" y="1637792"/>
                  </a:lnTo>
                  <a:lnTo>
                    <a:pt x="0" y="163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1" b="1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504203" y="819150"/>
            <a:ext cx="7755097" cy="2145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Aula</a:t>
            </a:r>
            <a:r>
              <a:rPr lang="en-US" b="true" sz="9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2 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Explorando Pacotes e Módulos em Python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196379"/>
            <a:ext cx="16230599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2.1. </a:t>
            </a:r>
            <a:r>
              <a:rPr lang="en-US" sz="33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Ensinar como organizar código usando pacotes e módulos em Python, além de como utilizar pacotes externos.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Uso avançado de pacotes.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868924" y="5133976"/>
            <a:ext cx="7350212" cy="9525"/>
            <a:chOff x="0" y="0"/>
            <a:chExt cx="9800283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0"/>
              <a:ext cx="9787636" cy="12700"/>
            </a:xfrm>
            <a:custGeom>
              <a:avLst/>
              <a:gdLst/>
              <a:ahLst/>
              <a:cxnLst/>
              <a:rect r="r" b="b" t="t" l="l"/>
              <a:pathLst>
                <a:path h="12700" w="9787636">
                  <a:moveTo>
                    <a:pt x="0" y="0"/>
                  </a:moveTo>
                  <a:lnTo>
                    <a:pt x="9787636" y="0"/>
                  </a:lnTo>
                  <a:lnTo>
                    <a:pt x="9787636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4762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45137" y="8801100"/>
            <a:ext cx="1228325" cy="1228325"/>
            <a:chOff x="0" y="0"/>
            <a:chExt cx="1637767" cy="1637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7792" cy="1637792"/>
            </a:xfrm>
            <a:custGeom>
              <a:avLst/>
              <a:gdLst/>
              <a:ahLst/>
              <a:cxnLst/>
              <a:rect r="r" b="b" t="t" l="l"/>
              <a:pathLst>
                <a:path h="1637792" w="1637792">
                  <a:moveTo>
                    <a:pt x="0" y="0"/>
                  </a:moveTo>
                  <a:lnTo>
                    <a:pt x="1637792" y="0"/>
                  </a:lnTo>
                  <a:lnTo>
                    <a:pt x="1637792" y="1637792"/>
                  </a:lnTo>
                  <a:lnTo>
                    <a:pt x="0" y="163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1" b="1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003464" y="3501228"/>
            <a:ext cx="8267484" cy="4508420"/>
          </a:xfrm>
          <a:custGeom>
            <a:avLst/>
            <a:gdLst/>
            <a:ahLst/>
            <a:cxnLst/>
            <a:rect r="r" b="b" t="t" l="l"/>
            <a:pathLst>
              <a:path h="4508420" w="8267484">
                <a:moveTo>
                  <a:pt x="0" y="0"/>
                </a:moveTo>
                <a:lnTo>
                  <a:pt x="8267484" y="0"/>
                </a:lnTo>
                <a:lnTo>
                  <a:pt x="8267484" y="4508420"/>
                </a:lnTo>
                <a:lnTo>
                  <a:pt x="0" y="45084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7906" y="565785"/>
            <a:ext cx="2593856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Aula</a:t>
            </a: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1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IManuseio de Arquivos em Python 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42975"/>
            <a:ext cx="9483477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  <a:r>
              <a:rPr lang="en-US" b="true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.Criação de Módulos Personalizados em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744301"/>
            <a:ext cx="7151546" cy="1868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i="true" b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Um módulo em Python é um arquivo que contém definições de funções, classes e variáveis, que podem ser reutilizados em diferentes partes de um programa. 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Criar módulos personalizados permite organizar melhor o código e facilitar a reutilização de funcionalidades em diferentes projetos.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851231"/>
            <a:ext cx="7151546" cy="1868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Passos para criar um módulo personalizado: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b="true" sz="1800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Criação do arquivo do módulo:</a:t>
            </a:r>
            <a:r>
              <a:rPr lang="en-US" sz="18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 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Basta criar um arquivo .py com as funções, classes ou variáveis que você deseja reutilizar.</a:t>
            </a:r>
          </a:p>
          <a:p>
            <a:pPr algn="l">
              <a:lnSpc>
                <a:spcPts val="2520"/>
              </a:lnSpc>
            </a:pPr>
            <a:r>
              <a:rPr lang="en-US" b="true" sz="1800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Importação do módulo: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Após a criação do módulo, ele pode ser importado em outros arquivos Python usando a instrução import.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958161"/>
            <a:ext cx="7151546" cy="312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Exemplo: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i="true" b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Passo 1: Crie o arquivo do módulo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Crie um arquivo chamado meu_modulo.py com o seguinte conteúdo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saudacao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(nome): Função que retorna uma saudação personalizada.</a:t>
            </a: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soma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(a, b)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Função que retorna a soma de dois números.</a:t>
            </a: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PI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Uma variável constante que armazena o valor de Pi.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868924" y="5133976"/>
            <a:ext cx="7350212" cy="9525"/>
            <a:chOff x="0" y="0"/>
            <a:chExt cx="9800283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0"/>
              <a:ext cx="9787636" cy="12700"/>
            </a:xfrm>
            <a:custGeom>
              <a:avLst/>
              <a:gdLst/>
              <a:ahLst/>
              <a:cxnLst/>
              <a:rect r="r" b="b" t="t" l="l"/>
              <a:pathLst>
                <a:path h="12700" w="9787636">
                  <a:moveTo>
                    <a:pt x="0" y="0"/>
                  </a:moveTo>
                  <a:lnTo>
                    <a:pt x="9787636" y="0"/>
                  </a:lnTo>
                  <a:lnTo>
                    <a:pt x="9787636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4762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45137" y="8801100"/>
            <a:ext cx="1228325" cy="1228325"/>
            <a:chOff x="0" y="0"/>
            <a:chExt cx="1637767" cy="1637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7792" cy="1637792"/>
            </a:xfrm>
            <a:custGeom>
              <a:avLst/>
              <a:gdLst/>
              <a:ahLst/>
              <a:cxnLst/>
              <a:rect r="r" b="b" t="t" l="l"/>
              <a:pathLst>
                <a:path h="1637792" w="1637792">
                  <a:moveTo>
                    <a:pt x="0" y="0"/>
                  </a:moveTo>
                  <a:lnTo>
                    <a:pt x="1637792" y="0"/>
                  </a:lnTo>
                  <a:lnTo>
                    <a:pt x="1637792" y="1637792"/>
                  </a:lnTo>
                  <a:lnTo>
                    <a:pt x="0" y="163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1" b="1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891170" y="2161948"/>
            <a:ext cx="7312090" cy="4957532"/>
          </a:xfrm>
          <a:custGeom>
            <a:avLst/>
            <a:gdLst/>
            <a:ahLst/>
            <a:cxnLst/>
            <a:rect r="r" b="b" t="t" l="l"/>
            <a:pathLst>
              <a:path h="4957532" w="7312090">
                <a:moveTo>
                  <a:pt x="0" y="0"/>
                </a:moveTo>
                <a:lnTo>
                  <a:pt x="7312090" y="0"/>
                </a:lnTo>
                <a:lnTo>
                  <a:pt x="7312090" y="4957532"/>
                </a:lnTo>
                <a:lnTo>
                  <a:pt x="0" y="49575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891170" y="7840734"/>
            <a:ext cx="4113567" cy="960366"/>
          </a:xfrm>
          <a:custGeom>
            <a:avLst/>
            <a:gdLst/>
            <a:ahLst/>
            <a:cxnLst/>
            <a:rect r="r" b="b" t="t" l="l"/>
            <a:pathLst>
              <a:path h="960366" w="4113567">
                <a:moveTo>
                  <a:pt x="0" y="0"/>
                </a:moveTo>
                <a:lnTo>
                  <a:pt x="4113568" y="0"/>
                </a:lnTo>
                <a:lnTo>
                  <a:pt x="4113568" y="960366"/>
                </a:lnTo>
                <a:lnTo>
                  <a:pt x="0" y="9603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7906" y="565785"/>
            <a:ext cx="2593856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Aula</a:t>
            </a: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1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IManuseio de Arquivos em Python 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942975"/>
            <a:ext cx="9483477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  <a:r>
              <a:rPr lang="en-US" b="true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.Criação de Módulos Personalizados em Python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946748"/>
            <a:ext cx="6467180" cy="6583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Exemplo: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i="true" b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Passo 2: Use o módulo em outro script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Agora, em outro arquivo Python, você pode importar e usar as funcionalidades do módulo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meu_modulo.</a:t>
            </a:r>
          </a:p>
          <a:p>
            <a:pPr algn="l">
              <a:lnSpc>
                <a:spcPts val="2520"/>
              </a:lnSpc>
            </a:pP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Explicação: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i="true" b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Criação do Módulo: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arquivo meu_modulo.py define duas funções e uma variável. Este arquivo pode ser reutilizado em qualquer outro script Python.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i="true" b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Importação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O arquivo main.py importa o módulo meu_modulo e usa suas funções e variáveis, referenciando-as como meu_modulo.funcao ou meu_modulo.variavel.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b="true" sz="1800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Reutilização: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Ao dividir o código em módulos, você facilita sua organização e reutilização em diferentes partes do projeto.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891170" y="7410026"/>
            <a:ext cx="1753493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Saída esperada: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868924" y="5133976"/>
            <a:ext cx="7350212" cy="9525"/>
            <a:chOff x="0" y="0"/>
            <a:chExt cx="9800283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0"/>
              <a:ext cx="9787636" cy="12700"/>
            </a:xfrm>
            <a:custGeom>
              <a:avLst/>
              <a:gdLst/>
              <a:ahLst/>
              <a:cxnLst/>
              <a:rect r="r" b="b" t="t" l="l"/>
              <a:pathLst>
                <a:path h="12700" w="9787636">
                  <a:moveTo>
                    <a:pt x="0" y="0"/>
                  </a:moveTo>
                  <a:lnTo>
                    <a:pt x="9787636" y="0"/>
                  </a:lnTo>
                  <a:lnTo>
                    <a:pt x="9787636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4762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45137" y="8801100"/>
            <a:ext cx="1228325" cy="1228325"/>
            <a:chOff x="0" y="0"/>
            <a:chExt cx="1637767" cy="1637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7792" cy="1637792"/>
            </a:xfrm>
            <a:custGeom>
              <a:avLst/>
              <a:gdLst/>
              <a:ahLst/>
              <a:cxnLst/>
              <a:rect r="r" b="b" t="t" l="l"/>
              <a:pathLst>
                <a:path h="1637792" w="1637792">
                  <a:moveTo>
                    <a:pt x="0" y="0"/>
                  </a:moveTo>
                  <a:lnTo>
                    <a:pt x="1637792" y="0"/>
                  </a:lnTo>
                  <a:lnTo>
                    <a:pt x="1637792" y="1637792"/>
                  </a:lnTo>
                  <a:lnTo>
                    <a:pt x="0" y="163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1" b="1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316661" y="4024539"/>
            <a:ext cx="7942638" cy="2844007"/>
          </a:xfrm>
          <a:custGeom>
            <a:avLst/>
            <a:gdLst/>
            <a:ahLst/>
            <a:cxnLst/>
            <a:rect r="r" b="b" t="t" l="l"/>
            <a:pathLst>
              <a:path h="2844007" w="7942638">
                <a:moveTo>
                  <a:pt x="0" y="0"/>
                </a:moveTo>
                <a:lnTo>
                  <a:pt x="7942639" y="0"/>
                </a:lnTo>
                <a:lnTo>
                  <a:pt x="7942639" y="2844007"/>
                </a:lnTo>
                <a:lnTo>
                  <a:pt x="0" y="2844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7906" y="565785"/>
            <a:ext cx="2593856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Aula</a:t>
            </a: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1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IManuseio de Arquivos em Python 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42975"/>
            <a:ext cx="7226201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  <a:r>
              <a:rPr lang="en-US" b="true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.Organização de Pacotes em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946748"/>
            <a:ext cx="7226201" cy="312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i="true" b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Um pacote em Python é uma maneira de organizar e agrupar vários módulos (arquivos .py) em uma estrutura de diretórios.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criação de pacotes permite que você organize seu código de forma hierárquica e modular, facilitando a manutenção, reutilização e distribuição de código.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 pacote em Python é simplesmente um diretório que contém um arquivo especial chamado __init__.py (mesmo vazio), além de outros módulos ou subpacotes.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350045" y="3220009"/>
            <a:ext cx="3366790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Estrutura Básica de um Pacote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69653" y="3577007"/>
            <a:ext cx="889397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Exemplo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044278"/>
            <a:ext cx="7226201" cy="3754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Explicação: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i="true" b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_init__.py: 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Este arquivo é necessário para que Python reconheça o diretório como um pacote. Ele pode estar vazio ou conter código de inicialização para o pacote.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modulo1.py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modulo2.py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Módulos Python com definições de funções, classes, etc., que podem ser importados.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Subpacotes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Um subdiretório dentro do pacote principal que também contém seu próprio __init__.py e módulos adicionais.</a:t>
            </a:r>
          </a:p>
          <a:p>
            <a:pPr algn="l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868924" y="5133976"/>
            <a:ext cx="7350212" cy="9525"/>
            <a:chOff x="0" y="0"/>
            <a:chExt cx="9800283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0"/>
              <a:ext cx="9787636" cy="12700"/>
            </a:xfrm>
            <a:custGeom>
              <a:avLst/>
              <a:gdLst/>
              <a:ahLst/>
              <a:cxnLst/>
              <a:rect r="r" b="b" t="t" l="l"/>
              <a:pathLst>
                <a:path h="12700" w="9787636">
                  <a:moveTo>
                    <a:pt x="0" y="0"/>
                  </a:moveTo>
                  <a:lnTo>
                    <a:pt x="9787636" y="0"/>
                  </a:lnTo>
                  <a:lnTo>
                    <a:pt x="9787636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4762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45137" y="8801100"/>
            <a:ext cx="1228325" cy="1228325"/>
            <a:chOff x="0" y="0"/>
            <a:chExt cx="1637767" cy="1637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7792" cy="1637792"/>
            </a:xfrm>
            <a:custGeom>
              <a:avLst/>
              <a:gdLst/>
              <a:ahLst/>
              <a:cxnLst/>
              <a:rect r="r" b="b" t="t" l="l"/>
              <a:pathLst>
                <a:path h="1637792" w="1637792">
                  <a:moveTo>
                    <a:pt x="0" y="0"/>
                  </a:moveTo>
                  <a:lnTo>
                    <a:pt x="1637792" y="0"/>
                  </a:lnTo>
                  <a:lnTo>
                    <a:pt x="1637792" y="1637792"/>
                  </a:lnTo>
                  <a:lnTo>
                    <a:pt x="0" y="163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1" b="1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539268" y="2032704"/>
            <a:ext cx="6266530" cy="1188371"/>
          </a:xfrm>
          <a:custGeom>
            <a:avLst/>
            <a:gdLst/>
            <a:ahLst/>
            <a:cxnLst/>
            <a:rect r="r" b="b" t="t" l="l"/>
            <a:pathLst>
              <a:path h="1188371" w="6266530">
                <a:moveTo>
                  <a:pt x="0" y="0"/>
                </a:moveTo>
                <a:lnTo>
                  <a:pt x="6266530" y="0"/>
                </a:lnTo>
                <a:lnTo>
                  <a:pt x="6266530" y="1188372"/>
                </a:lnTo>
                <a:lnTo>
                  <a:pt x="0" y="11883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533" r="0" b="-253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55960" y="3365614"/>
            <a:ext cx="6249838" cy="1112914"/>
          </a:xfrm>
          <a:custGeom>
            <a:avLst/>
            <a:gdLst/>
            <a:ahLst/>
            <a:cxnLst/>
            <a:rect r="r" b="b" t="t" l="l"/>
            <a:pathLst>
              <a:path h="1112914" w="6249838">
                <a:moveTo>
                  <a:pt x="0" y="0"/>
                </a:moveTo>
                <a:lnTo>
                  <a:pt x="6249838" y="0"/>
                </a:lnTo>
                <a:lnTo>
                  <a:pt x="6249838" y="1112914"/>
                </a:lnTo>
                <a:lnTo>
                  <a:pt x="0" y="11129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540" r="0" b="-254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55960" y="4623685"/>
            <a:ext cx="6249838" cy="1247464"/>
          </a:xfrm>
          <a:custGeom>
            <a:avLst/>
            <a:gdLst/>
            <a:ahLst/>
            <a:cxnLst/>
            <a:rect r="r" b="b" t="t" l="l"/>
            <a:pathLst>
              <a:path h="1247464" w="6249838">
                <a:moveTo>
                  <a:pt x="0" y="0"/>
                </a:moveTo>
                <a:lnTo>
                  <a:pt x="6249838" y="0"/>
                </a:lnTo>
                <a:lnTo>
                  <a:pt x="6249838" y="1247464"/>
                </a:lnTo>
                <a:lnTo>
                  <a:pt x="0" y="12474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540" r="0" b="-254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096269" y="5994974"/>
            <a:ext cx="5540177" cy="2691352"/>
          </a:xfrm>
          <a:custGeom>
            <a:avLst/>
            <a:gdLst/>
            <a:ahLst/>
            <a:cxnLst/>
            <a:rect r="r" b="b" t="t" l="l"/>
            <a:pathLst>
              <a:path h="2691352" w="5540177">
                <a:moveTo>
                  <a:pt x="0" y="0"/>
                </a:moveTo>
                <a:lnTo>
                  <a:pt x="5540177" y="0"/>
                </a:lnTo>
                <a:lnTo>
                  <a:pt x="5540177" y="2691352"/>
                </a:lnTo>
                <a:lnTo>
                  <a:pt x="0" y="26913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825696" y="7359131"/>
            <a:ext cx="2735856" cy="1318084"/>
          </a:xfrm>
          <a:custGeom>
            <a:avLst/>
            <a:gdLst/>
            <a:ahLst/>
            <a:cxnLst/>
            <a:rect r="r" b="b" t="t" l="l"/>
            <a:pathLst>
              <a:path h="1318084" w="2735856">
                <a:moveTo>
                  <a:pt x="0" y="0"/>
                </a:moveTo>
                <a:lnTo>
                  <a:pt x="2735856" y="0"/>
                </a:lnTo>
                <a:lnTo>
                  <a:pt x="2735856" y="1318084"/>
                </a:lnTo>
                <a:lnTo>
                  <a:pt x="0" y="13180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047906" y="565785"/>
            <a:ext cx="2593856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Aula</a:t>
            </a: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1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IManuseio de Arquivos em Python 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942975"/>
            <a:ext cx="7226201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  <a:r>
              <a:rPr lang="en-US" b="true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.Organização de Pacotes em Python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1713784"/>
            <a:ext cx="7226201" cy="689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i="true" b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Criando e Usando Pacotes:</a:t>
            </a:r>
          </a:p>
          <a:p>
            <a:pPr algn="l">
              <a:lnSpc>
                <a:spcPts val="2520"/>
              </a:lnSpc>
            </a:pPr>
          </a:p>
          <a:p>
            <a:pPr algn="l" marL="388622" indent="-194311" lvl="1">
              <a:lnSpc>
                <a:spcPts val="2520"/>
              </a:lnSpc>
              <a:buAutoNum type="arabicPeriod" startAt="1"/>
            </a:pPr>
            <a:r>
              <a:rPr lang="en-US" b="true" sz="1800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 </a:t>
            </a:r>
            <a:r>
              <a:rPr lang="en-US" sz="18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Crie o diretório do pacote: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Crie uma pasta chamada meu_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pacote.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Dentro dela, crie o arquivo __init__.py (pode estar vazio).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2.</a:t>
            </a:r>
            <a:r>
              <a:rPr lang="en-US" sz="18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 </a:t>
            </a:r>
            <a:r>
              <a:rPr lang="en-US" sz="18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Adicione módulos: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Crie um arquivo modulo1.py dentro de meu_pacote/ .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Crie um arquivo modulo2.py dentro de meu_pacote/.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Criando um subpacote: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Dentro de meu_pacote/, crie uma nova pasta chamada subpacote/ e dentro dela adicione: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 arquivo __init__.py.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 módulo submodulo.py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Usando o pacote: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Agora que o pacote está estruturado, você pode importar e usar seus módulos em qualquer outro script Python.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4825696" y="6814124"/>
            <a:ext cx="1753493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Saída esperada: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868924" y="5133976"/>
            <a:ext cx="7350212" cy="9525"/>
            <a:chOff x="0" y="0"/>
            <a:chExt cx="9800283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0"/>
              <a:ext cx="9787636" cy="12700"/>
            </a:xfrm>
            <a:custGeom>
              <a:avLst/>
              <a:gdLst/>
              <a:ahLst/>
              <a:cxnLst/>
              <a:rect r="r" b="b" t="t" l="l"/>
              <a:pathLst>
                <a:path h="12700" w="9787636">
                  <a:moveTo>
                    <a:pt x="0" y="0"/>
                  </a:moveTo>
                  <a:lnTo>
                    <a:pt x="9787636" y="0"/>
                  </a:lnTo>
                  <a:lnTo>
                    <a:pt x="9787636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4762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45137" y="8801100"/>
            <a:ext cx="1228325" cy="1228325"/>
            <a:chOff x="0" y="0"/>
            <a:chExt cx="1637767" cy="1637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7792" cy="1637792"/>
            </a:xfrm>
            <a:custGeom>
              <a:avLst/>
              <a:gdLst/>
              <a:ahLst/>
              <a:cxnLst/>
              <a:rect r="r" b="b" t="t" l="l"/>
              <a:pathLst>
                <a:path h="1637792" w="1637792">
                  <a:moveTo>
                    <a:pt x="0" y="0"/>
                  </a:moveTo>
                  <a:lnTo>
                    <a:pt x="1637792" y="0"/>
                  </a:lnTo>
                  <a:lnTo>
                    <a:pt x="1637792" y="1637792"/>
                  </a:lnTo>
                  <a:lnTo>
                    <a:pt x="0" y="163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1" b="1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45106" y="3274511"/>
            <a:ext cx="7027259" cy="1612315"/>
          </a:xfrm>
          <a:custGeom>
            <a:avLst/>
            <a:gdLst/>
            <a:ahLst/>
            <a:cxnLst/>
            <a:rect r="r" b="b" t="t" l="l"/>
            <a:pathLst>
              <a:path h="1612315" w="7027259">
                <a:moveTo>
                  <a:pt x="0" y="0"/>
                </a:moveTo>
                <a:lnTo>
                  <a:pt x="7027259" y="0"/>
                </a:lnTo>
                <a:lnTo>
                  <a:pt x="7027259" y="1612314"/>
                </a:lnTo>
                <a:lnTo>
                  <a:pt x="0" y="16123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28414" y="5531111"/>
            <a:ext cx="7086349" cy="2742457"/>
          </a:xfrm>
          <a:custGeom>
            <a:avLst/>
            <a:gdLst/>
            <a:ahLst/>
            <a:cxnLst/>
            <a:rect r="r" b="b" t="t" l="l"/>
            <a:pathLst>
              <a:path h="2742457" w="7086349">
                <a:moveTo>
                  <a:pt x="0" y="0"/>
                </a:moveTo>
                <a:lnTo>
                  <a:pt x="7086349" y="0"/>
                </a:lnTo>
                <a:lnTo>
                  <a:pt x="7086349" y="2742457"/>
                </a:lnTo>
                <a:lnTo>
                  <a:pt x="0" y="27424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7906" y="565785"/>
            <a:ext cx="2593856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Aula</a:t>
            </a: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1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IManuseio de Arquivos em Python 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942975"/>
            <a:ext cx="7226201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  <a:r>
              <a:rPr lang="en-US" b="true" sz="3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.Organização de Pacotes em Python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404236"/>
            <a:ext cx="7226201" cy="344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i="true" b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Organização com o Arquivo __init__.py: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arquivo </a:t>
            </a:r>
            <a:r>
              <a:rPr lang="en-US" sz="1800" i="true" b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__init__.py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pode ser usado para importar módulos dentro do pacote de maneira mais conveniente. Por exemplo, você pode configurar o arquivo para que seja possível importar diretamente funções ou classes do pacote.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organização de pacotes em Python facilita a modularização do código e a criação de hierarquias lógicas. Pacotes são úteis quando você está trabalhando em projetos grandes, pois permitem separar funcionalidades em módulos menores e reutilizáveis.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025202" y="5057775"/>
            <a:ext cx="7676491" cy="85725"/>
            <a:chOff x="0" y="0"/>
            <a:chExt cx="10235321" cy="114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7150" y="0"/>
              <a:ext cx="10121011" cy="114300"/>
            </a:xfrm>
            <a:custGeom>
              <a:avLst/>
              <a:gdLst/>
              <a:ahLst/>
              <a:cxnLst/>
              <a:rect r="r" b="b" t="t" l="l"/>
              <a:pathLst>
                <a:path h="114300" w="10121011">
                  <a:moveTo>
                    <a:pt x="0" y="0"/>
                  </a:moveTo>
                  <a:lnTo>
                    <a:pt x="10121011" y="0"/>
                  </a:lnTo>
                  <a:lnTo>
                    <a:pt x="10121011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45137" y="8801100"/>
            <a:ext cx="1228325" cy="1228325"/>
            <a:chOff x="0" y="0"/>
            <a:chExt cx="1637767" cy="1637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7792" cy="1637792"/>
            </a:xfrm>
            <a:custGeom>
              <a:avLst/>
              <a:gdLst/>
              <a:ahLst/>
              <a:cxnLst/>
              <a:rect r="r" b="b" t="t" l="l"/>
              <a:pathLst>
                <a:path h="1637792" w="1637792">
                  <a:moveTo>
                    <a:pt x="0" y="0"/>
                  </a:moveTo>
                  <a:lnTo>
                    <a:pt x="1637792" y="0"/>
                  </a:lnTo>
                  <a:lnTo>
                    <a:pt x="1637792" y="1637792"/>
                  </a:lnTo>
                  <a:lnTo>
                    <a:pt x="0" y="163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1" b="1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504203" y="819150"/>
            <a:ext cx="7755097" cy="2145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Aula 3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AUTOGESTÃO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1" y="4596984"/>
            <a:ext cx="16230599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2.1. </a:t>
            </a:r>
            <a:r>
              <a:rPr lang="en-US" sz="33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Consolidar o aprendizado através da prática autônoma com exercícios que envolvem leitura e escrita de arquivos, criação de módulos e uso de pacotes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868924" y="5133976"/>
            <a:ext cx="7350212" cy="9525"/>
            <a:chOff x="0" y="0"/>
            <a:chExt cx="9800283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0"/>
              <a:ext cx="9787636" cy="12700"/>
            </a:xfrm>
            <a:custGeom>
              <a:avLst/>
              <a:gdLst/>
              <a:ahLst/>
              <a:cxnLst/>
              <a:rect r="r" b="b" t="t" l="l"/>
              <a:pathLst>
                <a:path h="12700" w="9787636">
                  <a:moveTo>
                    <a:pt x="0" y="0"/>
                  </a:moveTo>
                  <a:lnTo>
                    <a:pt x="9787636" y="0"/>
                  </a:lnTo>
                  <a:lnTo>
                    <a:pt x="9787636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68C0F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4762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45137" y="8801100"/>
            <a:ext cx="1228325" cy="1228325"/>
            <a:chOff x="0" y="0"/>
            <a:chExt cx="1637767" cy="1637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7792" cy="1637792"/>
            </a:xfrm>
            <a:custGeom>
              <a:avLst/>
              <a:gdLst/>
              <a:ahLst/>
              <a:cxnLst/>
              <a:rect r="r" b="b" t="t" l="l"/>
              <a:pathLst>
                <a:path h="1637792" w="1637792">
                  <a:moveTo>
                    <a:pt x="0" y="0"/>
                  </a:moveTo>
                  <a:lnTo>
                    <a:pt x="1637792" y="0"/>
                  </a:lnTo>
                  <a:lnTo>
                    <a:pt x="1637792" y="1637792"/>
                  </a:lnTo>
                  <a:lnTo>
                    <a:pt x="0" y="163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1" b="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-5084213" y="-7230129"/>
            <a:ext cx="23834585" cy="22362424"/>
            <a:chOff x="0" y="0"/>
            <a:chExt cx="31779446" cy="298165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0087914" y="9678334"/>
              <a:ext cx="11691533" cy="13883207"/>
            </a:xfrm>
            <a:custGeom>
              <a:avLst/>
              <a:gdLst/>
              <a:ahLst/>
              <a:cxnLst/>
              <a:rect r="r" b="b" t="t" l="l"/>
              <a:pathLst>
                <a:path h="13883207" w="11691533">
                  <a:moveTo>
                    <a:pt x="0" y="0"/>
                  </a:moveTo>
                  <a:lnTo>
                    <a:pt x="11691532" y="0"/>
                  </a:lnTo>
                  <a:lnTo>
                    <a:pt x="11691532" y="13883208"/>
                  </a:lnTo>
                  <a:lnTo>
                    <a:pt x="0" y="138832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0000"/>
              </a:blip>
              <a:stretch>
                <a:fillRect l="-34074" t="-280" r="-44543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-9243913">
              <a:off x="4272121" y="2951867"/>
              <a:ext cx="19005327" cy="23912831"/>
              <a:chOff x="0" y="0"/>
              <a:chExt cx="16972657" cy="2135529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6972657" cy="21355292"/>
              </a:xfrm>
              <a:custGeom>
                <a:avLst/>
                <a:gdLst/>
                <a:ahLst/>
                <a:cxnLst/>
                <a:rect r="r" b="b" t="t" l="l"/>
                <a:pathLst>
                  <a:path h="21355292" w="16972657">
                    <a:moveTo>
                      <a:pt x="0" y="0"/>
                    </a:moveTo>
                    <a:lnTo>
                      <a:pt x="16972657" y="0"/>
                    </a:lnTo>
                    <a:lnTo>
                      <a:pt x="16972657" y="21355292"/>
                    </a:lnTo>
                    <a:lnTo>
                      <a:pt x="0" y="2135529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61796" t="0" r="-61796" b="0"/>
                </a:stretch>
              </a:blip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3882095" y="3816893"/>
            <a:ext cx="4932043" cy="1417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1"/>
              </a:lnSpc>
            </a:pPr>
            <a:r>
              <a:rPr lang="en-US" sz="8300" b="true">
                <a:solidFill>
                  <a:srgbClr val="11101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PRÁTICA!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>
            <a:off x="8240443" y="1028700"/>
            <a:ext cx="0" cy="8229600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5" id="5">
            <a:hlinkClick r:id="rId4" action="ppaction://hlinksldjump"/>
          </p:cNvPr>
          <p:cNvSpPr/>
          <p:nvPr/>
        </p:nvSpPr>
        <p:spPr>
          <a:xfrm flipH="false" flipV="false" rot="0">
            <a:off x="8434451" y="2223715"/>
            <a:ext cx="534591" cy="534591"/>
          </a:xfrm>
          <a:custGeom>
            <a:avLst/>
            <a:gdLst/>
            <a:ahLst/>
            <a:cxnLst/>
            <a:rect r="r" b="b" t="t" l="l"/>
            <a:pathLst>
              <a:path h="534591" w="534591">
                <a:moveTo>
                  <a:pt x="0" y="0"/>
                </a:moveTo>
                <a:lnTo>
                  <a:pt x="534591" y="0"/>
                </a:lnTo>
                <a:lnTo>
                  <a:pt x="534591" y="534591"/>
                </a:lnTo>
                <a:lnTo>
                  <a:pt x="0" y="5345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17263" y="4607535"/>
            <a:ext cx="549856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AGENDA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2290301"/>
            <a:ext cx="7997823" cy="175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7"/>
              </a:lnSpc>
            </a:pPr>
            <a:r>
              <a:rPr lang="en-US" sz="2148">
                <a:solidFill>
                  <a:srgbClr val="FEFBF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Módulo 1: Lidando com Arquivos, Pacotes e Módulos.</a:t>
            </a:r>
          </a:p>
          <a:p>
            <a:pPr algn="l">
              <a:lnSpc>
                <a:spcPts val="3007"/>
              </a:lnSpc>
            </a:pPr>
          </a:p>
          <a:p>
            <a:pPr algn="l">
              <a:lnSpc>
                <a:spcPts val="2660"/>
              </a:lnSpc>
            </a:pPr>
            <a:r>
              <a:rPr lang="en-US" sz="1900">
                <a:solidFill>
                  <a:srgbClr val="FEFBF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Aula 1: Introdução ao Manuseio de Arquivos em Python</a:t>
            </a:r>
          </a:p>
          <a:p>
            <a:pPr algn="l">
              <a:lnSpc>
                <a:spcPts val="2660"/>
              </a:lnSpc>
            </a:pPr>
            <a:r>
              <a:rPr lang="en-US" sz="1900">
                <a:solidFill>
                  <a:srgbClr val="FEFBF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Aula 2: Explorando Pacotes e Módulos em Python</a:t>
            </a:r>
          </a:p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EFBF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Aula 3: Autogestão - Prática de Exercícios            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4431021"/>
            <a:ext cx="7997823" cy="175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7"/>
              </a:lnSpc>
            </a:pPr>
            <a:r>
              <a:rPr lang="en-US" sz="2148">
                <a:solidFill>
                  <a:srgbClr val="FEFBF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Módulo 2: Lidando com Arquivos, Pacotes e Módulos.</a:t>
            </a:r>
          </a:p>
          <a:p>
            <a:pPr algn="l">
              <a:lnSpc>
                <a:spcPts val="3007"/>
              </a:lnSpc>
            </a:pPr>
          </a:p>
          <a:p>
            <a:pPr algn="l">
              <a:lnSpc>
                <a:spcPts val="2660"/>
              </a:lnSpc>
            </a:pPr>
            <a:r>
              <a:rPr lang="en-US" sz="1900">
                <a:solidFill>
                  <a:srgbClr val="FEFBF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Aula 1: Introdução ao Manuseio de Arquivos em Python</a:t>
            </a:r>
          </a:p>
          <a:p>
            <a:pPr algn="l">
              <a:lnSpc>
                <a:spcPts val="2660"/>
              </a:lnSpc>
            </a:pPr>
            <a:r>
              <a:rPr lang="en-US" sz="1900">
                <a:solidFill>
                  <a:srgbClr val="FEFBF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Aula 2: Explorando Pacotes e Módulos em Python</a:t>
            </a:r>
          </a:p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EFBF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Aula 3: Autogestão - Prática de Exercícios            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6571741"/>
            <a:ext cx="7997823" cy="1377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7"/>
              </a:lnSpc>
            </a:pPr>
            <a:r>
              <a:rPr lang="en-US" sz="2148">
                <a:solidFill>
                  <a:srgbClr val="FEFBF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Módulo 3: Lidando com Arquivos, Pacotes e Módulos</a:t>
            </a:r>
          </a:p>
          <a:p>
            <a:pPr algn="l">
              <a:lnSpc>
                <a:spcPts val="2660"/>
              </a:lnSpc>
            </a:pPr>
            <a:r>
              <a:rPr lang="en-US" sz="1900">
                <a:solidFill>
                  <a:srgbClr val="FEFBF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Aula 1: Introdução ao Manuseio de Arquivos em Python</a:t>
            </a:r>
          </a:p>
          <a:p>
            <a:pPr algn="l">
              <a:lnSpc>
                <a:spcPts val="2660"/>
              </a:lnSpc>
            </a:pPr>
            <a:r>
              <a:rPr lang="en-US" sz="1900">
                <a:solidFill>
                  <a:srgbClr val="FEFBF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Aula 2: Explorando Pacotes e Módulos em Python</a:t>
            </a:r>
          </a:p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EFBF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Aula 3: Autogestão - Prática de Exercícios              </a:t>
            </a:r>
          </a:p>
        </p:txBody>
      </p:sp>
      <p:sp>
        <p:nvSpPr>
          <p:cNvPr name="Freeform 10" id="10">
            <a:hlinkClick r:id="rId5" action="ppaction://hlinksldjump"/>
          </p:cNvPr>
          <p:cNvSpPr/>
          <p:nvPr/>
        </p:nvSpPr>
        <p:spPr>
          <a:xfrm flipH="false" flipV="false" rot="0">
            <a:off x="8434451" y="4344339"/>
            <a:ext cx="534591" cy="534591"/>
          </a:xfrm>
          <a:custGeom>
            <a:avLst/>
            <a:gdLst/>
            <a:ahLst/>
            <a:cxnLst/>
            <a:rect r="r" b="b" t="t" l="l"/>
            <a:pathLst>
              <a:path h="534591" w="534591">
                <a:moveTo>
                  <a:pt x="0" y="0"/>
                </a:moveTo>
                <a:lnTo>
                  <a:pt x="534591" y="0"/>
                </a:lnTo>
                <a:lnTo>
                  <a:pt x="534591" y="534591"/>
                </a:lnTo>
                <a:lnTo>
                  <a:pt x="0" y="5345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434451" y="6469605"/>
            <a:ext cx="534591" cy="534591"/>
          </a:xfrm>
          <a:custGeom>
            <a:avLst/>
            <a:gdLst/>
            <a:ahLst/>
            <a:cxnLst/>
            <a:rect r="r" b="b" t="t" l="l"/>
            <a:pathLst>
              <a:path h="534591" w="534591">
                <a:moveTo>
                  <a:pt x="0" y="0"/>
                </a:moveTo>
                <a:lnTo>
                  <a:pt x="534591" y="0"/>
                </a:lnTo>
                <a:lnTo>
                  <a:pt x="534591" y="534591"/>
                </a:lnTo>
                <a:lnTo>
                  <a:pt x="0" y="5345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9504203" y="1167131"/>
            <a:ext cx="7755097" cy="3604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Módulo 2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</a:p>
          <a:p>
            <a:pPr algn="ctr">
              <a:lnSpc>
                <a:spcPts val="1288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029337" y="4081145"/>
            <a:ext cx="8949732" cy="1981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Introdução a Banco de Dados com Python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9504203" y="1660503"/>
            <a:ext cx="7755097" cy="3233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Módulo 1 </a:t>
            </a:r>
          </a:p>
          <a:p>
            <a:pPr algn="ctr">
              <a:lnSpc>
                <a:spcPts val="1288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309568" y="4501137"/>
            <a:ext cx="8949732" cy="1981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Lidando com Arquivos, Pacotes e Módulos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025202" y="5057775"/>
            <a:ext cx="7676491" cy="85725"/>
            <a:chOff x="0" y="0"/>
            <a:chExt cx="10235321" cy="114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7150" y="0"/>
              <a:ext cx="10121011" cy="114300"/>
            </a:xfrm>
            <a:custGeom>
              <a:avLst/>
              <a:gdLst/>
              <a:ahLst/>
              <a:cxnLst/>
              <a:rect r="r" b="b" t="t" l="l"/>
              <a:pathLst>
                <a:path h="114300" w="10121011">
                  <a:moveTo>
                    <a:pt x="0" y="0"/>
                  </a:moveTo>
                  <a:lnTo>
                    <a:pt x="10121011" y="0"/>
                  </a:lnTo>
                  <a:lnTo>
                    <a:pt x="10121011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42862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45137" y="8801100"/>
            <a:ext cx="1228325" cy="1228325"/>
            <a:chOff x="0" y="0"/>
            <a:chExt cx="1637767" cy="1637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7792" cy="1637792"/>
            </a:xfrm>
            <a:custGeom>
              <a:avLst/>
              <a:gdLst/>
              <a:ahLst/>
              <a:cxnLst/>
              <a:rect r="r" b="b" t="t" l="l"/>
              <a:pathLst>
                <a:path h="1637792" w="1637792">
                  <a:moveTo>
                    <a:pt x="0" y="0"/>
                  </a:moveTo>
                  <a:lnTo>
                    <a:pt x="1637792" y="0"/>
                  </a:lnTo>
                  <a:lnTo>
                    <a:pt x="1637792" y="1637792"/>
                  </a:lnTo>
                  <a:lnTo>
                    <a:pt x="0" y="163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1" b="1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504202" y="598606"/>
            <a:ext cx="7755097" cy="260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Aula</a:t>
            </a:r>
            <a:r>
              <a:rPr lang="en-US" b="true" sz="9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1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Manuseio de Arquivos em Python 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07643" y="4046153"/>
            <a:ext cx="16472715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1.1. </a:t>
            </a:r>
            <a:r>
              <a:rPr lang="en-US" sz="33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ntroduzir os conceitos básicos de manipulação de arquivos em Python, incluindo leitura e escrita de arquivos.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Introduzir os conceitos  intermediário a avançado de manipulação 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 arquivos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868924" y="5133976"/>
            <a:ext cx="7350212" cy="9525"/>
            <a:chOff x="0" y="0"/>
            <a:chExt cx="9800283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0"/>
              <a:ext cx="9787636" cy="12700"/>
            </a:xfrm>
            <a:custGeom>
              <a:avLst/>
              <a:gdLst/>
              <a:ahLst/>
              <a:cxnLst/>
              <a:rect r="r" b="b" t="t" l="l"/>
              <a:pathLst>
                <a:path h="12700" w="9787636">
                  <a:moveTo>
                    <a:pt x="0" y="0"/>
                  </a:moveTo>
                  <a:lnTo>
                    <a:pt x="9787636" y="0"/>
                  </a:lnTo>
                  <a:lnTo>
                    <a:pt x="9787636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4762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45137" y="8801100"/>
            <a:ext cx="1228325" cy="1228325"/>
            <a:chOff x="0" y="0"/>
            <a:chExt cx="1637767" cy="1637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7792" cy="1637792"/>
            </a:xfrm>
            <a:custGeom>
              <a:avLst/>
              <a:gdLst/>
              <a:ahLst/>
              <a:cxnLst/>
              <a:rect r="r" b="b" t="t" l="l"/>
              <a:pathLst>
                <a:path h="1637792" w="1637792">
                  <a:moveTo>
                    <a:pt x="0" y="0"/>
                  </a:moveTo>
                  <a:lnTo>
                    <a:pt x="1637792" y="0"/>
                  </a:lnTo>
                  <a:lnTo>
                    <a:pt x="1637792" y="1637792"/>
                  </a:lnTo>
                  <a:lnTo>
                    <a:pt x="0" y="163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1" b="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8794790" y="2686159"/>
            <a:ext cx="1203858" cy="1240304"/>
            <a:chOff x="0" y="0"/>
            <a:chExt cx="1605144" cy="16537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55266" cy="1355266"/>
            </a:xfrm>
            <a:custGeom>
              <a:avLst/>
              <a:gdLst/>
              <a:ahLst/>
              <a:cxnLst/>
              <a:rect r="r" b="b" t="t" l="l"/>
              <a:pathLst>
                <a:path h="1355266" w="1355266">
                  <a:moveTo>
                    <a:pt x="0" y="0"/>
                  </a:moveTo>
                  <a:lnTo>
                    <a:pt x="1355266" y="0"/>
                  </a:lnTo>
                  <a:lnTo>
                    <a:pt x="1355266" y="1355266"/>
                  </a:lnTo>
                  <a:lnTo>
                    <a:pt x="0" y="13552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1608" y="160203"/>
              <a:ext cx="1355266" cy="1355266"/>
            </a:xfrm>
            <a:custGeom>
              <a:avLst/>
              <a:gdLst/>
              <a:ahLst/>
              <a:cxnLst/>
              <a:rect r="r" b="b" t="t" l="l"/>
              <a:pathLst>
                <a:path h="1355266" w="1355266">
                  <a:moveTo>
                    <a:pt x="0" y="0"/>
                  </a:moveTo>
                  <a:lnTo>
                    <a:pt x="1355266" y="0"/>
                  </a:lnTo>
                  <a:lnTo>
                    <a:pt x="1355266" y="1355266"/>
                  </a:lnTo>
                  <a:lnTo>
                    <a:pt x="0" y="13552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49878" y="298473"/>
              <a:ext cx="1355266" cy="1355266"/>
            </a:xfrm>
            <a:custGeom>
              <a:avLst/>
              <a:gdLst/>
              <a:ahLst/>
              <a:cxnLst/>
              <a:rect r="r" b="b" t="t" l="l"/>
              <a:pathLst>
                <a:path h="1355266" w="1355266">
                  <a:moveTo>
                    <a:pt x="0" y="0"/>
                  </a:moveTo>
                  <a:lnTo>
                    <a:pt x="1355266" y="0"/>
                  </a:lnTo>
                  <a:lnTo>
                    <a:pt x="1355266" y="1355265"/>
                  </a:lnTo>
                  <a:lnTo>
                    <a:pt x="0" y="1355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294643" y="2699179"/>
            <a:ext cx="1554516" cy="1227283"/>
            <a:chOff x="0" y="0"/>
            <a:chExt cx="2072688" cy="163637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02876" cy="1636377"/>
            </a:xfrm>
            <a:custGeom>
              <a:avLst/>
              <a:gdLst/>
              <a:ahLst/>
              <a:cxnLst/>
              <a:rect r="r" b="b" t="t" l="l"/>
              <a:pathLst>
                <a:path h="1636377" w="1602876">
                  <a:moveTo>
                    <a:pt x="0" y="0"/>
                  </a:moveTo>
                  <a:lnTo>
                    <a:pt x="1602876" y="0"/>
                  </a:lnTo>
                  <a:lnTo>
                    <a:pt x="1602876" y="1636377"/>
                  </a:lnTo>
                  <a:lnTo>
                    <a:pt x="0" y="16363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209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60517" y="106562"/>
              <a:ext cx="1412171" cy="1412171"/>
            </a:xfrm>
            <a:custGeom>
              <a:avLst/>
              <a:gdLst/>
              <a:ahLst/>
              <a:cxnLst/>
              <a:rect r="r" b="b" t="t" l="l"/>
              <a:pathLst>
                <a:path h="1412171" w="1412171">
                  <a:moveTo>
                    <a:pt x="0" y="0"/>
                  </a:moveTo>
                  <a:lnTo>
                    <a:pt x="1412171" y="0"/>
                  </a:lnTo>
                  <a:lnTo>
                    <a:pt x="1412171" y="1412171"/>
                  </a:lnTo>
                  <a:lnTo>
                    <a:pt x="0" y="14121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8611179" y="5066459"/>
            <a:ext cx="8646147" cy="913131"/>
          </a:xfrm>
          <a:custGeom>
            <a:avLst/>
            <a:gdLst/>
            <a:ahLst/>
            <a:cxnLst/>
            <a:rect r="r" b="b" t="t" l="l"/>
            <a:pathLst>
              <a:path h="913131" w="8646147">
                <a:moveTo>
                  <a:pt x="0" y="0"/>
                </a:moveTo>
                <a:lnTo>
                  <a:pt x="8646147" y="0"/>
                </a:lnTo>
                <a:lnTo>
                  <a:pt x="8646147" y="913131"/>
                </a:lnTo>
                <a:lnTo>
                  <a:pt x="0" y="9131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658" t="-83734" r="-6231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794790" y="7297218"/>
            <a:ext cx="4762736" cy="1483375"/>
          </a:xfrm>
          <a:custGeom>
            <a:avLst/>
            <a:gdLst/>
            <a:ahLst/>
            <a:cxnLst/>
            <a:rect r="r" b="b" t="t" l="l"/>
            <a:pathLst>
              <a:path h="1483375" w="4762736">
                <a:moveTo>
                  <a:pt x="0" y="0"/>
                </a:moveTo>
                <a:lnTo>
                  <a:pt x="4762735" y="0"/>
                </a:lnTo>
                <a:lnTo>
                  <a:pt x="4762735" y="1483375"/>
                </a:lnTo>
                <a:lnTo>
                  <a:pt x="0" y="14833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208864" y="3983291"/>
            <a:ext cx="375710" cy="14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3"/>
              </a:lnSpc>
              <a:spcBef>
                <a:spcPct val="0"/>
              </a:spcBef>
            </a:pPr>
            <a:r>
              <a:rPr lang="en-US" b="true" sz="8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TEXTO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2770810"/>
            <a:ext cx="6467180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manuseio de arquivos em Python é uma habilidade fundamental que envolve a leitura, escrita e manipulação de arquivos de diferentes tipos, como: texto e binário (Imagens, vídeos, executáveis ou não.)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047906" y="565785"/>
            <a:ext cx="2593856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Aula</a:t>
            </a: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1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Manuseio de Arquivos em Python 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4874895"/>
            <a:ext cx="6467180" cy="438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principal método para trabalhar com arquivos é a função </a:t>
            </a:r>
            <a:r>
              <a:rPr lang="en-US" sz="1800" i="true" b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open()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que abre o arquivo para realizar operações específicas. Aqui estão os conceitos básicos: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Abrindo arquivos: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abrir um arquivo, usamos a função open(), que retorna um objeto de arquivo. A sintaxe básica é: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i="true" b="true">
                <a:solidFill>
                  <a:srgbClr val="00BF63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nome_do_arquivo.txt: 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Nome do arquivo que você deseja abrir ou criar.</a:t>
            </a:r>
          </a:p>
          <a:p>
            <a:pPr algn="l">
              <a:lnSpc>
                <a:spcPts val="2520"/>
              </a:lnSpc>
            </a:pPr>
            <a:r>
              <a:rPr lang="en-US" sz="1800" i="true" b="true">
                <a:solidFill>
                  <a:srgbClr val="00BF63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modo: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Define a operação que será realizada no arquivo, como leitura ou escrita. 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1894509" y="3983291"/>
            <a:ext cx="501269" cy="14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3"/>
              </a:lnSpc>
              <a:spcBef>
                <a:spcPct val="0"/>
              </a:spcBef>
            </a:pPr>
            <a:r>
              <a:rPr lang="en-US" b="true" sz="8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BINÁRIO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1078199"/>
            <a:ext cx="1060389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1.Introdução aos modos de abertura de arquivos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868924" y="5133976"/>
            <a:ext cx="7350212" cy="9525"/>
            <a:chOff x="0" y="0"/>
            <a:chExt cx="9800283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0"/>
              <a:ext cx="9787636" cy="12700"/>
            </a:xfrm>
            <a:custGeom>
              <a:avLst/>
              <a:gdLst/>
              <a:ahLst/>
              <a:cxnLst/>
              <a:rect r="r" b="b" t="t" l="l"/>
              <a:pathLst>
                <a:path h="12700" w="9787636">
                  <a:moveTo>
                    <a:pt x="0" y="0"/>
                  </a:moveTo>
                  <a:lnTo>
                    <a:pt x="9787636" y="0"/>
                  </a:lnTo>
                  <a:lnTo>
                    <a:pt x="9787636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4762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45137" y="8801100"/>
            <a:ext cx="1228325" cy="1228325"/>
            <a:chOff x="0" y="0"/>
            <a:chExt cx="1637767" cy="1637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7792" cy="1637792"/>
            </a:xfrm>
            <a:custGeom>
              <a:avLst/>
              <a:gdLst/>
              <a:ahLst/>
              <a:cxnLst/>
              <a:rect r="r" b="b" t="t" l="l"/>
              <a:pathLst>
                <a:path h="1637792" w="1637792">
                  <a:moveTo>
                    <a:pt x="0" y="0"/>
                  </a:moveTo>
                  <a:lnTo>
                    <a:pt x="1637792" y="0"/>
                  </a:lnTo>
                  <a:lnTo>
                    <a:pt x="1637792" y="1637792"/>
                  </a:lnTo>
                  <a:lnTo>
                    <a:pt x="0" y="163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1" b="1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503432" y="3074017"/>
            <a:ext cx="6662871" cy="1497274"/>
          </a:xfrm>
          <a:custGeom>
            <a:avLst/>
            <a:gdLst/>
            <a:ahLst/>
            <a:cxnLst/>
            <a:rect r="r" b="b" t="t" l="l"/>
            <a:pathLst>
              <a:path h="1497274" w="6662871">
                <a:moveTo>
                  <a:pt x="0" y="0"/>
                </a:moveTo>
                <a:lnTo>
                  <a:pt x="6662872" y="0"/>
                </a:lnTo>
                <a:lnTo>
                  <a:pt x="6662872" y="1497274"/>
                </a:lnTo>
                <a:lnTo>
                  <a:pt x="0" y="14972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649156" y="6296826"/>
            <a:ext cx="8476609" cy="1954651"/>
          </a:xfrm>
          <a:custGeom>
            <a:avLst/>
            <a:gdLst/>
            <a:ahLst/>
            <a:cxnLst/>
            <a:rect r="r" b="b" t="t" l="l"/>
            <a:pathLst>
              <a:path h="1954651" w="8476609">
                <a:moveTo>
                  <a:pt x="0" y="0"/>
                </a:moveTo>
                <a:lnTo>
                  <a:pt x="8476609" y="0"/>
                </a:lnTo>
                <a:lnTo>
                  <a:pt x="8476609" y="1954651"/>
                </a:lnTo>
                <a:lnTo>
                  <a:pt x="0" y="19546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0477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457601"/>
            <a:ext cx="5698268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leitura de arquivos em Python é feita utilizando a função open(), que permite acessar arquivos em diferentes modos, como leitura ('r').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47906" y="565785"/>
            <a:ext cx="2593856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Aula</a:t>
            </a: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1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Manuseio de Arquivos em Python 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821581"/>
            <a:ext cx="5698268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Para ler o conteúdo de um arquivo, você pode usar os métodos. Esses métodos oferecem versatilidade para manipular arquivos de texto ou binários.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078199"/>
            <a:ext cx="1549460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2.Explorando Pacotes e Módulos em Python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189220"/>
            <a:ext cx="5698268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Lendo  arquivos: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with</a:t>
            </a:r>
            <a:r>
              <a:rPr lang="en-US" sz="1800" b="true">
                <a:solidFill>
                  <a:srgbClr val="FF914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open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('</a:t>
            </a:r>
            <a:r>
              <a:rPr lang="en-US" sz="1800" b="true">
                <a:solidFill>
                  <a:srgbClr val="00BF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exemplo.txt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', '</a:t>
            </a:r>
            <a:r>
              <a:rPr lang="en-US" sz="1800" b="true">
                <a:solidFill>
                  <a:srgbClr val="00BF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') </a:t>
            </a:r>
            <a:r>
              <a:rPr lang="en-US" sz="1800" b="true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arquivo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Abre o arquivo </a:t>
            </a:r>
            <a:r>
              <a:rPr lang="en-US" sz="1800" b="true">
                <a:solidFill>
                  <a:srgbClr val="00BF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exemplo.txt 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modo de leitura (</a:t>
            </a:r>
            <a:r>
              <a:rPr lang="en-US" sz="1800" b="true">
                <a:solidFill>
                  <a:srgbClr val="00BF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'r'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). O uso do</a:t>
            </a:r>
            <a:r>
              <a:rPr lang="en-US" sz="18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true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with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garante que o arquivo será fechado automaticamente após o bloco de código ser executado.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conteudo = arquivo.read(): 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Lê todo o conteúdo do arquivo e armazena na variável 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conteudo.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FF914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conteudo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): Exibe o conteúdo lido do arquivo no console.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868924" y="5133976"/>
            <a:ext cx="7350212" cy="9525"/>
            <a:chOff x="0" y="0"/>
            <a:chExt cx="9800283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0"/>
              <a:ext cx="9787636" cy="12700"/>
            </a:xfrm>
            <a:custGeom>
              <a:avLst/>
              <a:gdLst/>
              <a:ahLst/>
              <a:cxnLst/>
              <a:rect r="r" b="b" t="t" l="l"/>
              <a:pathLst>
                <a:path h="12700" w="9787636">
                  <a:moveTo>
                    <a:pt x="0" y="0"/>
                  </a:moveTo>
                  <a:lnTo>
                    <a:pt x="9787636" y="0"/>
                  </a:lnTo>
                  <a:lnTo>
                    <a:pt x="9787636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4762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45137" y="8801100"/>
            <a:ext cx="1228325" cy="1228325"/>
            <a:chOff x="0" y="0"/>
            <a:chExt cx="1637767" cy="1637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7792" cy="1637792"/>
            </a:xfrm>
            <a:custGeom>
              <a:avLst/>
              <a:gdLst/>
              <a:ahLst/>
              <a:cxnLst/>
              <a:rect r="r" b="b" t="t" l="l"/>
              <a:pathLst>
                <a:path h="1637792" w="1637792">
                  <a:moveTo>
                    <a:pt x="0" y="0"/>
                  </a:moveTo>
                  <a:lnTo>
                    <a:pt x="1637792" y="0"/>
                  </a:lnTo>
                  <a:lnTo>
                    <a:pt x="1637792" y="1637792"/>
                  </a:lnTo>
                  <a:lnTo>
                    <a:pt x="0" y="163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1" b="1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949123" y="2166948"/>
            <a:ext cx="8093183" cy="920170"/>
          </a:xfrm>
          <a:custGeom>
            <a:avLst/>
            <a:gdLst/>
            <a:ahLst/>
            <a:cxnLst/>
            <a:rect r="r" b="b" t="t" l="l"/>
            <a:pathLst>
              <a:path h="920170" w="8093183">
                <a:moveTo>
                  <a:pt x="0" y="0"/>
                </a:moveTo>
                <a:lnTo>
                  <a:pt x="8093183" y="0"/>
                </a:lnTo>
                <a:lnTo>
                  <a:pt x="8093183" y="920170"/>
                </a:lnTo>
                <a:lnTo>
                  <a:pt x="0" y="9201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4236" r="0" b="-502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959234" y="4963602"/>
            <a:ext cx="8105224" cy="3295411"/>
          </a:xfrm>
          <a:custGeom>
            <a:avLst/>
            <a:gdLst/>
            <a:ahLst/>
            <a:cxnLst/>
            <a:rect r="r" b="b" t="t" l="l"/>
            <a:pathLst>
              <a:path h="3295411" w="8105224">
                <a:moveTo>
                  <a:pt x="0" y="0"/>
                </a:moveTo>
                <a:lnTo>
                  <a:pt x="8105224" y="0"/>
                </a:lnTo>
                <a:lnTo>
                  <a:pt x="8105224" y="3295411"/>
                </a:lnTo>
                <a:lnTo>
                  <a:pt x="0" y="32954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026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821179"/>
            <a:ext cx="6467180" cy="312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escrita de dados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em arquivos em Python é realizada usando a 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função open() no modo de escrita ('w', 'a', ou 'wb')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modo 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'w'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sobrescreve o arquivo existente,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 modo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'a'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adiciona conteúdo ao final do arquivo. 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arquivos binários, usa-se 'wb'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Após abrir o arquivo, métodos como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write() 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 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writelines()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são utilizados para gravar dados.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47906" y="565785"/>
            <a:ext cx="2593856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Aula</a:t>
            </a: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1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Manuseio de Arquivos em Python 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152420"/>
            <a:ext cx="6467180" cy="344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Escrevendo em arquivos: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with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true">
                <a:solidFill>
                  <a:srgbClr val="FF914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open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1800" b="true">
                <a:solidFill>
                  <a:srgbClr val="00BF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'exemplo.txt'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</a:t>
            </a:r>
            <a:r>
              <a:rPr lang="en-US" sz="1800" b="true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'w'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800" b="true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f: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Abre ou cria o arquivo </a:t>
            </a:r>
            <a:r>
              <a:rPr lang="en-US" sz="1800" b="true">
                <a:solidFill>
                  <a:srgbClr val="00BF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exemplo.txt 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modo de escrita (</a:t>
            </a:r>
            <a:r>
              <a:rPr lang="en-US" sz="1800" b="true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'w'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r>
              <a:rPr lang="en-US" sz="18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 Se o arquivo já existir, ele será sobrescrito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uso do</a:t>
            </a:r>
            <a:r>
              <a:rPr lang="en-US" sz="1800" b="true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with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garante que o arquivo </a:t>
            </a:r>
            <a:r>
              <a:rPr lang="en-US" sz="18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será automaticamente fechado após a operação de escrita.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write(</a:t>
            </a:r>
            <a:r>
              <a:rPr lang="en-US" sz="1800" b="true">
                <a:solidFill>
                  <a:srgbClr val="00BF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'Primeira linha.\n'</a:t>
            </a: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):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Escreve a string </a:t>
            </a:r>
            <a:r>
              <a:rPr lang="en-US" sz="1800" b="true">
                <a:solidFill>
                  <a:srgbClr val="00BF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'Primeira linha.\n'</a:t>
            </a:r>
            <a:r>
              <a:rPr lang="en-US" sz="1800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arquivo. O caractere</a:t>
            </a:r>
            <a:r>
              <a:rPr lang="en-US" sz="1800" b="true">
                <a:solidFill>
                  <a:srgbClr val="00BF6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\n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adiciona uma nova linha ao final do texto.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078199"/>
            <a:ext cx="1060389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3.Escrita de dados em arquivos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0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868924" y="5133976"/>
            <a:ext cx="7350212" cy="9525"/>
            <a:chOff x="0" y="0"/>
            <a:chExt cx="9800283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0"/>
              <a:ext cx="9787636" cy="12700"/>
            </a:xfrm>
            <a:custGeom>
              <a:avLst/>
              <a:gdLst/>
              <a:ahLst/>
              <a:cxnLst/>
              <a:rect r="r" b="b" t="t" l="l"/>
              <a:pathLst>
                <a:path h="12700" w="9787636">
                  <a:moveTo>
                    <a:pt x="0" y="0"/>
                  </a:moveTo>
                  <a:lnTo>
                    <a:pt x="9787636" y="0"/>
                  </a:lnTo>
                  <a:lnTo>
                    <a:pt x="9787636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68C0F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4762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45137" y="8801100"/>
            <a:ext cx="1228325" cy="1228325"/>
            <a:chOff x="0" y="0"/>
            <a:chExt cx="1637767" cy="1637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7792" cy="1637792"/>
            </a:xfrm>
            <a:custGeom>
              <a:avLst/>
              <a:gdLst/>
              <a:ahLst/>
              <a:cxnLst/>
              <a:rect r="r" b="b" t="t" l="l"/>
              <a:pathLst>
                <a:path h="1637792" w="1637792">
                  <a:moveTo>
                    <a:pt x="0" y="0"/>
                  </a:moveTo>
                  <a:lnTo>
                    <a:pt x="1637792" y="0"/>
                  </a:lnTo>
                  <a:lnTo>
                    <a:pt x="1637792" y="1637792"/>
                  </a:lnTo>
                  <a:lnTo>
                    <a:pt x="0" y="163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1" b="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-5084213" y="-7230129"/>
            <a:ext cx="23834585" cy="22362424"/>
            <a:chOff x="0" y="0"/>
            <a:chExt cx="31779446" cy="298165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0087914" y="9678334"/>
              <a:ext cx="11691533" cy="13883207"/>
            </a:xfrm>
            <a:custGeom>
              <a:avLst/>
              <a:gdLst/>
              <a:ahLst/>
              <a:cxnLst/>
              <a:rect r="r" b="b" t="t" l="l"/>
              <a:pathLst>
                <a:path h="13883207" w="11691533">
                  <a:moveTo>
                    <a:pt x="0" y="0"/>
                  </a:moveTo>
                  <a:lnTo>
                    <a:pt x="11691532" y="0"/>
                  </a:lnTo>
                  <a:lnTo>
                    <a:pt x="11691532" y="13883208"/>
                  </a:lnTo>
                  <a:lnTo>
                    <a:pt x="0" y="138832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0000"/>
              </a:blip>
              <a:stretch>
                <a:fillRect l="-34074" t="-280" r="-44543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-9243913">
              <a:off x="4272121" y="2951867"/>
              <a:ext cx="19005327" cy="23912831"/>
              <a:chOff x="0" y="0"/>
              <a:chExt cx="16972657" cy="2135529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6972657" cy="21355292"/>
              </a:xfrm>
              <a:custGeom>
                <a:avLst/>
                <a:gdLst/>
                <a:ahLst/>
                <a:cxnLst/>
                <a:rect r="r" b="b" t="t" l="l"/>
                <a:pathLst>
                  <a:path h="21355292" w="16972657">
                    <a:moveTo>
                      <a:pt x="0" y="0"/>
                    </a:moveTo>
                    <a:lnTo>
                      <a:pt x="16972657" y="0"/>
                    </a:lnTo>
                    <a:lnTo>
                      <a:pt x="16972657" y="21355292"/>
                    </a:lnTo>
                    <a:lnTo>
                      <a:pt x="0" y="2135529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61796" t="0" r="-61796" b="0"/>
                </a:stretch>
              </a:blip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3882095" y="3816893"/>
            <a:ext cx="4932043" cy="1417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1"/>
              </a:lnSpc>
            </a:pPr>
            <a:r>
              <a:rPr lang="en-US" sz="8300" b="true">
                <a:solidFill>
                  <a:srgbClr val="11101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PRÁTICA!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868924" y="5133976"/>
            <a:ext cx="7350212" cy="9525"/>
            <a:chOff x="0" y="0"/>
            <a:chExt cx="9800283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0"/>
              <a:ext cx="9787636" cy="12700"/>
            </a:xfrm>
            <a:custGeom>
              <a:avLst/>
              <a:gdLst/>
              <a:ahLst/>
              <a:cxnLst/>
              <a:rect r="r" b="b" t="t" l="l"/>
              <a:pathLst>
                <a:path h="12700" w="9787636">
                  <a:moveTo>
                    <a:pt x="0" y="0"/>
                  </a:moveTo>
                  <a:lnTo>
                    <a:pt x="9787636" y="0"/>
                  </a:lnTo>
                  <a:lnTo>
                    <a:pt x="9787636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4762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" r="0" b="-2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45137" y="8801100"/>
            <a:ext cx="1228325" cy="1228325"/>
            <a:chOff x="0" y="0"/>
            <a:chExt cx="1637767" cy="1637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7792" cy="1637792"/>
            </a:xfrm>
            <a:custGeom>
              <a:avLst/>
              <a:gdLst/>
              <a:ahLst/>
              <a:cxnLst/>
              <a:rect r="r" b="b" t="t" l="l"/>
              <a:pathLst>
                <a:path h="1637792" w="1637792">
                  <a:moveTo>
                    <a:pt x="0" y="0"/>
                  </a:moveTo>
                  <a:lnTo>
                    <a:pt x="1637792" y="0"/>
                  </a:lnTo>
                  <a:lnTo>
                    <a:pt x="1637792" y="1637792"/>
                  </a:lnTo>
                  <a:lnTo>
                    <a:pt x="0" y="1637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1" b="1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144000" y="4613652"/>
            <a:ext cx="8161555" cy="3339693"/>
          </a:xfrm>
          <a:custGeom>
            <a:avLst/>
            <a:gdLst/>
            <a:ahLst/>
            <a:cxnLst/>
            <a:rect r="r" b="b" t="t" l="l"/>
            <a:pathLst>
              <a:path h="3339693" w="8161555">
                <a:moveTo>
                  <a:pt x="0" y="0"/>
                </a:moveTo>
                <a:lnTo>
                  <a:pt x="8161555" y="0"/>
                </a:lnTo>
                <a:lnTo>
                  <a:pt x="8161555" y="3339693"/>
                </a:lnTo>
                <a:lnTo>
                  <a:pt x="0" y="33396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26121" y="1936455"/>
            <a:ext cx="16035758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Quando manipulamos grandes arquivos de texto ou binários, o gerenciamento eficiente de memória e desempenho se torna crucial. Ler ou escrever todo o conteúdo de uma vez pode consumir uma quantidade significativa de memória e, em alguns casos, causar falhas. Python fornece ferramentas para processar grandes arquivos de maneira eficiente, permitindo leitura e escrita em blocos menores.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47906" y="565785"/>
            <a:ext cx="2593856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Aula</a:t>
            </a:r>
            <a:r>
              <a:rPr lang="en-US" b="true" sz="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1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IManuseio de Arquivos em Python </a:t>
            </a:r>
          </a:p>
          <a:p>
            <a:pPr algn="r">
              <a:lnSpc>
                <a:spcPts val="126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789045"/>
            <a:ext cx="7667350" cy="501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lidar com grandes arquivos de maneira eficiente, é importante:</a:t>
            </a:r>
          </a:p>
          <a:p>
            <a:pPr algn="l" marL="388622" indent="-194311" lvl="1">
              <a:lnSpc>
                <a:spcPts val="2520"/>
              </a:lnSpc>
              <a:buAutoNum type="arabicPeriod" startAt="1"/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Ler ou escrever em partes (chunks): Em vez de carregar o arquivo inteiro na memória, lê-se ou escreve-se o arquivo em blocos menores.</a:t>
            </a:r>
          </a:p>
          <a:p>
            <a:pPr algn="l" marL="388622" indent="-194311" lvl="1">
              <a:lnSpc>
                <a:spcPts val="2520"/>
              </a:lnSpc>
              <a:buAutoNum type="arabicPeriod" startAt="1"/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Usar a estrutura with: Para garantir o fechamento adequado dos arquivos, especialmente quando lidamos com operações demoradas.</a:t>
            </a:r>
          </a:p>
          <a:p>
            <a:pPr algn="l" marL="388622" indent="-194311" lvl="1">
              <a:lnSpc>
                <a:spcPts val="2520"/>
              </a:lnSpc>
              <a:buAutoNum type="arabicPeriod" startAt="1"/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Modos de leitura/escrita:</a:t>
            </a:r>
          </a:p>
          <a:p>
            <a:pPr algn="l" marL="777243" indent="-259081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arquivos de texto, usamos 'r' para leitura e 'w' ou 'a' para escrita.</a:t>
            </a:r>
          </a:p>
          <a:p>
            <a:pPr algn="l" marL="777243" indent="-259081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arquivos binários, usamos 'rb' para leitura e 'wb' para escrita.</a:t>
            </a:r>
          </a:p>
          <a:p>
            <a:pPr algn="l" marL="388622" indent="-194311" lvl="1">
              <a:lnSpc>
                <a:spcPts val="2520"/>
              </a:lnSpc>
              <a:buAutoNum type="arabicPeriod" startAt="1"/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Buffers: A manipulação de grandes arquivos pode ser feita em buffers (pequenos blocos de dados), o que economiza memória e evita sobrecarregar o sistema.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078199"/>
            <a:ext cx="1198314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4.Manipulação de grandes arquivos de texto e binários.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DAGPu4e_hJs</dc:identifier>
  <dcterms:modified xsi:type="dcterms:W3CDTF">2011-08-01T06:04:30Z</dcterms:modified>
  <cp:revision>1</cp:revision>
  <dc:title>ciclo formativo 11 </dc:title>
</cp:coreProperties>
</file>