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9E06E7-A73E-447B-9C54-7CFD2FBA0227}">
  <a:tblStyle styleId="{6D9E06E7-A73E-447B-9C54-7CFD2FBA02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6E1E08-7E66-4584-8B02-835AFD965A0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0f1fe98e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0f1fe98e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10419f0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10419f0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0f1fe98e9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0f1fe98e9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10419f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10419f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0fb7aae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0fb7aae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0f1fe9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0f1fe9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f1fe98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0f1fe98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0f1fe98e9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0f1fe98e9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0f1fe98e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0f1fe98e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0f1fe98e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0f1fe98e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0f1fe98e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0f1fe98e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highlight>
                  <a:srgbClr val="FFFFFF"/>
                </a:highlight>
              </a:rPr>
              <a:t>The big query is based on Dremel Technology. Dremel is a tool used in Google for about 10 years. </a:t>
            </a:r>
            <a:endParaRPr sz="1200">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0f1fe98e9_1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0f1fe98e9_1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0fb7aae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0fb7aae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slideshare.net/matthiasfeys/introduction-to-bigquery" TargetMode="External"/><Relationship Id="rId4" Type="http://schemas.openxmlformats.org/officeDocument/2006/relationships/hyperlink" Target="https://www.youtube.com/watch?v=qqbYrQGSibQ" TargetMode="External"/><Relationship Id="rId5" Type="http://schemas.openxmlformats.org/officeDocument/2006/relationships/hyperlink" Target="https://cloud.google.com/bigquery/docs" TargetMode="External"/><Relationship Id="rId6" Type="http://schemas.openxmlformats.org/officeDocument/2006/relationships/hyperlink" Target="https://www.toptal.com/database/google-bigquery-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62370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Google BigQuery</a:t>
            </a:r>
            <a:endParaRPr>
              <a:latin typeface="Times New Roman"/>
              <a:ea typeface="Times New Roman"/>
              <a:cs typeface="Times New Roman"/>
              <a:sym typeface="Times New Roman"/>
            </a:endParaRPr>
          </a:p>
        </p:txBody>
      </p:sp>
      <p:sp>
        <p:nvSpPr>
          <p:cNvPr id="278" name="Google Shape;278;p13"/>
          <p:cNvSpPr txBox="1"/>
          <p:nvPr>
            <p:ph idx="1" type="subTitle"/>
          </p:nvPr>
        </p:nvSpPr>
        <p:spPr>
          <a:xfrm>
            <a:off x="1508925" y="23876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Workshop Group-03</a:t>
            </a:r>
            <a:endParaRPr sz="3600">
              <a:latin typeface="Times New Roman"/>
              <a:ea typeface="Times New Roman"/>
              <a:cs typeface="Times New Roman"/>
              <a:sym typeface="Times New Roman"/>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2"/>
          <p:cNvSpPr txBox="1"/>
          <p:nvPr>
            <p:ph type="ctrTitle"/>
          </p:nvPr>
        </p:nvSpPr>
        <p:spPr>
          <a:xfrm>
            <a:off x="2444250" y="3514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Demo</a:t>
            </a:r>
            <a:endParaRPr sz="4800">
              <a:latin typeface="Times New Roman"/>
              <a:ea typeface="Times New Roman"/>
              <a:cs typeface="Times New Roman"/>
              <a:sym typeface="Times New Roman"/>
            </a:endParaRPr>
          </a:p>
        </p:txBody>
      </p:sp>
      <p:sp>
        <p:nvSpPr>
          <p:cNvPr id="359" name="Google Shape;359;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22"/>
          <p:cNvSpPr txBox="1"/>
          <p:nvPr/>
        </p:nvSpPr>
        <p:spPr>
          <a:xfrm>
            <a:off x="6244725" y="4655825"/>
            <a:ext cx="2417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Samanth Gourineni</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3"/>
          <p:cNvSpPr txBox="1"/>
          <p:nvPr>
            <p:ph type="ctrTitle"/>
          </p:nvPr>
        </p:nvSpPr>
        <p:spPr>
          <a:xfrm>
            <a:off x="635975" y="297742"/>
            <a:ext cx="25602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67" name="Google Shape;367;p23"/>
          <p:cNvSpPr txBox="1"/>
          <p:nvPr>
            <p:ph idx="1" type="subTitle"/>
          </p:nvPr>
        </p:nvSpPr>
        <p:spPr>
          <a:xfrm>
            <a:off x="743425" y="1138700"/>
            <a:ext cx="7233600" cy="248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BigQuery is helpful when we run the heavy queries for very large datasets.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It helps in running complex analytical queries.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BigQuery is good for </a:t>
            </a:r>
            <a:r>
              <a:rPr lang="en"/>
              <a:t>scenarios where data does not change often and you want to use cache, as it has built-in cache.</a:t>
            </a:r>
            <a:endParaRPr/>
          </a:p>
        </p:txBody>
      </p:sp>
      <p:sp>
        <p:nvSpPr>
          <p:cNvPr id="368" name="Google Shape;368;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3"/>
          <p:cNvSpPr txBox="1"/>
          <p:nvPr/>
        </p:nvSpPr>
        <p:spPr>
          <a:xfrm>
            <a:off x="5828400" y="4627300"/>
            <a:ext cx="26226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Samanth Gourineni</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4"/>
          <p:cNvSpPr txBox="1"/>
          <p:nvPr>
            <p:ph type="ctrTitle"/>
          </p:nvPr>
        </p:nvSpPr>
        <p:spPr>
          <a:xfrm>
            <a:off x="447975" y="270868"/>
            <a:ext cx="3997200" cy="7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75" name="Google Shape;375;p24"/>
          <p:cNvSpPr txBox="1"/>
          <p:nvPr>
            <p:ph idx="1" type="subTitle"/>
          </p:nvPr>
        </p:nvSpPr>
        <p:spPr>
          <a:xfrm>
            <a:off x="635975" y="1111825"/>
            <a:ext cx="8093100" cy="352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Font typeface="Times New Roman"/>
              <a:buChar char="●"/>
            </a:pPr>
            <a:r>
              <a:rPr lang="en" sz="2000">
                <a:uFill>
                  <a:noFill/>
                </a:uFill>
                <a:latin typeface="Times New Roman"/>
                <a:ea typeface="Times New Roman"/>
                <a:cs typeface="Times New Roman"/>
                <a:sym typeface="Times New Roman"/>
                <a:hlinkClick r:id="rId3"/>
              </a:rPr>
              <a:t>https://www.slideshare.net/matthiasfeys/introduction-to-bigquer</a:t>
            </a:r>
            <a:r>
              <a:rPr lang="en" sz="2000">
                <a:latin typeface="Times New Roman"/>
                <a:ea typeface="Times New Roman"/>
                <a:cs typeface="Times New Roman"/>
                <a:sym typeface="Times New Roman"/>
              </a:rPr>
              <a:t>y</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2000">
                <a:uFill>
                  <a:noFill/>
                </a:uFill>
                <a:latin typeface="Times New Roman"/>
                <a:ea typeface="Times New Roman"/>
                <a:cs typeface="Times New Roman"/>
                <a:sym typeface="Times New Roman"/>
                <a:hlinkClick r:id="rId4"/>
              </a:rPr>
              <a:t>https://www.youtube.com/watch?v=qqbYrQGSibQ</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2000">
                <a:uFill>
                  <a:noFill/>
                </a:uFill>
                <a:latin typeface="Times New Roman"/>
                <a:ea typeface="Times New Roman"/>
                <a:cs typeface="Times New Roman"/>
                <a:sym typeface="Times New Roman"/>
                <a:hlinkClick r:id="rId5"/>
              </a:rPr>
              <a:t>https://cloud.google.com/bigquery/docs</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 sz="2000">
                <a:uFill>
                  <a:noFill/>
                </a:uFill>
                <a:latin typeface="Times New Roman"/>
                <a:ea typeface="Times New Roman"/>
                <a:cs typeface="Times New Roman"/>
                <a:sym typeface="Times New Roman"/>
                <a:hlinkClick r:id="rId6"/>
              </a:rPr>
              <a:t>https://www.toptal.com/database/google-bigquery-tutorial</a:t>
            </a:r>
            <a:endParaRPr sz="2000">
              <a:latin typeface="Times New Roman"/>
              <a:ea typeface="Times New Roman"/>
              <a:cs typeface="Times New Roman"/>
              <a:sym typeface="Times New Roman"/>
            </a:endParaRPr>
          </a:p>
        </p:txBody>
      </p:sp>
      <p:sp>
        <p:nvSpPr>
          <p:cNvPr id="376" name="Google Shape;376;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24"/>
          <p:cNvSpPr txBox="1"/>
          <p:nvPr/>
        </p:nvSpPr>
        <p:spPr>
          <a:xfrm>
            <a:off x="5979950" y="4519850"/>
            <a:ext cx="24711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Samanth Gourineni</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5"/>
          <p:cNvSpPr txBox="1"/>
          <p:nvPr>
            <p:ph type="ctrTitle"/>
          </p:nvPr>
        </p:nvSpPr>
        <p:spPr>
          <a:xfrm>
            <a:off x="2444250" y="127806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383" name="Google Shape;383;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25"/>
          <p:cNvSpPr txBox="1"/>
          <p:nvPr/>
        </p:nvSpPr>
        <p:spPr>
          <a:xfrm>
            <a:off x="6231275" y="4667600"/>
            <a:ext cx="237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Samanth Gourineni</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6"/>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90" name="Google Shape;390;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26"/>
          <p:cNvSpPr txBox="1"/>
          <p:nvPr/>
        </p:nvSpPr>
        <p:spPr>
          <a:xfrm>
            <a:off x="6217850" y="4681025"/>
            <a:ext cx="237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Samanth Gourineni</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311700" y="281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Members: </a:t>
            </a:r>
            <a:endParaRPr>
              <a:latin typeface="Times New Roman"/>
              <a:ea typeface="Times New Roman"/>
              <a:cs typeface="Times New Roman"/>
              <a:sym typeface="Times New Roman"/>
            </a:endParaRPr>
          </a:p>
        </p:txBody>
      </p:sp>
      <p:pic>
        <p:nvPicPr>
          <p:cNvPr id="285" name="Google Shape;285;p14"/>
          <p:cNvPicPr preferRelativeResize="0"/>
          <p:nvPr/>
        </p:nvPicPr>
        <p:blipFill>
          <a:blip r:embed="rId3">
            <a:alphaModFix/>
          </a:blip>
          <a:stretch>
            <a:fillRect/>
          </a:stretch>
        </p:blipFill>
        <p:spPr>
          <a:xfrm>
            <a:off x="311695" y="1101075"/>
            <a:ext cx="2206024" cy="2941350"/>
          </a:xfrm>
          <a:prstGeom prst="rect">
            <a:avLst/>
          </a:prstGeom>
          <a:noFill/>
          <a:ln>
            <a:noFill/>
          </a:ln>
        </p:spPr>
      </p:pic>
      <p:sp>
        <p:nvSpPr>
          <p:cNvPr id="286" name="Google Shape;286;p14"/>
          <p:cNvSpPr txBox="1"/>
          <p:nvPr/>
        </p:nvSpPr>
        <p:spPr>
          <a:xfrm>
            <a:off x="446600" y="4311925"/>
            <a:ext cx="22059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Samanth Gourineni</a:t>
            </a:r>
            <a:endParaRPr sz="1800">
              <a:latin typeface="Times New Roman"/>
              <a:ea typeface="Times New Roman"/>
              <a:cs typeface="Times New Roman"/>
              <a:sym typeface="Times New Roman"/>
            </a:endParaRPr>
          </a:p>
        </p:txBody>
      </p:sp>
      <p:sp>
        <p:nvSpPr>
          <p:cNvPr id="287" name="Google Shape;287;p14"/>
          <p:cNvSpPr txBox="1"/>
          <p:nvPr/>
        </p:nvSpPr>
        <p:spPr>
          <a:xfrm>
            <a:off x="3588125" y="4288825"/>
            <a:ext cx="2679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Deepak Sai Krishna Jayanthi</a:t>
            </a:r>
            <a:endParaRPr sz="1800">
              <a:latin typeface="Times New Roman"/>
              <a:ea typeface="Times New Roman"/>
              <a:cs typeface="Times New Roman"/>
              <a:sym typeface="Times New Roman"/>
            </a:endParaRPr>
          </a:p>
        </p:txBody>
      </p:sp>
      <p:sp>
        <p:nvSpPr>
          <p:cNvPr id="288" name="Google Shape;288;p14"/>
          <p:cNvSpPr txBox="1"/>
          <p:nvPr/>
        </p:nvSpPr>
        <p:spPr>
          <a:xfrm>
            <a:off x="6852900" y="4268875"/>
            <a:ext cx="22911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Rohith Bharadwaj</a:t>
            </a:r>
            <a:endParaRPr sz="1800">
              <a:latin typeface="Times New Roman"/>
              <a:ea typeface="Times New Roman"/>
              <a:cs typeface="Times New Roman"/>
              <a:sym typeface="Times New Roman"/>
            </a:endParaRPr>
          </a:p>
        </p:txBody>
      </p:sp>
      <p:sp>
        <p:nvSpPr>
          <p:cNvPr id="289" name="Google Shape;289;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290" name="Google Shape;290;p14"/>
          <p:cNvPicPr preferRelativeResize="0"/>
          <p:nvPr/>
        </p:nvPicPr>
        <p:blipFill>
          <a:blip r:embed="rId4">
            <a:alphaModFix/>
          </a:blip>
          <a:stretch>
            <a:fillRect/>
          </a:stretch>
        </p:blipFill>
        <p:spPr>
          <a:xfrm>
            <a:off x="3478225" y="1132975"/>
            <a:ext cx="2561172" cy="2877552"/>
          </a:xfrm>
          <a:prstGeom prst="rect">
            <a:avLst/>
          </a:prstGeom>
          <a:noFill/>
          <a:ln>
            <a:noFill/>
          </a:ln>
        </p:spPr>
      </p:pic>
      <p:pic>
        <p:nvPicPr>
          <p:cNvPr id="291" name="Google Shape;291;p14"/>
          <p:cNvPicPr preferRelativeResize="0"/>
          <p:nvPr/>
        </p:nvPicPr>
        <p:blipFill>
          <a:blip r:embed="rId5">
            <a:alphaModFix/>
          </a:blip>
          <a:stretch>
            <a:fillRect/>
          </a:stretch>
        </p:blipFill>
        <p:spPr>
          <a:xfrm>
            <a:off x="6645726" y="1101075"/>
            <a:ext cx="2291100" cy="294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5"/>
          <p:cNvSpPr txBox="1"/>
          <p:nvPr>
            <p:ph type="ctrTitle"/>
          </p:nvPr>
        </p:nvSpPr>
        <p:spPr>
          <a:xfrm>
            <a:off x="246400" y="162650"/>
            <a:ext cx="6106500" cy="6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Contents</a:t>
            </a:r>
            <a:r>
              <a:rPr lang="en" sz="3000"/>
              <a:t>: </a:t>
            </a:r>
            <a:endParaRPr sz="3000"/>
          </a:p>
        </p:txBody>
      </p:sp>
      <p:sp>
        <p:nvSpPr>
          <p:cNvPr id="297" name="Google Shape;297;p15"/>
          <p:cNvSpPr txBox="1"/>
          <p:nvPr>
            <p:ph idx="1" type="subTitle"/>
          </p:nvPr>
        </p:nvSpPr>
        <p:spPr>
          <a:xfrm>
            <a:off x="311700" y="794150"/>
            <a:ext cx="8589300" cy="3942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SzPts val="2200"/>
              <a:buFont typeface="Times New Roman"/>
              <a:buChar char="●"/>
            </a:pPr>
            <a:r>
              <a:rPr lang="en" sz="2200">
                <a:latin typeface="Times New Roman"/>
                <a:ea typeface="Times New Roman"/>
                <a:cs typeface="Times New Roman"/>
                <a:sym typeface="Times New Roman"/>
              </a:rPr>
              <a:t>What is BigQuery?</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Features of BigQuery</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More about BigQuery</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Why </a:t>
            </a:r>
            <a:r>
              <a:rPr lang="en" sz="2200">
                <a:latin typeface="Times New Roman"/>
                <a:ea typeface="Times New Roman"/>
                <a:cs typeface="Times New Roman"/>
                <a:sym typeface="Times New Roman"/>
              </a:rPr>
              <a:t>BigQuery</a:t>
            </a:r>
            <a:r>
              <a:rPr lang="en" sz="2200">
                <a:latin typeface="Times New Roman"/>
                <a:ea typeface="Times New Roman"/>
                <a:cs typeface="Times New Roman"/>
                <a:sym typeface="Times New Roman"/>
              </a:rPr>
              <a:t> used for?</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BigQuery </a:t>
            </a:r>
            <a:r>
              <a:rPr lang="en" sz="2200">
                <a:latin typeface="Times New Roman"/>
                <a:ea typeface="Times New Roman"/>
                <a:cs typeface="Times New Roman"/>
                <a:sym typeface="Times New Roman"/>
              </a:rPr>
              <a:t> architecture</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Comparisons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Demo</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Conclusion</a:t>
            </a:r>
            <a:endParaRPr sz="2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200"/>
          </a:p>
          <a:p>
            <a:pPr indent="0" lvl="0" marL="457200" rtl="0" algn="l">
              <a:spcBef>
                <a:spcPts val="1200"/>
              </a:spcBef>
              <a:spcAft>
                <a:spcPts val="0"/>
              </a:spcAft>
              <a:buNone/>
            </a:pPr>
            <a:r>
              <a:t/>
            </a:r>
            <a:endParaRPr sz="2200"/>
          </a:p>
        </p:txBody>
      </p:sp>
      <p:sp>
        <p:nvSpPr>
          <p:cNvPr id="298" name="Google Shape;298;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
        <p:nvSpPr>
          <p:cNvPr id="299" name="Google Shape;299;p15"/>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Deepak Jayanthi</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6"/>
          <p:cNvSpPr txBox="1"/>
          <p:nvPr>
            <p:ph type="ctrTitle"/>
          </p:nvPr>
        </p:nvSpPr>
        <p:spPr>
          <a:xfrm>
            <a:off x="0" y="-6"/>
            <a:ext cx="5299800" cy="9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What is BigQuery?</a:t>
            </a:r>
            <a:endParaRPr>
              <a:latin typeface="Times New Roman"/>
              <a:ea typeface="Times New Roman"/>
              <a:cs typeface="Times New Roman"/>
              <a:sym typeface="Times New Roman"/>
            </a:endParaRPr>
          </a:p>
        </p:txBody>
      </p:sp>
      <p:sp>
        <p:nvSpPr>
          <p:cNvPr id="305" name="Google Shape;305;p16"/>
          <p:cNvSpPr txBox="1"/>
          <p:nvPr>
            <p:ph idx="1" type="subTitle"/>
          </p:nvPr>
        </p:nvSpPr>
        <p:spPr>
          <a:xfrm>
            <a:off x="582275" y="957900"/>
            <a:ext cx="7868700" cy="370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BigQuery is a cloud based interactive query service for massive datasets.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This</a:t>
            </a:r>
            <a:r>
              <a:rPr lang="en" sz="2200">
                <a:latin typeface="Times New Roman"/>
                <a:ea typeface="Times New Roman"/>
                <a:cs typeface="Times New Roman"/>
                <a:sym typeface="Times New Roman"/>
              </a:rPr>
              <a:t> is a serverless, scalable data warehousing cloud product offering by Google cloud platform(GCP)</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It is a serverless software as a service(SaaS), that may be used </a:t>
            </a:r>
            <a:r>
              <a:rPr lang="en" sz="2200">
                <a:latin typeface="Times New Roman"/>
                <a:ea typeface="Times New Roman"/>
                <a:cs typeface="Times New Roman"/>
                <a:sym typeface="Times New Roman"/>
              </a:rPr>
              <a:t>complementarily</a:t>
            </a:r>
            <a:r>
              <a:rPr lang="en" sz="2200">
                <a:latin typeface="Times New Roman"/>
                <a:ea typeface="Times New Roman"/>
                <a:cs typeface="Times New Roman"/>
                <a:sym typeface="Times New Roman"/>
              </a:rPr>
              <a:t> with MapReduce.</a:t>
            </a:r>
            <a:endParaRPr sz="2200">
              <a:latin typeface="Times New Roman"/>
              <a:ea typeface="Times New Roman"/>
              <a:cs typeface="Times New Roman"/>
              <a:sym typeface="Times New Roman"/>
            </a:endParaRPr>
          </a:p>
        </p:txBody>
      </p:sp>
      <p:sp>
        <p:nvSpPr>
          <p:cNvPr id="306" name="Google Shape;306;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
        <p:nvSpPr>
          <p:cNvPr id="307" name="Google Shape;307;p16"/>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Deepak Jayanthi</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7"/>
          <p:cNvSpPr txBox="1"/>
          <p:nvPr>
            <p:ph type="ctrTitle"/>
          </p:nvPr>
        </p:nvSpPr>
        <p:spPr>
          <a:xfrm>
            <a:off x="292600" y="0"/>
            <a:ext cx="3726600" cy="11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p:txBody>
      </p:sp>
      <p:sp>
        <p:nvSpPr>
          <p:cNvPr id="313" name="Google Shape;313;p17"/>
          <p:cNvSpPr txBox="1"/>
          <p:nvPr>
            <p:ph idx="1" type="subTitle"/>
          </p:nvPr>
        </p:nvSpPr>
        <p:spPr>
          <a:xfrm>
            <a:off x="700800" y="886450"/>
            <a:ext cx="7750200" cy="3704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Managing data: </a:t>
            </a:r>
            <a:r>
              <a:rPr lang="en" sz="2000">
                <a:latin typeface="Times New Roman"/>
                <a:ea typeface="Times New Roman"/>
                <a:cs typeface="Times New Roman"/>
                <a:sym typeface="Times New Roman"/>
              </a:rPr>
              <a:t>You can create and delete tables based on a JSON-encoded schema and import the data encoded as CSV or JSON from Google Storage.</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Query: </a:t>
            </a:r>
            <a:r>
              <a:rPr lang="en" sz="2000">
                <a:latin typeface="Times New Roman"/>
                <a:ea typeface="Times New Roman"/>
                <a:cs typeface="Times New Roman"/>
                <a:sym typeface="Times New Roman"/>
              </a:rPr>
              <a:t>The queries are expressed in standard SQL dialect, and the results are returned in JSON format. The maximum reply length of the result will be of unlimited size, when large query results are enabled.</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200">
                <a:latin typeface="Times New Roman"/>
                <a:ea typeface="Times New Roman"/>
                <a:cs typeface="Times New Roman"/>
                <a:sym typeface="Times New Roman"/>
              </a:rPr>
              <a:t>Access control: </a:t>
            </a:r>
            <a:r>
              <a:rPr lang="en" sz="2000">
                <a:latin typeface="Times New Roman"/>
                <a:ea typeface="Times New Roman"/>
                <a:cs typeface="Times New Roman"/>
                <a:sym typeface="Times New Roman"/>
              </a:rPr>
              <a:t>It is possible to share datasets with arbitrary individuals, groups, or the world.</a:t>
            </a:r>
            <a:endParaRPr sz="2000">
              <a:latin typeface="Times New Roman"/>
              <a:ea typeface="Times New Roman"/>
              <a:cs typeface="Times New Roman"/>
              <a:sym typeface="Times New Roman"/>
            </a:endParaRPr>
          </a:p>
          <a:p>
            <a:pPr indent="0" lvl="0" marL="914400" rtl="0" algn="l">
              <a:spcBef>
                <a:spcPts val="0"/>
              </a:spcBef>
              <a:spcAft>
                <a:spcPts val="0"/>
              </a:spcAft>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
        <p:nvSpPr>
          <p:cNvPr id="314" name="Google Shape;314;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
        <p:nvSpPr>
          <p:cNvPr id="316" name="Google Shape;316;p17"/>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Deepak Jayanthi</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8"/>
          <p:cNvSpPr txBox="1"/>
          <p:nvPr>
            <p:ph type="ctrTitle"/>
          </p:nvPr>
        </p:nvSpPr>
        <p:spPr>
          <a:xfrm>
            <a:off x="354200" y="431200"/>
            <a:ext cx="8096700" cy="8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More about BigQuery</a:t>
            </a:r>
            <a:endParaRPr>
              <a:latin typeface="Times New Roman"/>
              <a:ea typeface="Times New Roman"/>
              <a:cs typeface="Times New Roman"/>
              <a:sym typeface="Times New Roman"/>
            </a:endParaRPr>
          </a:p>
        </p:txBody>
      </p:sp>
      <p:sp>
        <p:nvSpPr>
          <p:cNvPr id="322" name="Google Shape;322;p18"/>
          <p:cNvSpPr txBox="1"/>
          <p:nvPr>
            <p:ph idx="1" type="subTitle"/>
          </p:nvPr>
        </p:nvSpPr>
        <p:spPr>
          <a:xfrm>
            <a:off x="354300" y="1262775"/>
            <a:ext cx="8096700" cy="3372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You can do loading and exporting of the data into BigQuery storage.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You can run interactive and batch queries.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Listing projects, jobs, datasets and tables.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Getting information about jobs, datasets and tables.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Defining, updating or patching datasets and tables.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Deleting datasets and tables.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Managing table partitions.</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323" name="Google Shape;323;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
        <p:nvSpPr>
          <p:cNvPr id="325" name="Google Shape;325;p18"/>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Deepak Jayanthi</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19"/>
          <p:cNvSpPr txBox="1"/>
          <p:nvPr>
            <p:ph type="ctrTitle"/>
          </p:nvPr>
        </p:nvSpPr>
        <p:spPr>
          <a:xfrm>
            <a:off x="192600" y="166250"/>
            <a:ext cx="5320500" cy="7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p:txBody>
      </p:sp>
      <p:sp>
        <p:nvSpPr>
          <p:cNvPr id="331" name="Google Shape;331;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19"/>
          <p:cNvSpPr txBox="1"/>
          <p:nvPr/>
        </p:nvSpPr>
        <p:spPr>
          <a:xfrm>
            <a:off x="192600" y="1122625"/>
            <a:ext cx="2845500" cy="3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Dremel</a:t>
            </a:r>
            <a:endParaRPr sz="22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Colossus</a:t>
            </a:r>
            <a:endParaRPr sz="22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Jupiter Network</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200">
                <a:solidFill>
                  <a:schemeClr val="lt1"/>
                </a:solidFill>
                <a:latin typeface="Times New Roman"/>
                <a:ea typeface="Times New Roman"/>
                <a:cs typeface="Times New Roman"/>
                <a:sym typeface="Times New Roman"/>
              </a:rPr>
              <a:t>Data Model/Storage:</a:t>
            </a:r>
            <a:endParaRPr sz="22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Columnar storage.</a:t>
            </a:r>
            <a:endParaRPr sz="22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Nested/Repeated fields.</a:t>
            </a:r>
            <a:endParaRPr sz="2200">
              <a:solidFill>
                <a:schemeClr val="lt1"/>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No Index: Single full table scan.</a:t>
            </a:r>
            <a:endParaRPr sz="2200">
              <a:solidFill>
                <a:srgbClr val="333333"/>
              </a:solidFill>
              <a:highlight>
                <a:srgbClr val="FFFFFF"/>
              </a:highlight>
            </a:endParaRPr>
          </a:p>
          <a:p>
            <a:pPr indent="0" lvl="0" marL="0" marR="0" rtl="0" algn="l">
              <a:lnSpc>
                <a:spcPct val="1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pic>
        <p:nvPicPr>
          <p:cNvPr id="333" name="Google Shape;333;p19"/>
          <p:cNvPicPr preferRelativeResize="0"/>
          <p:nvPr/>
        </p:nvPicPr>
        <p:blipFill>
          <a:blip r:embed="rId3">
            <a:alphaModFix/>
          </a:blip>
          <a:stretch>
            <a:fillRect/>
          </a:stretch>
        </p:blipFill>
        <p:spPr>
          <a:xfrm>
            <a:off x="3108375" y="948050"/>
            <a:ext cx="5968076" cy="3350074"/>
          </a:xfrm>
          <a:prstGeom prst="rect">
            <a:avLst/>
          </a:prstGeom>
          <a:noFill/>
          <a:ln>
            <a:noFill/>
          </a:ln>
        </p:spPr>
      </p:pic>
      <p:sp>
        <p:nvSpPr>
          <p:cNvPr id="334" name="Google Shape;334;p19"/>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Rohith Bharadwaj</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20"/>
          <p:cNvSpPr txBox="1"/>
          <p:nvPr/>
        </p:nvSpPr>
        <p:spPr>
          <a:xfrm>
            <a:off x="0" y="486050"/>
            <a:ext cx="8592900" cy="78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600">
                <a:solidFill>
                  <a:schemeClr val="lt1"/>
                </a:solidFill>
                <a:latin typeface="Times New Roman"/>
                <a:ea typeface="Times New Roman"/>
                <a:cs typeface="Times New Roman"/>
                <a:sym typeface="Times New Roman"/>
              </a:rPr>
              <a:t>Google BigQuery Comparison with MapReduce and NoSQL:</a:t>
            </a:r>
            <a:endParaRPr b="1" sz="3600">
              <a:solidFill>
                <a:schemeClr val="lt1"/>
              </a:solidFill>
              <a:latin typeface="Times New Roman"/>
              <a:ea typeface="Times New Roman"/>
              <a:cs typeface="Times New Roman"/>
              <a:sym typeface="Times New Roman"/>
            </a:endParaRPr>
          </a:p>
        </p:txBody>
      </p:sp>
      <p:graphicFrame>
        <p:nvGraphicFramePr>
          <p:cNvPr id="341" name="Google Shape;341;p20"/>
          <p:cNvGraphicFramePr/>
          <p:nvPr/>
        </p:nvGraphicFramePr>
        <p:xfrm>
          <a:off x="66175" y="1435750"/>
          <a:ext cx="3000000" cy="3000000"/>
        </p:xfrm>
        <a:graphic>
          <a:graphicData uri="http://schemas.openxmlformats.org/drawingml/2006/table">
            <a:tbl>
              <a:tblPr>
                <a:solidFill>
                  <a:srgbClr val="FFFFFF"/>
                </a:solidFill>
                <a:tableStyleId>{6D9E06E7-A73E-447B-9C54-7CFD2FBA0227}</a:tableStyleId>
              </a:tblPr>
              <a:tblGrid>
                <a:gridCol w="3210600"/>
                <a:gridCol w="3145950"/>
              </a:tblGrid>
              <a:tr h="717400">
                <a:tc>
                  <a:txBody>
                    <a:bodyPr/>
                    <a:lstStyle/>
                    <a:p>
                      <a:pPr indent="0" lvl="0" marL="0" rtl="0" algn="ctr">
                        <a:lnSpc>
                          <a:spcPct val="115000"/>
                        </a:lnSpc>
                        <a:spcBef>
                          <a:spcPts val="1200"/>
                        </a:spcBef>
                        <a:spcAft>
                          <a:spcPts val="1700"/>
                        </a:spcAft>
                        <a:buNone/>
                      </a:pPr>
                      <a:r>
                        <a:rPr b="1" lang="en" sz="2000">
                          <a:solidFill>
                            <a:srgbClr val="333333"/>
                          </a:solidFill>
                          <a:highlight>
                            <a:srgbClr val="FFFFFF"/>
                          </a:highlight>
                          <a:latin typeface="Times New Roman"/>
                          <a:ea typeface="Times New Roman"/>
                          <a:cs typeface="Times New Roman"/>
                          <a:sym typeface="Times New Roman"/>
                        </a:rPr>
                        <a:t> MapReduce</a:t>
                      </a:r>
                      <a:endParaRPr b="1" sz="2000">
                        <a:solidFill>
                          <a:srgbClr val="333333"/>
                        </a:solidFill>
                        <a:highlight>
                          <a:srgbClr val="FFFFFF"/>
                        </a:highlight>
                        <a:latin typeface="Times New Roman"/>
                        <a:ea typeface="Times New Roman"/>
                        <a:cs typeface="Times New Roman"/>
                        <a:sym typeface="Times New Roman"/>
                      </a:endParaRPr>
                    </a:p>
                  </a:txBody>
                  <a:tcPr marT="128600" marB="128600" marR="128600" marL="1286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1200"/>
                        </a:spcBef>
                        <a:spcAft>
                          <a:spcPts val="1700"/>
                        </a:spcAft>
                        <a:buNone/>
                      </a:pPr>
                      <a:r>
                        <a:rPr lang="en" sz="2000">
                          <a:solidFill>
                            <a:srgbClr val="333333"/>
                          </a:solidFill>
                          <a:highlight>
                            <a:srgbClr val="FFFFFF"/>
                          </a:highlight>
                          <a:latin typeface="Times New Roman"/>
                          <a:ea typeface="Times New Roman"/>
                          <a:cs typeface="Times New Roman"/>
                          <a:sym typeface="Times New Roman"/>
                        </a:rPr>
                        <a:t>      </a:t>
                      </a:r>
                      <a:r>
                        <a:rPr b="1" lang="en" sz="2000">
                          <a:solidFill>
                            <a:srgbClr val="333333"/>
                          </a:solidFill>
                          <a:highlight>
                            <a:srgbClr val="FFFFFF"/>
                          </a:highlight>
                          <a:latin typeface="Times New Roman"/>
                          <a:ea typeface="Times New Roman"/>
                          <a:cs typeface="Times New Roman"/>
                          <a:sym typeface="Times New Roman"/>
                        </a:rPr>
                        <a:t>BigQuery</a:t>
                      </a:r>
                      <a:endParaRPr b="1" sz="2000">
                        <a:solidFill>
                          <a:srgbClr val="333333"/>
                        </a:solidFill>
                        <a:highlight>
                          <a:srgbClr val="FFFFFF"/>
                        </a:highlight>
                        <a:latin typeface="Times New Roman"/>
                        <a:ea typeface="Times New Roman"/>
                        <a:cs typeface="Times New Roman"/>
                        <a:sym typeface="Times New Roman"/>
                      </a:endParaRPr>
                    </a:p>
                  </a:txBody>
                  <a:tcPr marT="128600" marB="128600" marR="128600" marL="1286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206925">
                <a:tc>
                  <a:txBody>
                    <a:bodyPr/>
                    <a:lstStyle/>
                    <a:p>
                      <a:pPr indent="-355600" lvl="0" marL="711200" marR="254000" rtl="0" algn="l">
                        <a:lnSpc>
                          <a:spcPct val="115000"/>
                        </a:lnSpc>
                        <a:spcBef>
                          <a:spcPts val="400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High Latency.</a:t>
                      </a:r>
                      <a:endParaRPr sz="2000">
                        <a:solidFill>
                          <a:srgbClr val="333333"/>
                        </a:solidFill>
                        <a:highlight>
                          <a:srgbClr val="FFFFFF"/>
                        </a:highlight>
                        <a:latin typeface="Times New Roman"/>
                        <a:ea typeface="Times New Roman"/>
                        <a:cs typeface="Times New Roman"/>
                        <a:sym typeface="Times New Roman"/>
                      </a:endParaRPr>
                    </a:p>
                    <a:p>
                      <a:pPr indent="-355600" lvl="0" marL="711200" marR="254000" rtl="0" algn="l">
                        <a:lnSpc>
                          <a:spcPct val="115000"/>
                        </a:lnSpc>
                        <a:spcBef>
                          <a:spcPts val="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Flexible (complex) batch processing.</a:t>
                      </a:r>
                      <a:endParaRPr sz="2000">
                        <a:solidFill>
                          <a:srgbClr val="333333"/>
                        </a:solidFill>
                        <a:highlight>
                          <a:srgbClr val="FFFFFF"/>
                        </a:highlight>
                        <a:latin typeface="Times New Roman"/>
                        <a:ea typeface="Times New Roman"/>
                        <a:cs typeface="Times New Roman"/>
                        <a:sym typeface="Times New Roman"/>
                      </a:endParaRPr>
                    </a:p>
                    <a:p>
                      <a:pPr indent="-355600" lvl="0" marL="711200" marR="254000" rtl="0" algn="l">
                        <a:lnSpc>
                          <a:spcPct val="115000"/>
                        </a:lnSpc>
                        <a:spcBef>
                          <a:spcPts val="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Unstructured Data.</a:t>
                      </a:r>
                      <a:endParaRPr sz="2000">
                        <a:solidFill>
                          <a:srgbClr val="333333"/>
                        </a:solidFill>
                        <a:highlight>
                          <a:srgbClr val="FFFFFF"/>
                        </a:highlight>
                        <a:latin typeface="Times New Roman"/>
                        <a:ea typeface="Times New Roman"/>
                        <a:cs typeface="Times New Roman"/>
                        <a:sym typeface="Times New Roman"/>
                      </a:endParaRPr>
                    </a:p>
                  </a:txBody>
                  <a:tcPr marT="128600" marB="128600" marR="128600" marL="1286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355600" lvl="0" marL="711200" marR="254000" rtl="0" algn="l">
                        <a:lnSpc>
                          <a:spcPct val="115000"/>
                        </a:lnSpc>
                        <a:spcBef>
                          <a:spcPts val="400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Low Latency.</a:t>
                      </a:r>
                      <a:endParaRPr sz="2000">
                        <a:solidFill>
                          <a:srgbClr val="333333"/>
                        </a:solidFill>
                        <a:highlight>
                          <a:srgbClr val="FFFFFF"/>
                        </a:highlight>
                        <a:latin typeface="Times New Roman"/>
                        <a:ea typeface="Times New Roman"/>
                        <a:cs typeface="Times New Roman"/>
                        <a:sym typeface="Times New Roman"/>
                      </a:endParaRPr>
                    </a:p>
                    <a:p>
                      <a:pPr indent="-355600" lvl="0" marL="711200" marR="254000" rtl="0" algn="l">
                        <a:lnSpc>
                          <a:spcPct val="115000"/>
                        </a:lnSpc>
                        <a:spcBef>
                          <a:spcPts val="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SQL-like Queries.</a:t>
                      </a:r>
                      <a:endParaRPr sz="2000">
                        <a:solidFill>
                          <a:srgbClr val="333333"/>
                        </a:solidFill>
                        <a:highlight>
                          <a:srgbClr val="FFFFFF"/>
                        </a:highlight>
                        <a:latin typeface="Times New Roman"/>
                        <a:ea typeface="Times New Roman"/>
                        <a:cs typeface="Times New Roman"/>
                        <a:sym typeface="Times New Roman"/>
                      </a:endParaRPr>
                    </a:p>
                    <a:p>
                      <a:pPr indent="-355600" lvl="0" marL="711200" marR="254000" rtl="0" algn="l">
                        <a:lnSpc>
                          <a:spcPct val="115000"/>
                        </a:lnSpc>
                        <a:spcBef>
                          <a:spcPts val="0"/>
                        </a:spcBef>
                        <a:spcAft>
                          <a:spcPts val="0"/>
                        </a:spcAft>
                        <a:buClr>
                          <a:srgbClr val="333333"/>
                        </a:buClr>
                        <a:buSzPts val="2000"/>
                        <a:buFont typeface="Times New Roman"/>
                        <a:buAutoNum type="arabicPeriod"/>
                      </a:pPr>
                      <a:r>
                        <a:rPr lang="en" sz="2000">
                          <a:solidFill>
                            <a:srgbClr val="333333"/>
                          </a:solidFill>
                          <a:highlight>
                            <a:srgbClr val="FFFFFF"/>
                          </a:highlight>
                          <a:latin typeface="Times New Roman"/>
                          <a:ea typeface="Times New Roman"/>
                          <a:cs typeface="Times New Roman"/>
                          <a:sym typeface="Times New Roman"/>
                        </a:rPr>
                        <a:t>Structured Data.</a:t>
                      </a:r>
                      <a:endParaRPr sz="2000">
                        <a:solidFill>
                          <a:srgbClr val="333333"/>
                        </a:solidFill>
                        <a:highlight>
                          <a:srgbClr val="FFFFFF"/>
                        </a:highlight>
                        <a:latin typeface="Times New Roman"/>
                        <a:ea typeface="Times New Roman"/>
                        <a:cs typeface="Times New Roman"/>
                        <a:sym typeface="Times New Roman"/>
                      </a:endParaRPr>
                    </a:p>
                    <a:p>
                      <a:pPr indent="0" lvl="0" marL="0" rtl="0" algn="l">
                        <a:spcBef>
                          <a:spcPts val="4000"/>
                        </a:spcBef>
                        <a:spcAft>
                          <a:spcPts val="0"/>
                        </a:spcAft>
                        <a:buNone/>
                      </a:pPr>
                      <a:r>
                        <a:t/>
                      </a:r>
                      <a:endParaRPr sz="2000">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lnT cap="flat" cmpd="sng" w="9525">
                      <a:solidFill>
                        <a:srgbClr val="999999"/>
                      </a:solidFill>
                      <a:prstDash val="solid"/>
                      <a:round/>
                      <a:headEnd len="sm" w="sm" type="none"/>
                      <a:tailEnd len="sm" w="sm" type="none"/>
                    </a:lnT>
                  </a:tcPr>
                </a:tc>
              </a:tr>
            </a:tbl>
          </a:graphicData>
        </a:graphic>
      </p:graphicFrame>
      <p:sp>
        <p:nvSpPr>
          <p:cNvPr id="342" name="Google Shape;342;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20"/>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Rohith Bharadwaj</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21"/>
          <p:cNvSpPr txBox="1"/>
          <p:nvPr/>
        </p:nvSpPr>
        <p:spPr>
          <a:xfrm>
            <a:off x="285950" y="212375"/>
            <a:ext cx="8165100" cy="920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500"/>
              </a:spcBef>
              <a:spcAft>
                <a:spcPts val="0"/>
              </a:spcAft>
              <a:buNone/>
            </a:pPr>
            <a:r>
              <a:rPr b="1" lang="en" sz="3600">
                <a:solidFill>
                  <a:schemeClr val="lt1"/>
                </a:solidFill>
                <a:latin typeface="Times New Roman"/>
                <a:ea typeface="Times New Roman"/>
                <a:cs typeface="Times New Roman"/>
                <a:sym typeface="Times New Roman"/>
              </a:rPr>
              <a:t>NoSQL Data store vs. BigQuery</a:t>
            </a:r>
            <a:endParaRPr b="1" sz="1300">
              <a:solidFill>
                <a:srgbClr val="333333"/>
              </a:solidFill>
              <a:highlight>
                <a:srgbClr val="FFFFFF"/>
              </a:highlight>
            </a:endParaRPr>
          </a:p>
        </p:txBody>
      </p:sp>
      <p:sp>
        <p:nvSpPr>
          <p:cNvPr id="350" name="Google Shape;350;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21"/>
          <p:cNvSpPr txBox="1"/>
          <p:nvPr/>
        </p:nvSpPr>
        <p:spPr>
          <a:xfrm>
            <a:off x="6338725" y="4834625"/>
            <a:ext cx="2323200" cy="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Rohith Bharadwaj</a:t>
            </a:r>
            <a:endParaRPr>
              <a:latin typeface="Nunito"/>
              <a:ea typeface="Nunito"/>
              <a:cs typeface="Nunito"/>
              <a:sym typeface="Nunito"/>
            </a:endParaRPr>
          </a:p>
        </p:txBody>
      </p:sp>
      <p:graphicFrame>
        <p:nvGraphicFramePr>
          <p:cNvPr id="352" name="Google Shape;352;p21"/>
          <p:cNvGraphicFramePr/>
          <p:nvPr/>
        </p:nvGraphicFramePr>
        <p:xfrm>
          <a:off x="170450" y="1132775"/>
          <a:ext cx="3000000" cy="3000000"/>
        </p:xfrm>
        <a:graphic>
          <a:graphicData uri="http://schemas.openxmlformats.org/drawingml/2006/table">
            <a:tbl>
              <a:tblPr>
                <a:noFill/>
                <a:tableStyleId>{BC6E1E08-7E66-4584-8B02-835AFD965A06}</a:tableStyleId>
              </a:tblPr>
              <a:tblGrid>
                <a:gridCol w="2569225"/>
                <a:gridCol w="2165700"/>
              </a:tblGrid>
              <a:tr h="918100">
                <a:tc>
                  <a:txBody>
                    <a:bodyPr/>
                    <a:lstStyle/>
                    <a:p>
                      <a:pPr indent="0" lvl="0" marL="0" rtl="0" algn="l">
                        <a:lnSpc>
                          <a:spcPct val="115000"/>
                        </a:lnSpc>
                        <a:spcBef>
                          <a:spcPts val="1200"/>
                        </a:spcBef>
                        <a:spcAft>
                          <a:spcPts val="1700"/>
                        </a:spcAft>
                        <a:buNone/>
                      </a:pPr>
                      <a:r>
                        <a:rPr b="1" lang="en" sz="2200">
                          <a:solidFill>
                            <a:srgbClr val="FFFFFF"/>
                          </a:solidFill>
                          <a:latin typeface="Times New Roman"/>
                          <a:ea typeface="Times New Roman"/>
                          <a:cs typeface="Times New Roman"/>
                          <a:sym typeface="Times New Roman"/>
                        </a:rPr>
                        <a:t>NoSQL Data store</a:t>
                      </a:r>
                      <a:endParaRPr b="1" sz="2200">
                        <a:solidFill>
                          <a:srgbClr val="FFFFFF"/>
                        </a:solidFill>
                        <a:latin typeface="Times New Roman"/>
                        <a:ea typeface="Times New Roman"/>
                        <a:cs typeface="Times New Roman"/>
                        <a:sym typeface="Times New Roman"/>
                      </a:endParaRPr>
                    </a:p>
                  </a:txBody>
                  <a:tcPr marT="128600" marB="128600" marR="128600" marL="1286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1200"/>
                        </a:spcBef>
                        <a:spcAft>
                          <a:spcPts val="1700"/>
                        </a:spcAft>
                        <a:buNone/>
                      </a:pPr>
                      <a:r>
                        <a:rPr b="1" lang="en" sz="2200">
                          <a:solidFill>
                            <a:srgbClr val="FFFFFF"/>
                          </a:solidFill>
                          <a:latin typeface="Times New Roman"/>
                          <a:ea typeface="Times New Roman"/>
                          <a:cs typeface="Times New Roman"/>
                          <a:sym typeface="Times New Roman"/>
                        </a:rPr>
                        <a:t>Big Query</a:t>
                      </a:r>
                      <a:endParaRPr b="1" sz="2200">
                        <a:solidFill>
                          <a:srgbClr val="FFFFFF"/>
                        </a:solidFill>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tcPr>
                </a:tc>
              </a:tr>
              <a:tr h="415625">
                <a:tc>
                  <a:txBody>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Index based.      </a:t>
                      </a:r>
                      <a:endParaRPr sz="2200">
                        <a:solidFill>
                          <a:srgbClr val="FFFFFF"/>
                        </a:solidFill>
                        <a:latin typeface="Times New Roman"/>
                        <a:ea typeface="Times New Roman"/>
                        <a:cs typeface="Times New Roman"/>
                        <a:sym typeface="Times New Roman"/>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Non-index based.</a:t>
                      </a:r>
                      <a:endParaRPr sz="2200">
                        <a:solidFill>
                          <a:srgbClr val="FFFFFF"/>
                        </a:solidFill>
                        <a:latin typeface="Times New Roman"/>
                        <a:ea typeface="Times New Roman"/>
                        <a:cs typeface="Times New Roman"/>
                        <a:sym typeface="Times New Roman"/>
                      </a:endParaRPr>
                    </a:p>
                  </a:txBody>
                  <a:tcPr marT="91425" marB="91425" marR="91425" marL="91425"/>
                </a:tc>
              </a:tr>
              <a:tr h="415625">
                <a:tc>
                  <a:txBody>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Read-write.</a:t>
                      </a:r>
                      <a:endParaRPr sz="22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Read-only.</a:t>
                      </a:r>
                      <a:endParaRPr sz="2200">
                        <a:solidFill>
                          <a:srgbClr val="FFFFFF"/>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pic>
        <p:nvPicPr>
          <p:cNvPr id="353" name="Google Shape;353;p21"/>
          <p:cNvPicPr preferRelativeResize="0"/>
          <p:nvPr/>
        </p:nvPicPr>
        <p:blipFill>
          <a:blip r:embed="rId3">
            <a:alphaModFix/>
          </a:blip>
          <a:stretch>
            <a:fillRect/>
          </a:stretch>
        </p:blipFill>
        <p:spPr>
          <a:xfrm>
            <a:off x="145400" y="3385625"/>
            <a:ext cx="4785002" cy="1663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