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Roboto"/>
      <p:regular r:id="rId47"/>
      <p:bold r:id="rId48"/>
      <p:italic r:id="rId49"/>
      <p:boldItalic r:id="rId50"/>
    </p:embeddedFont>
    <p:embeddedFont>
      <p:font typeface="Playfair Display"/>
      <p:regular r:id="rId51"/>
      <p:bold r:id="rId52"/>
      <p:italic r:id="rId53"/>
      <p:boldItalic r:id="rId54"/>
    </p:embeddedFont>
    <p:embeddedFont>
      <p:font typeface="Montserrat"/>
      <p:regular r:id="rId55"/>
      <p:bold r:id="rId56"/>
      <p:italic r:id="rId57"/>
      <p:boldItalic r:id="rId58"/>
    </p:embeddedFont>
    <p:embeddedFont>
      <p:font typeface="Oswald"/>
      <p:regular r:id="rId59"/>
      <p:bold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swald-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layfairDisplay-regular.fntdata"/><Relationship Id="rId50" Type="http://schemas.openxmlformats.org/officeDocument/2006/relationships/font" Target="fonts/Roboto-boldItalic.fntdata"/><Relationship Id="rId53" Type="http://schemas.openxmlformats.org/officeDocument/2006/relationships/font" Target="fonts/PlayfairDisplay-italic.fntdata"/><Relationship Id="rId52" Type="http://schemas.openxmlformats.org/officeDocument/2006/relationships/font" Target="fonts/PlayfairDisplay-bold.fntdata"/><Relationship Id="rId11" Type="http://schemas.openxmlformats.org/officeDocument/2006/relationships/slide" Target="slides/slide6.xml"/><Relationship Id="rId55" Type="http://schemas.openxmlformats.org/officeDocument/2006/relationships/font" Target="fonts/Montserrat-regular.fntdata"/><Relationship Id="rId10" Type="http://schemas.openxmlformats.org/officeDocument/2006/relationships/slide" Target="slides/slide5.xml"/><Relationship Id="rId54" Type="http://schemas.openxmlformats.org/officeDocument/2006/relationships/font" Target="fonts/PlayfairDisplay-boldItalic.fntdata"/><Relationship Id="rId13" Type="http://schemas.openxmlformats.org/officeDocument/2006/relationships/slide" Target="slides/slide8.xml"/><Relationship Id="rId57" Type="http://schemas.openxmlformats.org/officeDocument/2006/relationships/font" Target="fonts/Montserrat-italic.fntdata"/><Relationship Id="rId12" Type="http://schemas.openxmlformats.org/officeDocument/2006/relationships/slide" Target="slides/slide7.xml"/><Relationship Id="rId56" Type="http://schemas.openxmlformats.org/officeDocument/2006/relationships/font" Target="fonts/Montserrat-bold.fntdata"/><Relationship Id="rId15" Type="http://schemas.openxmlformats.org/officeDocument/2006/relationships/slide" Target="slides/slide10.xml"/><Relationship Id="rId59" Type="http://schemas.openxmlformats.org/officeDocument/2006/relationships/font" Target="fonts/Oswald-regular.fntdata"/><Relationship Id="rId14" Type="http://schemas.openxmlformats.org/officeDocument/2006/relationships/slide" Target="slides/slide9.xml"/><Relationship Id="rId58" Type="http://schemas.openxmlformats.org/officeDocument/2006/relationships/font" Target="fonts/Montserra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84d9aedb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284d9aedb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934d866c17_1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934d866c17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34d866c17_1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34d866c17_1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34d866c17_1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34d866c17_1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934d866c17_1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934d866c17_1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34d866c17_1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934d866c17_1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934d866c17_1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934d866c17_1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34d866c17_1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934d866c17_1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34d866c17_1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34d866c17_1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934d866c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934d866c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34d866c1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934d866c1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934d866c17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934d866c17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934d866c1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934d866c1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934d866c17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934d866c17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934d866c17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934d866c17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34d866c17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34d866c17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934d866c17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934d866c17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ed49dcfe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ed49dcfe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ed49dcfee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ed49dcfee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ed49dcfee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ed49dcfee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ed49dcfee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ed49dcfee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ed49dcfee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ed49dcfee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934d866c1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934d866c1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ed49dcfee8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ed49dcfee8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ed49dcfee8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ed49dcfee8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ed49dcfee8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ed49dcfee8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ed49dcfee8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ed49dcfee8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ed49dcfee8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ed49dcfee8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ed49dcfee8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ed49dcfee8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ed49dcfee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ed49dcfee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ed49dcfee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ed49dcfee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ed49dcfee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ed49dcfee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ed49dcfee8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ed49dcfee8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34d866c17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934d866c17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ed49dcfee8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ed49dcfee8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ed49dcfee8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ed49dcfee8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ed49dcfee8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ed49dcfee8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ed49dcfee8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ed49dcfee8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ed49dcfee8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ed49dcfee8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34d866c17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934d866c17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34d866c17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934d866c17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www.researchgate.net/publication/2570114_Temporal_Classification_Extending_the_Classification_Paradigm_to_Multivariate_Time_Series" TargetMode="External"/><Relationship Id="rId4" Type="http://schemas.openxmlformats.org/officeDocument/2006/relationships/hyperlink" Target="http://archive.ics.uci.edu/dataset/114/australian+sign+language+sign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ieeexplore.ieee.org/document/9187644" TargetMode="External"/><Relationship Id="rId4" Type="http://schemas.openxmlformats.org/officeDocument/2006/relationships/hyperlink" Target="https://www.kaggle.com/datasets/grassknoted/asl-alphabe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d1wqtxts1xzle7.cloudfront.net/47526540/Machine_Recognition_of_Auslan_Signs_Usin20160726-21588-2i2qih-libre.pdf?1469531251=&amp;response-content-disposition=inline%3B+filename%3DMachine_Recognition_of_Auslan_Signs_Usin.pdf&amp;Expires=1696845646&amp;Signature=DtsmlFrLR1xkaZFsbct3aYQRRoBHwRkWJ6mWQjTgJMOZybNX3iDoH11sUBXb4aQHHsxJTutOpA9BIXH~OLosuatNGJnG9JU4yiKb0NdmiInafrJMUXBwussNxVq~IxHkEhQlr52y4aRIF1bE-LKEOlWG~imx3yzVeEJbLLgnOinF9ufK1hMRx76-BVfFBL0RfKPPQkCRI7oVsncwtO26fArBHKqcFZDzKIj6MmhQkqH5~mx1l0aimZK0VQbMcP5khA2Ri~5PFt0LSMCMNba9idPo6HJ~DWXDOPbpURDFFK~Dbee~YuOAHLG3~Tmhl1hUwH1vZu0Oc0ymsvOePao4Xw__&amp;Key-Pair-Id=APKAJLOHF5GGSLRBV4ZA" TargetMode="External"/><Relationship Id="rId4" Type="http://schemas.openxmlformats.org/officeDocument/2006/relationships/hyperlink" Target="http://archive.ics.uci.edu/dataset/114/australian+sign+language+sign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www.irjet.net/archives/V9/i1/IRJET-V9I1292.pdf" TargetMode="External"/><Relationship Id="rId4" Type="http://schemas.openxmlformats.org/officeDocument/2006/relationships/hyperlink" Target="https://www.kaggle.com/datasets/grassknoted/asl-alphabe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ieeexplore.ieee.org/stamp/stamp.jsp?tp=&amp;arnumber=9399594" TargetMode="External"/><Relationship Id="rId4" Type="http://schemas.openxmlformats.org/officeDocument/2006/relationships/hyperlink" Target="https://www.kaggle.com/datasets/grassknoted/asl-alphabe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www.researchgate.net/publication/305244095_Indian_sign_language_recognition_system_using_new_fusion_based_edge_operator" TargetMode="External"/><Relationship Id="rId4" Type="http://schemas.openxmlformats.org/officeDocument/2006/relationships/hyperlink" Target="https://vipl.ict.ac.cn/homepage/ksl/data.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archive.ics.uci.edu/dataset/115/australian+sign+language+signs+high+quality" TargetMode="Externa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doi.org/10.1007/s10994-005-5826-5"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10.png"/><Relationship Id="rId7"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archive.ics.uci.edu/dataset/114/australian+sign+language+sign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4.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doi.org/10.1007/s10994-005-5826-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ieeexplore.ieee.org/stamp/stamp.jsp?tp=&amp;arnumber=7926792" TargetMode="External"/><Relationship Id="rId4" Type="http://schemas.openxmlformats.org/officeDocument/2006/relationships/hyperlink" Target="http://archive.ics.uci.edu/dataset/114/australian+sign+language+sign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link.springer.com/article/10.1007/s10994-005-5826-5" TargetMode="External"/><Relationship Id="rId4" Type="http://schemas.openxmlformats.org/officeDocument/2006/relationships/hyperlink" Target="http://archive.ics.uci.edu/dataset/114/australian+sign+language+sign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100"/>
              <a:t>Unlocking the Language of Signs: Auslan Recognition through Machine Learning</a:t>
            </a:r>
            <a:endParaRPr sz="4100"/>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fontScale="62500" lnSpcReduction="20000"/>
          </a:bodyPr>
          <a:lstStyle/>
          <a:p>
            <a:pPr indent="0" lvl="0" marL="0" rtl="0" algn="l">
              <a:spcBef>
                <a:spcPts val="0"/>
              </a:spcBef>
              <a:spcAft>
                <a:spcPts val="0"/>
              </a:spcAft>
              <a:buNone/>
            </a:pPr>
            <a:r>
              <a:rPr lang="en"/>
              <a:t>By</a:t>
            </a:r>
            <a:endParaRPr/>
          </a:p>
          <a:p>
            <a:pPr indent="0" lvl="0" marL="0" rtl="0" algn="l">
              <a:spcBef>
                <a:spcPts val="0"/>
              </a:spcBef>
              <a:spcAft>
                <a:spcPts val="0"/>
              </a:spcAft>
              <a:buNone/>
            </a:pPr>
            <a:r>
              <a:rPr lang="en"/>
              <a:t>Samanvaya Arava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 (3)</a:t>
            </a:r>
            <a:endParaRPr/>
          </a:p>
        </p:txBody>
      </p:sp>
      <p:sp>
        <p:nvSpPr>
          <p:cNvPr id="113" name="Google Shape;113;p22"/>
          <p:cNvSpPr txBox="1"/>
          <p:nvPr/>
        </p:nvSpPr>
        <p:spPr>
          <a:xfrm>
            <a:off x="0" y="572700"/>
            <a:ext cx="9144000" cy="4301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02AFD1"/>
              </a:buClr>
              <a:buSzPts val="1600"/>
              <a:buFont typeface="Calibri"/>
              <a:buChar char="●"/>
            </a:pPr>
            <a:r>
              <a:rPr lang="en" sz="1600" u="sng">
                <a:solidFill>
                  <a:srgbClr val="02AFD1"/>
                </a:solidFill>
                <a:latin typeface="Calibri"/>
                <a:ea typeface="Calibri"/>
                <a:cs typeface="Calibri"/>
                <a:sym typeface="Calibri"/>
                <a:hlinkClick r:id="rId3">
                  <a:extLst>
                    <a:ext uri="{A12FA001-AC4F-418D-AE19-62706E023703}">
                      <ahyp:hlinkClr val="tx"/>
                    </a:ext>
                  </a:extLst>
                </a:hlinkClick>
              </a:rPr>
              <a:t>Temporal Classification: Extending the Classification Paradigm to Multivariate Time Series</a:t>
            </a:r>
            <a:endParaRPr sz="1600">
              <a:solidFill>
                <a:srgbClr val="02AFD1"/>
              </a:solidFill>
              <a:latin typeface="Calibri"/>
              <a:ea typeface="Calibri"/>
              <a:cs typeface="Calibri"/>
              <a:sym typeface="Calibri"/>
            </a:endParaRPr>
          </a:p>
          <a:p>
            <a:pPr indent="-330200" lvl="0" marL="457200" rtl="0" algn="l">
              <a:lnSpc>
                <a:spcPct val="115000"/>
              </a:lnSpc>
              <a:spcBef>
                <a:spcPts val="0"/>
              </a:spcBef>
              <a:spcAft>
                <a:spcPts val="0"/>
              </a:spcAft>
              <a:buClr>
                <a:srgbClr val="000000"/>
              </a:buClr>
              <a:buSzPts val="1600"/>
              <a:buFont typeface="Calibri"/>
              <a:buChar char="●"/>
            </a:pPr>
            <a:r>
              <a:rPr lang="en" sz="1600">
                <a:latin typeface="Calibri"/>
                <a:ea typeface="Calibri"/>
                <a:cs typeface="Calibri"/>
                <a:sym typeface="Calibri"/>
              </a:rPr>
              <a:t>Research question(s) / Goal</a:t>
            </a:r>
            <a:endParaRPr sz="16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explore how classification paradigms can be extended to effectively recognize and classify Auslan signs in multivariate time series data. Research questions could include inquiries about the challenges of interpreting Auslan gestures over time, especially considering the multivariate nature of sign language where multiple parameters (such as hand shape, movement, location, palm orientation, and facial expressions) change simultaneously.</a:t>
            </a:r>
            <a:endParaRPr sz="1100">
              <a:latin typeface="Calibri"/>
              <a:ea typeface="Calibri"/>
              <a:cs typeface="Calibri"/>
              <a:sym typeface="Calibri"/>
            </a:endParaRPr>
          </a:p>
          <a:p>
            <a:pPr indent="-330200" lvl="0" marL="457200" rtl="0" algn="l">
              <a:lnSpc>
                <a:spcPct val="115000"/>
              </a:lnSpc>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Dataset  -  </a:t>
            </a:r>
            <a:r>
              <a:rPr lang="en" sz="1600" u="sng">
                <a:solidFill>
                  <a:srgbClr val="02AFD1"/>
                </a:solidFill>
                <a:latin typeface="Calibri"/>
                <a:ea typeface="Calibri"/>
                <a:cs typeface="Calibri"/>
                <a:sym typeface="Calibri"/>
                <a:hlinkClick r:id="rId4">
                  <a:extLst>
                    <a:ext uri="{A12FA001-AC4F-418D-AE19-62706E023703}">
                      <ahyp:hlinkClr val="tx"/>
                    </a:ext>
                  </a:extLst>
                </a:hlinkClick>
              </a:rPr>
              <a:t>Australian Sign Language signs - UCI Machine Learning Repository</a:t>
            </a:r>
            <a:endParaRPr sz="1600">
              <a:solidFill>
                <a:srgbClr val="02AFD1"/>
              </a:solidFill>
              <a:latin typeface="Calibri"/>
              <a:ea typeface="Calibri"/>
              <a:cs typeface="Calibri"/>
              <a:sym typeface="Calibri"/>
            </a:endParaRPr>
          </a:p>
          <a:p>
            <a:pPr indent="-330200" lvl="0" marL="457200" rtl="0" algn="l">
              <a:lnSpc>
                <a:spcPct val="115000"/>
              </a:lnSpc>
              <a:spcBef>
                <a:spcPts val="0"/>
              </a:spcBef>
              <a:spcAft>
                <a:spcPts val="0"/>
              </a:spcAft>
              <a:buClr>
                <a:srgbClr val="000000"/>
              </a:buClr>
              <a:buSzPts val="1600"/>
              <a:buFont typeface="Calibri"/>
              <a:buChar char="●"/>
            </a:pPr>
            <a:r>
              <a:rPr lang="en" sz="1600">
                <a:latin typeface="Calibri"/>
                <a:ea typeface="Calibri"/>
                <a:cs typeface="Calibri"/>
                <a:sym typeface="Calibri"/>
              </a:rPr>
              <a:t>Methodology</a:t>
            </a:r>
            <a:endParaRPr sz="16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Adapt classification algorithms for processing multivariate time series Auslan data.</a:t>
            </a:r>
            <a:endParaRPr sz="11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Utilize feature extraction techniques to capture different signing parameters.</a:t>
            </a:r>
            <a:endParaRPr sz="11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Implement temporal modeling methods to understand the sequential nature of signs.</a:t>
            </a:r>
            <a:endParaRPr sz="11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Employ machine learning algorithms tailored for handling multivariate time series data.</a:t>
            </a:r>
            <a:endParaRPr sz="11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Incorporate facial expression analysis as a significant aspect of sign language communication.</a:t>
            </a:r>
            <a:endParaRPr sz="1100">
              <a:latin typeface="Calibri"/>
              <a:ea typeface="Calibri"/>
              <a:cs typeface="Calibri"/>
              <a:sym typeface="Calibri"/>
            </a:endParaRPr>
          </a:p>
          <a:p>
            <a:pPr indent="-330200" lvl="0" marL="457200" rtl="0" algn="l">
              <a:lnSpc>
                <a:spcPct val="115000"/>
              </a:lnSpc>
              <a:spcBef>
                <a:spcPts val="0"/>
              </a:spcBef>
              <a:spcAft>
                <a:spcPts val="0"/>
              </a:spcAft>
              <a:buClr>
                <a:srgbClr val="000000"/>
              </a:buClr>
              <a:buSzPts val="1600"/>
              <a:buFont typeface="Calibri"/>
              <a:buChar char="●"/>
            </a:pPr>
            <a:r>
              <a:rPr lang="en" sz="1600">
                <a:latin typeface="Calibri"/>
                <a:ea typeface="Calibri"/>
                <a:cs typeface="Calibri"/>
                <a:sym typeface="Calibri"/>
              </a:rPr>
              <a:t>Results &amp; Limitations</a:t>
            </a:r>
            <a:endParaRPr sz="16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Present accuracy and effectiveness of adapted classification methods in recognizing Auslan signs.</a:t>
            </a:r>
            <a:endParaRPr sz="11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Showcase success rates in identifying signs accurately, especially in cases with similar movements but differing facial expressions or subtle parameters.</a:t>
            </a:r>
            <a:endParaRPr sz="11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Address complexities in capturing and interpreting facial expressions and other subtle parameters in signing.</a:t>
            </a:r>
            <a:endParaRPr sz="11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Explore limitations concerning the generalization of the classification approach to various Auslan dialects and regional signing styles.</a:t>
            </a:r>
            <a:endParaRPr sz="11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 (4)</a:t>
            </a:r>
            <a:endParaRPr/>
          </a:p>
        </p:txBody>
      </p:sp>
      <p:sp>
        <p:nvSpPr>
          <p:cNvPr id="119" name="Google Shape;119;p23"/>
          <p:cNvSpPr txBox="1"/>
          <p:nvPr/>
        </p:nvSpPr>
        <p:spPr>
          <a:xfrm>
            <a:off x="0" y="572700"/>
            <a:ext cx="9144000" cy="4496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02AFD1"/>
              </a:buClr>
              <a:buSzPts val="1600"/>
              <a:buFont typeface="Calibri"/>
              <a:buChar char="●"/>
            </a:pPr>
            <a:r>
              <a:rPr lang="en" sz="1600" u="sng">
                <a:solidFill>
                  <a:srgbClr val="02AFD1"/>
                </a:solidFill>
                <a:latin typeface="Calibri"/>
                <a:ea typeface="Calibri"/>
                <a:cs typeface="Calibri"/>
                <a:sym typeface="Calibri"/>
                <a:hlinkClick r:id="rId3">
                  <a:extLst>
                    <a:ext uri="{A12FA001-AC4F-418D-AE19-62706E023703}">
                      <ahyp:hlinkClr val="tx"/>
                    </a:ext>
                  </a:extLst>
                </a:hlinkClick>
              </a:rPr>
              <a:t>American Sign Language Recognition Using RF Sensing | IEEE Journals &amp; Magazine</a:t>
            </a:r>
            <a:endParaRPr sz="1600">
              <a:solidFill>
                <a:srgbClr val="02AFD1"/>
              </a:solidFill>
              <a:latin typeface="Calibri"/>
              <a:ea typeface="Calibri"/>
              <a:cs typeface="Calibri"/>
              <a:sym typeface="Calibri"/>
            </a:endParaRPr>
          </a:p>
          <a:p>
            <a:pPr indent="-330200" lvl="0" marL="457200" rtl="0" algn="l">
              <a:lnSpc>
                <a:spcPct val="115000"/>
              </a:lnSpc>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Research question(s) / Goal</a:t>
            </a:r>
            <a:endParaRPr sz="1600">
              <a:solidFill>
                <a:schemeClr val="dk2"/>
              </a:solidFill>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solidFill>
                  <a:schemeClr val="dk2"/>
                </a:solidFill>
                <a:latin typeface="Calibri"/>
                <a:ea typeface="Calibri"/>
                <a:cs typeface="Calibri"/>
                <a:sym typeface="Calibri"/>
              </a:rPr>
              <a:t>Investigate American Sign Language (ASL) recognition using RF (Radio Frequency) sensing technology. Specifically, the goal is to explore the feasibility and accuracy of recognizing ASL gestures through RF sensing techniques.</a:t>
            </a:r>
            <a:endParaRPr sz="1100">
              <a:solidFill>
                <a:schemeClr val="dk2"/>
              </a:solidFill>
              <a:latin typeface="Calibri"/>
              <a:ea typeface="Calibri"/>
              <a:cs typeface="Calibri"/>
              <a:sym typeface="Calibri"/>
            </a:endParaRPr>
          </a:p>
          <a:p>
            <a:pPr indent="-330200" lvl="0" marL="457200" rtl="0" algn="l">
              <a:lnSpc>
                <a:spcPct val="115000"/>
              </a:lnSpc>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Dataset - </a:t>
            </a:r>
            <a:r>
              <a:rPr lang="en" sz="1350">
                <a:solidFill>
                  <a:srgbClr val="333333"/>
                </a:solidFill>
                <a:highlight>
                  <a:srgbClr val="FFFFFF"/>
                </a:highlight>
                <a:latin typeface="Georgia"/>
                <a:ea typeface="Georgia"/>
                <a:cs typeface="Georgia"/>
                <a:sym typeface="Georgia"/>
              </a:rPr>
              <a:t> </a:t>
            </a:r>
            <a:r>
              <a:rPr lang="en" sz="1350" u="sng">
                <a:solidFill>
                  <a:srgbClr val="02AFD1"/>
                </a:solidFill>
                <a:latin typeface="Georgia"/>
                <a:ea typeface="Georgia"/>
                <a:cs typeface="Georgia"/>
                <a:sym typeface="Georgia"/>
                <a:hlinkClick r:id="rId4">
                  <a:extLst>
                    <a:ext uri="{A12FA001-AC4F-418D-AE19-62706E023703}">
                      <ahyp:hlinkClr val="tx"/>
                    </a:ext>
                  </a:extLst>
                </a:hlinkClick>
              </a:rPr>
              <a:t>ASL signs dataset</a:t>
            </a:r>
            <a:endParaRPr sz="1600">
              <a:solidFill>
                <a:srgbClr val="02AFD1"/>
              </a:solidFill>
              <a:latin typeface="Calibri"/>
              <a:ea typeface="Calibri"/>
              <a:cs typeface="Calibri"/>
              <a:sym typeface="Calibri"/>
            </a:endParaRPr>
          </a:p>
          <a:p>
            <a:pPr indent="-330200" lvl="0" marL="457200" rtl="0" algn="l">
              <a:lnSpc>
                <a:spcPct val="115000"/>
              </a:lnSpc>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Methodology</a:t>
            </a:r>
            <a:endParaRPr sz="1600">
              <a:solidFill>
                <a:schemeClr val="dk2"/>
              </a:solidFill>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b="1" lang="en" sz="1100">
                <a:solidFill>
                  <a:schemeClr val="dk2"/>
                </a:solidFill>
                <a:latin typeface="Calibri"/>
                <a:ea typeface="Calibri"/>
                <a:cs typeface="Calibri"/>
                <a:sym typeface="Calibri"/>
              </a:rPr>
              <a:t>RF Sensing Technology: </a:t>
            </a:r>
            <a:r>
              <a:rPr lang="en" sz="1100">
                <a:solidFill>
                  <a:schemeClr val="dk2"/>
                </a:solidFill>
                <a:latin typeface="Calibri"/>
                <a:ea typeface="Calibri"/>
                <a:cs typeface="Calibri"/>
                <a:sym typeface="Calibri"/>
              </a:rPr>
              <a:t>The researchers utilized RF sensing, a technology that uses radio frequency signals to detect and analyze human gestures. This technology captures the subtle changes in RF signals caused by human movements, enabling the recognition of gestures without the need for cameras or physical contact.</a:t>
            </a:r>
            <a:endParaRPr sz="1100">
              <a:solidFill>
                <a:schemeClr val="dk2"/>
              </a:solidFill>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b="1" lang="en" sz="1100">
                <a:solidFill>
                  <a:schemeClr val="dk2"/>
                </a:solidFill>
                <a:latin typeface="Calibri"/>
                <a:ea typeface="Calibri"/>
                <a:cs typeface="Calibri"/>
                <a:sym typeface="Calibri"/>
              </a:rPr>
              <a:t>Machine Learning Models:</a:t>
            </a:r>
            <a:r>
              <a:rPr lang="en" sz="1100">
                <a:solidFill>
                  <a:schemeClr val="dk2"/>
                </a:solidFill>
                <a:latin typeface="Calibri"/>
                <a:ea typeface="Calibri"/>
                <a:cs typeface="Calibri"/>
                <a:sym typeface="Calibri"/>
              </a:rPr>
              <a:t> Machine learning algorithms, possibly including techniques like neural networks, random forests, or support vector machines, were employed to process the RF data and recognize patterns associated with different ASL gestures.</a:t>
            </a:r>
            <a:endParaRPr sz="1100">
              <a:solidFill>
                <a:schemeClr val="dk2"/>
              </a:solidFill>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solidFill>
                  <a:schemeClr val="dk2"/>
                </a:solidFill>
                <a:latin typeface="Calibri"/>
                <a:ea typeface="Calibri"/>
                <a:cs typeface="Calibri"/>
                <a:sym typeface="Calibri"/>
              </a:rPr>
              <a:t>Training and Testing: The dataset was likely divided into training and testing subsets. The machine learning models were trained on a portion of the data and then tested on another portion to evaluate their accuracy and effectiveness in recognizing ASL gestures</a:t>
            </a:r>
            <a:endParaRPr sz="1100">
              <a:solidFill>
                <a:schemeClr val="dk2"/>
              </a:solidFill>
              <a:latin typeface="Calibri"/>
              <a:ea typeface="Calibri"/>
              <a:cs typeface="Calibri"/>
              <a:sym typeface="Calibri"/>
            </a:endParaRPr>
          </a:p>
          <a:p>
            <a:pPr indent="-330200" lvl="0" marL="457200" rtl="0" algn="l">
              <a:lnSpc>
                <a:spcPct val="115000"/>
              </a:lnSpc>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Results &amp; Limitations</a:t>
            </a:r>
            <a:endParaRPr sz="1600">
              <a:solidFill>
                <a:schemeClr val="dk2"/>
              </a:solidFill>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solidFill>
                  <a:schemeClr val="dk2"/>
                </a:solidFill>
                <a:latin typeface="Calibri"/>
                <a:ea typeface="Calibri"/>
                <a:cs typeface="Calibri"/>
                <a:sym typeface="Calibri"/>
              </a:rPr>
              <a:t>Presented the results of the ASL gesture recognition using RF sensing technology. The outcomes could include accuracy rates, confusion matrices, and possibly comparisons with other recognition methods. The results would demonstrate the feasibility and effectiveness of using RF sensing for ASL recognition.</a:t>
            </a:r>
            <a:endParaRPr sz="1100">
              <a:solidFill>
                <a:schemeClr val="dk2"/>
              </a:solidFill>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solidFill>
                  <a:schemeClr val="dk2"/>
                </a:solidFill>
                <a:latin typeface="Calibri"/>
                <a:ea typeface="Calibri"/>
                <a:cs typeface="Calibri"/>
                <a:sym typeface="Calibri"/>
              </a:rPr>
              <a:t>Accuracy Limitation: The accuracy of RF sensing technology might not be 100%, leading to occasional misinterpretation of gestures.</a:t>
            </a:r>
            <a:endParaRPr sz="1100">
              <a:solidFill>
                <a:schemeClr val="dk2"/>
              </a:solidFill>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solidFill>
                  <a:schemeClr val="dk2"/>
                </a:solidFill>
                <a:latin typeface="Calibri"/>
                <a:ea typeface="Calibri"/>
                <a:cs typeface="Calibri"/>
                <a:sym typeface="Calibri"/>
              </a:rPr>
              <a:t>Environmental Factors: RF signals can be influenced by the surrounding environment, such as interference from other electronic devices, which might affect the recognition accuracy.</a:t>
            </a:r>
            <a:endParaRPr sz="1100">
              <a:solidFill>
                <a:schemeClr val="dk2"/>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 (5)</a:t>
            </a:r>
            <a:endParaRPr/>
          </a:p>
        </p:txBody>
      </p:sp>
      <p:sp>
        <p:nvSpPr>
          <p:cNvPr id="125" name="Google Shape;125;p24"/>
          <p:cNvSpPr txBox="1"/>
          <p:nvPr/>
        </p:nvSpPr>
        <p:spPr>
          <a:xfrm>
            <a:off x="0" y="496500"/>
            <a:ext cx="9144000" cy="4745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02AFD1"/>
              </a:buClr>
              <a:buSzPts val="1600"/>
              <a:buFont typeface="Calibri"/>
              <a:buChar char="●"/>
            </a:pPr>
            <a:r>
              <a:rPr lang="en" sz="1600" u="sng">
                <a:solidFill>
                  <a:srgbClr val="02AFD1"/>
                </a:solidFill>
                <a:latin typeface="Calibri"/>
                <a:ea typeface="Calibri"/>
                <a:cs typeface="Calibri"/>
                <a:sym typeface="Calibri"/>
                <a:hlinkClick r:id="rId3">
                  <a:extLst>
                    <a:ext uri="{A12FA001-AC4F-418D-AE19-62706E023703}">
                      <ahyp:hlinkClr val="tx"/>
                    </a:ext>
                  </a:extLst>
                </a:hlinkClick>
              </a:rPr>
              <a:t>Machine Recognition of Auslan Signs Using PowerGloves: Towards Large-Lexicon Recognition of Sign Language</a:t>
            </a:r>
            <a:endParaRPr sz="1600">
              <a:solidFill>
                <a:srgbClr val="02AFD1"/>
              </a:solidFill>
              <a:latin typeface="Calibri"/>
              <a:ea typeface="Calibri"/>
              <a:cs typeface="Calibri"/>
              <a:sym typeface="Calibri"/>
            </a:endParaRPr>
          </a:p>
          <a:p>
            <a:pPr indent="-330200" lvl="0" marL="457200" rtl="0" algn="l">
              <a:lnSpc>
                <a:spcPct val="115000"/>
              </a:lnSpc>
              <a:spcBef>
                <a:spcPts val="0"/>
              </a:spcBef>
              <a:spcAft>
                <a:spcPts val="0"/>
              </a:spcAft>
              <a:buClr>
                <a:srgbClr val="000000"/>
              </a:buClr>
              <a:buSzPts val="1600"/>
              <a:buFont typeface="Calibri"/>
              <a:buChar char="●"/>
            </a:pPr>
            <a:r>
              <a:rPr lang="en" sz="1600">
                <a:latin typeface="Calibri"/>
                <a:ea typeface="Calibri"/>
                <a:cs typeface="Calibri"/>
                <a:sym typeface="Calibri"/>
              </a:rPr>
              <a:t>Research question(s) / Goal</a:t>
            </a:r>
            <a:endParaRPr sz="1600">
              <a:latin typeface="Calibri"/>
              <a:ea typeface="Calibri"/>
              <a:cs typeface="Calibri"/>
              <a:sym typeface="Calibri"/>
            </a:endParaRPr>
          </a:p>
          <a:p>
            <a:pPr indent="-298450" lvl="1" marL="914400" rtl="0" algn="l">
              <a:lnSpc>
                <a:spcPct val="100000"/>
              </a:lnSpc>
              <a:spcBef>
                <a:spcPts val="0"/>
              </a:spcBef>
              <a:spcAft>
                <a:spcPts val="0"/>
              </a:spcAft>
              <a:buSzPts val="1100"/>
              <a:buFont typeface="Calibri"/>
              <a:buChar char="○"/>
            </a:pPr>
            <a:r>
              <a:rPr lang="en" sz="1100">
                <a:latin typeface="Calibri"/>
                <a:ea typeface="Calibri"/>
                <a:cs typeface="Calibri"/>
                <a:sym typeface="Calibri"/>
              </a:rPr>
              <a:t>The research aims to explore machine recognition of Auslan (Australian Sign Language) signs using PowerGloves, a wearable technology. Specifically, the goal is to work towards achieving large-lexicon recognition of sign language, focusing on Auslan signs in particular. </a:t>
            </a:r>
            <a:endParaRPr sz="1100">
              <a:latin typeface="Calibri"/>
              <a:ea typeface="Calibri"/>
              <a:cs typeface="Calibri"/>
              <a:sym typeface="Calibri"/>
            </a:endParaRPr>
          </a:p>
          <a:p>
            <a:pPr indent="-330200" lvl="0" marL="457200" rtl="0" algn="l">
              <a:lnSpc>
                <a:spcPct val="115000"/>
              </a:lnSpc>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Dataset  -  </a:t>
            </a:r>
            <a:r>
              <a:rPr lang="en" sz="1600" u="sng">
                <a:solidFill>
                  <a:srgbClr val="02AFD1"/>
                </a:solidFill>
                <a:latin typeface="Calibri"/>
                <a:ea typeface="Calibri"/>
                <a:cs typeface="Calibri"/>
                <a:sym typeface="Calibri"/>
                <a:hlinkClick r:id="rId4">
                  <a:extLst>
                    <a:ext uri="{A12FA001-AC4F-418D-AE19-62706E023703}">
                      <ahyp:hlinkClr val="tx"/>
                    </a:ext>
                  </a:extLst>
                </a:hlinkClick>
              </a:rPr>
              <a:t>Australian Sign Language signs - UCI Machine Learning Repository</a:t>
            </a:r>
            <a:endParaRPr sz="1600">
              <a:solidFill>
                <a:srgbClr val="02AFD1"/>
              </a:solidFill>
              <a:latin typeface="Calibri"/>
              <a:ea typeface="Calibri"/>
              <a:cs typeface="Calibri"/>
              <a:sym typeface="Calibri"/>
            </a:endParaRPr>
          </a:p>
          <a:p>
            <a:pPr indent="-330200" lvl="0" marL="457200" rtl="0" algn="l">
              <a:lnSpc>
                <a:spcPct val="115000"/>
              </a:lnSpc>
              <a:spcBef>
                <a:spcPts val="0"/>
              </a:spcBef>
              <a:spcAft>
                <a:spcPts val="0"/>
              </a:spcAft>
              <a:buClr>
                <a:srgbClr val="000000"/>
              </a:buClr>
              <a:buSzPts val="1600"/>
              <a:buFont typeface="Calibri"/>
              <a:buChar char="●"/>
            </a:pPr>
            <a:r>
              <a:rPr lang="en" sz="1600">
                <a:latin typeface="Calibri"/>
                <a:ea typeface="Calibri"/>
                <a:cs typeface="Calibri"/>
                <a:sym typeface="Calibri"/>
              </a:rPr>
              <a:t>Methodology</a:t>
            </a:r>
            <a:endParaRPr sz="1600">
              <a:latin typeface="Calibri"/>
              <a:ea typeface="Calibri"/>
              <a:cs typeface="Calibri"/>
              <a:sym typeface="Calibri"/>
            </a:endParaRPr>
          </a:p>
          <a:p>
            <a:pPr indent="-298450" lvl="1" marL="914400" rtl="0" algn="l">
              <a:lnSpc>
                <a:spcPct val="100000"/>
              </a:lnSpc>
              <a:spcBef>
                <a:spcPts val="0"/>
              </a:spcBef>
              <a:spcAft>
                <a:spcPts val="0"/>
              </a:spcAft>
              <a:buSzPts val="1100"/>
              <a:buFont typeface="Calibri"/>
              <a:buChar char="○"/>
            </a:pPr>
            <a:r>
              <a:rPr b="1" lang="en" sz="1100">
                <a:latin typeface="Calibri"/>
                <a:ea typeface="Calibri"/>
                <a:cs typeface="Calibri"/>
                <a:sym typeface="Calibri"/>
              </a:rPr>
              <a:t>PowerGloves Technology:</a:t>
            </a:r>
            <a:r>
              <a:rPr lang="en" sz="1100">
                <a:latin typeface="Calibri"/>
                <a:ea typeface="Calibri"/>
                <a:cs typeface="Calibri"/>
                <a:sym typeface="Calibri"/>
              </a:rPr>
              <a:t> The study involves the use of PowerGloves, which are equipped with sensors to capture hand movements and gestures. These gloves allow for precise tracking of finger movements and hand gestures, providing detailed data for sign language recognition.</a:t>
            </a:r>
            <a:endParaRPr sz="1100">
              <a:latin typeface="Calibri"/>
              <a:ea typeface="Calibri"/>
              <a:cs typeface="Calibri"/>
              <a:sym typeface="Calibri"/>
            </a:endParaRPr>
          </a:p>
          <a:p>
            <a:pPr indent="-298450" lvl="1" marL="914400" rtl="0" algn="l">
              <a:lnSpc>
                <a:spcPct val="100000"/>
              </a:lnSpc>
              <a:spcBef>
                <a:spcPts val="0"/>
              </a:spcBef>
              <a:spcAft>
                <a:spcPts val="0"/>
              </a:spcAft>
              <a:buSzPts val="1100"/>
              <a:buFont typeface="Calibri"/>
              <a:buChar char="○"/>
            </a:pPr>
            <a:r>
              <a:rPr b="1" lang="en" sz="1100">
                <a:latin typeface="Calibri"/>
                <a:ea typeface="Calibri"/>
                <a:cs typeface="Calibri"/>
                <a:sym typeface="Calibri"/>
              </a:rPr>
              <a:t>Feature Extraction:</a:t>
            </a:r>
            <a:r>
              <a:rPr lang="en" sz="1100">
                <a:latin typeface="Calibri"/>
                <a:ea typeface="Calibri"/>
                <a:cs typeface="Calibri"/>
                <a:sym typeface="Calibri"/>
              </a:rPr>
              <a:t> Features are extracted using bounding box, histograms,x, y and z position, Wrist rotation and nger bend, Distance and energy and Time division.</a:t>
            </a:r>
            <a:endParaRPr sz="1100">
              <a:latin typeface="Calibri"/>
              <a:ea typeface="Calibri"/>
              <a:cs typeface="Calibri"/>
              <a:sym typeface="Calibri"/>
            </a:endParaRPr>
          </a:p>
          <a:p>
            <a:pPr indent="-298450" lvl="1" marL="914400" rtl="0" algn="l">
              <a:lnSpc>
                <a:spcPct val="100000"/>
              </a:lnSpc>
              <a:spcBef>
                <a:spcPts val="0"/>
              </a:spcBef>
              <a:spcAft>
                <a:spcPts val="0"/>
              </a:spcAft>
              <a:buSzPts val="1100"/>
              <a:buFont typeface="Calibri"/>
              <a:buChar char="○"/>
            </a:pPr>
            <a:r>
              <a:rPr b="1" lang="en" sz="1100">
                <a:latin typeface="Calibri"/>
                <a:ea typeface="Calibri"/>
                <a:cs typeface="Calibri"/>
                <a:sym typeface="Calibri"/>
              </a:rPr>
              <a:t>Machine Learning Models:</a:t>
            </a:r>
            <a:r>
              <a:rPr lang="en" sz="1100">
                <a:latin typeface="Calibri"/>
                <a:ea typeface="Calibri"/>
                <a:cs typeface="Calibri"/>
                <a:sym typeface="Calibri"/>
              </a:rPr>
              <a:t> Machine learning algorithms, Instance-based learning and Decision tree building, have been used to process the extracted features and recognize patterns associated with different Auslan signs. </a:t>
            </a:r>
            <a:endParaRPr sz="1100">
              <a:latin typeface="Calibri"/>
              <a:ea typeface="Calibri"/>
              <a:cs typeface="Calibri"/>
              <a:sym typeface="Calibri"/>
            </a:endParaRPr>
          </a:p>
          <a:p>
            <a:pPr indent="-330200" lvl="0" marL="457200" rtl="0" algn="l">
              <a:lnSpc>
                <a:spcPct val="115000"/>
              </a:lnSpc>
              <a:spcBef>
                <a:spcPts val="0"/>
              </a:spcBef>
              <a:spcAft>
                <a:spcPts val="0"/>
              </a:spcAft>
              <a:buClr>
                <a:srgbClr val="000000"/>
              </a:buClr>
              <a:buSzPts val="1600"/>
              <a:buFont typeface="Calibri"/>
              <a:buChar char="●"/>
            </a:pPr>
            <a:r>
              <a:rPr lang="en" sz="1600">
                <a:latin typeface="Calibri"/>
                <a:ea typeface="Calibri"/>
                <a:cs typeface="Calibri"/>
                <a:sym typeface="Calibri"/>
              </a:rPr>
              <a:t>Results &amp; Limitations</a:t>
            </a:r>
            <a:endParaRPr sz="16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Presented the results of Auslan sign recognition using PowerGloves technology. Results would include accuracy rates, possibly categorized based on the complexity of signs, as well as comparisons with other recognition methods. The research might also demonstrate the capability of recognizing a large lexicon of Auslan signs using PowerGloves.</a:t>
            </a:r>
            <a:endParaRPr sz="11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b="1" lang="en" sz="1100">
                <a:latin typeface="Calibri"/>
                <a:ea typeface="Calibri"/>
                <a:cs typeface="Calibri"/>
                <a:sym typeface="Calibri"/>
              </a:rPr>
              <a:t>Variability in Signing</a:t>
            </a:r>
            <a:r>
              <a:rPr lang="en" sz="1100">
                <a:latin typeface="Calibri"/>
                <a:ea typeface="Calibri"/>
                <a:cs typeface="Calibri"/>
                <a:sym typeface="Calibri"/>
              </a:rPr>
              <a:t>: Different signers might perform the same sign slightly differently. Variability in signing styles and speeds can pose challenges to recognition systems.</a:t>
            </a:r>
            <a:endParaRPr sz="11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b="1" lang="en" sz="1100">
                <a:latin typeface="Calibri"/>
                <a:ea typeface="Calibri"/>
                <a:cs typeface="Calibri"/>
                <a:sym typeface="Calibri"/>
              </a:rPr>
              <a:t>Limited Lexicon:</a:t>
            </a:r>
            <a:r>
              <a:rPr lang="en" sz="1100">
                <a:latin typeface="Calibri"/>
                <a:ea typeface="Calibri"/>
                <a:cs typeface="Calibri"/>
                <a:sym typeface="Calibri"/>
              </a:rPr>
              <a:t> While the study might aim for large-lexicon recognition, there could still be limitations in the size of the lexicon covered, potentially limiting the practical applications of the system.</a:t>
            </a:r>
            <a:endParaRPr sz="11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 (6)</a:t>
            </a:r>
            <a:endParaRPr/>
          </a:p>
        </p:txBody>
      </p:sp>
      <p:sp>
        <p:nvSpPr>
          <p:cNvPr id="131" name="Google Shape;131;p25"/>
          <p:cNvSpPr txBox="1"/>
          <p:nvPr/>
        </p:nvSpPr>
        <p:spPr>
          <a:xfrm>
            <a:off x="0" y="572700"/>
            <a:ext cx="9144000" cy="5205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02AFD1"/>
              </a:buClr>
              <a:buSzPts val="1600"/>
              <a:buFont typeface="Calibri"/>
              <a:buChar char="●"/>
            </a:pPr>
            <a:r>
              <a:rPr lang="en" sz="1600" u="sng">
                <a:solidFill>
                  <a:srgbClr val="02AFD1"/>
                </a:solidFill>
                <a:latin typeface="Calibri"/>
                <a:ea typeface="Calibri"/>
                <a:cs typeface="Calibri"/>
                <a:sym typeface="Calibri"/>
                <a:hlinkClick r:id="rId3">
                  <a:extLst>
                    <a:ext uri="{A12FA001-AC4F-418D-AE19-62706E023703}">
                      <ahyp:hlinkClr val="tx"/>
                    </a:ext>
                  </a:extLst>
                </a:hlinkClick>
              </a:rPr>
              <a:t>SIGN LANGUAGE RECOGNITION USING MACHINE LEARNING</a:t>
            </a:r>
            <a:endParaRPr sz="1600">
              <a:solidFill>
                <a:srgbClr val="02AFD1"/>
              </a:solidFill>
              <a:latin typeface="Calibri"/>
              <a:ea typeface="Calibri"/>
              <a:cs typeface="Calibri"/>
              <a:sym typeface="Calibri"/>
            </a:endParaRPr>
          </a:p>
          <a:p>
            <a:pPr indent="-330200" lvl="0" marL="457200" rtl="0" algn="l">
              <a:lnSpc>
                <a:spcPct val="115000"/>
              </a:lnSpc>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Research question(s) / Goal</a:t>
            </a:r>
            <a:endParaRPr sz="1600">
              <a:solidFill>
                <a:schemeClr val="dk2"/>
              </a:solidFill>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solidFill>
                  <a:schemeClr val="dk2"/>
                </a:solidFill>
                <a:latin typeface="Calibri"/>
                <a:ea typeface="Calibri"/>
                <a:cs typeface="Calibri"/>
                <a:sym typeface="Calibri"/>
              </a:rPr>
              <a:t>How can machine learning techniques be effectively utilized for accurate sign language recognition across diverse sign languages?</a:t>
            </a:r>
            <a:endParaRPr sz="1100">
              <a:solidFill>
                <a:schemeClr val="dk2"/>
              </a:solidFill>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solidFill>
                  <a:schemeClr val="dk2"/>
                </a:solidFill>
                <a:latin typeface="Calibri"/>
                <a:ea typeface="Calibri"/>
                <a:cs typeface="Calibri"/>
                <a:sym typeface="Calibri"/>
              </a:rPr>
              <a:t>Developed a robust and accurate sign language recognition system using machine learning algorithms that can interpret gestures from various sign languages with high precision and recall.</a:t>
            </a:r>
            <a:endParaRPr sz="1100">
              <a:solidFill>
                <a:schemeClr val="dk2"/>
              </a:solidFill>
              <a:latin typeface="Calibri"/>
              <a:ea typeface="Calibri"/>
              <a:cs typeface="Calibri"/>
              <a:sym typeface="Calibri"/>
            </a:endParaRPr>
          </a:p>
          <a:p>
            <a:pPr indent="-330200" lvl="0" marL="457200" rtl="0" algn="l">
              <a:lnSpc>
                <a:spcPct val="115000"/>
              </a:lnSpc>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Dataset - </a:t>
            </a:r>
            <a:r>
              <a:rPr lang="en" sz="1600" u="sng">
                <a:solidFill>
                  <a:srgbClr val="02AFD1"/>
                </a:solidFill>
                <a:latin typeface="Calibri"/>
                <a:ea typeface="Calibri"/>
                <a:cs typeface="Calibri"/>
                <a:sym typeface="Calibri"/>
                <a:hlinkClick r:id="rId4">
                  <a:extLst>
                    <a:ext uri="{A12FA001-AC4F-418D-AE19-62706E023703}">
                      <ahyp:hlinkClr val="tx"/>
                    </a:ext>
                  </a:extLst>
                </a:hlinkClick>
              </a:rPr>
              <a:t>ASL Alphabet</a:t>
            </a:r>
            <a:endParaRPr sz="1600">
              <a:solidFill>
                <a:srgbClr val="02AFD1"/>
              </a:solidFill>
              <a:latin typeface="Calibri"/>
              <a:ea typeface="Calibri"/>
              <a:cs typeface="Calibri"/>
              <a:sym typeface="Calibri"/>
            </a:endParaRPr>
          </a:p>
          <a:p>
            <a:pPr indent="-330200" lvl="0" marL="457200" rtl="0" algn="l">
              <a:lnSpc>
                <a:spcPct val="115000"/>
              </a:lnSpc>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Methodology</a:t>
            </a:r>
            <a:endParaRPr sz="1600">
              <a:solidFill>
                <a:schemeClr val="dk2"/>
              </a:solidFill>
              <a:latin typeface="Calibri"/>
              <a:ea typeface="Calibri"/>
              <a:cs typeface="Calibri"/>
              <a:sym typeface="Calibri"/>
            </a:endParaRPr>
          </a:p>
          <a:p>
            <a:pPr indent="-298450" lvl="1" marL="914400" rtl="0" algn="l">
              <a:spcBef>
                <a:spcPts val="0"/>
              </a:spcBef>
              <a:spcAft>
                <a:spcPts val="0"/>
              </a:spcAft>
              <a:buSzPts val="1100"/>
              <a:buFont typeface="Calibri"/>
              <a:buChar char="○"/>
            </a:pPr>
            <a:r>
              <a:rPr b="1" lang="en" sz="1100">
                <a:solidFill>
                  <a:schemeClr val="dk2"/>
                </a:solidFill>
                <a:latin typeface="Calibri"/>
                <a:ea typeface="Calibri"/>
                <a:cs typeface="Calibri"/>
                <a:sym typeface="Calibri"/>
              </a:rPr>
              <a:t>Feature Extraction:</a:t>
            </a:r>
            <a:endParaRPr b="1" sz="1100">
              <a:solidFill>
                <a:schemeClr val="dk2"/>
              </a:solidFill>
              <a:latin typeface="Calibri"/>
              <a:ea typeface="Calibri"/>
              <a:cs typeface="Calibri"/>
              <a:sym typeface="Calibri"/>
            </a:endParaRPr>
          </a:p>
          <a:p>
            <a:pPr indent="-298450" lvl="2" marL="1371600" rtl="0" algn="l">
              <a:spcBef>
                <a:spcPts val="0"/>
              </a:spcBef>
              <a:spcAft>
                <a:spcPts val="0"/>
              </a:spcAft>
              <a:buSzPts val="1100"/>
              <a:buFont typeface="Calibri"/>
              <a:buChar char="■"/>
            </a:pPr>
            <a:r>
              <a:rPr lang="en" sz="1100">
                <a:solidFill>
                  <a:schemeClr val="dk2"/>
                </a:solidFill>
                <a:latin typeface="Calibri"/>
                <a:ea typeface="Calibri"/>
                <a:cs typeface="Calibri"/>
                <a:sym typeface="Calibri"/>
              </a:rPr>
              <a:t>Use pre-trained CNNs (e.g., VGG, ResNet) for image features.Employ 3D CNNs or RNNs for capturing spatial and temporal features.</a:t>
            </a:r>
            <a:endParaRPr sz="1100">
              <a:solidFill>
                <a:schemeClr val="dk2"/>
              </a:solidFill>
              <a:latin typeface="Calibri"/>
              <a:ea typeface="Calibri"/>
              <a:cs typeface="Calibri"/>
              <a:sym typeface="Calibri"/>
            </a:endParaRPr>
          </a:p>
          <a:p>
            <a:pPr indent="-298450" lvl="1" marL="914400" rtl="0" algn="l">
              <a:spcBef>
                <a:spcPts val="0"/>
              </a:spcBef>
              <a:spcAft>
                <a:spcPts val="0"/>
              </a:spcAft>
              <a:buSzPts val="1100"/>
              <a:buFont typeface="Calibri"/>
              <a:buChar char="○"/>
            </a:pPr>
            <a:r>
              <a:rPr b="1" lang="en" sz="1100">
                <a:solidFill>
                  <a:schemeClr val="dk2"/>
                </a:solidFill>
                <a:latin typeface="Calibri"/>
                <a:ea typeface="Calibri"/>
                <a:cs typeface="Calibri"/>
                <a:sym typeface="Calibri"/>
              </a:rPr>
              <a:t>Model Development:</a:t>
            </a:r>
            <a:endParaRPr b="1" sz="1100">
              <a:solidFill>
                <a:schemeClr val="dk2"/>
              </a:solidFill>
              <a:latin typeface="Calibri"/>
              <a:ea typeface="Calibri"/>
              <a:cs typeface="Calibri"/>
              <a:sym typeface="Calibri"/>
            </a:endParaRPr>
          </a:p>
          <a:p>
            <a:pPr indent="-298450" lvl="2" marL="1371600" rtl="0" algn="l">
              <a:spcBef>
                <a:spcPts val="0"/>
              </a:spcBef>
              <a:spcAft>
                <a:spcPts val="0"/>
              </a:spcAft>
              <a:buSzPts val="1100"/>
              <a:buFont typeface="Calibri"/>
              <a:buChar char="■"/>
            </a:pPr>
            <a:r>
              <a:rPr lang="en" sz="1100">
                <a:solidFill>
                  <a:schemeClr val="dk2"/>
                </a:solidFill>
                <a:latin typeface="Calibri"/>
                <a:ea typeface="Calibri"/>
                <a:cs typeface="Calibri"/>
                <a:sym typeface="Calibri"/>
              </a:rPr>
              <a:t>Experiment with 2D CNNs for images, 3D CNNs, or RNNs for videos.Implement models in TensorFlow or PyTorch.Utilize categorical cross-entropy loss, Adam/RMSprop optimization.</a:t>
            </a:r>
            <a:endParaRPr sz="1100">
              <a:solidFill>
                <a:schemeClr val="dk2"/>
              </a:solidFill>
              <a:latin typeface="Calibri"/>
              <a:ea typeface="Calibri"/>
              <a:cs typeface="Calibri"/>
              <a:sym typeface="Calibri"/>
            </a:endParaRPr>
          </a:p>
          <a:p>
            <a:pPr indent="-298450" lvl="1" marL="914400" rtl="0" algn="l">
              <a:spcBef>
                <a:spcPts val="0"/>
              </a:spcBef>
              <a:spcAft>
                <a:spcPts val="0"/>
              </a:spcAft>
              <a:buSzPts val="1100"/>
              <a:buFont typeface="Calibri"/>
              <a:buChar char="○"/>
            </a:pPr>
            <a:r>
              <a:rPr b="1" lang="en" sz="1100">
                <a:solidFill>
                  <a:schemeClr val="dk2"/>
                </a:solidFill>
                <a:latin typeface="Calibri"/>
                <a:ea typeface="Calibri"/>
                <a:cs typeface="Calibri"/>
                <a:sym typeface="Calibri"/>
              </a:rPr>
              <a:t>Validation and Fine-Tuning:</a:t>
            </a:r>
            <a:endParaRPr b="1" sz="1100">
              <a:solidFill>
                <a:schemeClr val="dk2"/>
              </a:solidFill>
              <a:latin typeface="Calibri"/>
              <a:ea typeface="Calibri"/>
              <a:cs typeface="Calibri"/>
              <a:sym typeface="Calibri"/>
            </a:endParaRPr>
          </a:p>
          <a:p>
            <a:pPr indent="-298450" lvl="2" marL="1371600" rtl="0" algn="l">
              <a:spcBef>
                <a:spcPts val="0"/>
              </a:spcBef>
              <a:spcAft>
                <a:spcPts val="0"/>
              </a:spcAft>
              <a:buSzPts val="1100"/>
              <a:buFont typeface="Calibri"/>
              <a:buChar char="■"/>
            </a:pPr>
            <a:r>
              <a:rPr lang="en" sz="1100">
                <a:solidFill>
                  <a:schemeClr val="dk2"/>
                </a:solidFill>
                <a:latin typeface="Calibri"/>
                <a:ea typeface="Calibri"/>
                <a:cs typeface="Calibri"/>
                <a:sym typeface="Calibri"/>
              </a:rPr>
              <a:t>Split data into train, validation, and test sets.Tune hyperparameters: learning rates, dropout, regularization.</a:t>
            </a:r>
            <a:endParaRPr sz="1100">
              <a:solidFill>
                <a:schemeClr val="dk2"/>
              </a:solidFill>
              <a:latin typeface="Calibri"/>
              <a:ea typeface="Calibri"/>
              <a:cs typeface="Calibri"/>
              <a:sym typeface="Calibri"/>
            </a:endParaRPr>
          </a:p>
          <a:p>
            <a:pPr indent="-298450" lvl="1" marL="914400" rtl="0" algn="l">
              <a:spcBef>
                <a:spcPts val="0"/>
              </a:spcBef>
              <a:spcAft>
                <a:spcPts val="0"/>
              </a:spcAft>
              <a:buSzPts val="1100"/>
              <a:buFont typeface="Calibri"/>
              <a:buChar char="○"/>
            </a:pPr>
            <a:r>
              <a:rPr b="1" lang="en" sz="1100">
                <a:solidFill>
                  <a:schemeClr val="dk2"/>
                </a:solidFill>
                <a:latin typeface="Calibri"/>
                <a:ea typeface="Calibri"/>
                <a:cs typeface="Calibri"/>
                <a:sym typeface="Calibri"/>
              </a:rPr>
              <a:t>Optional Post-Processing:</a:t>
            </a:r>
            <a:endParaRPr b="1" sz="1100">
              <a:solidFill>
                <a:schemeClr val="dk2"/>
              </a:solidFill>
              <a:latin typeface="Calibri"/>
              <a:ea typeface="Calibri"/>
              <a:cs typeface="Calibri"/>
              <a:sym typeface="Calibri"/>
            </a:endParaRPr>
          </a:p>
          <a:p>
            <a:pPr indent="-298450" lvl="2" marL="1371600" rtl="0" algn="l">
              <a:spcBef>
                <a:spcPts val="0"/>
              </a:spcBef>
              <a:spcAft>
                <a:spcPts val="0"/>
              </a:spcAft>
              <a:buSzPts val="1100"/>
              <a:buFont typeface="Calibri"/>
              <a:buChar char="■"/>
            </a:pPr>
            <a:r>
              <a:rPr lang="en" sz="1100">
                <a:solidFill>
                  <a:schemeClr val="dk2"/>
                </a:solidFill>
                <a:latin typeface="Calibri"/>
                <a:ea typeface="Calibri"/>
                <a:cs typeface="Calibri"/>
                <a:sym typeface="Calibri"/>
              </a:rPr>
              <a:t>Apply Hidden Markov Models (HMMs) for sequential sign refinement.Establish a feedback loop for continuous model improvement.</a:t>
            </a:r>
            <a:endParaRPr sz="1100">
              <a:solidFill>
                <a:schemeClr val="dk2"/>
              </a:solidFill>
              <a:latin typeface="Calibri"/>
              <a:ea typeface="Calibri"/>
              <a:cs typeface="Calibri"/>
              <a:sym typeface="Calibri"/>
            </a:endParaRPr>
          </a:p>
          <a:p>
            <a:pPr indent="-330200" lvl="0" marL="457200" rtl="0" algn="l">
              <a:lnSpc>
                <a:spcPct val="115000"/>
              </a:lnSpc>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Results &amp; Limitations</a:t>
            </a:r>
            <a:endParaRPr sz="1600">
              <a:solidFill>
                <a:schemeClr val="dk2"/>
              </a:solidFill>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solidFill>
                  <a:schemeClr val="dk2"/>
                </a:solidFill>
                <a:latin typeface="Calibri"/>
                <a:ea typeface="Calibri"/>
                <a:cs typeface="Calibri"/>
                <a:sym typeface="Calibri"/>
              </a:rPr>
              <a:t>Present the accuracy, precision, recall, and F1-score achieved by the models on the test dataset. Include visualizations like confusion matrices to illustrate model performance. Compare your results with existing state-of-the-art systems if available.</a:t>
            </a:r>
            <a:endParaRPr sz="1100">
              <a:solidFill>
                <a:schemeClr val="dk2"/>
              </a:solidFill>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solidFill>
                  <a:schemeClr val="dk2"/>
                </a:solidFill>
                <a:latin typeface="Calibri"/>
                <a:ea typeface="Calibri"/>
                <a:cs typeface="Calibri"/>
                <a:sym typeface="Calibri"/>
              </a:rPr>
              <a:t>Challenges in handling variations in sign gestures, lighting conditions, or the need for a large and diverse dataset. Address any ethical considerations, biases, or fairness issues that might have affected the results. Also, acknowledge computational limitations and areas where the model can be further improved.</a:t>
            </a:r>
            <a:endParaRPr sz="1100">
              <a:solidFill>
                <a:schemeClr val="dk2"/>
              </a:solidFill>
              <a:latin typeface="Calibri"/>
              <a:ea typeface="Calibri"/>
              <a:cs typeface="Calibri"/>
              <a:sym typeface="Calibri"/>
            </a:endParaRPr>
          </a:p>
          <a:p>
            <a:pPr indent="0" lvl="0" marL="0" rtl="0" algn="l">
              <a:lnSpc>
                <a:spcPct val="115000"/>
              </a:lnSpc>
              <a:spcBef>
                <a:spcPts val="1200"/>
              </a:spcBef>
              <a:spcAft>
                <a:spcPts val="1200"/>
              </a:spcAft>
              <a:buNone/>
            </a:pPr>
            <a:r>
              <a:t/>
            </a:r>
            <a:endParaRPr sz="24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 (7)</a:t>
            </a:r>
            <a:endParaRPr/>
          </a:p>
        </p:txBody>
      </p:sp>
      <p:sp>
        <p:nvSpPr>
          <p:cNvPr id="137" name="Google Shape;137;p26"/>
          <p:cNvSpPr txBox="1"/>
          <p:nvPr/>
        </p:nvSpPr>
        <p:spPr>
          <a:xfrm>
            <a:off x="0" y="572700"/>
            <a:ext cx="9144000" cy="4496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02AFD1"/>
              </a:buClr>
              <a:buSzPts val="1600"/>
              <a:buFont typeface="Calibri"/>
              <a:buChar char="●"/>
            </a:pPr>
            <a:r>
              <a:rPr lang="en" sz="1600" u="sng">
                <a:solidFill>
                  <a:srgbClr val="02AFD1"/>
                </a:solidFill>
                <a:latin typeface="Calibri"/>
                <a:ea typeface="Calibri"/>
                <a:cs typeface="Calibri"/>
                <a:sym typeface="Calibri"/>
                <a:hlinkClick r:id="rId3">
                  <a:extLst>
                    <a:ext uri="{A12FA001-AC4F-418D-AE19-62706E023703}">
                      <ahyp:hlinkClr val="tx"/>
                    </a:ext>
                  </a:extLst>
                </a:hlinkClick>
              </a:rPr>
              <a:t>ML Based Sign Language Recognition System</a:t>
            </a:r>
            <a:endParaRPr sz="1600">
              <a:solidFill>
                <a:srgbClr val="02AFD1"/>
              </a:solidFill>
              <a:latin typeface="Calibri"/>
              <a:ea typeface="Calibri"/>
              <a:cs typeface="Calibri"/>
              <a:sym typeface="Calibri"/>
            </a:endParaRPr>
          </a:p>
          <a:p>
            <a:pPr indent="-330200" lvl="0" marL="457200" rtl="0" algn="l">
              <a:lnSpc>
                <a:spcPct val="115000"/>
              </a:lnSpc>
              <a:spcBef>
                <a:spcPts val="0"/>
              </a:spcBef>
              <a:spcAft>
                <a:spcPts val="0"/>
              </a:spcAft>
              <a:buClr>
                <a:srgbClr val="000000"/>
              </a:buClr>
              <a:buSzPts val="1600"/>
              <a:buFont typeface="Calibri"/>
              <a:buChar char="●"/>
            </a:pPr>
            <a:r>
              <a:rPr lang="en" sz="1600">
                <a:latin typeface="Calibri"/>
                <a:ea typeface="Calibri"/>
                <a:cs typeface="Calibri"/>
                <a:sym typeface="Calibri"/>
              </a:rPr>
              <a:t>Research question(s) / Goal</a:t>
            </a:r>
            <a:endParaRPr sz="16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Proposing a basic automated Sign Language Recognition (SLR) system utilizing vision-based isolated hand gesture detection and recognition, employing convex hull for feature extraction and KNN (K-Nearest Neighbors) for classification, in interpreting and recognizing sign language gestures.</a:t>
            </a:r>
            <a:endParaRPr sz="1100">
              <a:latin typeface="Calibri"/>
              <a:ea typeface="Calibri"/>
              <a:cs typeface="Calibri"/>
              <a:sym typeface="Calibri"/>
            </a:endParaRPr>
          </a:p>
          <a:p>
            <a:pPr indent="-330200" lvl="0" marL="457200" rtl="0" algn="l">
              <a:lnSpc>
                <a:spcPct val="115000"/>
              </a:lnSpc>
              <a:spcBef>
                <a:spcPts val="0"/>
              </a:spcBef>
              <a:spcAft>
                <a:spcPts val="0"/>
              </a:spcAft>
              <a:buClr>
                <a:srgbClr val="000000"/>
              </a:buClr>
              <a:buSzPts val="1600"/>
              <a:buFont typeface="Calibri"/>
              <a:buChar char="●"/>
            </a:pPr>
            <a:r>
              <a:rPr lang="en" sz="1600">
                <a:latin typeface="Calibri"/>
                <a:ea typeface="Calibri"/>
                <a:cs typeface="Calibri"/>
                <a:sym typeface="Calibri"/>
              </a:rPr>
              <a:t>Dataset - </a:t>
            </a:r>
            <a:r>
              <a:rPr lang="en" sz="1600" u="sng">
                <a:solidFill>
                  <a:srgbClr val="02AFD1"/>
                </a:solidFill>
                <a:latin typeface="Calibri"/>
                <a:ea typeface="Calibri"/>
                <a:cs typeface="Calibri"/>
                <a:sym typeface="Calibri"/>
                <a:hlinkClick r:id="rId4">
                  <a:extLst>
                    <a:ext uri="{A12FA001-AC4F-418D-AE19-62706E023703}">
                      <ahyp:hlinkClr val="tx"/>
                    </a:ext>
                  </a:extLst>
                </a:hlinkClick>
              </a:rPr>
              <a:t>ASL Dataset</a:t>
            </a:r>
            <a:endParaRPr sz="1600">
              <a:solidFill>
                <a:srgbClr val="02AFD1"/>
              </a:solidFill>
              <a:latin typeface="Calibri"/>
              <a:ea typeface="Calibri"/>
              <a:cs typeface="Calibri"/>
              <a:sym typeface="Calibri"/>
            </a:endParaRPr>
          </a:p>
          <a:p>
            <a:pPr indent="-330200" lvl="0" marL="457200" rtl="0" algn="l">
              <a:lnSpc>
                <a:spcPct val="115000"/>
              </a:lnSpc>
              <a:spcBef>
                <a:spcPts val="0"/>
              </a:spcBef>
              <a:spcAft>
                <a:spcPts val="0"/>
              </a:spcAft>
              <a:buClr>
                <a:srgbClr val="000000"/>
              </a:buClr>
              <a:buSzPts val="1600"/>
              <a:buFont typeface="Calibri"/>
              <a:buChar char="●"/>
            </a:pPr>
            <a:r>
              <a:rPr lang="en" sz="1600">
                <a:latin typeface="Calibri"/>
                <a:ea typeface="Calibri"/>
                <a:cs typeface="Calibri"/>
                <a:sym typeface="Calibri"/>
              </a:rPr>
              <a:t>Methodology</a:t>
            </a:r>
            <a:endParaRPr sz="16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b="1" lang="en" sz="1100">
                <a:latin typeface="Calibri"/>
                <a:ea typeface="Calibri"/>
                <a:cs typeface="Calibri"/>
                <a:sym typeface="Calibri"/>
              </a:rPr>
              <a:t>Feature Extraction:</a:t>
            </a:r>
            <a:r>
              <a:rPr lang="en" sz="1100">
                <a:latin typeface="Calibri"/>
                <a:ea typeface="Calibri"/>
                <a:cs typeface="Calibri"/>
                <a:sym typeface="Calibri"/>
              </a:rPr>
              <a:t>Feature extraction reduces computational costs by reducing the dimensionality of preprocessed images. Principal Component Analysis (PCA) and Convex Hull methods are employed to extract relevant features from hand gestures. Convex hulls are particularly effective for capturing finger and palm movements, crucial in sign language recognition.</a:t>
            </a:r>
            <a:endParaRPr sz="11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b="1" lang="en" sz="1100">
                <a:latin typeface="Calibri"/>
                <a:ea typeface="Calibri"/>
                <a:cs typeface="Calibri"/>
                <a:sym typeface="Calibri"/>
              </a:rPr>
              <a:t>Classification:</a:t>
            </a:r>
            <a:r>
              <a:rPr lang="en" sz="1100">
                <a:latin typeface="Calibri"/>
                <a:ea typeface="Calibri"/>
                <a:cs typeface="Calibri"/>
                <a:sym typeface="Calibri"/>
              </a:rPr>
              <a:t> Different classification algorithms such as lazy learner category, the K-Nearest Neighbors (KNN) algorithm. KNN classifies images based on feature vectors extracted from training images. The choice of distance metrics significantly impacts the algorithm's performance, with Euclidean Distance being the most widely used.Eager Learning Classifiers, These classifiers form a model before the training data is fed into it. As a result, the model requires a large amount of training time and less time to predict. The most common examples of eager learning algorithms include SVM, Decision Tree,and Naïve Bayes, and ANN .</a:t>
            </a:r>
            <a:endParaRPr sz="1100">
              <a:latin typeface="Calibri"/>
              <a:ea typeface="Calibri"/>
              <a:cs typeface="Calibri"/>
              <a:sym typeface="Calibri"/>
            </a:endParaRPr>
          </a:p>
          <a:p>
            <a:pPr indent="-330200" lvl="0" marL="457200" rtl="0" algn="l">
              <a:lnSpc>
                <a:spcPct val="115000"/>
              </a:lnSpc>
              <a:spcBef>
                <a:spcPts val="0"/>
              </a:spcBef>
              <a:spcAft>
                <a:spcPts val="0"/>
              </a:spcAft>
              <a:buClr>
                <a:srgbClr val="000000"/>
              </a:buClr>
              <a:buSzPts val="1600"/>
              <a:buFont typeface="Calibri"/>
              <a:buChar char="●"/>
            </a:pPr>
            <a:r>
              <a:rPr lang="en" sz="1600">
                <a:latin typeface="Calibri"/>
                <a:ea typeface="Calibri"/>
                <a:cs typeface="Calibri"/>
                <a:sym typeface="Calibri"/>
              </a:rPr>
              <a:t>Results &amp; Limitations</a:t>
            </a:r>
            <a:endParaRPr sz="16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Present the accuracy and performance metrics achieved by the sign language recognition system. Compare the results with existing literature or systems to showcase the effectiveness of the proposed approach.</a:t>
            </a:r>
            <a:endParaRPr sz="11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Address challenges faced during model training and potential areas of improvement. Acknowledge any biases present in the dataset and their impact on the system's performance.</a:t>
            </a:r>
            <a:endParaRPr sz="11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 (8)</a:t>
            </a:r>
            <a:endParaRPr/>
          </a:p>
        </p:txBody>
      </p:sp>
      <p:sp>
        <p:nvSpPr>
          <p:cNvPr id="143" name="Google Shape;143;p27"/>
          <p:cNvSpPr txBox="1"/>
          <p:nvPr/>
        </p:nvSpPr>
        <p:spPr>
          <a:xfrm>
            <a:off x="0" y="572700"/>
            <a:ext cx="9144000" cy="4682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02AFD1"/>
              </a:buClr>
              <a:buSzPts val="1600"/>
              <a:buFont typeface="Calibri"/>
              <a:buChar char="●"/>
            </a:pPr>
            <a:r>
              <a:rPr lang="en" sz="1600" u="sng">
                <a:solidFill>
                  <a:srgbClr val="02AFD1"/>
                </a:solidFill>
                <a:latin typeface="Calibri"/>
                <a:ea typeface="Calibri"/>
                <a:cs typeface="Calibri"/>
                <a:sym typeface="Calibri"/>
                <a:hlinkClick r:id="rId3">
                  <a:extLst>
                    <a:ext uri="{A12FA001-AC4F-418D-AE19-62706E023703}">
                      <ahyp:hlinkClr val="tx"/>
                    </a:ext>
                  </a:extLst>
                </a:hlinkClick>
              </a:rPr>
              <a:t>Indian sign language recognition system using new fusion based edge operator</a:t>
            </a:r>
            <a:endParaRPr sz="1600">
              <a:solidFill>
                <a:srgbClr val="02AFD1"/>
              </a:solidFill>
              <a:latin typeface="Calibri"/>
              <a:ea typeface="Calibri"/>
              <a:cs typeface="Calibri"/>
              <a:sym typeface="Calibri"/>
            </a:endParaRPr>
          </a:p>
          <a:p>
            <a:pPr indent="-330200" lvl="0" marL="457200" rtl="0" algn="l">
              <a:lnSpc>
                <a:spcPct val="115000"/>
              </a:lnSpc>
              <a:spcBef>
                <a:spcPts val="0"/>
              </a:spcBef>
              <a:spcAft>
                <a:spcPts val="0"/>
              </a:spcAft>
              <a:buClr>
                <a:srgbClr val="000000"/>
              </a:buClr>
              <a:buSzPts val="1600"/>
              <a:buFont typeface="Calibri"/>
              <a:buChar char="●"/>
            </a:pPr>
            <a:r>
              <a:rPr lang="en" sz="1600">
                <a:latin typeface="Calibri"/>
                <a:ea typeface="Calibri"/>
                <a:cs typeface="Calibri"/>
                <a:sym typeface="Calibri"/>
              </a:rPr>
              <a:t>Research question(s) / Goal</a:t>
            </a:r>
            <a:endParaRPr sz="16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To generate a basis for sign language recognizer under simple backgrounds. Complications arise in extracting shapes of hands and head using traditional segmentation models due to non-uniform lighting.</a:t>
            </a:r>
            <a:endParaRPr sz="1100">
              <a:latin typeface="Calibri"/>
              <a:ea typeface="Calibri"/>
              <a:cs typeface="Calibri"/>
              <a:sym typeface="Calibri"/>
            </a:endParaRPr>
          </a:p>
          <a:p>
            <a:pPr indent="-330200" lvl="0" marL="457200" rtl="0" algn="l">
              <a:lnSpc>
                <a:spcPct val="115000"/>
              </a:lnSpc>
              <a:spcBef>
                <a:spcPts val="0"/>
              </a:spcBef>
              <a:spcAft>
                <a:spcPts val="0"/>
              </a:spcAft>
              <a:buClr>
                <a:srgbClr val="000000"/>
              </a:buClr>
              <a:buSzPts val="1600"/>
              <a:buFont typeface="Calibri"/>
              <a:buChar char="●"/>
            </a:pPr>
            <a:r>
              <a:rPr lang="en" sz="1600">
                <a:latin typeface="Calibri"/>
                <a:ea typeface="Calibri"/>
                <a:cs typeface="Calibri"/>
                <a:sym typeface="Calibri"/>
              </a:rPr>
              <a:t>Dataset - </a:t>
            </a:r>
            <a:r>
              <a:rPr lang="en" sz="1600" u="sng">
                <a:solidFill>
                  <a:srgbClr val="02AFD1"/>
                </a:solidFill>
                <a:latin typeface="Calibri"/>
                <a:ea typeface="Calibri"/>
                <a:cs typeface="Calibri"/>
                <a:sym typeface="Calibri"/>
                <a:hlinkClick r:id="rId4">
                  <a:extLst>
                    <a:ext uri="{A12FA001-AC4F-418D-AE19-62706E023703}">
                      <ahyp:hlinkClr val="tx"/>
                    </a:ext>
                  </a:extLst>
                </a:hlinkClick>
              </a:rPr>
              <a:t>KINECT dataset of chinese sign language</a:t>
            </a:r>
            <a:endParaRPr sz="1600">
              <a:solidFill>
                <a:srgbClr val="02AFD1"/>
              </a:solidFill>
              <a:latin typeface="Calibri"/>
              <a:ea typeface="Calibri"/>
              <a:cs typeface="Calibri"/>
              <a:sym typeface="Calibri"/>
            </a:endParaRPr>
          </a:p>
          <a:p>
            <a:pPr indent="-330200" lvl="0" marL="457200" rtl="0" algn="l">
              <a:lnSpc>
                <a:spcPct val="115000"/>
              </a:lnSpc>
              <a:spcBef>
                <a:spcPts val="0"/>
              </a:spcBef>
              <a:spcAft>
                <a:spcPts val="0"/>
              </a:spcAft>
              <a:buClr>
                <a:srgbClr val="000000"/>
              </a:buClr>
              <a:buSzPts val="1600"/>
              <a:buFont typeface="Calibri"/>
              <a:buChar char="●"/>
            </a:pPr>
            <a:r>
              <a:rPr lang="en" sz="1600">
                <a:latin typeface="Calibri"/>
                <a:ea typeface="Calibri"/>
                <a:cs typeface="Calibri"/>
                <a:sym typeface="Calibri"/>
              </a:rPr>
              <a:t>Methodology</a:t>
            </a:r>
            <a:endParaRPr sz="1600">
              <a:latin typeface="Calibri"/>
              <a:ea typeface="Calibri"/>
              <a:cs typeface="Calibri"/>
              <a:sym typeface="Calibri"/>
            </a:endParaRPr>
          </a:p>
          <a:p>
            <a:pPr indent="-298450" lvl="1" marL="914400" rtl="0" algn="l">
              <a:lnSpc>
                <a:spcPct val="100000"/>
              </a:lnSpc>
              <a:spcBef>
                <a:spcPts val="0"/>
              </a:spcBef>
              <a:spcAft>
                <a:spcPts val="0"/>
              </a:spcAft>
              <a:buSzPts val="1100"/>
              <a:buFont typeface="Calibri"/>
              <a:buChar char="○"/>
            </a:pPr>
            <a:r>
              <a:rPr b="1" lang="en" sz="1100">
                <a:latin typeface="Calibri"/>
                <a:ea typeface="Calibri"/>
                <a:cs typeface="Calibri"/>
                <a:sym typeface="Calibri"/>
              </a:rPr>
              <a:t>Edge Detection using Morphological Operations: </a:t>
            </a:r>
            <a:r>
              <a:rPr lang="en" sz="1100">
                <a:latin typeface="Calibri"/>
                <a:ea typeface="Calibri"/>
                <a:cs typeface="Calibri"/>
                <a:sym typeface="Calibri"/>
              </a:rPr>
              <a:t>Apply morphological operations, specifically dilation and erosion, to enhance the edges of the sign language gesture images. Perform subtraction of the dilated and eroded images to obtain enhanced edge information.</a:t>
            </a:r>
            <a:endParaRPr sz="1100">
              <a:latin typeface="Calibri"/>
              <a:ea typeface="Calibri"/>
              <a:cs typeface="Calibri"/>
              <a:sym typeface="Calibri"/>
            </a:endParaRPr>
          </a:p>
          <a:p>
            <a:pPr indent="-298450" lvl="1" marL="914400" rtl="0" algn="l">
              <a:lnSpc>
                <a:spcPct val="100000"/>
              </a:lnSpc>
              <a:spcBef>
                <a:spcPts val="0"/>
              </a:spcBef>
              <a:spcAft>
                <a:spcPts val="0"/>
              </a:spcAft>
              <a:buSzPts val="1100"/>
              <a:buFont typeface="Calibri"/>
              <a:buChar char="○"/>
            </a:pPr>
            <a:r>
              <a:rPr b="1" lang="en" sz="1100">
                <a:latin typeface="Calibri"/>
                <a:ea typeface="Calibri"/>
                <a:cs typeface="Calibri"/>
                <a:sym typeface="Calibri"/>
              </a:rPr>
              <a:t>Wavelet Transform-based Feature Extraction: </a:t>
            </a:r>
            <a:r>
              <a:rPr lang="en" sz="1100">
                <a:latin typeface="Calibri"/>
                <a:ea typeface="Calibri"/>
                <a:cs typeface="Calibri"/>
                <a:sym typeface="Calibri"/>
              </a:rPr>
              <a:t>Utilize wavelet transforms to decompose the preprocessed images into different frequency bands. Extract features from the wavelet-transformed images to capture important frequency components of the gestures.</a:t>
            </a:r>
            <a:endParaRPr sz="1100">
              <a:latin typeface="Calibri"/>
              <a:ea typeface="Calibri"/>
              <a:cs typeface="Calibri"/>
              <a:sym typeface="Calibri"/>
            </a:endParaRPr>
          </a:p>
          <a:p>
            <a:pPr indent="-298450" lvl="1" marL="914400" rtl="0" algn="l">
              <a:lnSpc>
                <a:spcPct val="100000"/>
              </a:lnSpc>
              <a:spcBef>
                <a:spcPts val="0"/>
              </a:spcBef>
              <a:spcAft>
                <a:spcPts val="0"/>
              </a:spcAft>
              <a:buSzPts val="1100"/>
              <a:buFont typeface="Calibri"/>
              <a:buChar char="○"/>
            </a:pPr>
            <a:r>
              <a:rPr b="1" lang="en" sz="1100">
                <a:latin typeface="Calibri"/>
                <a:ea typeface="Calibri"/>
                <a:cs typeface="Calibri"/>
                <a:sym typeface="Calibri"/>
              </a:rPr>
              <a:t>Fusion Techniques: </a:t>
            </a:r>
            <a:r>
              <a:rPr lang="en" sz="1100">
                <a:latin typeface="Calibri"/>
                <a:ea typeface="Calibri"/>
                <a:cs typeface="Calibri"/>
                <a:sym typeface="Calibri"/>
              </a:rPr>
              <a:t>Implement fusion methods to combine the features obtained from the wavelet-transformed images. Fusion can be performed using techniques such as combining corresponding wavelet coefficients from different images to create a fused feature set.</a:t>
            </a:r>
            <a:endParaRPr sz="1100">
              <a:latin typeface="Calibri"/>
              <a:ea typeface="Calibri"/>
              <a:cs typeface="Calibri"/>
              <a:sym typeface="Calibri"/>
            </a:endParaRPr>
          </a:p>
          <a:p>
            <a:pPr indent="-298450" lvl="1" marL="914400" rtl="0" algn="l">
              <a:lnSpc>
                <a:spcPct val="100000"/>
              </a:lnSpc>
              <a:spcBef>
                <a:spcPts val="0"/>
              </a:spcBef>
              <a:spcAft>
                <a:spcPts val="0"/>
              </a:spcAft>
              <a:buSzPts val="1100"/>
              <a:buFont typeface="Calibri"/>
              <a:buChar char="○"/>
            </a:pPr>
            <a:r>
              <a:rPr b="1" lang="en" sz="1100">
                <a:latin typeface="Calibri"/>
                <a:ea typeface="Calibri"/>
                <a:cs typeface="Calibri"/>
                <a:sym typeface="Calibri"/>
              </a:rPr>
              <a:t>Gesture Recognition Model: </a:t>
            </a:r>
            <a:r>
              <a:rPr lang="en" sz="1100">
                <a:latin typeface="Calibri"/>
                <a:ea typeface="Calibri"/>
                <a:cs typeface="Calibri"/>
                <a:sym typeface="Calibri"/>
              </a:rPr>
              <a:t>Specify the machine learning or deep learning model for gesture recognition. Input the fused features into the recognition model for training and evaluation.</a:t>
            </a:r>
            <a:endParaRPr sz="1100">
              <a:latin typeface="Calibri"/>
              <a:ea typeface="Calibri"/>
              <a:cs typeface="Calibri"/>
              <a:sym typeface="Calibri"/>
            </a:endParaRPr>
          </a:p>
          <a:p>
            <a:pPr indent="-330200" lvl="0" marL="457200" rtl="0" algn="l">
              <a:lnSpc>
                <a:spcPct val="115000"/>
              </a:lnSpc>
              <a:spcBef>
                <a:spcPts val="0"/>
              </a:spcBef>
              <a:spcAft>
                <a:spcPts val="0"/>
              </a:spcAft>
              <a:buClr>
                <a:srgbClr val="000000"/>
              </a:buClr>
              <a:buSzPts val="1600"/>
              <a:buFont typeface="Calibri"/>
              <a:buChar char="●"/>
            </a:pPr>
            <a:r>
              <a:rPr lang="en" sz="1600">
                <a:latin typeface="Calibri"/>
                <a:ea typeface="Calibri"/>
                <a:cs typeface="Calibri"/>
                <a:sym typeface="Calibri"/>
              </a:rPr>
              <a:t>Results &amp; Limitations</a:t>
            </a:r>
            <a:endParaRPr sz="16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Discuss the accuracy and effectiveness of the proposed system in recognizing Indian Sign Language gestures. Compare the performance of your system with existing methods. Include visualizations or charts to illustrate the results, such as confusion matrices or accuracy graphs.</a:t>
            </a:r>
            <a:endParaRPr sz="11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 Algorithmic Limitations:</a:t>
            </a:r>
            <a:endParaRPr sz="1100">
              <a:latin typeface="Calibri"/>
              <a:ea typeface="Calibri"/>
              <a:cs typeface="Calibri"/>
              <a:sym typeface="Calibri"/>
            </a:endParaRPr>
          </a:p>
          <a:p>
            <a:pPr indent="-298450" lvl="2" marL="1371600" rtl="0" algn="l">
              <a:lnSpc>
                <a:spcPct val="115000"/>
              </a:lnSpc>
              <a:spcBef>
                <a:spcPts val="0"/>
              </a:spcBef>
              <a:spcAft>
                <a:spcPts val="0"/>
              </a:spcAft>
              <a:buClr>
                <a:schemeClr val="dk2"/>
              </a:buClr>
              <a:buSzPts val="1100"/>
              <a:buFont typeface="Calibri"/>
              <a:buChar char="■"/>
            </a:pPr>
            <a:r>
              <a:rPr b="1" lang="en" sz="1100">
                <a:latin typeface="Calibri"/>
                <a:ea typeface="Calibri"/>
                <a:cs typeface="Calibri"/>
                <a:sym typeface="Calibri"/>
              </a:rPr>
              <a:t>Edge Detection Sensitivity: </a:t>
            </a:r>
            <a:r>
              <a:rPr lang="en" sz="1100">
                <a:latin typeface="Calibri"/>
                <a:ea typeface="Calibri"/>
                <a:cs typeface="Calibri"/>
                <a:sym typeface="Calibri"/>
              </a:rPr>
              <a:t>The effectiveness of morphological operations for edge detection and their subsequent fusion might be sensitive to noise and variations in gesture articulation.</a:t>
            </a:r>
            <a:endParaRPr sz="1100">
              <a:latin typeface="Calibri"/>
              <a:ea typeface="Calibri"/>
              <a:cs typeface="Calibri"/>
              <a:sym typeface="Calibri"/>
            </a:endParaRPr>
          </a:p>
          <a:p>
            <a:pPr indent="-298450" lvl="2" marL="1371600" rtl="0" algn="l">
              <a:lnSpc>
                <a:spcPct val="115000"/>
              </a:lnSpc>
              <a:spcBef>
                <a:spcPts val="0"/>
              </a:spcBef>
              <a:spcAft>
                <a:spcPts val="0"/>
              </a:spcAft>
              <a:buClr>
                <a:schemeClr val="dk2"/>
              </a:buClr>
              <a:buSzPts val="1100"/>
              <a:buFont typeface="Calibri"/>
              <a:buChar char="■"/>
            </a:pPr>
            <a:r>
              <a:rPr b="1" lang="en" sz="1100">
                <a:latin typeface="Calibri"/>
                <a:ea typeface="Calibri"/>
                <a:cs typeface="Calibri"/>
                <a:sym typeface="Calibri"/>
              </a:rPr>
              <a:t>Wavelet Transform Selection: </a:t>
            </a:r>
            <a:r>
              <a:rPr lang="en" sz="1100">
                <a:latin typeface="Calibri"/>
                <a:ea typeface="Calibri"/>
                <a:cs typeface="Calibri"/>
                <a:sym typeface="Calibri"/>
              </a:rPr>
              <a:t>The choice of wavelet basis and decomposition levels can significantly impact feature extraction. Selecting an inappropriate wavelet may lead to loss of important information or introduce noise.</a:t>
            </a:r>
            <a:endParaRPr sz="11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Mid Term Presentation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100"/>
              <a:t>Unlocking the Language of Signs: Auslan Recognition through Machine Learning</a:t>
            </a:r>
            <a:endParaRPr sz="4100"/>
          </a:p>
        </p:txBody>
      </p:sp>
      <p:sp>
        <p:nvSpPr>
          <p:cNvPr id="154" name="Google Shape;154;p29"/>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fontScale="62500" lnSpcReduction="20000"/>
          </a:bodyPr>
          <a:lstStyle/>
          <a:p>
            <a:pPr indent="0" lvl="0" marL="0" rtl="0" algn="l">
              <a:spcBef>
                <a:spcPts val="0"/>
              </a:spcBef>
              <a:spcAft>
                <a:spcPts val="0"/>
              </a:spcAft>
              <a:buNone/>
            </a:pPr>
            <a:r>
              <a:rPr lang="en"/>
              <a:t>By</a:t>
            </a:r>
            <a:endParaRPr/>
          </a:p>
          <a:p>
            <a:pPr indent="0" lvl="0" marL="0" rtl="0" algn="l">
              <a:spcBef>
                <a:spcPts val="0"/>
              </a:spcBef>
              <a:spcAft>
                <a:spcPts val="0"/>
              </a:spcAft>
              <a:buNone/>
            </a:pPr>
            <a:r>
              <a:rPr lang="en"/>
              <a:t>Samanvaya Arava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3000"/>
              <a:buFont typeface="Arial"/>
              <a:buNone/>
            </a:pPr>
            <a:r>
              <a:rPr lang="en" sz="3333"/>
              <a:t>Research question</a:t>
            </a:r>
            <a:endParaRPr sz="3333"/>
          </a:p>
          <a:p>
            <a:pPr indent="0" lvl="0" marL="0" rtl="0" algn="l">
              <a:spcBef>
                <a:spcPts val="0"/>
              </a:spcBef>
              <a:spcAft>
                <a:spcPts val="0"/>
              </a:spcAft>
              <a:buClr>
                <a:schemeClr val="dk2"/>
              </a:buClr>
              <a:buSzPct val="36666"/>
              <a:buFont typeface="Arial"/>
              <a:buNone/>
            </a:pPr>
            <a:r>
              <a:t/>
            </a:r>
            <a:endParaRPr/>
          </a:p>
          <a:p>
            <a:pPr indent="0" lvl="0" marL="0" rtl="0" algn="l">
              <a:spcBef>
                <a:spcPts val="0"/>
              </a:spcBef>
              <a:spcAft>
                <a:spcPts val="0"/>
              </a:spcAft>
              <a:buNone/>
            </a:pPr>
            <a:r>
              <a:t/>
            </a:r>
            <a:endParaRPr/>
          </a:p>
        </p:txBody>
      </p:sp>
      <p:sp>
        <p:nvSpPr>
          <p:cNvPr id="160" name="Google Shape;160;p3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Font typeface="Calibri"/>
              <a:buChar char="●"/>
            </a:pPr>
            <a:r>
              <a:rPr lang="en" sz="2400">
                <a:latin typeface="Calibri"/>
                <a:ea typeface="Calibri"/>
                <a:cs typeface="Calibri"/>
                <a:sym typeface="Calibri"/>
              </a:rPr>
              <a:t>Building a machine learning model to recognize Australian Sign Language (Auslan) signs.</a:t>
            </a:r>
            <a:endParaRPr sz="24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Literature Review</a:t>
            </a:r>
            <a:endParaRPr/>
          </a:p>
          <a:p>
            <a:pPr indent="0" lvl="0" marL="0" rtl="0" algn="l">
              <a:spcBef>
                <a:spcPts val="0"/>
              </a:spcBef>
              <a:spcAft>
                <a:spcPts val="0"/>
              </a:spcAft>
              <a:buClr>
                <a:schemeClr val="dk2"/>
              </a:buClr>
              <a:buSzPct val="36666"/>
              <a:buFont typeface="Arial"/>
              <a:buNone/>
            </a:pPr>
            <a:r>
              <a:t/>
            </a:r>
            <a:endParaRPr/>
          </a:p>
          <a:p>
            <a:pPr indent="0" lvl="0" marL="0" rtl="0" algn="l">
              <a:spcBef>
                <a:spcPts val="0"/>
              </a:spcBef>
              <a:spcAft>
                <a:spcPts val="0"/>
              </a:spcAft>
              <a:buNone/>
            </a:pPr>
            <a:r>
              <a:t/>
            </a:r>
            <a:endParaRPr/>
          </a:p>
        </p:txBody>
      </p:sp>
      <p:sp>
        <p:nvSpPr>
          <p:cNvPr id="166" name="Google Shape;166;p31"/>
          <p:cNvSpPr txBox="1"/>
          <p:nvPr>
            <p:ph idx="1" type="body"/>
          </p:nvPr>
        </p:nvSpPr>
        <p:spPr>
          <a:xfrm>
            <a:off x="0" y="572700"/>
            <a:ext cx="9144000" cy="45708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Font typeface="Calibri"/>
              <a:buChar char="●"/>
            </a:pPr>
            <a:r>
              <a:rPr lang="en">
                <a:latin typeface="Calibri"/>
                <a:ea typeface="Calibri"/>
                <a:cs typeface="Calibri"/>
                <a:sym typeface="Calibri"/>
              </a:rPr>
              <a:t>[K Amrutha, et.al 2021 ] </a:t>
            </a:r>
            <a:r>
              <a:rPr lang="en">
                <a:latin typeface="Calibri"/>
                <a:ea typeface="Calibri"/>
                <a:cs typeface="Calibri"/>
                <a:sym typeface="Calibri"/>
              </a:rPr>
              <a:t>The literature review provides a comprehensive overview of various approaches to sign language recognition using different technologies and methodologies. The first set of studies focuses on computer vision-based techniques, using methods such as edge detection, wavelet transforms, and machine learning algorithms like K-Nearest Neighbors (KNN) to recognize sign language gestures. </a:t>
            </a:r>
            <a:endParaRPr>
              <a:latin typeface="Calibri"/>
              <a:ea typeface="Calibri"/>
              <a:cs typeface="Calibri"/>
              <a:sym typeface="Calibri"/>
            </a:endParaRPr>
          </a:p>
          <a:p>
            <a:pPr indent="-325755" lvl="0" marL="457200" rtl="0" algn="l">
              <a:spcBef>
                <a:spcPts val="0"/>
              </a:spcBef>
              <a:spcAft>
                <a:spcPts val="0"/>
              </a:spcAft>
              <a:buSzPct val="100000"/>
              <a:buFont typeface="Calibri"/>
              <a:buChar char="●"/>
            </a:pPr>
            <a:r>
              <a:rPr lang="en">
                <a:latin typeface="Calibri"/>
                <a:ea typeface="Calibri"/>
                <a:cs typeface="Calibri"/>
                <a:sym typeface="Calibri"/>
              </a:rPr>
              <a:t>These studies emphasize the challenges posed by factors like non-uniform lighting, gesture articulation variations, and the need for effective feature extraction methods. While they achieve promising results, limitations such as sensitivity to noise, the impact of wavelet selection, and biases in datasets are acknowledged, indicating areas for further research and improvement.</a:t>
            </a:r>
            <a:endParaRPr>
              <a:latin typeface="Calibri"/>
              <a:ea typeface="Calibri"/>
              <a:cs typeface="Calibri"/>
              <a:sym typeface="Calibri"/>
            </a:endParaRPr>
          </a:p>
          <a:p>
            <a:pPr indent="-325755" lvl="0" marL="457200" rtl="0" algn="l">
              <a:spcBef>
                <a:spcPts val="0"/>
              </a:spcBef>
              <a:spcAft>
                <a:spcPts val="0"/>
              </a:spcAft>
              <a:buSzPct val="100000"/>
              <a:buFont typeface="Calibri"/>
              <a:buChar char="●"/>
            </a:pPr>
            <a:r>
              <a:rPr lang="en">
                <a:latin typeface="Calibri"/>
                <a:ea typeface="Calibri"/>
                <a:cs typeface="Calibri"/>
                <a:sym typeface="Calibri"/>
              </a:rPr>
              <a:t>[Sevg, et.al 2021 ] The second set of studies explores innovative technologies like PowerGloves and RF sensing for sign language recognition. PowerGloves, equipped with sensors, offer precise hand movement tracking, while RF sensing technology captures gestures without cameras or physical contact. </a:t>
            </a:r>
            <a:endParaRPr>
              <a:latin typeface="Calibri"/>
              <a:ea typeface="Calibri"/>
              <a:cs typeface="Calibri"/>
              <a:sym typeface="Calibri"/>
            </a:endParaRPr>
          </a:p>
          <a:p>
            <a:pPr indent="-325755" lvl="0" marL="457200" rtl="0" algn="l">
              <a:spcBef>
                <a:spcPts val="0"/>
              </a:spcBef>
              <a:spcAft>
                <a:spcPts val="0"/>
              </a:spcAft>
              <a:buSzPct val="100000"/>
              <a:buFont typeface="Calibri"/>
              <a:buChar char="●"/>
            </a:pPr>
            <a:r>
              <a:rPr lang="en">
                <a:latin typeface="Calibri"/>
                <a:ea typeface="Calibri"/>
                <a:cs typeface="Calibri"/>
                <a:sym typeface="Calibri"/>
              </a:rPr>
              <a:t>Both studies utilize machine learning models to process the captured data, showcasing the potential of these technologies in recognizing sign language gestures. However, challenges such as signer variability, limited lexicon coverage, and accuracy limitations in RF sensing technology due to environmental factors are highlighted. </a:t>
            </a:r>
            <a:endParaRPr>
              <a:latin typeface="Calibri"/>
              <a:ea typeface="Calibri"/>
              <a:cs typeface="Calibri"/>
              <a:sym typeface="Calibri"/>
            </a:endParaRPr>
          </a:p>
          <a:p>
            <a:pPr indent="-325755" lvl="0" marL="457200" rtl="0" algn="l">
              <a:spcBef>
                <a:spcPts val="0"/>
              </a:spcBef>
              <a:spcAft>
                <a:spcPts val="0"/>
              </a:spcAft>
              <a:buSzPct val="100000"/>
              <a:buFont typeface="Calibri"/>
              <a:buChar char="●"/>
            </a:pPr>
            <a:r>
              <a:rPr lang="en">
                <a:latin typeface="Calibri"/>
                <a:ea typeface="Calibri"/>
                <a:cs typeface="Calibri"/>
                <a:sym typeface="Calibri"/>
              </a:rPr>
              <a:t>These studies demonstrate the ongoing efforts to explore diverse technological avenues for improving sign language recognition systems, addressing specific limitations unique to each approach.</a:t>
            </a:r>
            <a:endParaRPr>
              <a:latin typeface="Calibri"/>
              <a:ea typeface="Calibri"/>
              <a:cs typeface="Calibri"/>
              <a:sym typeface="Calibri"/>
            </a:endParaRPr>
          </a:p>
          <a:p>
            <a:pPr indent="0" lvl="0" marL="0" rtl="0" algn="l">
              <a:spcBef>
                <a:spcPts val="1200"/>
              </a:spcBef>
              <a:spcAft>
                <a:spcPts val="1200"/>
              </a:spcAft>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Project Proposal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172" name="Google Shape;172;p32"/>
          <p:cNvSpPr txBox="1"/>
          <p:nvPr>
            <p:ph idx="1" type="body"/>
          </p:nvPr>
        </p:nvSpPr>
        <p:spPr>
          <a:xfrm>
            <a:off x="0" y="572700"/>
            <a:ext cx="9144000" cy="4570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alibri"/>
              <a:buChar char="●"/>
            </a:pPr>
            <a:r>
              <a:rPr lang="en">
                <a:latin typeface="Calibri"/>
                <a:ea typeface="Calibri"/>
                <a:cs typeface="Calibri"/>
                <a:sym typeface="Calibri"/>
              </a:rPr>
              <a:t>Link - </a:t>
            </a:r>
            <a:r>
              <a:rPr lang="en" u="sng">
                <a:solidFill>
                  <a:schemeClr val="hlink"/>
                </a:solidFill>
                <a:latin typeface="Calibri"/>
                <a:ea typeface="Calibri"/>
                <a:cs typeface="Calibri"/>
                <a:sym typeface="Calibri"/>
                <a:hlinkClick r:id="rId3"/>
              </a:rPr>
              <a:t>Australian Sign Language signs</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Description</a:t>
            </a:r>
            <a:endParaRPr>
              <a:latin typeface="Calibri"/>
              <a:ea typeface="Calibri"/>
              <a:cs typeface="Calibri"/>
              <a:sym typeface="Calibri"/>
            </a:endParaRPr>
          </a:p>
          <a:p>
            <a:pPr indent="-292100" lvl="1" marL="914400" rtl="0" algn="l">
              <a:spcBef>
                <a:spcPts val="0"/>
              </a:spcBef>
              <a:spcAft>
                <a:spcPts val="0"/>
              </a:spcAft>
              <a:buSzPts val="1000"/>
              <a:buFont typeface="Calibri"/>
              <a:buChar char="○"/>
            </a:pPr>
            <a:r>
              <a:rPr lang="en" sz="1000">
                <a:latin typeface="Calibri"/>
                <a:ea typeface="Calibri"/>
                <a:cs typeface="Calibri"/>
                <a:sym typeface="Calibri"/>
              </a:rPr>
              <a:t>The data was captured over nine weeks from a native Auslan signer using sophisticated equipment, including Fifth Dimension Technologies (5DT) gloves and Ascension Flock-of-Birds magnetic position trackers. </a:t>
            </a:r>
            <a:endParaRPr sz="1000">
              <a:latin typeface="Calibri"/>
              <a:ea typeface="Calibri"/>
              <a:cs typeface="Calibri"/>
              <a:sym typeface="Calibri"/>
            </a:endParaRPr>
          </a:p>
          <a:p>
            <a:pPr indent="-292100" lvl="1" marL="914400" rtl="0" algn="l">
              <a:spcBef>
                <a:spcPts val="0"/>
              </a:spcBef>
              <a:spcAft>
                <a:spcPts val="0"/>
              </a:spcAft>
              <a:buSzPts val="1000"/>
              <a:buFont typeface="Calibri"/>
              <a:buChar char="○"/>
            </a:pPr>
            <a:r>
              <a:rPr lang="en" sz="1000">
                <a:latin typeface="Calibri"/>
                <a:ea typeface="Calibri"/>
                <a:cs typeface="Calibri"/>
                <a:sym typeface="Calibri"/>
              </a:rPr>
              <a:t>The setup included two gloves, two position trackers, and a PC with specific hardware specifications. The Flock system provided high-quality data with six degrees of freedom for each hand, accurate to 14-bit resolution, including finger bend measurements. </a:t>
            </a:r>
            <a:endParaRPr sz="10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Size -The data set contains 95 different signs, each with 27 samples, making a total of 2565 signs. </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Parameters - Total of 15 parameters are there.  </a:t>
            </a:r>
            <a:r>
              <a:rPr lang="en" sz="1000">
                <a:solidFill>
                  <a:srgbClr val="303030"/>
                </a:solidFill>
                <a:latin typeface="Calibri"/>
                <a:ea typeface="Calibri"/>
                <a:cs typeface="Calibri"/>
                <a:sym typeface="Calibri"/>
              </a:rPr>
              <a:t> </a:t>
            </a:r>
            <a:endParaRPr sz="1000">
              <a:solidFill>
                <a:srgbClr val="303030"/>
              </a:solidFill>
              <a:latin typeface="Calibri"/>
              <a:ea typeface="Calibri"/>
              <a:cs typeface="Calibri"/>
              <a:sym typeface="Calibri"/>
            </a:endParaRPr>
          </a:p>
          <a:p>
            <a:pPr indent="0" lvl="0" marL="0" rtl="0" algn="l">
              <a:lnSpc>
                <a:spcPct val="100000"/>
              </a:lnSpc>
              <a:spcBef>
                <a:spcPts val="1200"/>
              </a:spcBef>
              <a:spcAft>
                <a:spcPts val="0"/>
              </a:spcAft>
              <a:buNone/>
            </a:pPr>
            <a:r>
              <a:rPr lang="en" sz="1000">
                <a:solidFill>
                  <a:srgbClr val="303030"/>
                </a:solidFill>
                <a:latin typeface="Calibri"/>
                <a:ea typeface="Calibri"/>
                <a:cs typeface="Calibri"/>
                <a:sym typeface="Calibri"/>
              </a:rPr>
              <a:t>For example </a:t>
            </a:r>
            <a:r>
              <a:rPr lang="en" sz="1000">
                <a:solidFill>
                  <a:srgbClr val="333333"/>
                </a:solidFill>
                <a:latin typeface="Calibri"/>
                <a:ea typeface="Calibri"/>
                <a:cs typeface="Calibri"/>
                <a:sym typeface="Calibri"/>
              </a:rPr>
              <a:t>x position expressed relative to a zero point set slightly below the chin. Expressed in meters. y position expressed relative to a zero point set slightly below the chin. Expressed in meters. z position expressed relative to a zero point set slightly below the chin. Expressed in meters. roll expressed as a value between -0.5 and 0.5 with 0 being palm down. </a:t>
            </a:r>
            <a:endParaRPr sz="1000">
              <a:solidFill>
                <a:srgbClr val="333333"/>
              </a:solidFill>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Snapshot of the data (screenshot or other)</a:t>
            </a:r>
            <a:endParaRPr>
              <a:latin typeface="Calibri"/>
              <a:ea typeface="Calibri"/>
              <a:cs typeface="Calibri"/>
              <a:sym typeface="Calibri"/>
            </a:endParaRPr>
          </a:p>
        </p:txBody>
      </p:sp>
      <p:pic>
        <p:nvPicPr>
          <p:cNvPr id="173" name="Google Shape;173;p32"/>
          <p:cNvPicPr preferRelativeResize="0"/>
          <p:nvPr/>
        </p:nvPicPr>
        <p:blipFill>
          <a:blip r:embed="rId4">
            <a:alphaModFix/>
          </a:blip>
          <a:stretch>
            <a:fillRect/>
          </a:stretch>
        </p:blipFill>
        <p:spPr>
          <a:xfrm>
            <a:off x="1927762" y="3860375"/>
            <a:ext cx="5288476" cy="1206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179" name="Google Shape;179;p33"/>
          <p:cNvPicPr preferRelativeResize="0"/>
          <p:nvPr/>
        </p:nvPicPr>
        <p:blipFill>
          <a:blip r:embed="rId3">
            <a:alphaModFix/>
          </a:blip>
          <a:stretch>
            <a:fillRect/>
          </a:stretch>
        </p:blipFill>
        <p:spPr>
          <a:xfrm>
            <a:off x="858575" y="0"/>
            <a:ext cx="3580401" cy="3008725"/>
          </a:xfrm>
          <a:prstGeom prst="rect">
            <a:avLst/>
          </a:prstGeom>
          <a:noFill/>
          <a:ln>
            <a:noFill/>
          </a:ln>
        </p:spPr>
      </p:pic>
      <p:pic>
        <p:nvPicPr>
          <p:cNvPr id="180" name="Google Shape;180;p33"/>
          <p:cNvPicPr preferRelativeResize="0"/>
          <p:nvPr/>
        </p:nvPicPr>
        <p:blipFill>
          <a:blip r:embed="rId4">
            <a:alphaModFix/>
          </a:blip>
          <a:stretch>
            <a:fillRect/>
          </a:stretch>
        </p:blipFill>
        <p:spPr>
          <a:xfrm>
            <a:off x="5437750" y="0"/>
            <a:ext cx="3706250" cy="2947824"/>
          </a:xfrm>
          <a:prstGeom prst="rect">
            <a:avLst/>
          </a:prstGeom>
          <a:noFill/>
          <a:ln>
            <a:noFill/>
          </a:ln>
        </p:spPr>
      </p:pic>
      <p:pic>
        <p:nvPicPr>
          <p:cNvPr id="181" name="Google Shape;181;p33"/>
          <p:cNvPicPr preferRelativeResize="0"/>
          <p:nvPr/>
        </p:nvPicPr>
        <p:blipFill>
          <a:blip r:embed="rId5">
            <a:alphaModFix/>
          </a:blip>
          <a:stretch>
            <a:fillRect/>
          </a:stretch>
        </p:blipFill>
        <p:spPr>
          <a:xfrm>
            <a:off x="1625238" y="3008725"/>
            <a:ext cx="5893524" cy="2001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187" name="Google Shape;187;p34"/>
          <p:cNvPicPr preferRelativeResize="0"/>
          <p:nvPr/>
        </p:nvPicPr>
        <p:blipFill>
          <a:blip r:embed="rId3">
            <a:alphaModFix/>
          </a:blip>
          <a:stretch>
            <a:fillRect/>
          </a:stretch>
        </p:blipFill>
        <p:spPr>
          <a:xfrm>
            <a:off x="4786651" y="2384075"/>
            <a:ext cx="4061025" cy="2666402"/>
          </a:xfrm>
          <a:prstGeom prst="rect">
            <a:avLst/>
          </a:prstGeom>
          <a:noFill/>
          <a:ln>
            <a:noFill/>
          </a:ln>
        </p:spPr>
      </p:pic>
      <p:pic>
        <p:nvPicPr>
          <p:cNvPr id="188" name="Google Shape;188;p34"/>
          <p:cNvPicPr preferRelativeResize="0"/>
          <p:nvPr/>
        </p:nvPicPr>
        <p:blipFill>
          <a:blip r:embed="rId4">
            <a:alphaModFix/>
          </a:blip>
          <a:stretch>
            <a:fillRect/>
          </a:stretch>
        </p:blipFill>
        <p:spPr>
          <a:xfrm>
            <a:off x="109475" y="1211188"/>
            <a:ext cx="4107975" cy="2721118"/>
          </a:xfrm>
          <a:prstGeom prst="rect">
            <a:avLst/>
          </a:prstGeom>
          <a:noFill/>
          <a:ln>
            <a:noFill/>
          </a:ln>
        </p:spPr>
      </p:pic>
      <p:pic>
        <p:nvPicPr>
          <p:cNvPr id="189" name="Google Shape;189;p34"/>
          <p:cNvPicPr preferRelativeResize="0"/>
          <p:nvPr/>
        </p:nvPicPr>
        <p:blipFill>
          <a:blip r:embed="rId5">
            <a:alphaModFix/>
          </a:blip>
          <a:stretch>
            <a:fillRect/>
          </a:stretch>
        </p:blipFill>
        <p:spPr>
          <a:xfrm>
            <a:off x="5409975" y="0"/>
            <a:ext cx="2814376" cy="23185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and Next steps</a:t>
            </a:r>
            <a:endParaRPr/>
          </a:p>
          <a:p>
            <a:pPr indent="0" lvl="0" marL="0" rtl="0" algn="l">
              <a:spcBef>
                <a:spcPts val="0"/>
              </a:spcBef>
              <a:spcAft>
                <a:spcPts val="0"/>
              </a:spcAft>
              <a:buClr>
                <a:schemeClr val="dk2"/>
              </a:buClr>
              <a:buSzPct val="36666"/>
              <a:buFont typeface="Arial"/>
              <a:buNone/>
            </a:pPr>
            <a:r>
              <a:t/>
            </a:r>
            <a:endParaRPr/>
          </a:p>
          <a:p>
            <a:pPr indent="0" lvl="0" marL="0" rtl="0" algn="l">
              <a:spcBef>
                <a:spcPts val="0"/>
              </a:spcBef>
              <a:spcAft>
                <a:spcPts val="0"/>
              </a:spcAft>
              <a:buClr>
                <a:schemeClr val="dk2"/>
              </a:buClr>
              <a:buSzPct val="36666"/>
              <a:buFont typeface="Arial"/>
              <a:buNone/>
            </a:pPr>
            <a:r>
              <a:t/>
            </a:r>
            <a:endParaRPr/>
          </a:p>
          <a:p>
            <a:pPr indent="0" lvl="0" marL="0" rtl="0" algn="l">
              <a:spcBef>
                <a:spcPts val="0"/>
              </a:spcBef>
              <a:spcAft>
                <a:spcPts val="0"/>
              </a:spcAft>
              <a:buNone/>
            </a:pPr>
            <a:r>
              <a:t/>
            </a:r>
            <a:endParaRPr/>
          </a:p>
        </p:txBody>
      </p:sp>
      <p:sp>
        <p:nvSpPr>
          <p:cNvPr id="195" name="Google Shape;195;p35"/>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Clr>
                <a:srgbClr val="333333"/>
              </a:buClr>
              <a:buSzPts val="900"/>
              <a:buFont typeface="Calibri"/>
              <a:buAutoNum type="arabicPeriod"/>
            </a:pPr>
            <a:r>
              <a:rPr lang="en" sz="900">
                <a:solidFill>
                  <a:srgbClr val="333333"/>
                </a:solidFill>
                <a:latin typeface="Calibri"/>
                <a:ea typeface="Calibri"/>
                <a:cs typeface="Calibri"/>
                <a:sym typeface="Calibri"/>
              </a:rPr>
              <a:t>Data Preprocessing:</a:t>
            </a:r>
            <a:endParaRPr sz="900">
              <a:solidFill>
                <a:srgbClr val="333333"/>
              </a:solidFill>
              <a:latin typeface="Calibri"/>
              <a:ea typeface="Calibri"/>
              <a:cs typeface="Calibri"/>
              <a:sym typeface="Calibri"/>
            </a:endParaRPr>
          </a:p>
          <a:p>
            <a:pPr indent="-285750" lvl="1" marL="914400" rtl="0" algn="l">
              <a:spcBef>
                <a:spcPts val="0"/>
              </a:spcBef>
              <a:spcAft>
                <a:spcPts val="0"/>
              </a:spcAft>
              <a:buClr>
                <a:srgbClr val="333333"/>
              </a:buClr>
              <a:buSzPts val="900"/>
              <a:buFont typeface="Calibri"/>
              <a:buAutoNum type="alphaLcPeriod"/>
            </a:pPr>
            <a:r>
              <a:rPr lang="en" sz="900">
                <a:solidFill>
                  <a:srgbClr val="333333"/>
                </a:solidFill>
                <a:latin typeface="Calibri"/>
                <a:ea typeface="Calibri"/>
                <a:cs typeface="Calibri"/>
                <a:sym typeface="Calibri"/>
              </a:rPr>
              <a:t>Feature Engineering: Identify crucial features for Auslan sign recognition.</a:t>
            </a:r>
            <a:endParaRPr sz="900">
              <a:solidFill>
                <a:srgbClr val="333333"/>
              </a:solidFill>
              <a:latin typeface="Calibri"/>
              <a:ea typeface="Calibri"/>
              <a:cs typeface="Calibri"/>
              <a:sym typeface="Calibri"/>
            </a:endParaRPr>
          </a:p>
          <a:p>
            <a:pPr indent="-285750" lvl="1" marL="914400" rtl="0" algn="l">
              <a:spcBef>
                <a:spcPts val="0"/>
              </a:spcBef>
              <a:spcAft>
                <a:spcPts val="0"/>
              </a:spcAft>
              <a:buClr>
                <a:srgbClr val="333333"/>
              </a:buClr>
              <a:buSzPts val="900"/>
              <a:buFont typeface="Calibri"/>
              <a:buAutoNum type="alphaLcPeriod"/>
            </a:pPr>
            <a:r>
              <a:rPr lang="en" sz="900">
                <a:solidFill>
                  <a:srgbClr val="333333"/>
                </a:solidFill>
                <a:latin typeface="Calibri"/>
                <a:ea typeface="Calibri"/>
                <a:cs typeface="Calibri"/>
                <a:sym typeface="Calibri"/>
              </a:rPr>
              <a:t>Normalization: Ensure consistent feature scales.</a:t>
            </a:r>
            <a:endParaRPr sz="900">
              <a:solidFill>
                <a:srgbClr val="333333"/>
              </a:solidFill>
              <a:latin typeface="Calibri"/>
              <a:ea typeface="Calibri"/>
              <a:cs typeface="Calibri"/>
              <a:sym typeface="Calibri"/>
            </a:endParaRPr>
          </a:p>
          <a:p>
            <a:pPr indent="-285750" lvl="1" marL="914400" rtl="0" algn="l">
              <a:spcBef>
                <a:spcPts val="0"/>
              </a:spcBef>
              <a:spcAft>
                <a:spcPts val="0"/>
              </a:spcAft>
              <a:buClr>
                <a:srgbClr val="333333"/>
              </a:buClr>
              <a:buSzPts val="900"/>
              <a:buFont typeface="Calibri"/>
              <a:buAutoNum type="alphaLcPeriod"/>
            </a:pPr>
            <a:r>
              <a:rPr lang="en" sz="900">
                <a:solidFill>
                  <a:srgbClr val="333333"/>
                </a:solidFill>
                <a:latin typeface="Calibri"/>
                <a:ea typeface="Calibri"/>
                <a:cs typeface="Calibri"/>
                <a:sym typeface="Calibri"/>
              </a:rPr>
              <a:t>Handle Missing Data: Use appropriate imputation techniques.</a:t>
            </a:r>
            <a:endParaRPr sz="900">
              <a:solidFill>
                <a:srgbClr val="333333"/>
              </a:solidFill>
              <a:latin typeface="Calibri"/>
              <a:ea typeface="Calibri"/>
              <a:cs typeface="Calibri"/>
              <a:sym typeface="Calibri"/>
            </a:endParaRPr>
          </a:p>
          <a:p>
            <a:pPr indent="-285750" lvl="0" marL="457200" rtl="0" algn="l">
              <a:spcBef>
                <a:spcPts val="0"/>
              </a:spcBef>
              <a:spcAft>
                <a:spcPts val="0"/>
              </a:spcAft>
              <a:buClr>
                <a:srgbClr val="333333"/>
              </a:buClr>
              <a:buSzPts val="900"/>
              <a:buFont typeface="Calibri"/>
              <a:buAutoNum type="arabicPeriod"/>
            </a:pPr>
            <a:r>
              <a:rPr lang="en" sz="900">
                <a:solidFill>
                  <a:srgbClr val="333333"/>
                </a:solidFill>
                <a:latin typeface="Calibri"/>
                <a:ea typeface="Calibri"/>
                <a:cs typeface="Calibri"/>
                <a:sym typeface="Calibri"/>
              </a:rPr>
              <a:t>Feature Selection:</a:t>
            </a:r>
            <a:endParaRPr sz="900">
              <a:solidFill>
                <a:srgbClr val="333333"/>
              </a:solidFill>
              <a:latin typeface="Calibri"/>
              <a:ea typeface="Calibri"/>
              <a:cs typeface="Calibri"/>
              <a:sym typeface="Calibri"/>
            </a:endParaRPr>
          </a:p>
          <a:p>
            <a:pPr indent="-285750" lvl="1" marL="914400" rtl="0" algn="l">
              <a:spcBef>
                <a:spcPts val="0"/>
              </a:spcBef>
              <a:spcAft>
                <a:spcPts val="0"/>
              </a:spcAft>
              <a:buClr>
                <a:srgbClr val="333333"/>
              </a:buClr>
              <a:buSzPts val="900"/>
              <a:buFont typeface="Calibri"/>
              <a:buAutoNum type="alphaLcPeriod"/>
            </a:pPr>
            <a:r>
              <a:rPr lang="en" sz="900">
                <a:solidFill>
                  <a:srgbClr val="333333"/>
                </a:solidFill>
                <a:latin typeface="Calibri"/>
                <a:ea typeface="Calibri"/>
                <a:cs typeface="Calibri"/>
                <a:sym typeface="Calibri"/>
              </a:rPr>
              <a:t>Statistical Methods: Use correlation analysis for relevant feature selection.</a:t>
            </a:r>
            <a:endParaRPr sz="900">
              <a:solidFill>
                <a:srgbClr val="333333"/>
              </a:solidFill>
              <a:latin typeface="Calibri"/>
              <a:ea typeface="Calibri"/>
              <a:cs typeface="Calibri"/>
              <a:sym typeface="Calibri"/>
            </a:endParaRPr>
          </a:p>
          <a:p>
            <a:pPr indent="-285750" lvl="1" marL="914400" rtl="0" algn="l">
              <a:spcBef>
                <a:spcPts val="0"/>
              </a:spcBef>
              <a:spcAft>
                <a:spcPts val="0"/>
              </a:spcAft>
              <a:buClr>
                <a:srgbClr val="333333"/>
              </a:buClr>
              <a:buSzPts val="900"/>
              <a:buFont typeface="Calibri"/>
              <a:buAutoNum type="alphaLcPeriod"/>
            </a:pPr>
            <a:r>
              <a:rPr lang="en" sz="900">
                <a:solidFill>
                  <a:srgbClr val="333333"/>
                </a:solidFill>
                <a:latin typeface="Calibri"/>
                <a:ea typeface="Calibri"/>
                <a:cs typeface="Calibri"/>
                <a:sym typeface="Calibri"/>
              </a:rPr>
              <a:t>Dimensionality Reduction: Apply PCA for reduced feature space.</a:t>
            </a:r>
            <a:endParaRPr sz="900">
              <a:solidFill>
                <a:srgbClr val="333333"/>
              </a:solidFill>
              <a:latin typeface="Calibri"/>
              <a:ea typeface="Calibri"/>
              <a:cs typeface="Calibri"/>
              <a:sym typeface="Calibri"/>
            </a:endParaRPr>
          </a:p>
          <a:p>
            <a:pPr indent="-285750" lvl="0" marL="457200" rtl="0" algn="l">
              <a:spcBef>
                <a:spcPts val="0"/>
              </a:spcBef>
              <a:spcAft>
                <a:spcPts val="0"/>
              </a:spcAft>
              <a:buClr>
                <a:srgbClr val="333333"/>
              </a:buClr>
              <a:buSzPts val="900"/>
              <a:buFont typeface="Calibri"/>
              <a:buAutoNum type="arabicPeriod"/>
            </a:pPr>
            <a:r>
              <a:rPr lang="en" sz="900">
                <a:solidFill>
                  <a:srgbClr val="333333"/>
                </a:solidFill>
                <a:latin typeface="Calibri"/>
                <a:ea typeface="Calibri"/>
                <a:cs typeface="Calibri"/>
                <a:sym typeface="Calibri"/>
              </a:rPr>
              <a:t>Model Selection:</a:t>
            </a:r>
            <a:endParaRPr sz="900">
              <a:solidFill>
                <a:srgbClr val="333333"/>
              </a:solidFill>
              <a:latin typeface="Calibri"/>
              <a:ea typeface="Calibri"/>
              <a:cs typeface="Calibri"/>
              <a:sym typeface="Calibri"/>
            </a:endParaRPr>
          </a:p>
          <a:p>
            <a:pPr indent="-285750" lvl="1" marL="914400" rtl="0" algn="l">
              <a:spcBef>
                <a:spcPts val="0"/>
              </a:spcBef>
              <a:spcAft>
                <a:spcPts val="0"/>
              </a:spcAft>
              <a:buClr>
                <a:srgbClr val="333333"/>
              </a:buClr>
              <a:buSzPts val="900"/>
              <a:buFont typeface="Calibri"/>
              <a:buAutoNum type="alphaLcPeriod"/>
            </a:pPr>
            <a:r>
              <a:rPr lang="en" sz="900">
                <a:solidFill>
                  <a:srgbClr val="333333"/>
                </a:solidFill>
                <a:latin typeface="Calibri"/>
                <a:ea typeface="Calibri"/>
                <a:cs typeface="Calibri"/>
                <a:sym typeface="Calibri"/>
              </a:rPr>
              <a:t>Algorithm Choice: Experiment with Decision Trees, Random Forests, SVM, CNN, or RNN.</a:t>
            </a:r>
            <a:endParaRPr sz="900">
              <a:solidFill>
                <a:srgbClr val="333333"/>
              </a:solidFill>
              <a:latin typeface="Calibri"/>
              <a:ea typeface="Calibri"/>
              <a:cs typeface="Calibri"/>
              <a:sym typeface="Calibri"/>
            </a:endParaRPr>
          </a:p>
          <a:p>
            <a:pPr indent="-285750" lvl="1" marL="914400" rtl="0" algn="l">
              <a:spcBef>
                <a:spcPts val="0"/>
              </a:spcBef>
              <a:spcAft>
                <a:spcPts val="0"/>
              </a:spcAft>
              <a:buClr>
                <a:srgbClr val="333333"/>
              </a:buClr>
              <a:buSzPts val="900"/>
              <a:buFont typeface="Calibri"/>
              <a:buAutoNum type="alphaLcPeriod"/>
            </a:pPr>
            <a:r>
              <a:rPr lang="en" sz="900">
                <a:solidFill>
                  <a:srgbClr val="333333"/>
                </a:solidFill>
                <a:latin typeface="Calibri"/>
                <a:ea typeface="Calibri"/>
                <a:cs typeface="Calibri"/>
                <a:sym typeface="Calibri"/>
              </a:rPr>
              <a:t>Hyperparameter Tuning: Use grid search or random search for optimal settings.</a:t>
            </a:r>
            <a:endParaRPr sz="900">
              <a:solidFill>
                <a:srgbClr val="333333"/>
              </a:solidFill>
              <a:latin typeface="Calibri"/>
              <a:ea typeface="Calibri"/>
              <a:cs typeface="Calibri"/>
              <a:sym typeface="Calibri"/>
            </a:endParaRPr>
          </a:p>
          <a:p>
            <a:pPr indent="-285750" lvl="1" marL="914400" rtl="0" algn="l">
              <a:spcBef>
                <a:spcPts val="0"/>
              </a:spcBef>
              <a:spcAft>
                <a:spcPts val="0"/>
              </a:spcAft>
              <a:buClr>
                <a:srgbClr val="333333"/>
              </a:buClr>
              <a:buSzPts val="900"/>
              <a:buFont typeface="Calibri"/>
              <a:buAutoNum type="alphaLcPeriod"/>
            </a:pPr>
            <a:r>
              <a:rPr lang="en" sz="900">
                <a:solidFill>
                  <a:srgbClr val="333333"/>
                </a:solidFill>
                <a:latin typeface="Calibri"/>
                <a:ea typeface="Calibri"/>
                <a:cs typeface="Calibri"/>
                <a:sym typeface="Calibri"/>
              </a:rPr>
              <a:t>Ensemble Techniques: Explore Bagging or Boosting for improved accuracy.</a:t>
            </a:r>
            <a:endParaRPr sz="900">
              <a:solidFill>
                <a:srgbClr val="333333"/>
              </a:solidFill>
              <a:latin typeface="Calibri"/>
              <a:ea typeface="Calibri"/>
              <a:cs typeface="Calibri"/>
              <a:sym typeface="Calibri"/>
            </a:endParaRPr>
          </a:p>
          <a:p>
            <a:pPr indent="-285750" lvl="0" marL="457200" rtl="0" algn="l">
              <a:spcBef>
                <a:spcPts val="0"/>
              </a:spcBef>
              <a:spcAft>
                <a:spcPts val="0"/>
              </a:spcAft>
              <a:buClr>
                <a:srgbClr val="333333"/>
              </a:buClr>
              <a:buSzPts val="900"/>
              <a:buFont typeface="Calibri"/>
              <a:buAutoNum type="arabicPeriod"/>
            </a:pPr>
            <a:r>
              <a:rPr lang="en" sz="900">
                <a:solidFill>
                  <a:srgbClr val="333333"/>
                </a:solidFill>
                <a:latin typeface="Calibri"/>
                <a:ea typeface="Calibri"/>
                <a:cs typeface="Calibri"/>
                <a:sym typeface="Calibri"/>
              </a:rPr>
              <a:t>Model Training and Validation:</a:t>
            </a:r>
            <a:endParaRPr sz="900">
              <a:solidFill>
                <a:srgbClr val="333333"/>
              </a:solidFill>
              <a:latin typeface="Calibri"/>
              <a:ea typeface="Calibri"/>
              <a:cs typeface="Calibri"/>
              <a:sym typeface="Calibri"/>
            </a:endParaRPr>
          </a:p>
          <a:p>
            <a:pPr indent="-285750" lvl="1" marL="914400" rtl="0" algn="l">
              <a:spcBef>
                <a:spcPts val="0"/>
              </a:spcBef>
              <a:spcAft>
                <a:spcPts val="0"/>
              </a:spcAft>
              <a:buClr>
                <a:srgbClr val="333333"/>
              </a:buClr>
              <a:buSzPts val="900"/>
              <a:buFont typeface="Calibri"/>
              <a:buAutoNum type="alphaLcPeriod"/>
            </a:pPr>
            <a:r>
              <a:rPr lang="en" sz="900">
                <a:solidFill>
                  <a:srgbClr val="333333"/>
                </a:solidFill>
                <a:latin typeface="Calibri"/>
                <a:ea typeface="Calibri"/>
                <a:cs typeface="Calibri"/>
                <a:sym typeface="Calibri"/>
              </a:rPr>
              <a:t>Training and Validation: Split data, train models, and validate using accuracy metrics.</a:t>
            </a:r>
            <a:endParaRPr sz="900">
              <a:solidFill>
                <a:srgbClr val="333333"/>
              </a:solidFill>
              <a:latin typeface="Calibri"/>
              <a:ea typeface="Calibri"/>
              <a:cs typeface="Calibri"/>
              <a:sym typeface="Calibri"/>
            </a:endParaRPr>
          </a:p>
          <a:p>
            <a:pPr indent="-285750" lvl="0" marL="457200" rtl="0" algn="l">
              <a:spcBef>
                <a:spcPts val="0"/>
              </a:spcBef>
              <a:spcAft>
                <a:spcPts val="0"/>
              </a:spcAft>
              <a:buClr>
                <a:srgbClr val="333333"/>
              </a:buClr>
              <a:buSzPts val="900"/>
              <a:buFont typeface="Calibri"/>
              <a:buAutoNum type="arabicPeriod"/>
            </a:pPr>
            <a:r>
              <a:rPr lang="en" sz="900">
                <a:solidFill>
                  <a:srgbClr val="333333"/>
                </a:solidFill>
                <a:latin typeface="Calibri"/>
                <a:ea typeface="Calibri"/>
                <a:cs typeface="Calibri"/>
                <a:sym typeface="Calibri"/>
              </a:rPr>
              <a:t>Model Evaluation and Fine-Tuning:</a:t>
            </a:r>
            <a:endParaRPr sz="900">
              <a:solidFill>
                <a:srgbClr val="333333"/>
              </a:solidFill>
              <a:latin typeface="Calibri"/>
              <a:ea typeface="Calibri"/>
              <a:cs typeface="Calibri"/>
              <a:sym typeface="Calibri"/>
            </a:endParaRPr>
          </a:p>
          <a:p>
            <a:pPr indent="-285750" lvl="1" marL="914400" rtl="0" algn="l">
              <a:spcBef>
                <a:spcPts val="0"/>
              </a:spcBef>
              <a:spcAft>
                <a:spcPts val="0"/>
              </a:spcAft>
              <a:buClr>
                <a:srgbClr val="333333"/>
              </a:buClr>
              <a:buSzPts val="900"/>
              <a:buFont typeface="Calibri"/>
              <a:buAutoNum type="alphaLcPeriod"/>
            </a:pPr>
            <a:r>
              <a:rPr lang="en" sz="900">
                <a:solidFill>
                  <a:srgbClr val="333333"/>
                </a:solidFill>
                <a:latin typeface="Calibri"/>
                <a:ea typeface="Calibri"/>
                <a:cs typeface="Calibri"/>
                <a:sym typeface="Calibri"/>
              </a:rPr>
              <a:t>Evaluation Metrics: Assess models using key metrics like accuracy, precision, recall, and F1-score.</a:t>
            </a:r>
            <a:endParaRPr sz="900">
              <a:solidFill>
                <a:srgbClr val="333333"/>
              </a:solidFill>
              <a:latin typeface="Calibri"/>
              <a:ea typeface="Calibri"/>
              <a:cs typeface="Calibri"/>
              <a:sym typeface="Calibri"/>
            </a:endParaRPr>
          </a:p>
          <a:p>
            <a:pPr indent="-285750" lvl="1" marL="914400" rtl="0" algn="l">
              <a:spcBef>
                <a:spcPts val="0"/>
              </a:spcBef>
              <a:spcAft>
                <a:spcPts val="0"/>
              </a:spcAft>
              <a:buClr>
                <a:srgbClr val="333333"/>
              </a:buClr>
              <a:buSzPts val="900"/>
              <a:buFont typeface="Calibri"/>
              <a:buAutoNum type="alphaLcPeriod"/>
            </a:pPr>
            <a:r>
              <a:rPr lang="en" sz="900">
                <a:solidFill>
                  <a:srgbClr val="333333"/>
                </a:solidFill>
                <a:latin typeface="Calibri"/>
                <a:ea typeface="Calibri"/>
                <a:cs typeface="Calibri"/>
                <a:sym typeface="Calibri"/>
              </a:rPr>
              <a:t>Fine-Tuning: Adjust models based on evaluation results.</a:t>
            </a:r>
            <a:endParaRPr sz="900">
              <a:solidFill>
                <a:srgbClr val="333333"/>
              </a:solidFill>
              <a:latin typeface="Calibri"/>
              <a:ea typeface="Calibri"/>
              <a:cs typeface="Calibri"/>
              <a:sym typeface="Calibri"/>
            </a:endParaRPr>
          </a:p>
          <a:p>
            <a:pPr indent="-285750" lvl="0" marL="457200" rtl="0" algn="l">
              <a:spcBef>
                <a:spcPts val="0"/>
              </a:spcBef>
              <a:spcAft>
                <a:spcPts val="0"/>
              </a:spcAft>
              <a:buClr>
                <a:srgbClr val="333333"/>
              </a:buClr>
              <a:buSzPts val="900"/>
              <a:buFont typeface="Calibri"/>
              <a:buAutoNum type="arabicPeriod"/>
            </a:pPr>
            <a:r>
              <a:rPr lang="en" sz="900">
                <a:solidFill>
                  <a:srgbClr val="333333"/>
                </a:solidFill>
                <a:latin typeface="Calibri"/>
                <a:ea typeface="Calibri"/>
                <a:cs typeface="Calibri"/>
                <a:sym typeface="Calibri"/>
              </a:rPr>
              <a:t>Iterative Model Refinement:</a:t>
            </a:r>
            <a:endParaRPr sz="900">
              <a:solidFill>
                <a:srgbClr val="333333"/>
              </a:solidFill>
              <a:latin typeface="Calibri"/>
              <a:ea typeface="Calibri"/>
              <a:cs typeface="Calibri"/>
              <a:sym typeface="Calibri"/>
            </a:endParaRPr>
          </a:p>
          <a:p>
            <a:pPr indent="-285750" lvl="1" marL="914400" rtl="0" algn="l">
              <a:spcBef>
                <a:spcPts val="0"/>
              </a:spcBef>
              <a:spcAft>
                <a:spcPts val="0"/>
              </a:spcAft>
              <a:buClr>
                <a:srgbClr val="333333"/>
              </a:buClr>
              <a:buSzPts val="900"/>
              <a:buFont typeface="Calibri"/>
              <a:buAutoNum type="alphaLcPeriod"/>
            </a:pPr>
            <a:r>
              <a:rPr lang="en" sz="900">
                <a:solidFill>
                  <a:srgbClr val="333333"/>
                </a:solidFill>
                <a:latin typeface="Calibri"/>
                <a:ea typeface="Calibri"/>
                <a:cs typeface="Calibri"/>
                <a:sym typeface="Calibri"/>
              </a:rPr>
              <a:t>Refinement: Iteratively refine models based on feedback.</a:t>
            </a:r>
            <a:endParaRPr sz="900">
              <a:solidFill>
                <a:srgbClr val="333333"/>
              </a:solidFill>
              <a:latin typeface="Calibri"/>
              <a:ea typeface="Calibri"/>
              <a:cs typeface="Calibri"/>
              <a:sym typeface="Calibri"/>
            </a:endParaRPr>
          </a:p>
          <a:p>
            <a:pPr indent="-285750" lvl="0" marL="457200" rtl="0" algn="l">
              <a:spcBef>
                <a:spcPts val="0"/>
              </a:spcBef>
              <a:spcAft>
                <a:spcPts val="0"/>
              </a:spcAft>
              <a:buClr>
                <a:srgbClr val="333333"/>
              </a:buClr>
              <a:buSzPts val="900"/>
              <a:buFont typeface="Calibri"/>
              <a:buAutoNum type="arabicPeriod"/>
            </a:pPr>
            <a:r>
              <a:rPr lang="en" sz="900">
                <a:solidFill>
                  <a:srgbClr val="333333"/>
                </a:solidFill>
                <a:latin typeface="Calibri"/>
                <a:ea typeface="Calibri"/>
                <a:cs typeface="Calibri"/>
                <a:sym typeface="Calibri"/>
              </a:rPr>
              <a:t>Error Analysis:</a:t>
            </a:r>
            <a:endParaRPr sz="900">
              <a:solidFill>
                <a:srgbClr val="333333"/>
              </a:solidFill>
              <a:latin typeface="Calibri"/>
              <a:ea typeface="Calibri"/>
              <a:cs typeface="Calibri"/>
              <a:sym typeface="Calibri"/>
            </a:endParaRPr>
          </a:p>
          <a:p>
            <a:pPr indent="-285750" lvl="1" marL="914400" rtl="0" algn="l">
              <a:spcBef>
                <a:spcPts val="0"/>
              </a:spcBef>
              <a:spcAft>
                <a:spcPts val="0"/>
              </a:spcAft>
              <a:buClr>
                <a:srgbClr val="333333"/>
              </a:buClr>
              <a:buSzPts val="900"/>
              <a:buFont typeface="Calibri"/>
              <a:buAutoNum type="alphaLcPeriod"/>
            </a:pPr>
            <a:r>
              <a:rPr lang="en" sz="900">
                <a:solidFill>
                  <a:srgbClr val="333333"/>
                </a:solidFill>
                <a:latin typeface="Calibri"/>
                <a:ea typeface="Calibri"/>
                <a:cs typeface="Calibri"/>
                <a:sym typeface="Calibri"/>
              </a:rPr>
              <a:t>Identify Patterns: Analyze misclassifications for improvement insights.</a:t>
            </a:r>
            <a:endParaRPr sz="900">
              <a:solidFill>
                <a:srgbClr val="333333"/>
              </a:solidFill>
              <a:latin typeface="Calibri"/>
              <a:ea typeface="Calibri"/>
              <a:cs typeface="Calibri"/>
              <a:sym typeface="Calibri"/>
            </a:endParaRPr>
          </a:p>
          <a:p>
            <a:pPr indent="-285750" lvl="0" marL="457200" rtl="0" algn="l">
              <a:spcBef>
                <a:spcPts val="0"/>
              </a:spcBef>
              <a:spcAft>
                <a:spcPts val="0"/>
              </a:spcAft>
              <a:buClr>
                <a:srgbClr val="333333"/>
              </a:buClr>
              <a:buSzPts val="900"/>
              <a:buFont typeface="Calibri"/>
              <a:buAutoNum type="arabicPeriod"/>
            </a:pPr>
            <a:r>
              <a:rPr lang="en" sz="900">
                <a:solidFill>
                  <a:srgbClr val="333333"/>
                </a:solidFill>
                <a:latin typeface="Calibri"/>
                <a:ea typeface="Calibri"/>
                <a:cs typeface="Calibri"/>
                <a:sym typeface="Calibri"/>
              </a:rPr>
              <a:t>Address Class Imbalance:</a:t>
            </a:r>
            <a:endParaRPr sz="900">
              <a:solidFill>
                <a:srgbClr val="333333"/>
              </a:solidFill>
              <a:latin typeface="Calibri"/>
              <a:ea typeface="Calibri"/>
              <a:cs typeface="Calibri"/>
              <a:sym typeface="Calibri"/>
            </a:endParaRPr>
          </a:p>
          <a:p>
            <a:pPr indent="-285750" lvl="1" marL="914400" rtl="0" algn="l">
              <a:spcBef>
                <a:spcPts val="0"/>
              </a:spcBef>
              <a:spcAft>
                <a:spcPts val="0"/>
              </a:spcAft>
              <a:buClr>
                <a:srgbClr val="333333"/>
              </a:buClr>
              <a:buSzPts val="900"/>
              <a:buFont typeface="Calibri"/>
              <a:buAutoNum type="alphaLcPeriod"/>
            </a:pPr>
            <a:r>
              <a:rPr lang="en" sz="900">
                <a:solidFill>
                  <a:srgbClr val="333333"/>
                </a:solidFill>
                <a:latin typeface="Calibri"/>
                <a:ea typeface="Calibri"/>
                <a:cs typeface="Calibri"/>
                <a:sym typeface="Calibri"/>
              </a:rPr>
              <a:t>Imbalanced Data: Implement oversampling, undersampling, or specialized algorithms.</a:t>
            </a:r>
            <a:endParaRPr sz="900">
              <a:solidFill>
                <a:srgbClr val="333333"/>
              </a:solidFill>
              <a:latin typeface="Calibri"/>
              <a:ea typeface="Calibri"/>
              <a:cs typeface="Calibri"/>
              <a:sym typeface="Calibri"/>
            </a:endParaRPr>
          </a:p>
          <a:p>
            <a:pPr indent="-285750" lvl="0" marL="457200" rtl="0" algn="l">
              <a:spcBef>
                <a:spcPts val="0"/>
              </a:spcBef>
              <a:spcAft>
                <a:spcPts val="0"/>
              </a:spcAft>
              <a:buClr>
                <a:srgbClr val="333333"/>
              </a:buClr>
              <a:buSzPts val="900"/>
              <a:buFont typeface="Calibri"/>
              <a:buAutoNum type="arabicPeriod"/>
            </a:pPr>
            <a:r>
              <a:rPr lang="en" sz="900">
                <a:solidFill>
                  <a:srgbClr val="333333"/>
                </a:solidFill>
                <a:latin typeface="Calibri"/>
                <a:ea typeface="Calibri"/>
                <a:cs typeface="Calibri"/>
                <a:sym typeface="Calibri"/>
              </a:rPr>
              <a:t>Interpretability and Visualization:</a:t>
            </a:r>
            <a:endParaRPr sz="900">
              <a:solidFill>
                <a:srgbClr val="333333"/>
              </a:solidFill>
              <a:latin typeface="Calibri"/>
              <a:ea typeface="Calibri"/>
              <a:cs typeface="Calibri"/>
              <a:sym typeface="Calibri"/>
            </a:endParaRPr>
          </a:p>
          <a:p>
            <a:pPr indent="-285750" lvl="1" marL="914400" rtl="0" algn="l">
              <a:spcBef>
                <a:spcPts val="0"/>
              </a:spcBef>
              <a:spcAft>
                <a:spcPts val="0"/>
              </a:spcAft>
              <a:buClr>
                <a:srgbClr val="333333"/>
              </a:buClr>
              <a:buSzPts val="900"/>
              <a:buFont typeface="Calibri"/>
              <a:buAutoNum type="alphaLcPeriod"/>
            </a:pPr>
            <a:r>
              <a:rPr lang="en" sz="900">
                <a:solidFill>
                  <a:srgbClr val="333333"/>
                </a:solidFill>
                <a:latin typeface="Calibri"/>
                <a:ea typeface="Calibri"/>
                <a:cs typeface="Calibri"/>
                <a:sym typeface="Calibri"/>
              </a:rPr>
              <a:t>Visualize Decisions: Use LIME for interpreting complex model predictions.</a:t>
            </a:r>
            <a:endParaRPr sz="900">
              <a:solidFill>
                <a:srgbClr val="333333"/>
              </a:solidFill>
              <a:latin typeface="Calibri"/>
              <a:ea typeface="Calibri"/>
              <a:cs typeface="Calibri"/>
              <a:sym typeface="Calibri"/>
            </a:endParaRPr>
          </a:p>
          <a:p>
            <a:pPr indent="-285750" lvl="0" marL="457200" rtl="0" algn="l">
              <a:spcBef>
                <a:spcPts val="0"/>
              </a:spcBef>
              <a:spcAft>
                <a:spcPts val="0"/>
              </a:spcAft>
              <a:buClr>
                <a:srgbClr val="333333"/>
              </a:buClr>
              <a:buSzPts val="900"/>
              <a:buFont typeface="Calibri"/>
              <a:buAutoNum type="arabicPeriod"/>
            </a:pPr>
            <a:r>
              <a:rPr lang="en" sz="900">
                <a:solidFill>
                  <a:srgbClr val="333333"/>
                </a:solidFill>
                <a:latin typeface="Calibri"/>
                <a:ea typeface="Calibri"/>
                <a:cs typeface="Calibri"/>
                <a:sym typeface="Calibri"/>
              </a:rPr>
              <a:t>Documentation and Reporting:</a:t>
            </a:r>
            <a:endParaRPr sz="900">
              <a:solidFill>
                <a:srgbClr val="333333"/>
              </a:solidFill>
              <a:latin typeface="Calibri"/>
              <a:ea typeface="Calibri"/>
              <a:cs typeface="Calibri"/>
              <a:sym typeface="Calibri"/>
            </a:endParaRPr>
          </a:p>
          <a:p>
            <a:pPr indent="-285750" lvl="1" marL="914400" rtl="0" algn="l">
              <a:spcBef>
                <a:spcPts val="0"/>
              </a:spcBef>
              <a:spcAft>
                <a:spcPts val="0"/>
              </a:spcAft>
              <a:buClr>
                <a:srgbClr val="333333"/>
              </a:buClr>
              <a:buSzPts val="900"/>
              <a:buFont typeface="Calibri"/>
              <a:buAutoNum type="alphaLcPeriod"/>
            </a:pPr>
            <a:r>
              <a:rPr lang="en" sz="900">
                <a:solidFill>
                  <a:srgbClr val="333333"/>
                </a:solidFill>
                <a:latin typeface="Calibri"/>
                <a:ea typeface="Calibri"/>
                <a:cs typeface="Calibri"/>
                <a:sym typeface="Calibri"/>
              </a:rPr>
              <a:t>Document Findings: Prepare detailed reports summarizing experiments and challenges.</a:t>
            </a:r>
            <a:endParaRPr sz="900">
              <a:solidFill>
                <a:srgbClr val="333333"/>
              </a:solidFill>
              <a:latin typeface="Calibri"/>
              <a:ea typeface="Calibri"/>
              <a:cs typeface="Calibri"/>
              <a:sym typeface="Calibri"/>
            </a:endParaRPr>
          </a:p>
          <a:p>
            <a:pPr indent="0" lvl="0" marL="0" rtl="0" algn="l">
              <a:spcBef>
                <a:spcPts val="1500"/>
              </a:spcBef>
              <a:spcAft>
                <a:spcPts val="1500"/>
              </a:spcAft>
              <a:buNone/>
            </a:pPr>
            <a:r>
              <a:t/>
            </a:r>
            <a:endParaRPr sz="900">
              <a:solidFill>
                <a:srgbClr val="333333"/>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01" name="Google Shape;201;p36"/>
          <p:cNvSpPr txBox="1"/>
          <p:nvPr>
            <p:ph idx="1" type="body"/>
          </p:nvPr>
        </p:nvSpPr>
        <p:spPr>
          <a:xfrm>
            <a:off x="0" y="572700"/>
            <a:ext cx="8520600" cy="3334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Calibri"/>
              <a:buChar char="●"/>
            </a:pPr>
            <a:r>
              <a:rPr lang="en" sz="1200">
                <a:solidFill>
                  <a:srgbClr val="333333"/>
                </a:solidFill>
                <a:latin typeface="Calibri"/>
                <a:ea typeface="Calibri"/>
                <a:cs typeface="Calibri"/>
                <a:sym typeface="Calibri"/>
              </a:rPr>
              <a:t>Kadous, M.W., Sammut, C. Classification of Multivariate Time Series and Structured Data Using Constructive Induction. </a:t>
            </a:r>
            <a:r>
              <a:rPr i="1" lang="en" sz="1200">
                <a:solidFill>
                  <a:srgbClr val="333333"/>
                </a:solidFill>
                <a:latin typeface="Calibri"/>
                <a:ea typeface="Calibri"/>
                <a:cs typeface="Calibri"/>
                <a:sym typeface="Calibri"/>
              </a:rPr>
              <a:t>Mach Learn</a:t>
            </a:r>
            <a:r>
              <a:rPr lang="en" sz="1200">
                <a:solidFill>
                  <a:srgbClr val="333333"/>
                </a:solidFill>
                <a:latin typeface="Calibri"/>
                <a:ea typeface="Calibri"/>
                <a:cs typeface="Calibri"/>
                <a:sym typeface="Calibri"/>
              </a:rPr>
              <a:t> 58, 179–216 (2005). </a:t>
            </a:r>
            <a:r>
              <a:rPr lang="en" sz="1200" u="sng">
                <a:solidFill>
                  <a:schemeClr val="hlink"/>
                </a:solidFill>
                <a:latin typeface="Calibri"/>
                <a:ea typeface="Calibri"/>
                <a:cs typeface="Calibri"/>
                <a:sym typeface="Calibri"/>
                <a:hlinkClick r:id="rId3"/>
              </a:rPr>
              <a:t>https://doi.org/10.1007/s10994-005-5826-5</a:t>
            </a:r>
            <a:endParaRPr sz="1200">
              <a:solidFill>
                <a:srgbClr val="333333"/>
              </a:solidFill>
              <a:latin typeface="Calibri"/>
              <a:ea typeface="Calibri"/>
              <a:cs typeface="Calibri"/>
              <a:sym typeface="Calibri"/>
            </a:endParaRPr>
          </a:p>
          <a:p>
            <a:pPr indent="-304800" lvl="0" marL="457200" rtl="0" algn="l">
              <a:spcBef>
                <a:spcPts val="0"/>
              </a:spcBef>
              <a:spcAft>
                <a:spcPts val="0"/>
              </a:spcAft>
              <a:buClr>
                <a:srgbClr val="333333"/>
              </a:buClr>
              <a:buSzPts val="1200"/>
              <a:buFont typeface="Calibri"/>
              <a:buChar char="●"/>
            </a:pPr>
            <a:r>
              <a:rPr lang="en" sz="1200">
                <a:solidFill>
                  <a:srgbClr val="333333"/>
                </a:solidFill>
                <a:latin typeface="Calibri"/>
                <a:ea typeface="Calibri"/>
                <a:cs typeface="Calibri"/>
                <a:sym typeface="Calibri"/>
              </a:rPr>
              <a:t>P. Q. Thang, N. T. Thuy and H. T. Lam, "The SVM, SimpSVM and RVM on sign language recognition problem," 2017 Seventh International Conference on Information Science and Technology (ICIST), Da Nang, Vietnam, 2017, pp. 398-403, doi: 10.1109/ICIST.2017.7926792.</a:t>
            </a:r>
            <a:endParaRPr sz="1200">
              <a:solidFill>
                <a:srgbClr val="333333"/>
              </a:solidFill>
              <a:latin typeface="Calibri"/>
              <a:ea typeface="Calibri"/>
              <a:cs typeface="Calibri"/>
              <a:sym typeface="Calibri"/>
            </a:endParaRPr>
          </a:p>
          <a:p>
            <a:pPr indent="-304800" lvl="0" marL="457200" rtl="0" algn="l">
              <a:spcBef>
                <a:spcPts val="0"/>
              </a:spcBef>
              <a:spcAft>
                <a:spcPts val="0"/>
              </a:spcAft>
              <a:buClr>
                <a:srgbClr val="333333"/>
              </a:buClr>
              <a:buSzPts val="1200"/>
              <a:buFont typeface="Calibri"/>
              <a:buChar char="●"/>
            </a:pPr>
            <a:r>
              <a:rPr lang="en" sz="1200">
                <a:solidFill>
                  <a:srgbClr val="333333"/>
                </a:solidFill>
                <a:latin typeface="Calibri"/>
                <a:ea typeface="Calibri"/>
                <a:cs typeface="Calibri"/>
                <a:sym typeface="Calibri"/>
              </a:rPr>
              <a:t>S. Z. Gurbuz et al., "American Sign Language Recognition Using RF Sensing," in IEEE Sensors Journal, vol. 21, no. 3, pp. 3763-3775, 1 Feb.1, 2021, doi: 10.1109/JSEN.2020.3022376.</a:t>
            </a:r>
            <a:endParaRPr sz="1200">
              <a:solidFill>
                <a:srgbClr val="333333"/>
              </a:solidFill>
              <a:latin typeface="Calibri"/>
              <a:ea typeface="Calibri"/>
              <a:cs typeface="Calibri"/>
              <a:sym typeface="Calibri"/>
            </a:endParaRPr>
          </a:p>
          <a:p>
            <a:pPr indent="-304800" lvl="0" marL="457200" rtl="0" algn="l">
              <a:spcBef>
                <a:spcPts val="0"/>
              </a:spcBef>
              <a:spcAft>
                <a:spcPts val="0"/>
              </a:spcAft>
              <a:buClr>
                <a:srgbClr val="333333"/>
              </a:buClr>
              <a:buSzPts val="1200"/>
              <a:buFont typeface="Calibri"/>
              <a:buChar char="●"/>
            </a:pPr>
            <a:r>
              <a:rPr lang="en" sz="1200">
                <a:solidFill>
                  <a:srgbClr val="333333"/>
                </a:solidFill>
                <a:latin typeface="Calibri"/>
                <a:ea typeface="Calibri"/>
                <a:cs typeface="Calibri"/>
                <a:sym typeface="Calibri"/>
              </a:rPr>
              <a:t>Prasad, M.V.D. &amp; Kishore, P.V.V. &amp; Eepuri, Kiran &amp; Anil Kumar, D.. (2016). Indian sign language recognition system using new fusion based edge operator. 88. 574-584. </a:t>
            </a:r>
            <a:endParaRPr sz="1200">
              <a:solidFill>
                <a:srgbClr val="333333"/>
              </a:solidFill>
              <a:latin typeface="Calibri"/>
              <a:ea typeface="Calibri"/>
              <a:cs typeface="Calibri"/>
              <a:sym typeface="Calibri"/>
            </a:endParaRPr>
          </a:p>
          <a:p>
            <a:pPr indent="-304800" lvl="0" marL="457200" rtl="0" algn="l">
              <a:spcBef>
                <a:spcPts val="0"/>
              </a:spcBef>
              <a:spcAft>
                <a:spcPts val="0"/>
              </a:spcAft>
              <a:buClr>
                <a:srgbClr val="333333"/>
              </a:buClr>
              <a:buSzPts val="1200"/>
              <a:buFont typeface="Calibri"/>
              <a:buChar char="●"/>
            </a:pPr>
            <a:r>
              <a:rPr lang="en" sz="1200">
                <a:solidFill>
                  <a:srgbClr val="333333"/>
                </a:solidFill>
                <a:latin typeface="Calibri"/>
                <a:ea typeface="Calibri"/>
                <a:cs typeface="Calibri"/>
                <a:sym typeface="Calibri"/>
              </a:rPr>
              <a:t>K. Amrutha and P. Prabu, "ML Based Sign Language Recognition System," 2021 International Conference on Innovative Trends in Information Technology (ICITIIT), Kottayam, India, 2021, pp. 1-6, doi: 10.1109/ICITIIT51526.2021.9399594.</a:t>
            </a:r>
            <a:endParaRPr sz="1200">
              <a:solidFill>
                <a:srgbClr val="333333"/>
              </a:solidFill>
              <a:latin typeface="Calibri"/>
              <a:ea typeface="Calibri"/>
              <a:cs typeface="Calibri"/>
              <a:sym typeface="Calibri"/>
            </a:endParaRPr>
          </a:p>
          <a:p>
            <a:pPr indent="-304800" lvl="0" marL="457200" rtl="0" algn="l">
              <a:spcBef>
                <a:spcPts val="0"/>
              </a:spcBef>
              <a:spcAft>
                <a:spcPts val="0"/>
              </a:spcAft>
              <a:buClr>
                <a:srgbClr val="333333"/>
              </a:buClr>
              <a:buSzPts val="1200"/>
              <a:buFont typeface="Calibri"/>
              <a:buChar char="●"/>
            </a:pPr>
            <a:r>
              <a:rPr lang="en" sz="1200">
                <a:solidFill>
                  <a:srgbClr val="333333"/>
                </a:solidFill>
                <a:latin typeface="Calibri"/>
                <a:ea typeface="Calibri"/>
                <a:cs typeface="Calibri"/>
                <a:sym typeface="Calibri"/>
              </a:rPr>
              <a:t>Kumar, Dr.S.Saravana. (2020). Sign Language Recognition Using Machine Learning. International Journal of Pure and Applied Mathematics. </a:t>
            </a:r>
            <a:endParaRPr sz="1200">
              <a:solidFill>
                <a:srgbClr val="333333"/>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Methodology and Experimentation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and Experimentation:/</a:t>
            </a:r>
            <a:endParaRPr/>
          </a:p>
        </p:txBody>
      </p:sp>
      <p:pic>
        <p:nvPicPr>
          <p:cNvPr id="212" name="Google Shape;212;p38"/>
          <p:cNvPicPr preferRelativeResize="0"/>
          <p:nvPr/>
        </p:nvPicPr>
        <p:blipFill>
          <a:blip r:embed="rId3">
            <a:alphaModFix/>
          </a:blip>
          <a:stretch>
            <a:fillRect/>
          </a:stretch>
        </p:blipFill>
        <p:spPr>
          <a:xfrm>
            <a:off x="1522250" y="767325"/>
            <a:ext cx="2731801" cy="1884825"/>
          </a:xfrm>
          <a:prstGeom prst="rect">
            <a:avLst/>
          </a:prstGeom>
          <a:noFill/>
          <a:ln>
            <a:noFill/>
          </a:ln>
        </p:spPr>
      </p:pic>
      <p:sp>
        <p:nvSpPr>
          <p:cNvPr id="213" name="Google Shape;213;p38"/>
          <p:cNvSpPr txBox="1"/>
          <p:nvPr>
            <p:ph type="title"/>
          </p:nvPr>
        </p:nvSpPr>
        <p:spPr>
          <a:xfrm>
            <a:off x="0" y="572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Classes:</a:t>
            </a:r>
            <a:endParaRPr/>
          </a:p>
        </p:txBody>
      </p:sp>
      <p:pic>
        <p:nvPicPr>
          <p:cNvPr id="214" name="Google Shape;214;p38"/>
          <p:cNvPicPr preferRelativeResize="0"/>
          <p:nvPr/>
        </p:nvPicPr>
        <p:blipFill>
          <a:blip r:embed="rId4">
            <a:alphaModFix/>
          </a:blip>
          <a:stretch>
            <a:fillRect/>
          </a:stretch>
        </p:blipFill>
        <p:spPr>
          <a:xfrm>
            <a:off x="4819651" y="0"/>
            <a:ext cx="4324349" cy="1663915"/>
          </a:xfrm>
          <a:prstGeom prst="rect">
            <a:avLst/>
          </a:prstGeom>
          <a:noFill/>
          <a:ln>
            <a:noFill/>
          </a:ln>
        </p:spPr>
      </p:pic>
      <p:pic>
        <p:nvPicPr>
          <p:cNvPr id="215" name="Google Shape;215;p38"/>
          <p:cNvPicPr preferRelativeResize="0"/>
          <p:nvPr/>
        </p:nvPicPr>
        <p:blipFill>
          <a:blip r:embed="rId5">
            <a:alphaModFix/>
          </a:blip>
          <a:stretch>
            <a:fillRect/>
          </a:stretch>
        </p:blipFill>
        <p:spPr>
          <a:xfrm>
            <a:off x="4819651" y="1663915"/>
            <a:ext cx="4324349" cy="1718532"/>
          </a:xfrm>
          <a:prstGeom prst="rect">
            <a:avLst/>
          </a:prstGeom>
          <a:noFill/>
          <a:ln>
            <a:noFill/>
          </a:ln>
        </p:spPr>
      </p:pic>
      <p:pic>
        <p:nvPicPr>
          <p:cNvPr id="216" name="Google Shape;216;p38"/>
          <p:cNvPicPr preferRelativeResize="0"/>
          <p:nvPr/>
        </p:nvPicPr>
        <p:blipFill rotWithShape="1">
          <a:blip r:embed="rId6">
            <a:alphaModFix/>
          </a:blip>
          <a:srcRect b="0" l="2005" r="2015" t="0"/>
          <a:stretch/>
        </p:blipFill>
        <p:spPr>
          <a:xfrm>
            <a:off x="4819650" y="3382450"/>
            <a:ext cx="4324350" cy="1771650"/>
          </a:xfrm>
          <a:prstGeom prst="rect">
            <a:avLst/>
          </a:prstGeom>
          <a:noFill/>
          <a:ln>
            <a:noFill/>
          </a:ln>
        </p:spPr>
      </p:pic>
      <p:pic>
        <p:nvPicPr>
          <p:cNvPr id="217" name="Google Shape;217;p38"/>
          <p:cNvPicPr preferRelativeResize="0"/>
          <p:nvPr/>
        </p:nvPicPr>
        <p:blipFill>
          <a:blip r:embed="rId7">
            <a:alphaModFix/>
          </a:blip>
          <a:stretch>
            <a:fillRect/>
          </a:stretch>
        </p:blipFill>
        <p:spPr>
          <a:xfrm>
            <a:off x="1314550" y="2571750"/>
            <a:ext cx="3147191" cy="2491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and Experimentation:</a:t>
            </a:r>
            <a:endParaRPr/>
          </a:p>
        </p:txBody>
      </p:sp>
      <p:sp>
        <p:nvSpPr>
          <p:cNvPr id="223" name="Google Shape;223;p39"/>
          <p:cNvSpPr txBox="1"/>
          <p:nvPr>
            <p:ph type="title"/>
          </p:nvPr>
        </p:nvSpPr>
        <p:spPr>
          <a:xfrm>
            <a:off x="0" y="572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Three Classes:</a:t>
            </a:r>
            <a:endParaRPr/>
          </a:p>
        </p:txBody>
      </p:sp>
      <p:pic>
        <p:nvPicPr>
          <p:cNvPr id="224" name="Google Shape;224;p39"/>
          <p:cNvPicPr preferRelativeResize="0"/>
          <p:nvPr/>
        </p:nvPicPr>
        <p:blipFill>
          <a:blip r:embed="rId3">
            <a:alphaModFix/>
          </a:blip>
          <a:stretch>
            <a:fillRect/>
          </a:stretch>
        </p:blipFill>
        <p:spPr>
          <a:xfrm>
            <a:off x="0" y="1341892"/>
            <a:ext cx="5514200" cy="3515408"/>
          </a:xfrm>
          <a:prstGeom prst="rect">
            <a:avLst/>
          </a:prstGeom>
          <a:noFill/>
          <a:ln>
            <a:noFill/>
          </a:ln>
        </p:spPr>
      </p:pic>
      <p:pic>
        <p:nvPicPr>
          <p:cNvPr id="225" name="Google Shape;225;p39"/>
          <p:cNvPicPr preferRelativeResize="0"/>
          <p:nvPr/>
        </p:nvPicPr>
        <p:blipFill>
          <a:blip r:embed="rId4">
            <a:alphaModFix/>
          </a:blip>
          <a:stretch>
            <a:fillRect/>
          </a:stretch>
        </p:blipFill>
        <p:spPr>
          <a:xfrm>
            <a:off x="5514200" y="0"/>
            <a:ext cx="3629791"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and Experimentation:</a:t>
            </a:r>
            <a:endParaRPr/>
          </a:p>
        </p:txBody>
      </p:sp>
      <p:sp>
        <p:nvSpPr>
          <p:cNvPr id="231" name="Google Shape;231;p40"/>
          <p:cNvSpPr txBox="1"/>
          <p:nvPr>
            <p:ph type="title"/>
          </p:nvPr>
        </p:nvSpPr>
        <p:spPr>
          <a:xfrm>
            <a:off x="0" y="572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Four Classes:</a:t>
            </a:r>
            <a:endParaRPr/>
          </a:p>
        </p:txBody>
      </p:sp>
      <p:pic>
        <p:nvPicPr>
          <p:cNvPr id="232" name="Google Shape;232;p40"/>
          <p:cNvPicPr preferRelativeResize="0"/>
          <p:nvPr/>
        </p:nvPicPr>
        <p:blipFill>
          <a:blip r:embed="rId3">
            <a:alphaModFix/>
          </a:blip>
          <a:stretch>
            <a:fillRect/>
          </a:stretch>
        </p:blipFill>
        <p:spPr>
          <a:xfrm>
            <a:off x="0" y="1283475"/>
            <a:ext cx="5514200" cy="3515390"/>
          </a:xfrm>
          <a:prstGeom prst="rect">
            <a:avLst/>
          </a:prstGeom>
          <a:noFill/>
          <a:ln>
            <a:noFill/>
          </a:ln>
        </p:spPr>
      </p:pic>
      <p:pic>
        <p:nvPicPr>
          <p:cNvPr id="233" name="Google Shape;233;p40"/>
          <p:cNvPicPr preferRelativeResize="0"/>
          <p:nvPr/>
        </p:nvPicPr>
        <p:blipFill>
          <a:blip r:embed="rId4">
            <a:alphaModFix/>
          </a:blip>
          <a:stretch>
            <a:fillRect/>
          </a:stretch>
        </p:blipFill>
        <p:spPr>
          <a:xfrm>
            <a:off x="5514200" y="0"/>
            <a:ext cx="3629800" cy="51435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nvSpPr>
        <p:spPr>
          <a:xfrm>
            <a:off x="1143000" y="1227625"/>
            <a:ext cx="2289600" cy="3886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0B5394"/>
                </a:solidFill>
                <a:latin typeface="Calibri"/>
                <a:ea typeface="Calibri"/>
                <a:cs typeface="Calibri"/>
                <a:sym typeface="Calibri"/>
              </a:rPr>
              <a:t>Decision Tree Accuracy: 26.95%</a:t>
            </a:r>
            <a:endParaRPr b="1" sz="1000">
              <a:solidFill>
                <a:srgbClr val="0B5394"/>
              </a:solidFill>
              <a:latin typeface="Calibri"/>
              <a:ea typeface="Calibri"/>
              <a:cs typeface="Calibri"/>
              <a:sym typeface="Calibri"/>
            </a:endParaRPr>
          </a:p>
          <a:p>
            <a:pPr indent="0" lvl="0" marL="0" rtl="0" algn="l">
              <a:spcBef>
                <a:spcPts val="0"/>
              </a:spcBef>
              <a:spcAft>
                <a:spcPts val="0"/>
              </a:spcAft>
              <a:buNone/>
            </a:pPr>
            <a:r>
              <a:rPr b="1" lang="en" sz="1000">
                <a:solidFill>
                  <a:srgbClr val="0B5394"/>
                </a:solidFill>
                <a:latin typeface="Calibri"/>
                <a:ea typeface="Calibri"/>
                <a:cs typeface="Calibri"/>
                <a:sym typeface="Calibri"/>
              </a:rPr>
              <a:t>Classification Report for Decision Trees:</a:t>
            </a:r>
            <a:endParaRPr b="1" sz="1000">
              <a:solidFill>
                <a:srgbClr val="0B5394"/>
              </a:solidFill>
              <a:latin typeface="Calibri"/>
              <a:ea typeface="Calibri"/>
              <a:cs typeface="Calibri"/>
              <a:sym typeface="Calibri"/>
            </a:endParaRPr>
          </a:p>
          <a:p>
            <a:pPr indent="0" lvl="0" marL="0" rtl="0" algn="l">
              <a:spcBef>
                <a:spcPts val="0"/>
              </a:spcBef>
              <a:spcAft>
                <a:spcPts val="0"/>
              </a:spcAft>
              <a:buNone/>
            </a:pPr>
            <a:r>
              <a:rPr lang="en" sz="750">
                <a:solidFill>
                  <a:srgbClr val="303030"/>
                </a:solidFill>
                <a:latin typeface="Calibri"/>
                <a:ea typeface="Calibri"/>
                <a:cs typeface="Calibri"/>
                <a:sym typeface="Calibri"/>
              </a:rPr>
              <a:t>        </a:t>
            </a:r>
            <a:r>
              <a:rPr b="1" lang="en" sz="750">
                <a:solidFill>
                  <a:srgbClr val="303030"/>
                </a:solidFill>
                <a:latin typeface="Calibri"/>
                <a:ea typeface="Calibri"/>
                <a:cs typeface="Calibri"/>
                <a:sym typeface="Calibri"/>
              </a:rPr>
              <a:t>Class  precision recall  f1-score   support</a:t>
            </a:r>
            <a:endParaRPr b="1" sz="750">
              <a:solidFill>
                <a:srgbClr val="303030"/>
              </a:solidFill>
              <a:latin typeface="Calibri"/>
              <a:ea typeface="Calibri"/>
              <a:cs typeface="Calibri"/>
              <a:sym typeface="Calibri"/>
            </a:endParaRPr>
          </a:p>
          <a:p>
            <a:pPr indent="0" lvl="0" marL="0" rtl="0" algn="l">
              <a:spcBef>
                <a:spcPts val="0"/>
              </a:spcBef>
              <a:spcAft>
                <a:spcPts val="0"/>
              </a:spcAft>
              <a:buNone/>
            </a:pPr>
            <a:r>
              <a:rPr lang="en" sz="750">
                <a:solidFill>
                  <a:srgbClr val="303030"/>
                </a:solidFill>
                <a:latin typeface="Calibri"/>
                <a:ea typeface="Calibri"/>
                <a:cs typeface="Calibri"/>
                <a:sym typeface="Calibri"/>
              </a:rPr>
              <a:t>        </a:t>
            </a:r>
            <a:r>
              <a:rPr lang="en" sz="850">
                <a:solidFill>
                  <a:srgbClr val="303030"/>
                </a:solidFill>
                <a:latin typeface="Calibri"/>
                <a:ea typeface="Calibri"/>
                <a:cs typeface="Calibri"/>
                <a:sym typeface="Calibri"/>
              </a:rPr>
              <a:t>   </a:t>
            </a:r>
            <a:r>
              <a:rPr lang="en" sz="800">
                <a:solidFill>
                  <a:srgbClr val="303030"/>
                </a:solidFill>
                <a:latin typeface="Calibri"/>
                <a:ea typeface="Calibri"/>
                <a:cs typeface="Calibri"/>
                <a:sym typeface="Calibri"/>
              </a:rPr>
              <a:t>0       0.39      0.34      0.36       340</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1       0.34      0.30      0.32       324</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2       0.45      0.31      0.37       322</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3       0.23      0.34      0.27       336</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4       0.18      0.26      0.21       332</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5       0.21      0.35      0.26       295</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6       0.41      0.28      0.33       338</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7       0.26      0.26      0.26       319</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8       0.42      0.30      0.35       325</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9       0.29      0.39      0.33       184</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10       0.36      0.36      0.36       151</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11       0.37      0.21      0.27       150</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12       0.42      0.29      0.35       337</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13       0.20      0.33      0.25       336</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14       0.34      0.22      0.27       331</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15       0.34      0.19      0.24       333</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90       0.28      0.34      0.30       333</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91       0.26      0.21      0.23       342</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92       0.60      0.25      0.35       334</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93       0.29      0.37      0.33       333</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94       0.24      0.43      0.31       305</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95       0.52      0.36      0.43       331</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96       0.32      0.18      0.23       342</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97       0.74      0.23      0.35       352</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750">
                <a:solidFill>
                  <a:srgbClr val="303030"/>
                </a:solidFill>
                <a:latin typeface="Calibri"/>
                <a:ea typeface="Calibri"/>
                <a:cs typeface="Calibri"/>
                <a:sym typeface="Calibri"/>
              </a:rPr>
              <a:t>    </a:t>
            </a:r>
            <a:r>
              <a:rPr b="1" lang="en" sz="900">
                <a:solidFill>
                  <a:srgbClr val="303030"/>
                </a:solidFill>
                <a:latin typeface="Calibri"/>
                <a:ea typeface="Calibri"/>
                <a:cs typeface="Calibri"/>
                <a:sym typeface="Calibri"/>
              </a:rPr>
              <a:t>accuracy                           0.27     32429</a:t>
            </a:r>
            <a:endParaRPr b="1" sz="900">
              <a:solidFill>
                <a:srgbClr val="303030"/>
              </a:solidFill>
              <a:latin typeface="Calibri"/>
              <a:ea typeface="Calibri"/>
              <a:cs typeface="Calibri"/>
              <a:sym typeface="Calibri"/>
            </a:endParaRPr>
          </a:p>
          <a:p>
            <a:pPr indent="0" lvl="0" marL="0" rtl="0" algn="l">
              <a:spcBef>
                <a:spcPts val="0"/>
              </a:spcBef>
              <a:spcAft>
                <a:spcPts val="0"/>
              </a:spcAft>
              <a:buNone/>
            </a:pPr>
            <a:r>
              <a:rPr b="1" lang="en" sz="900">
                <a:solidFill>
                  <a:srgbClr val="303030"/>
                </a:solidFill>
                <a:latin typeface="Calibri"/>
                <a:ea typeface="Calibri"/>
                <a:cs typeface="Calibri"/>
                <a:sym typeface="Calibri"/>
              </a:rPr>
              <a:t>   macro avg       0.34      0.27      0.28     32429</a:t>
            </a:r>
            <a:endParaRPr b="1" sz="900">
              <a:solidFill>
                <a:srgbClr val="303030"/>
              </a:solidFill>
              <a:latin typeface="Calibri"/>
              <a:ea typeface="Calibri"/>
              <a:cs typeface="Calibri"/>
              <a:sym typeface="Calibri"/>
            </a:endParaRPr>
          </a:p>
          <a:p>
            <a:pPr indent="0" lvl="0" marL="0" rtl="0" algn="l">
              <a:spcBef>
                <a:spcPts val="0"/>
              </a:spcBef>
              <a:spcAft>
                <a:spcPts val="0"/>
              </a:spcAft>
              <a:buNone/>
            </a:pPr>
            <a:r>
              <a:rPr b="1" lang="en" sz="900">
                <a:solidFill>
                  <a:srgbClr val="303030"/>
                </a:solidFill>
                <a:latin typeface="Calibri"/>
                <a:ea typeface="Calibri"/>
                <a:cs typeface="Calibri"/>
                <a:sym typeface="Calibri"/>
              </a:rPr>
              <a:t>weighted avg     0.34      0.27      0.28     32429</a:t>
            </a:r>
            <a:endParaRPr b="1" sz="900">
              <a:solidFill>
                <a:srgbClr val="303030"/>
              </a:solidFill>
              <a:latin typeface="Calibri"/>
              <a:ea typeface="Calibri"/>
              <a:cs typeface="Calibri"/>
              <a:sym typeface="Calibri"/>
            </a:endParaRPr>
          </a:p>
        </p:txBody>
      </p:sp>
      <p:sp>
        <p:nvSpPr>
          <p:cNvPr id="239" name="Google Shape;239;p41"/>
          <p:cNvSpPr txBox="1"/>
          <p:nvPr/>
        </p:nvSpPr>
        <p:spPr>
          <a:xfrm>
            <a:off x="3432600" y="1227625"/>
            <a:ext cx="2286000" cy="3886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0B5394"/>
                </a:solidFill>
                <a:latin typeface="Calibri"/>
                <a:ea typeface="Calibri"/>
                <a:cs typeface="Calibri"/>
                <a:sym typeface="Calibri"/>
              </a:rPr>
              <a:t>Random Forest Accuracy: 26.97%</a:t>
            </a:r>
            <a:endParaRPr b="1" sz="1000">
              <a:solidFill>
                <a:srgbClr val="0B5394"/>
              </a:solidFill>
              <a:latin typeface="Calibri"/>
              <a:ea typeface="Calibri"/>
              <a:cs typeface="Calibri"/>
              <a:sym typeface="Calibri"/>
            </a:endParaRPr>
          </a:p>
          <a:p>
            <a:pPr indent="0" lvl="0" marL="0" rtl="0" algn="l">
              <a:spcBef>
                <a:spcPts val="0"/>
              </a:spcBef>
              <a:spcAft>
                <a:spcPts val="0"/>
              </a:spcAft>
              <a:buNone/>
            </a:pPr>
            <a:r>
              <a:rPr b="1" lang="en" sz="950">
                <a:solidFill>
                  <a:srgbClr val="0B5394"/>
                </a:solidFill>
                <a:latin typeface="Calibri"/>
                <a:ea typeface="Calibri"/>
                <a:cs typeface="Calibri"/>
                <a:sym typeface="Calibri"/>
              </a:rPr>
              <a:t>Classification Report for Random Forest:</a:t>
            </a:r>
            <a:endParaRPr b="1" sz="950">
              <a:solidFill>
                <a:srgbClr val="0B5394"/>
              </a:solidFill>
              <a:latin typeface="Calibri"/>
              <a:ea typeface="Calibri"/>
              <a:cs typeface="Calibri"/>
              <a:sym typeface="Calibri"/>
            </a:endParaRPr>
          </a:p>
          <a:p>
            <a:pPr indent="0" lvl="0" marL="0" rtl="0" algn="l">
              <a:spcBef>
                <a:spcPts val="0"/>
              </a:spcBef>
              <a:spcAft>
                <a:spcPts val="0"/>
              </a:spcAft>
              <a:buNone/>
            </a:pPr>
            <a:r>
              <a:rPr lang="en" sz="750">
                <a:solidFill>
                  <a:srgbClr val="303030"/>
                </a:solidFill>
                <a:latin typeface="Calibri"/>
                <a:ea typeface="Calibri"/>
                <a:cs typeface="Calibri"/>
                <a:sym typeface="Calibri"/>
              </a:rPr>
              <a:t>        </a:t>
            </a:r>
            <a:r>
              <a:rPr b="1" lang="en" sz="750">
                <a:solidFill>
                  <a:srgbClr val="303030"/>
                </a:solidFill>
                <a:latin typeface="Calibri"/>
                <a:ea typeface="Calibri"/>
                <a:cs typeface="Calibri"/>
                <a:sym typeface="Calibri"/>
              </a:rPr>
              <a:t>Class  precision recall  f1-score   support</a:t>
            </a:r>
            <a:endParaRPr sz="950">
              <a:solidFill>
                <a:srgbClr val="303030"/>
              </a:solidFill>
              <a:latin typeface="Calibri"/>
              <a:ea typeface="Calibri"/>
              <a:cs typeface="Calibri"/>
              <a:sym typeface="Calibri"/>
            </a:endParaRPr>
          </a:p>
          <a:p>
            <a:pPr indent="0" lvl="0" marL="0" rtl="0" algn="l">
              <a:spcBef>
                <a:spcPts val="0"/>
              </a:spcBef>
              <a:spcAft>
                <a:spcPts val="0"/>
              </a:spcAft>
              <a:buNone/>
            </a:pPr>
            <a:r>
              <a:rPr lang="en" sz="950">
                <a:solidFill>
                  <a:srgbClr val="303030"/>
                </a:solidFill>
                <a:latin typeface="Calibri"/>
                <a:ea typeface="Calibri"/>
                <a:cs typeface="Calibri"/>
                <a:sym typeface="Calibri"/>
              </a:rPr>
              <a:t>          </a:t>
            </a:r>
            <a:r>
              <a:rPr lang="en" sz="800">
                <a:solidFill>
                  <a:srgbClr val="303030"/>
                </a:solidFill>
                <a:latin typeface="Calibri"/>
                <a:ea typeface="Calibri"/>
                <a:cs typeface="Calibri"/>
                <a:sym typeface="Calibri"/>
              </a:rPr>
              <a:t>0       0.43      0.29      0.35       340</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1       0.37      0.28      0.32       324</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2       0.47      0.31      0.37       322</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3       0.24      0.34      0.28       336</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4       0.18      0.24      0.21       332</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5       0.21      0.32      0.25       295</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6       0.41      0.28      0.33       338</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7       0.31      0.25      0.28       319</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8       0.40      0.29      0.34       325</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9       0.28      0.39      0.32       184</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10       0.44      0.35      0.39       151</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11       0.37      0.21      0.27       150</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12       0.50      0.28      0.36       337</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13       0.21      0.32      0.25       336</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14       0.39      0.20      0.26       331</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15       0.40      0.18      0.25       333</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90       0.27      0.35      0.30       333</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91       0.26      0.22      0.24       342</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92       0.47      0.28      0.35       334</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93       0.29      0.39      0.33       333</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94       0.24      0.43      0.31       305</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95       0.48      0.37      0.42       331</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96       0.29      0.19      0.23       342</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97       0.65      0.24      0.35       352</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950">
                <a:solidFill>
                  <a:srgbClr val="303030"/>
                </a:solidFill>
                <a:latin typeface="Calibri"/>
                <a:ea typeface="Calibri"/>
                <a:cs typeface="Calibri"/>
                <a:sym typeface="Calibri"/>
              </a:rPr>
              <a:t>   </a:t>
            </a:r>
            <a:r>
              <a:rPr lang="en" sz="1000">
                <a:solidFill>
                  <a:srgbClr val="303030"/>
                </a:solidFill>
                <a:latin typeface="Calibri"/>
                <a:ea typeface="Calibri"/>
                <a:cs typeface="Calibri"/>
                <a:sym typeface="Calibri"/>
              </a:rPr>
              <a:t> </a:t>
            </a:r>
            <a:r>
              <a:rPr b="1" lang="en" sz="900">
                <a:solidFill>
                  <a:srgbClr val="303030"/>
                </a:solidFill>
                <a:latin typeface="Calibri"/>
                <a:ea typeface="Calibri"/>
                <a:cs typeface="Calibri"/>
                <a:sym typeface="Calibri"/>
              </a:rPr>
              <a:t>accuracy                           0.27     32429</a:t>
            </a:r>
            <a:endParaRPr b="1" sz="900">
              <a:solidFill>
                <a:srgbClr val="303030"/>
              </a:solidFill>
              <a:latin typeface="Calibri"/>
              <a:ea typeface="Calibri"/>
              <a:cs typeface="Calibri"/>
              <a:sym typeface="Calibri"/>
            </a:endParaRPr>
          </a:p>
          <a:p>
            <a:pPr indent="0" lvl="0" marL="0" rtl="0" algn="l">
              <a:spcBef>
                <a:spcPts val="0"/>
              </a:spcBef>
              <a:spcAft>
                <a:spcPts val="0"/>
              </a:spcAft>
              <a:buNone/>
            </a:pPr>
            <a:r>
              <a:rPr b="1" lang="en" sz="900">
                <a:solidFill>
                  <a:srgbClr val="303030"/>
                </a:solidFill>
                <a:latin typeface="Calibri"/>
                <a:ea typeface="Calibri"/>
                <a:cs typeface="Calibri"/>
                <a:sym typeface="Calibri"/>
              </a:rPr>
              <a:t>   macro avg       0.34      0.27      0.28     32429</a:t>
            </a:r>
            <a:endParaRPr b="1" sz="900">
              <a:solidFill>
                <a:srgbClr val="303030"/>
              </a:solidFill>
              <a:latin typeface="Calibri"/>
              <a:ea typeface="Calibri"/>
              <a:cs typeface="Calibri"/>
              <a:sym typeface="Calibri"/>
            </a:endParaRPr>
          </a:p>
          <a:p>
            <a:pPr indent="0" lvl="0" marL="0" rtl="0" algn="l">
              <a:spcBef>
                <a:spcPts val="0"/>
              </a:spcBef>
              <a:spcAft>
                <a:spcPts val="0"/>
              </a:spcAft>
              <a:buNone/>
            </a:pPr>
            <a:r>
              <a:rPr b="1" lang="en" sz="900">
                <a:solidFill>
                  <a:srgbClr val="303030"/>
                </a:solidFill>
                <a:latin typeface="Calibri"/>
                <a:ea typeface="Calibri"/>
                <a:cs typeface="Calibri"/>
                <a:sym typeface="Calibri"/>
              </a:rPr>
              <a:t>weighted avg     0.35      0.27      0.28     32429</a:t>
            </a:r>
            <a:endParaRPr b="1" sz="900">
              <a:solidFill>
                <a:srgbClr val="303030"/>
              </a:solidFill>
              <a:latin typeface="Calibri"/>
              <a:ea typeface="Calibri"/>
              <a:cs typeface="Calibri"/>
              <a:sym typeface="Calibri"/>
            </a:endParaRPr>
          </a:p>
        </p:txBody>
      </p:sp>
      <p:sp>
        <p:nvSpPr>
          <p:cNvPr id="240" name="Google Shape;240;p41"/>
          <p:cNvSpPr txBox="1"/>
          <p:nvPr/>
        </p:nvSpPr>
        <p:spPr>
          <a:xfrm>
            <a:off x="5715000" y="1227175"/>
            <a:ext cx="2286000" cy="3886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0B5394"/>
                </a:solidFill>
                <a:latin typeface="Calibri"/>
                <a:ea typeface="Calibri"/>
                <a:cs typeface="Calibri"/>
                <a:sym typeface="Calibri"/>
              </a:rPr>
              <a:t>XGBoost Accuracy: 26.81%</a:t>
            </a:r>
            <a:endParaRPr b="1" sz="1000">
              <a:solidFill>
                <a:srgbClr val="0B5394"/>
              </a:solidFill>
              <a:latin typeface="Calibri"/>
              <a:ea typeface="Calibri"/>
              <a:cs typeface="Calibri"/>
              <a:sym typeface="Calibri"/>
            </a:endParaRPr>
          </a:p>
          <a:p>
            <a:pPr indent="0" lvl="0" marL="0" rtl="0" algn="l">
              <a:spcBef>
                <a:spcPts val="0"/>
              </a:spcBef>
              <a:spcAft>
                <a:spcPts val="0"/>
              </a:spcAft>
              <a:buNone/>
            </a:pPr>
            <a:r>
              <a:rPr b="1" lang="en" sz="1000">
                <a:solidFill>
                  <a:srgbClr val="0B5394"/>
                </a:solidFill>
                <a:latin typeface="Calibri"/>
                <a:ea typeface="Calibri"/>
                <a:cs typeface="Calibri"/>
                <a:sym typeface="Calibri"/>
              </a:rPr>
              <a:t>Classification Report for XGBoost:</a:t>
            </a:r>
            <a:endParaRPr b="1" sz="1000">
              <a:solidFill>
                <a:srgbClr val="0B5394"/>
              </a:solidFill>
              <a:latin typeface="Calibri"/>
              <a:ea typeface="Calibri"/>
              <a:cs typeface="Calibri"/>
              <a:sym typeface="Calibri"/>
            </a:endParaRPr>
          </a:p>
          <a:p>
            <a:pPr indent="0" lvl="0" marL="0" rtl="0" algn="l">
              <a:spcBef>
                <a:spcPts val="0"/>
              </a:spcBef>
              <a:spcAft>
                <a:spcPts val="0"/>
              </a:spcAft>
              <a:buNone/>
            </a:pPr>
            <a:r>
              <a:rPr lang="en" sz="750">
                <a:solidFill>
                  <a:srgbClr val="303030"/>
                </a:solidFill>
                <a:latin typeface="Calibri"/>
                <a:ea typeface="Calibri"/>
                <a:cs typeface="Calibri"/>
                <a:sym typeface="Calibri"/>
              </a:rPr>
              <a:t>        </a:t>
            </a:r>
            <a:r>
              <a:rPr b="1" lang="en" sz="750">
                <a:solidFill>
                  <a:srgbClr val="303030"/>
                </a:solidFill>
                <a:latin typeface="Calibri"/>
                <a:ea typeface="Calibri"/>
                <a:cs typeface="Calibri"/>
                <a:sym typeface="Calibri"/>
              </a:rPr>
              <a:t>Class  precision recall  f1-score   support</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0       0.37      0.31      0.34       340</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1       0.38      0.31      0.34       324</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2       0.52      0.27      0.36       322</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3       0.22      0.34      0.27       336</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4       0.21      0.24      0.22       332</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5       0.25      0.37      0.30       295</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6       0.56      0.24      0.34       338</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7       0.32      0.23      0.27       319</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8       0.33      0.31      0.32       325</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9       0.36      0.42      0.39       184</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10       0.28      0.42      0.34       151</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11       0.32      0.21      0.25       150</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12       0.47      0.28      0.36       337</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13       0.21      0.39      0.27       336</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14       0.66      0.17      0.27       331</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15       0.55      0.16      0.25       333</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90       0.31      0.34      0.33       333</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91       0.35      0.19      0.25       342</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92       0.30      0.34      0.32       334</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93       0.25      0.35      0.29       333</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94       0.49      0.30      0.38       305</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95       0.48      0.38      0.42       331</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96       0.28      0.29      0.28       342</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97       0.47      0.24      0.31       352</a:t>
            </a:r>
            <a:endParaRPr sz="800">
              <a:solidFill>
                <a:srgbClr val="303030"/>
              </a:solidFill>
              <a:latin typeface="Calibri"/>
              <a:ea typeface="Calibri"/>
              <a:cs typeface="Calibri"/>
              <a:sym typeface="Calibri"/>
            </a:endParaRPr>
          </a:p>
          <a:p>
            <a:pPr indent="0" lvl="0" marL="0" rtl="0" algn="l">
              <a:spcBef>
                <a:spcPts val="0"/>
              </a:spcBef>
              <a:spcAft>
                <a:spcPts val="0"/>
              </a:spcAft>
              <a:buNone/>
            </a:pPr>
            <a:r>
              <a:rPr lang="en" sz="800">
                <a:solidFill>
                  <a:srgbClr val="303030"/>
                </a:solidFill>
                <a:latin typeface="Calibri"/>
                <a:ea typeface="Calibri"/>
                <a:cs typeface="Calibri"/>
                <a:sym typeface="Calibri"/>
              </a:rPr>
              <a:t>    </a:t>
            </a:r>
            <a:r>
              <a:rPr b="1" lang="en" sz="900">
                <a:solidFill>
                  <a:srgbClr val="303030"/>
                </a:solidFill>
                <a:latin typeface="Calibri"/>
                <a:ea typeface="Calibri"/>
                <a:cs typeface="Calibri"/>
                <a:sym typeface="Calibri"/>
              </a:rPr>
              <a:t>accuracy                           0.27     32429</a:t>
            </a:r>
            <a:endParaRPr b="1" sz="900">
              <a:solidFill>
                <a:srgbClr val="303030"/>
              </a:solidFill>
              <a:latin typeface="Calibri"/>
              <a:ea typeface="Calibri"/>
              <a:cs typeface="Calibri"/>
              <a:sym typeface="Calibri"/>
            </a:endParaRPr>
          </a:p>
          <a:p>
            <a:pPr indent="0" lvl="0" marL="0" rtl="0" algn="l">
              <a:spcBef>
                <a:spcPts val="0"/>
              </a:spcBef>
              <a:spcAft>
                <a:spcPts val="0"/>
              </a:spcAft>
              <a:buNone/>
            </a:pPr>
            <a:r>
              <a:rPr b="1" lang="en" sz="900">
                <a:solidFill>
                  <a:srgbClr val="303030"/>
                </a:solidFill>
                <a:latin typeface="Calibri"/>
                <a:ea typeface="Calibri"/>
                <a:cs typeface="Calibri"/>
                <a:sym typeface="Calibri"/>
              </a:rPr>
              <a:t>   macro avg       0.35      0.27      0.28     32429</a:t>
            </a:r>
            <a:endParaRPr b="1" sz="900">
              <a:solidFill>
                <a:srgbClr val="303030"/>
              </a:solidFill>
              <a:latin typeface="Calibri"/>
              <a:ea typeface="Calibri"/>
              <a:cs typeface="Calibri"/>
              <a:sym typeface="Calibri"/>
            </a:endParaRPr>
          </a:p>
          <a:p>
            <a:pPr indent="0" lvl="0" marL="0" rtl="0" algn="l">
              <a:spcBef>
                <a:spcPts val="0"/>
              </a:spcBef>
              <a:spcAft>
                <a:spcPts val="0"/>
              </a:spcAft>
              <a:buNone/>
            </a:pPr>
            <a:r>
              <a:rPr b="1" lang="en" sz="900">
                <a:solidFill>
                  <a:srgbClr val="303030"/>
                </a:solidFill>
                <a:latin typeface="Calibri"/>
                <a:ea typeface="Calibri"/>
                <a:cs typeface="Calibri"/>
                <a:sym typeface="Calibri"/>
              </a:rPr>
              <a:t>weighted avg     0.35      0.27      0.28     32429</a:t>
            </a:r>
            <a:endParaRPr b="1" sz="900">
              <a:solidFill>
                <a:srgbClr val="303030"/>
              </a:solidFill>
              <a:latin typeface="Calibri"/>
              <a:ea typeface="Calibri"/>
              <a:cs typeface="Calibri"/>
              <a:sym typeface="Calibri"/>
            </a:endParaRPr>
          </a:p>
        </p:txBody>
      </p:sp>
      <p:sp>
        <p:nvSpPr>
          <p:cNvPr id="241" name="Google Shape;241;p41"/>
          <p:cNvSpPr txBox="1"/>
          <p:nvPr>
            <p:ph type="title"/>
          </p:nvPr>
        </p:nvSpPr>
        <p:spPr>
          <a:xfrm>
            <a:off x="0" y="685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 classes:</a:t>
            </a:r>
            <a:endParaRPr/>
          </a:p>
        </p:txBody>
      </p:sp>
      <p:sp>
        <p:nvSpPr>
          <p:cNvPr id="242" name="Google Shape;242;p41"/>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and Experimentation: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81500" y="880375"/>
            <a:ext cx="9144000" cy="4323900"/>
          </a:xfrm>
          <a:prstGeom prst="rect">
            <a:avLst/>
          </a:prstGeom>
          <a:noFill/>
          <a:ln>
            <a:noFill/>
          </a:ln>
        </p:spPr>
        <p:txBody>
          <a:bodyPr anchorCtr="0" anchor="t" bIns="91425" lIns="91425" spcFirstLastPara="1" rIns="91425" wrap="square" tIns="91425">
            <a:noAutofit/>
          </a:bodyPr>
          <a:lstStyle/>
          <a:p>
            <a:pPr indent="-317500" lvl="0" marL="914400" rtl="0" algn="l">
              <a:lnSpc>
                <a:spcPct val="100000"/>
              </a:lnSpc>
              <a:spcBef>
                <a:spcPts val="0"/>
              </a:spcBef>
              <a:spcAft>
                <a:spcPts val="0"/>
              </a:spcAft>
              <a:buSzPts val="1400"/>
              <a:buFont typeface="Calibri"/>
              <a:buChar char="●"/>
            </a:pPr>
            <a:r>
              <a:rPr lang="en">
                <a:latin typeface="Calibri"/>
                <a:ea typeface="Calibri"/>
                <a:cs typeface="Calibri"/>
                <a:sym typeface="Calibri"/>
              </a:rPr>
              <a:t>Targeted Problem: </a:t>
            </a:r>
            <a:endParaRPr>
              <a:latin typeface="Calibri"/>
              <a:ea typeface="Calibri"/>
              <a:cs typeface="Calibri"/>
              <a:sym typeface="Calibri"/>
            </a:endParaRPr>
          </a:p>
          <a:p>
            <a:pPr indent="-317500" lvl="1" marL="1371600" rtl="0" algn="l">
              <a:lnSpc>
                <a:spcPct val="100000"/>
              </a:lnSpc>
              <a:spcBef>
                <a:spcPts val="0"/>
              </a:spcBef>
              <a:spcAft>
                <a:spcPts val="0"/>
              </a:spcAft>
              <a:buSzPts val="1400"/>
              <a:buFont typeface="Calibri"/>
              <a:buChar char="○"/>
            </a:pPr>
            <a:r>
              <a:rPr lang="en">
                <a:latin typeface="Calibri"/>
                <a:ea typeface="Calibri"/>
                <a:cs typeface="Calibri"/>
                <a:sym typeface="Calibri"/>
              </a:rPr>
              <a:t>Building a machine learning model to recognize Australian Sign Language (Auslan) signs.</a:t>
            </a:r>
            <a:endParaRPr>
              <a:latin typeface="Calibri"/>
              <a:ea typeface="Calibri"/>
              <a:cs typeface="Calibri"/>
              <a:sym typeface="Calibri"/>
            </a:endParaRPr>
          </a:p>
          <a:p>
            <a:pPr indent="-317500" lvl="1" marL="1371600" rtl="0" algn="l">
              <a:lnSpc>
                <a:spcPct val="100000"/>
              </a:lnSpc>
              <a:spcBef>
                <a:spcPts val="0"/>
              </a:spcBef>
              <a:spcAft>
                <a:spcPts val="0"/>
              </a:spcAft>
              <a:buSzPts val="1400"/>
              <a:buFont typeface="Calibri"/>
              <a:buChar char="○"/>
            </a:pPr>
            <a:r>
              <a:rPr lang="en">
                <a:solidFill>
                  <a:schemeClr val="dk2"/>
                </a:solidFill>
                <a:latin typeface="Calibri"/>
                <a:ea typeface="Calibri"/>
                <a:cs typeface="Calibri"/>
                <a:sym typeface="Calibri"/>
              </a:rPr>
              <a:t>Justification: Educational and Assistive Technology, Such a model can be integrated into educational tools, communication devices, and assistive technologies to empower individuals who use Auslan as their primary means of communication.</a:t>
            </a:r>
            <a:endParaRPr>
              <a:latin typeface="Calibri"/>
              <a:ea typeface="Calibri"/>
              <a:cs typeface="Calibri"/>
              <a:sym typeface="Calibri"/>
            </a:endParaRPr>
          </a:p>
          <a:p>
            <a:pPr indent="-317500" lvl="0" marL="914400" rtl="0" algn="l">
              <a:lnSpc>
                <a:spcPct val="100000"/>
              </a:lnSpc>
              <a:spcBef>
                <a:spcPts val="0"/>
              </a:spcBef>
              <a:spcAft>
                <a:spcPts val="0"/>
              </a:spcAft>
              <a:buClr>
                <a:srgbClr val="000000"/>
              </a:buClr>
              <a:buSzPts val="1400"/>
              <a:buFont typeface="Calibri"/>
              <a:buChar char="●"/>
            </a:pPr>
            <a:r>
              <a:rPr lang="en">
                <a:latin typeface="Calibri"/>
                <a:ea typeface="Calibri"/>
                <a:cs typeface="Calibri"/>
                <a:sym typeface="Calibri"/>
              </a:rPr>
              <a:t>Research question</a:t>
            </a:r>
            <a:endParaRPr>
              <a:latin typeface="Calibri"/>
              <a:ea typeface="Calibri"/>
              <a:cs typeface="Calibri"/>
              <a:sym typeface="Calibri"/>
            </a:endParaRPr>
          </a:p>
          <a:p>
            <a:pPr indent="-317500" lvl="1" marL="1371600" rtl="0" algn="l">
              <a:lnSpc>
                <a:spcPct val="100000"/>
              </a:lnSpc>
              <a:spcBef>
                <a:spcPts val="0"/>
              </a:spcBef>
              <a:spcAft>
                <a:spcPts val="0"/>
              </a:spcAft>
              <a:buSzPts val="1400"/>
              <a:buFont typeface="Calibri"/>
              <a:buChar char="○"/>
            </a:pPr>
            <a:r>
              <a:rPr lang="en">
                <a:latin typeface="Calibri"/>
                <a:ea typeface="Calibri"/>
                <a:cs typeface="Calibri"/>
                <a:sym typeface="Calibri"/>
              </a:rPr>
              <a:t>Can we create a machine learning model for dataset that correctly decodes Auslan signs, and if so, how can we improve it?</a:t>
            </a:r>
            <a:endParaRPr>
              <a:latin typeface="Calibri"/>
              <a:ea typeface="Calibri"/>
              <a:cs typeface="Calibri"/>
              <a:sym typeface="Calibri"/>
            </a:endParaRPr>
          </a:p>
          <a:p>
            <a:pPr indent="-317500" lvl="0" marL="914400" rtl="0" algn="l">
              <a:lnSpc>
                <a:spcPct val="100000"/>
              </a:lnSpc>
              <a:spcBef>
                <a:spcPts val="0"/>
              </a:spcBef>
              <a:spcAft>
                <a:spcPts val="0"/>
              </a:spcAft>
              <a:buClr>
                <a:srgbClr val="000000"/>
              </a:buClr>
              <a:buSzPts val="1400"/>
              <a:buFont typeface="Calibri"/>
              <a:buChar char="●"/>
            </a:pPr>
            <a:r>
              <a:rPr lang="en">
                <a:latin typeface="Calibri"/>
                <a:ea typeface="Calibri"/>
                <a:cs typeface="Calibri"/>
                <a:sym typeface="Calibri"/>
              </a:rPr>
              <a:t>Dataset</a:t>
            </a:r>
            <a:endParaRPr>
              <a:latin typeface="Calibri"/>
              <a:ea typeface="Calibri"/>
              <a:cs typeface="Calibri"/>
              <a:sym typeface="Calibri"/>
            </a:endParaRPr>
          </a:p>
          <a:p>
            <a:pPr indent="-317500" lvl="1" marL="1371600" rtl="0" algn="l">
              <a:lnSpc>
                <a:spcPct val="100000"/>
              </a:lnSpc>
              <a:spcBef>
                <a:spcPts val="0"/>
              </a:spcBef>
              <a:spcAft>
                <a:spcPts val="0"/>
              </a:spcAft>
              <a:buSzPts val="1400"/>
              <a:buFont typeface="Calibri"/>
              <a:buChar char="○"/>
            </a:pPr>
            <a:r>
              <a:rPr lang="en" u="sng">
                <a:solidFill>
                  <a:srgbClr val="0B5394"/>
                </a:solidFill>
                <a:latin typeface="Calibri"/>
                <a:ea typeface="Calibri"/>
                <a:cs typeface="Calibri"/>
                <a:sym typeface="Calibri"/>
                <a:hlinkClick r:id="rId3">
                  <a:extLst>
                    <a:ext uri="{A12FA001-AC4F-418D-AE19-62706E023703}">
                      <ahyp:hlinkClr val="tx"/>
                    </a:ext>
                  </a:extLst>
                </a:hlinkClick>
              </a:rPr>
              <a:t>Australian Sign Language signs - UCI Machine Learning Repository</a:t>
            </a:r>
            <a:endParaRPr>
              <a:solidFill>
                <a:srgbClr val="0B5394"/>
              </a:solidFill>
              <a:latin typeface="Calibri"/>
              <a:ea typeface="Calibri"/>
              <a:cs typeface="Calibri"/>
              <a:sym typeface="Calibri"/>
            </a:endParaRPr>
          </a:p>
          <a:p>
            <a:pPr indent="-317500" lvl="1" marL="1371600" rtl="0" algn="l">
              <a:lnSpc>
                <a:spcPct val="100000"/>
              </a:lnSpc>
              <a:spcBef>
                <a:spcPts val="0"/>
              </a:spcBef>
              <a:spcAft>
                <a:spcPts val="0"/>
              </a:spcAft>
              <a:buSzPts val="1400"/>
              <a:buFont typeface="Calibri"/>
              <a:buChar char="○"/>
            </a:pPr>
            <a:r>
              <a:rPr lang="en">
                <a:latin typeface="Calibri"/>
                <a:ea typeface="Calibri"/>
                <a:cs typeface="Calibri"/>
                <a:sym typeface="Calibri"/>
              </a:rPr>
              <a:t>This dataset comprises 6,650 samples, representing 95 distinct Auslan signs. </a:t>
            </a:r>
            <a:endParaRPr>
              <a:latin typeface="Calibri"/>
              <a:ea typeface="Calibri"/>
              <a:cs typeface="Calibri"/>
              <a:sym typeface="Calibri"/>
            </a:endParaRPr>
          </a:p>
          <a:p>
            <a:pPr indent="-317500" lvl="0" marL="914400" rtl="0" algn="l">
              <a:lnSpc>
                <a:spcPct val="100000"/>
              </a:lnSpc>
              <a:spcBef>
                <a:spcPts val="0"/>
              </a:spcBef>
              <a:spcAft>
                <a:spcPts val="0"/>
              </a:spcAft>
              <a:buClr>
                <a:srgbClr val="000000"/>
              </a:buClr>
              <a:buSzPts val="1400"/>
              <a:buFont typeface="Calibri"/>
              <a:buChar char="●"/>
            </a:pPr>
            <a:r>
              <a:rPr lang="en">
                <a:latin typeface="Calibri"/>
                <a:ea typeface="Calibri"/>
                <a:cs typeface="Calibri"/>
                <a:sym typeface="Calibri"/>
              </a:rPr>
              <a:t>Motivation</a:t>
            </a:r>
            <a:endParaRPr>
              <a:latin typeface="Calibri"/>
              <a:ea typeface="Calibri"/>
              <a:cs typeface="Calibri"/>
              <a:sym typeface="Calibri"/>
            </a:endParaRPr>
          </a:p>
          <a:p>
            <a:pPr indent="-317500" lvl="1" marL="1371600" rtl="0" algn="l">
              <a:lnSpc>
                <a:spcPct val="100000"/>
              </a:lnSpc>
              <a:spcBef>
                <a:spcPts val="0"/>
              </a:spcBef>
              <a:spcAft>
                <a:spcPts val="0"/>
              </a:spcAft>
              <a:buSzPts val="1400"/>
              <a:buFont typeface="Calibri"/>
              <a:buChar char="○"/>
            </a:pPr>
            <a:r>
              <a:rPr lang="en">
                <a:latin typeface="Calibri"/>
                <a:ea typeface="Calibri"/>
                <a:cs typeface="Calibri"/>
                <a:sym typeface="Calibri"/>
              </a:rPr>
              <a:t>Developing a machine learning model for Auslan sign recognition involves complex sequence classification, which is a challenging problem in computer vision</a:t>
            </a:r>
            <a:endParaRPr>
              <a:latin typeface="Calibri"/>
              <a:ea typeface="Calibri"/>
              <a:cs typeface="Calibri"/>
              <a:sym typeface="Calibri"/>
            </a:endParaRPr>
          </a:p>
          <a:p>
            <a:pPr indent="-317500" lvl="1" marL="1371600" rtl="0" algn="l">
              <a:lnSpc>
                <a:spcPct val="100000"/>
              </a:lnSpc>
              <a:spcBef>
                <a:spcPts val="0"/>
              </a:spcBef>
              <a:spcAft>
                <a:spcPts val="0"/>
              </a:spcAft>
              <a:buSzPts val="1400"/>
              <a:buFont typeface="Calibri"/>
              <a:buChar char="○"/>
            </a:pPr>
            <a:r>
              <a:rPr lang="en">
                <a:latin typeface="Calibri"/>
                <a:ea typeface="Calibri"/>
                <a:cs typeface="Calibri"/>
                <a:sym typeface="Calibri"/>
              </a:rPr>
              <a:t>The potential applications of such a model in assistive technology, education, and communication systems are significant.</a:t>
            </a:r>
            <a:endParaRPr>
              <a:latin typeface="Calibri"/>
              <a:ea typeface="Calibri"/>
              <a:cs typeface="Calibri"/>
              <a:sym typeface="Calibri"/>
            </a:endParaRPr>
          </a:p>
          <a:p>
            <a:pPr indent="-317500" lvl="1" marL="1371600" rtl="0" algn="l">
              <a:lnSpc>
                <a:spcPct val="100000"/>
              </a:lnSpc>
              <a:spcBef>
                <a:spcPts val="0"/>
              </a:spcBef>
              <a:spcAft>
                <a:spcPts val="0"/>
              </a:spcAft>
              <a:buSzPts val="1400"/>
              <a:buFont typeface="Calibri"/>
              <a:buChar char="○"/>
            </a:pPr>
            <a:r>
              <a:rPr lang="en">
                <a:latin typeface="Calibri"/>
                <a:ea typeface="Calibri"/>
                <a:cs typeface="Calibri"/>
                <a:sym typeface="Calibri"/>
              </a:rPr>
              <a:t>Contributing to a project that promotes inclusivity and accessibility for the Deaf and Hard of Hearing community is a noble and motivating endeavor.The project offers an opportunity to work on a socially impactful and technically challenging problem.</a:t>
            </a:r>
            <a:endParaRPr>
              <a:latin typeface="Calibri"/>
              <a:ea typeface="Calibri"/>
              <a:cs typeface="Calibri"/>
              <a:sym typeface="Calibri"/>
            </a:endParaRPr>
          </a:p>
          <a:p>
            <a:pPr indent="0" lvl="0" marL="0" rtl="0" algn="l">
              <a:lnSpc>
                <a:spcPct val="100000"/>
              </a:lnSpc>
              <a:spcBef>
                <a:spcPts val="1200"/>
              </a:spcBef>
              <a:spcAft>
                <a:spcPts val="1200"/>
              </a:spcAft>
              <a:buNone/>
            </a:pPr>
            <a:r>
              <a:t/>
            </a:r>
            <a:endParaRPr>
              <a:latin typeface="Calibri"/>
              <a:ea typeface="Calibri"/>
              <a:cs typeface="Calibri"/>
              <a:sym typeface="Calibri"/>
            </a:endParaRPr>
          </a:p>
        </p:txBody>
      </p:sp>
      <p:sp>
        <p:nvSpPr>
          <p:cNvPr id="70" name="Google Shape;70;p15"/>
          <p:cNvSpPr txBox="1"/>
          <p:nvPr/>
        </p:nvSpPr>
        <p:spPr>
          <a:xfrm>
            <a:off x="0" y="228400"/>
            <a:ext cx="61215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3000">
                <a:solidFill>
                  <a:schemeClr val="dk2"/>
                </a:solidFill>
                <a:highlight>
                  <a:schemeClr val="dk1"/>
                </a:highlight>
                <a:latin typeface="Oswald"/>
                <a:ea typeface="Oswald"/>
                <a:cs typeface="Oswald"/>
                <a:sym typeface="Oswald"/>
              </a:rPr>
              <a:t>Project Proposal</a:t>
            </a:r>
            <a:endParaRPr>
              <a:latin typeface="Playfair Display"/>
              <a:ea typeface="Playfair Display"/>
              <a:cs typeface="Playfair Display"/>
              <a:sym typeface="Playfair Displ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2"/>
          <p:cNvSpPr txBox="1"/>
          <p:nvPr>
            <p:ph type="title"/>
          </p:nvPr>
        </p:nvSpPr>
        <p:spPr>
          <a:xfrm>
            <a:off x="0" y="685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 classes:</a:t>
            </a:r>
            <a:endParaRPr/>
          </a:p>
        </p:txBody>
      </p:sp>
      <p:sp>
        <p:nvSpPr>
          <p:cNvPr id="248" name="Google Shape;248;p42"/>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and Experimentation:</a:t>
            </a:r>
            <a:endParaRPr/>
          </a:p>
        </p:txBody>
      </p:sp>
      <p:pic>
        <p:nvPicPr>
          <p:cNvPr id="249" name="Google Shape;249;p42"/>
          <p:cNvPicPr preferRelativeResize="0"/>
          <p:nvPr/>
        </p:nvPicPr>
        <p:blipFill>
          <a:blip r:embed="rId3">
            <a:alphaModFix/>
          </a:blip>
          <a:stretch>
            <a:fillRect/>
          </a:stretch>
        </p:blipFill>
        <p:spPr>
          <a:xfrm>
            <a:off x="1833400" y="572700"/>
            <a:ext cx="5084259" cy="4570799"/>
          </a:xfrm>
          <a:prstGeom prst="rect">
            <a:avLst/>
          </a:prstGeom>
          <a:noFill/>
          <a:ln>
            <a:noFill/>
          </a:ln>
        </p:spPr>
      </p:pic>
      <p:pic>
        <p:nvPicPr>
          <p:cNvPr id="250" name="Google Shape;250;p42"/>
          <p:cNvPicPr preferRelativeResize="0"/>
          <p:nvPr/>
        </p:nvPicPr>
        <p:blipFill>
          <a:blip r:embed="rId4">
            <a:alphaModFix/>
          </a:blip>
          <a:stretch>
            <a:fillRect/>
          </a:stretch>
        </p:blipFill>
        <p:spPr>
          <a:xfrm>
            <a:off x="6898249" y="572700"/>
            <a:ext cx="1907010" cy="45707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3"/>
          <p:cNvSpPr txBox="1"/>
          <p:nvPr>
            <p:ph type="title"/>
          </p:nvPr>
        </p:nvSpPr>
        <p:spPr>
          <a:xfrm>
            <a:off x="0" y="685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 classes:</a:t>
            </a:r>
            <a:endParaRPr/>
          </a:p>
        </p:txBody>
      </p:sp>
      <p:sp>
        <p:nvSpPr>
          <p:cNvPr id="256" name="Google Shape;256;p43"/>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and Experimentation:</a:t>
            </a:r>
            <a:endParaRPr/>
          </a:p>
        </p:txBody>
      </p:sp>
      <p:pic>
        <p:nvPicPr>
          <p:cNvPr id="257" name="Google Shape;257;p43"/>
          <p:cNvPicPr preferRelativeResize="0"/>
          <p:nvPr/>
        </p:nvPicPr>
        <p:blipFill>
          <a:blip r:embed="rId3">
            <a:alphaModFix/>
          </a:blip>
          <a:stretch>
            <a:fillRect/>
          </a:stretch>
        </p:blipFill>
        <p:spPr>
          <a:xfrm>
            <a:off x="2058663" y="781650"/>
            <a:ext cx="5026679" cy="3580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5"/>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268" name="Google Shape;268;p45"/>
          <p:cNvSpPr txBox="1"/>
          <p:nvPr/>
        </p:nvSpPr>
        <p:spPr>
          <a:xfrm>
            <a:off x="107650" y="605575"/>
            <a:ext cx="8969100" cy="4266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Calibri"/>
              <a:buChar char="●"/>
            </a:pPr>
            <a:r>
              <a:rPr lang="en" sz="1800">
                <a:solidFill>
                  <a:schemeClr val="dk2"/>
                </a:solidFill>
                <a:latin typeface="Calibri"/>
                <a:ea typeface="Calibri"/>
                <a:cs typeface="Calibri"/>
                <a:sym typeface="Calibri"/>
              </a:rPr>
              <a:t>Initially the the model were train with TWO CLASSES, then THREE classes and so on.</a:t>
            </a:r>
            <a:endParaRPr sz="1800">
              <a:solidFill>
                <a:schemeClr val="dk2"/>
              </a:solidFill>
              <a:latin typeface="Calibri"/>
              <a:ea typeface="Calibri"/>
              <a:cs typeface="Calibri"/>
              <a:sym typeface="Calibri"/>
            </a:endParaRPr>
          </a:p>
          <a:p>
            <a:pPr indent="-342900" lvl="0" marL="457200" rtl="0" algn="l">
              <a:lnSpc>
                <a:spcPct val="115000"/>
              </a:lnSpc>
              <a:spcBef>
                <a:spcPts val="0"/>
              </a:spcBef>
              <a:spcAft>
                <a:spcPts val="0"/>
              </a:spcAft>
              <a:buClr>
                <a:srgbClr val="303030"/>
              </a:buClr>
              <a:buSzPts val="1800"/>
              <a:buFont typeface="Calibri"/>
              <a:buChar char="●"/>
            </a:pPr>
            <a:r>
              <a:rPr lang="en" sz="1800">
                <a:solidFill>
                  <a:srgbClr val="303030"/>
                </a:solidFill>
                <a:latin typeface="Calibri"/>
                <a:ea typeface="Calibri"/>
                <a:cs typeface="Calibri"/>
                <a:sym typeface="Calibri"/>
              </a:rPr>
              <a:t>Binary Classification:</a:t>
            </a:r>
            <a:endParaRPr sz="1800">
              <a:solidFill>
                <a:srgbClr val="303030"/>
              </a:solidFill>
              <a:latin typeface="Calibri"/>
              <a:ea typeface="Calibri"/>
              <a:cs typeface="Calibri"/>
              <a:sym typeface="Calibri"/>
            </a:endParaRPr>
          </a:p>
          <a:p>
            <a:pPr indent="-342900" lvl="1" marL="914400" rtl="0" algn="l">
              <a:lnSpc>
                <a:spcPct val="115000"/>
              </a:lnSpc>
              <a:spcBef>
                <a:spcPts val="0"/>
              </a:spcBef>
              <a:spcAft>
                <a:spcPts val="0"/>
              </a:spcAft>
              <a:buClr>
                <a:srgbClr val="303030"/>
              </a:buClr>
              <a:buSzPts val="1800"/>
              <a:buFont typeface="Calibri"/>
              <a:buChar char="○"/>
            </a:pPr>
            <a:r>
              <a:rPr lang="en" sz="1800">
                <a:solidFill>
                  <a:srgbClr val="303030"/>
                </a:solidFill>
                <a:latin typeface="Calibri"/>
                <a:ea typeface="Calibri"/>
                <a:cs typeface="Calibri"/>
                <a:sym typeface="Calibri"/>
              </a:rPr>
              <a:t>XGBoost Outperforms DT and RF:</a:t>
            </a:r>
            <a:endParaRPr sz="1800">
              <a:solidFill>
                <a:srgbClr val="303030"/>
              </a:solidFill>
              <a:latin typeface="Calibri"/>
              <a:ea typeface="Calibri"/>
              <a:cs typeface="Calibri"/>
              <a:sym typeface="Calibri"/>
            </a:endParaRPr>
          </a:p>
          <a:p>
            <a:pPr indent="-342900" lvl="2" marL="1371600" rtl="0" algn="l">
              <a:lnSpc>
                <a:spcPct val="115000"/>
              </a:lnSpc>
              <a:spcBef>
                <a:spcPts val="0"/>
              </a:spcBef>
              <a:spcAft>
                <a:spcPts val="0"/>
              </a:spcAft>
              <a:buClr>
                <a:srgbClr val="303030"/>
              </a:buClr>
              <a:buSzPts val="1800"/>
              <a:buFont typeface="Calibri"/>
              <a:buChar char="■"/>
            </a:pPr>
            <a:r>
              <a:rPr lang="en" sz="1800">
                <a:solidFill>
                  <a:srgbClr val="303030"/>
                </a:solidFill>
                <a:latin typeface="Calibri"/>
                <a:ea typeface="Calibri"/>
                <a:cs typeface="Calibri"/>
                <a:sym typeface="Calibri"/>
              </a:rPr>
              <a:t>Accuracy for XGBoost: 90.00%</a:t>
            </a:r>
            <a:endParaRPr sz="1800">
              <a:solidFill>
                <a:srgbClr val="303030"/>
              </a:solidFill>
              <a:latin typeface="Calibri"/>
              <a:ea typeface="Calibri"/>
              <a:cs typeface="Calibri"/>
              <a:sym typeface="Calibri"/>
            </a:endParaRPr>
          </a:p>
          <a:p>
            <a:pPr indent="-342900" lvl="2" marL="1371600" rtl="0" algn="l">
              <a:lnSpc>
                <a:spcPct val="115000"/>
              </a:lnSpc>
              <a:spcBef>
                <a:spcPts val="0"/>
              </a:spcBef>
              <a:spcAft>
                <a:spcPts val="0"/>
              </a:spcAft>
              <a:buClr>
                <a:srgbClr val="303030"/>
              </a:buClr>
              <a:buSzPts val="1800"/>
              <a:buFont typeface="Calibri"/>
              <a:buChar char="■"/>
            </a:pPr>
            <a:r>
              <a:rPr lang="en" sz="1800">
                <a:solidFill>
                  <a:srgbClr val="303030"/>
                </a:solidFill>
                <a:latin typeface="Calibri"/>
                <a:ea typeface="Calibri"/>
                <a:cs typeface="Calibri"/>
                <a:sym typeface="Calibri"/>
              </a:rPr>
              <a:t>Accuracy for Decision Trees (DT): 89.22%</a:t>
            </a:r>
            <a:endParaRPr sz="1800">
              <a:solidFill>
                <a:srgbClr val="303030"/>
              </a:solidFill>
              <a:latin typeface="Calibri"/>
              <a:ea typeface="Calibri"/>
              <a:cs typeface="Calibri"/>
              <a:sym typeface="Calibri"/>
            </a:endParaRPr>
          </a:p>
          <a:p>
            <a:pPr indent="-342900" lvl="2" marL="1371600" rtl="0" algn="l">
              <a:lnSpc>
                <a:spcPct val="115000"/>
              </a:lnSpc>
              <a:spcBef>
                <a:spcPts val="0"/>
              </a:spcBef>
              <a:spcAft>
                <a:spcPts val="0"/>
              </a:spcAft>
              <a:buClr>
                <a:srgbClr val="303030"/>
              </a:buClr>
              <a:buSzPts val="1800"/>
              <a:buFont typeface="Calibri"/>
              <a:buChar char="■"/>
            </a:pPr>
            <a:r>
              <a:rPr lang="en" sz="1800">
                <a:solidFill>
                  <a:srgbClr val="303030"/>
                </a:solidFill>
                <a:latin typeface="Calibri"/>
                <a:ea typeface="Calibri"/>
                <a:cs typeface="Calibri"/>
                <a:sym typeface="Calibri"/>
              </a:rPr>
              <a:t>Accuracy for Random Forest (RF): 89.22%</a:t>
            </a:r>
            <a:endParaRPr sz="1800">
              <a:solidFill>
                <a:srgbClr val="303030"/>
              </a:solidFill>
              <a:latin typeface="Calibri"/>
              <a:ea typeface="Calibri"/>
              <a:cs typeface="Calibri"/>
              <a:sym typeface="Calibri"/>
            </a:endParaRPr>
          </a:p>
          <a:p>
            <a:pPr indent="-342900" lvl="2" marL="1371600" rtl="0" algn="l">
              <a:lnSpc>
                <a:spcPct val="115000"/>
              </a:lnSpc>
              <a:spcBef>
                <a:spcPts val="0"/>
              </a:spcBef>
              <a:spcAft>
                <a:spcPts val="0"/>
              </a:spcAft>
              <a:buClr>
                <a:srgbClr val="303030"/>
              </a:buClr>
              <a:buSzPts val="1800"/>
              <a:buFont typeface="Calibri"/>
              <a:buChar char="■"/>
            </a:pPr>
            <a:r>
              <a:rPr lang="en" sz="1800">
                <a:solidFill>
                  <a:srgbClr val="303030"/>
                </a:solidFill>
                <a:latin typeface="Calibri"/>
                <a:ea typeface="Calibri"/>
                <a:cs typeface="Calibri"/>
                <a:sym typeface="Calibri"/>
              </a:rPr>
              <a:t>Highlight the superiority of XGBoost in achieving the highest accuracy among the three models.</a:t>
            </a:r>
            <a:endParaRPr sz="1800">
              <a:solidFill>
                <a:schemeClr val="dk2"/>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274" name="Google Shape;274;p46"/>
          <p:cNvSpPr txBox="1"/>
          <p:nvPr/>
        </p:nvSpPr>
        <p:spPr>
          <a:xfrm>
            <a:off x="107650" y="605575"/>
            <a:ext cx="8969100" cy="2940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500"/>
              </a:spcBef>
              <a:spcAft>
                <a:spcPts val="0"/>
              </a:spcAft>
              <a:buClr>
                <a:srgbClr val="303030"/>
              </a:buClr>
              <a:buSzPts val="1800"/>
              <a:buFont typeface="Calibri"/>
              <a:buChar char="●"/>
            </a:pPr>
            <a:r>
              <a:rPr lang="en" sz="1800">
                <a:solidFill>
                  <a:srgbClr val="303030"/>
                </a:solidFill>
                <a:latin typeface="Calibri"/>
                <a:ea typeface="Calibri"/>
                <a:cs typeface="Calibri"/>
                <a:sym typeface="Calibri"/>
              </a:rPr>
              <a:t>Three-Class Classification:</a:t>
            </a:r>
            <a:endParaRPr sz="1800">
              <a:solidFill>
                <a:srgbClr val="303030"/>
              </a:solidFill>
              <a:latin typeface="Calibri"/>
              <a:ea typeface="Calibri"/>
              <a:cs typeface="Calibri"/>
              <a:sym typeface="Calibri"/>
            </a:endParaRPr>
          </a:p>
          <a:p>
            <a:pPr indent="-342900" lvl="1" marL="914400" rtl="0" algn="l">
              <a:lnSpc>
                <a:spcPct val="115000"/>
              </a:lnSpc>
              <a:spcBef>
                <a:spcPts val="0"/>
              </a:spcBef>
              <a:spcAft>
                <a:spcPts val="0"/>
              </a:spcAft>
              <a:buClr>
                <a:srgbClr val="303030"/>
              </a:buClr>
              <a:buSzPts val="1800"/>
              <a:buFont typeface="Calibri"/>
              <a:buChar char="○"/>
            </a:pPr>
            <a:r>
              <a:rPr lang="en" sz="1800">
                <a:solidFill>
                  <a:srgbClr val="303030"/>
                </a:solidFill>
                <a:latin typeface="Calibri"/>
                <a:ea typeface="Calibri"/>
                <a:cs typeface="Calibri"/>
                <a:sym typeface="Calibri"/>
              </a:rPr>
              <a:t>DT and RF Similar Performance, Outperform XGBoost:</a:t>
            </a:r>
            <a:endParaRPr sz="1800">
              <a:solidFill>
                <a:srgbClr val="303030"/>
              </a:solidFill>
              <a:latin typeface="Calibri"/>
              <a:ea typeface="Calibri"/>
              <a:cs typeface="Calibri"/>
              <a:sym typeface="Calibri"/>
            </a:endParaRPr>
          </a:p>
          <a:p>
            <a:pPr indent="-342900" lvl="2" marL="1371600" rtl="0" algn="l">
              <a:lnSpc>
                <a:spcPct val="115000"/>
              </a:lnSpc>
              <a:spcBef>
                <a:spcPts val="0"/>
              </a:spcBef>
              <a:spcAft>
                <a:spcPts val="0"/>
              </a:spcAft>
              <a:buClr>
                <a:srgbClr val="303030"/>
              </a:buClr>
              <a:buSzPts val="1800"/>
              <a:buFont typeface="Calibri"/>
              <a:buChar char="■"/>
            </a:pPr>
            <a:r>
              <a:rPr lang="en" sz="1800">
                <a:solidFill>
                  <a:srgbClr val="303030"/>
                </a:solidFill>
                <a:latin typeface="Calibri"/>
                <a:ea typeface="Calibri"/>
                <a:cs typeface="Calibri"/>
                <a:sym typeface="Calibri"/>
              </a:rPr>
              <a:t>Accuracy for Decision Trees (DT): 85.42%</a:t>
            </a:r>
            <a:endParaRPr sz="1800">
              <a:solidFill>
                <a:srgbClr val="303030"/>
              </a:solidFill>
              <a:latin typeface="Calibri"/>
              <a:ea typeface="Calibri"/>
              <a:cs typeface="Calibri"/>
              <a:sym typeface="Calibri"/>
            </a:endParaRPr>
          </a:p>
          <a:p>
            <a:pPr indent="-342900" lvl="2" marL="1371600" rtl="0" algn="l">
              <a:lnSpc>
                <a:spcPct val="115000"/>
              </a:lnSpc>
              <a:spcBef>
                <a:spcPts val="0"/>
              </a:spcBef>
              <a:spcAft>
                <a:spcPts val="0"/>
              </a:spcAft>
              <a:buClr>
                <a:srgbClr val="303030"/>
              </a:buClr>
              <a:buSzPts val="1800"/>
              <a:buFont typeface="Calibri"/>
              <a:buChar char="■"/>
            </a:pPr>
            <a:r>
              <a:rPr lang="en" sz="1800">
                <a:solidFill>
                  <a:srgbClr val="303030"/>
                </a:solidFill>
                <a:latin typeface="Calibri"/>
                <a:ea typeface="Calibri"/>
                <a:cs typeface="Calibri"/>
                <a:sym typeface="Calibri"/>
              </a:rPr>
              <a:t>Accuracy for Random Forest (RF): 85.42%</a:t>
            </a:r>
            <a:endParaRPr sz="1800">
              <a:solidFill>
                <a:srgbClr val="303030"/>
              </a:solidFill>
              <a:latin typeface="Calibri"/>
              <a:ea typeface="Calibri"/>
              <a:cs typeface="Calibri"/>
              <a:sym typeface="Calibri"/>
            </a:endParaRPr>
          </a:p>
          <a:p>
            <a:pPr indent="-342900" lvl="2" marL="1371600" rtl="0" algn="l">
              <a:lnSpc>
                <a:spcPct val="115000"/>
              </a:lnSpc>
              <a:spcBef>
                <a:spcPts val="0"/>
              </a:spcBef>
              <a:spcAft>
                <a:spcPts val="0"/>
              </a:spcAft>
              <a:buClr>
                <a:srgbClr val="303030"/>
              </a:buClr>
              <a:buSzPts val="1800"/>
              <a:buFont typeface="Calibri"/>
              <a:buChar char="■"/>
            </a:pPr>
            <a:r>
              <a:rPr lang="en" sz="1800">
                <a:solidFill>
                  <a:srgbClr val="303030"/>
                </a:solidFill>
                <a:latin typeface="Calibri"/>
                <a:ea typeface="Calibri"/>
                <a:cs typeface="Calibri"/>
                <a:sym typeface="Calibri"/>
              </a:rPr>
              <a:t>Accuracy for XGBoost: 85.10%</a:t>
            </a:r>
            <a:endParaRPr sz="1800">
              <a:solidFill>
                <a:srgbClr val="303030"/>
              </a:solidFill>
              <a:latin typeface="Calibri"/>
              <a:ea typeface="Calibri"/>
              <a:cs typeface="Calibri"/>
              <a:sym typeface="Calibri"/>
            </a:endParaRPr>
          </a:p>
          <a:p>
            <a:pPr indent="-342900" lvl="2" marL="1371600" rtl="0" algn="l">
              <a:lnSpc>
                <a:spcPct val="115000"/>
              </a:lnSpc>
              <a:spcBef>
                <a:spcPts val="0"/>
              </a:spcBef>
              <a:spcAft>
                <a:spcPts val="0"/>
              </a:spcAft>
              <a:buClr>
                <a:srgbClr val="303030"/>
              </a:buClr>
              <a:buSzPts val="1800"/>
              <a:buFont typeface="Calibri"/>
              <a:buChar char="■"/>
            </a:pPr>
            <a:r>
              <a:rPr lang="en" sz="1800">
                <a:solidFill>
                  <a:srgbClr val="303030"/>
                </a:solidFill>
                <a:latin typeface="Calibri"/>
                <a:ea typeface="Calibri"/>
                <a:cs typeface="Calibri"/>
                <a:sym typeface="Calibri"/>
              </a:rPr>
              <a:t>Emphasize the similarity in performance between Decision Trees and Random Forest and the notable performance drop for XGBoost in this scenario.</a:t>
            </a:r>
            <a:endParaRPr sz="1800">
              <a:solidFill>
                <a:srgbClr val="303030"/>
              </a:solidFill>
              <a:latin typeface="Calibri"/>
              <a:ea typeface="Calibri"/>
              <a:cs typeface="Calibri"/>
              <a:sym typeface="Calibri"/>
            </a:endParaRPr>
          </a:p>
          <a:p>
            <a:pPr indent="-342900" lvl="0" marL="457200" rtl="0" algn="l">
              <a:spcBef>
                <a:spcPts val="0"/>
              </a:spcBef>
              <a:spcAft>
                <a:spcPts val="0"/>
              </a:spcAft>
              <a:buClr>
                <a:schemeClr val="dk2"/>
              </a:buClr>
              <a:buSzPts val="1800"/>
              <a:buFont typeface="Calibri"/>
              <a:buChar char="●"/>
            </a:pPr>
            <a:r>
              <a:rPr lang="en" sz="1800">
                <a:solidFill>
                  <a:schemeClr val="dk2"/>
                </a:solidFill>
                <a:latin typeface="Calibri"/>
                <a:ea typeface="Calibri"/>
                <a:cs typeface="Calibri"/>
                <a:sym typeface="Calibri"/>
              </a:rPr>
              <a:t>When all classes are trained the Decision Tree and Random Forest perform better than Neural Network</a:t>
            </a:r>
            <a:endParaRPr sz="1800">
              <a:solidFill>
                <a:schemeClr val="dk2"/>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7"/>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Conclusion and Future Work</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8"/>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100"/>
              <a:t>Unlocking the Language of Signs: Auslan Recognition through Machine Learning</a:t>
            </a:r>
            <a:endParaRPr sz="4100"/>
          </a:p>
        </p:txBody>
      </p:sp>
      <p:sp>
        <p:nvSpPr>
          <p:cNvPr id="285" name="Google Shape;285;p48"/>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fontScale="62500" lnSpcReduction="20000"/>
          </a:bodyPr>
          <a:lstStyle/>
          <a:p>
            <a:pPr indent="0" lvl="0" marL="0" rtl="0" algn="l">
              <a:spcBef>
                <a:spcPts val="0"/>
              </a:spcBef>
              <a:spcAft>
                <a:spcPts val="0"/>
              </a:spcAft>
              <a:buNone/>
            </a:pPr>
            <a:r>
              <a:rPr lang="en"/>
              <a:t>By</a:t>
            </a:r>
            <a:endParaRPr/>
          </a:p>
          <a:p>
            <a:pPr indent="0" lvl="0" marL="0" rtl="0" algn="l">
              <a:spcBef>
                <a:spcPts val="0"/>
              </a:spcBef>
              <a:spcAft>
                <a:spcPts val="0"/>
              </a:spcAft>
              <a:buNone/>
            </a:pPr>
            <a:r>
              <a:rPr lang="en"/>
              <a:t>Samanvaya Arava</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9"/>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Project Proposal</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0"/>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&amp; Future Work</a:t>
            </a:r>
            <a:endParaRPr/>
          </a:p>
        </p:txBody>
      </p:sp>
      <p:sp>
        <p:nvSpPr>
          <p:cNvPr id="296" name="Google Shape;296;p50"/>
          <p:cNvSpPr txBox="1"/>
          <p:nvPr/>
        </p:nvSpPr>
        <p:spPr>
          <a:xfrm>
            <a:off x="107650" y="605575"/>
            <a:ext cx="8969100" cy="29403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2"/>
              </a:buClr>
              <a:buSzPts val="1800"/>
              <a:buFont typeface="Calibri"/>
              <a:buChar char="●"/>
            </a:pPr>
            <a:r>
              <a:rPr lang="en" sz="1800">
                <a:solidFill>
                  <a:schemeClr val="dk2"/>
                </a:solidFill>
                <a:latin typeface="Calibri"/>
                <a:ea typeface="Calibri"/>
                <a:cs typeface="Calibri"/>
                <a:sym typeface="Calibri"/>
              </a:rPr>
              <a:t>This study contributes to advancing the development of Auslan sign recognition using machine learning techniques. Through rigorous experimentation and analysis, it was observed that Decision Trees and Random Forests outperformed Neural Networks in recognizing Auslan signs when trained across all classes. However, the study acknowledges the complexity inherent in sign language recognition, with challenges such as noise sensitivity, dataset biases, and the impact of feature selection. </a:t>
            </a:r>
            <a:endParaRPr sz="1800">
              <a:solidFill>
                <a:schemeClr val="dk2"/>
              </a:solidFill>
              <a:latin typeface="Calibri"/>
              <a:ea typeface="Calibri"/>
              <a:cs typeface="Calibri"/>
              <a:sym typeface="Calibri"/>
            </a:endParaRPr>
          </a:p>
          <a:p>
            <a:pPr indent="-342900" lvl="0" marL="457200" rtl="0" algn="just">
              <a:spcBef>
                <a:spcPts val="0"/>
              </a:spcBef>
              <a:spcAft>
                <a:spcPts val="0"/>
              </a:spcAft>
              <a:buClr>
                <a:schemeClr val="dk2"/>
              </a:buClr>
              <a:buSzPts val="1800"/>
              <a:buFont typeface="Calibri"/>
              <a:buChar char="●"/>
            </a:pPr>
            <a:r>
              <a:rPr lang="en" sz="1800">
                <a:solidFill>
                  <a:schemeClr val="dk2"/>
                </a:solidFill>
                <a:latin typeface="Calibri"/>
                <a:ea typeface="Calibri"/>
                <a:cs typeface="Calibri"/>
                <a:sym typeface="Calibri"/>
              </a:rPr>
              <a:t>Future research should focus on refining models to mitigate these challenges and exploring hybrid approaches that combine the strengths of different machine learning techniques. </a:t>
            </a:r>
            <a:endParaRPr sz="1800">
              <a:solidFill>
                <a:schemeClr val="dk2"/>
              </a:solidFill>
              <a:latin typeface="Calibri"/>
              <a:ea typeface="Calibri"/>
              <a:cs typeface="Calibri"/>
              <a:sym typeface="Calibri"/>
            </a:endParaRPr>
          </a:p>
          <a:p>
            <a:pPr indent="0" lvl="0" marL="457200" rtl="0" algn="l">
              <a:spcBef>
                <a:spcPts val="1600"/>
              </a:spcBef>
              <a:spcAft>
                <a:spcPts val="0"/>
              </a:spcAft>
              <a:buNone/>
            </a:pPr>
            <a:r>
              <a:t/>
            </a:r>
            <a:endParaRPr sz="1800">
              <a:solidFill>
                <a:srgbClr val="303030"/>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1"/>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&amp; Future Work</a:t>
            </a:r>
            <a:endParaRPr/>
          </a:p>
        </p:txBody>
      </p:sp>
      <p:sp>
        <p:nvSpPr>
          <p:cNvPr id="302" name="Google Shape;302;p51"/>
          <p:cNvSpPr txBox="1"/>
          <p:nvPr/>
        </p:nvSpPr>
        <p:spPr>
          <a:xfrm>
            <a:off x="107650" y="605575"/>
            <a:ext cx="8969100" cy="29403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2"/>
              </a:buClr>
              <a:buSzPts val="1800"/>
              <a:buFont typeface="Calibri"/>
              <a:buChar char="●"/>
            </a:pPr>
            <a:r>
              <a:rPr lang="en" sz="1800">
                <a:solidFill>
                  <a:schemeClr val="dk2"/>
                </a:solidFill>
                <a:latin typeface="Calibri"/>
                <a:ea typeface="Calibri"/>
                <a:cs typeface="Calibri"/>
                <a:sym typeface="Calibri"/>
              </a:rPr>
              <a:t>This study contributes to advancing the development of Auslan sign recognition using machine learning techniques. Through rigorous experimentation and analysis, it was observed that Decision Trees and Random Forests outperformed Neural Networks in recognizing Auslan signs when trained across all classes. However, the study acknowledges the complexity inherent in sign language recognition, with challenges such as noise sensitivity, dataset biases, and the impact of feature selection. </a:t>
            </a:r>
            <a:endParaRPr sz="1800">
              <a:solidFill>
                <a:schemeClr val="dk2"/>
              </a:solidFill>
              <a:latin typeface="Calibri"/>
              <a:ea typeface="Calibri"/>
              <a:cs typeface="Calibri"/>
              <a:sym typeface="Calibri"/>
            </a:endParaRPr>
          </a:p>
          <a:p>
            <a:pPr indent="-342900" lvl="0" marL="457200" rtl="0" algn="just">
              <a:spcBef>
                <a:spcPts val="0"/>
              </a:spcBef>
              <a:spcAft>
                <a:spcPts val="0"/>
              </a:spcAft>
              <a:buClr>
                <a:schemeClr val="dk2"/>
              </a:buClr>
              <a:buSzPts val="1800"/>
              <a:buFont typeface="Calibri"/>
              <a:buChar char="●"/>
            </a:pPr>
            <a:r>
              <a:rPr lang="en" sz="1800">
                <a:solidFill>
                  <a:schemeClr val="dk2"/>
                </a:solidFill>
                <a:latin typeface="Calibri"/>
                <a:ea typeface="Calibri"/>
                <a:cs typeface="Calibri"/>
                <a:sym typeface="Calibri"/>
              </a:rPr>
              <a:t>Future research should focus on refining models to mitigate these challenges and exploring hybrid approaches that combine the strengths of different machine learning techniques. </a:t>
            </a:r>
            <a:endParaRPr sz="1800">
              <a:solidFill>
                <a:schemeClr val="dk2"/>
              </a:solidFill>
              <a:latin typeface="Calibri"/>
              <a:ea typeface="Calibri"/>
              <a:cs typeface="Calibri"/>
              <a:sym typeface="Calibri"/>
            </a:endParaRPr>
          </a:p>
          <a:p>
            <a:pPr indent="0" lvl="0" marL="457200" rtl="0" algn="l">
              <a:spcBef>
                <a:spcPts val="1600"/>
              </a:spcBef>
              <a:spcAft>
                <a:spcPts val="0"/>
              </a:spcAft>
              <a:buNone/>
            </a:pPr>
            <a:r>
              <a:t/>
            </a:r>
            <a:endParaRPr sz="1800">
              <a:solidFill>
                <a:srgbClr val="30303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Literature Review</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2"/>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References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3"/>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13" name="Google Shape;313;p53"/>
          <p:cNvSpPr txBox="1"/>
          <p:nvPr>
            <p:ph idx="1" type="body"/>
          </p:nvPr>
        </p:nvSpPr>
        <p:spPr>
          <a:xfrm>
            <a:off x="0" y="572700"/>
            <a:ext cx="8520600" cy="3334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solidFill>
                  <a:srgbClr val="333333"/>
                </a:solidFill>
                <a:latin typeface="Roboto"/>
                <a:ea typeface="Roboto"/>
                <a:cs typeface="Roboto"/>
                <a:sym typeface="Roboto"/>
              </a:rPr>
              <a:t>Kadous, M.W., Sammut, C. Classification of Multivariate Time Series and Structured Data Using Constructive Induction. </a:t>
            </a:r>
            <a:r>
              <a:rPr i="1" lang="en" sz="1200">
                <a:solidFill>
                  <a:srgbClr val="333333"/>
                </a:solidFill>
                <a:latin typeface="Roboto"/>
                <a:ea typeface="Roboto"/>
                <a:cs typeface="Roboto"/>
                <a:sym typeface="Roboto"/>
              </a:rPr>
              <a:t>Mach Learn</a:t>
            </a:r>
            <a:r>
              <a:rPr lang="en" sz="1200">
                <a:solidFill>
                  <a:srgbClr val="333333"/>
                </a:solidFill>
                <a:latin typeface="Roboto"/>
                <a:ea typeface="Roboto"/>
                <a:cs typeface="Roboto"/>
                <a:sym typeface="Roboto"/>
              </a:rPr>
              <a:t> 58, 179–216 (2005). </a:t>
            </a:r>
            <a:r>
              <a:rPr lang="en" sz="1200" u="sng">
                <a:solidFill>
                  <a:schemeClr val="hlink"/>
                </a:solidFill>
                <a:latin typeface="Roboto"/>
                <a:ea typeface="Roboto"/>
                <a:cs typeface="Roboto"/>
                <a:sym typeface="Roboto"/>
                <a:hlinkClick r:id="rId3"/>
              </a:rPr>
              <a:t>https://doi.org/10.1007/s10994-005-5826-5</a:t>
            </a:r>
            <a:endParaRPr sz="1200">
              <a:solidFill>
                <a:srgbClr val="333333"/>
              </a:solidFill>
              <a:latin typeface="Roboto"/>
              <a:ea typeface="Roboto"/>
              <a:cs typeface="Roboto"/>
              <a:sym typeface="Roboto"/>
            </a:endParaRPr>
          </a:p>
          <a:p>
            <a:pPr indent="-304800" lvl="0" marL="457200" rtl="0" algn="l">
              <a:spcBef>
                <a:spcPts val="0"/>
              </a:spcBef>
              <a:spcAft>
                <a:spcPts val="0"/>
              </a:spcAft>
              <a:buClr>
                <a:srgbClr val="333333"/>
              </a:buClr>
              <a:buSzPts val="1200"/>
              <a:buFont typeface="Roboto"/>
              <a:buChar char="●"/>
            </a:pPr>
            <a:r>
              <a:rPr lang="en" sz="1200">
                <a:solidFill>
                  <a:srgbClr val="333333"/>
                </a:solidFill>
                <a:latin typeface="Roboto"/>
                <a:ea typeface="Roboto"/>
                <a:cs typeface="Roboto"/>
                <a:sym typeface="Roboto"/>
              </a:rPr>
              <a:t>P. Q. Thang, N. T. Thuy and H. T. Lam, "The SVM, SimpSVM and RVM on sign language recognition problem," 2017 Seventh International Conference on Information Science and Technology (ICIST), Da Nang, Vietnam, 2017, pp. 398-403, doi: 10.1109/ICIST.2017.7926792.</a:t>
            </a:r>
            <a:endParaRPr sz="1200">
              <a:solidFill>
                <a:srgbClr val="333333"/>
              </a:solidFill>
              <a:latin typeface="Roboto"/>
              <a:ea typeface="Roboto"/>
              <a:cs typeface="Roboto"/>
              <a:sym typeface="Roboto"/>
            </a:endParaRPr>
          </a:p>
          <a:p>
            <a:pPr indent="-304800" lvl="0" marL="457200" rtl="0" algn="l">
              <a:spcBef>
                <a:spcPts val="0"/>
              </a:spcBef>
              <a:spcAft>
                <a:spcPts val="0"/>
              </a:spcAft>
              <a:buClr>
                <a:srgbClr val="333333"/>
              </a:buClr>
              <a:buSzPts val="1200"/>
              <a:buFont typeface="Roboto"/>
              <a:buChar char="●"/>
            </a:pPr>
            <a:r>
              <a:rPr lang="en" sz="1200">
                <a:solidFill>
                  <a:srgbClr val="333333"/>
                </a:solidFill>
                <a:latin typeface="Roboto"/>
                <a:ea typeface="Roboto"/>
                <a:cs typeface="Roboto"/>
                <a:sym typeface="Roboto"/>
              </a:rPr>
              <a:t>S. Z. Gurbuz et al., "American Sign Language Recognition Using RF Sensing," in IEEE Sensors Journal, vol. 21, no. 3, pp. 3763-3775, 1 Feb.1, 2021, doi: 10.1109/JSEN.2020.3022376.</a:t>
            </a:r>
            <a:endParaRPr sz="1200">
              <a:solidFill>
                <a:srgbClr val="333333"/>
              </a:solidFill>
              <a:latin typeface="Roboto"/>
              <a:ea typeface="Roboto"/>
              <a:cs typeface="Roboto"/>
              <a:sym typeface="Roboto"/>
            </a:endParaRPr>
          </a:p>
          <a:p>
            <a:pPr indent="-304800" lvl="0" marL="457200" rtl="0" algn="l">
              <a:spcBef>
                <a:spcPts val="0"/>
              </a:spcBef>
              <a:spcAft>
                <a:spcPts val="0"/>
              </a:spcAft>
              <a:buClr>
                <a:srgbClr val="333333"/>
              </a:buClr>
              <a:buSzPts val="1200"/>
              <a:buFont typeface="Roboto"/>
              <a:buChar char="●"/>
            </a:pPr>
            <a:r>
              <a:rPr lang="en" sz="1200">
                <a:solidFill>
                  <a:srgbClr val="333333"/>
                </a:solidFill>
                <a:latin typeface="Roboto"/>
                <a:ea typeface="Roboto"/>
                <a:cs typeface="Roboto"/>
                <a:sym typeface="Roboto"/>
              </a:rPr>
              <a:t>Prasad, M.V.D. &amp; Kishore, P.V.V. &amp; Eepuri, Kiran &amp; Anil Kumar, D.. (2016). Indian sign language recognition system using new fusion based edge operator. 88. 574-584. </a:t>
            </a:r>
            <a:endParaRPr sz="1200">
              <a:solidFill>
                <a:srgbClr val="333333"/>
              </a:solidFill>
              <a:latin typeface="Roboto"/>
              <a:ea typeface="Roboto"/>
              <a:cs typeface="Roboto"/>
              <a:sym typeface="Roboto"/>
            </a:endParaRPr>
          </a:p>
          <a:p>
            <a:pPr indent="-304800" lvl="0" marL="457200" rtl="0" algn="l">
              <a:spcBef>
                <a:spcPts val="0"/>
              </a:spcBef>
              <a:spcAft>
                <a:spcPts val="0"/>
              </a:spcAft>
              <a:buClr>
                <a:srgbClr val="333333"/>
              </a:buClr>
              <a:buSzPts val="1200"/>
              <a:buFont typeface="Roboto"/>
              <a:buChar char="●"/>
            </a:pPr>
            <a:r>
              <a:rPr lang="en" sz="1200">
                <a:solidFill>
                  <a:srgbClr val="333333"/>
                </a:solidFill>
                <a:latin typeface="Roboto"/>
                <a:ea typeface="Roboto"/>
                <a:cs typeface="Roboto"/>
                <a:sym typeface="Roboto"/>
              </a:rPr>
              <a:t>K. Amrutha and P. Prabu, "ML Based Sign Language Recognition System," 2021 International Conference on Innovative Trends in Information Technology (ICITIIT), Kottayam, India, 2021, pp. 1-6, doi: 10.1109/ICITIIT51526.2021.9399594.</a:t>
            </a:r>
            <a:endParaRPr sz="1200">
              <a:solidFill>
                <a:srgbClr val="333333"/>
              </a:solidFill>
              <a:latin typeface="Roboto"/>
              <a:ea typeface="Roboto"/>
              <a:cs typeface="Roboto"/>
              <a:sym typeface="Roboto"/>
            </a:endParaRPr>
          </a:p>
          <a:p>
            <a:pPr indent="-304800" lvl="0" marL="457200" rtl="0" algn="l">
              <a:spcBef>
                <a:spcPts val="0"/>
              </a:spcBef>
              <a:spcAft>
                <a:spcPts val="0"/>
              </a:spcAft>
              <a:buClr>
                <a:srgbClr val="333333"/>
              </a:buClr>
              <a:buSzPts val="1200"/>
              <a:buFont typeface="Roboto"/>
              <a:buChar char="●"/>
            </a:pPr>
            <a:r>
              <a:rPr lang="en" sz="1200">
                <a:solidFill>
                  <a:srgbClr val="333333"/>
                </a:solidFill>
                <a:latin typeface="Roboto"/>
                <a:ea typeface="Roboto"/>
                <a:cs typeface="Roboto"/>
                <a:sym typeface="Roboto"/>
              </a:rPr>
              <a:t>Kumar, Dr.S.Saravana. (2020). Sign Language Recognition Using Machine Learning. International Journal of Pure and Applied Mathematics. </a:t>
            </a:r>
            <a:endParaRPr sz="1200">
              <a:solidFill>
                <a:srgbClr val="33333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81" name="Google Shape;81;p17"/>
          <p:cNvPicPr preferRelativeResize="0"/>
          <p:nvPr/>
        </p:nvPicPr>
        <p:blipFill>
          <a:blip r:embed="rId3">
            <a:alphaModFix/>
          </a:blip>
          <a:stretch>
            <a:fillRect/>
          </a:stretch>
        </p:blipFill>
        <p:spPr>
          <a:xfrm>
            <a:off x="4786651" y="2384075"/>
            <a:ext cx="4061025" cy="2666402"/>
          </a:xfrm>
          <a:prstGeom prst="rect">
            <a:avLst/>
          </a:prstGeom>
          <a:noFill/>
          <a:ln>
            <a:noFill/>
          </a:ln>
        </p:spPr>
      </p:pic>
      <p:pic>
        <p:nvPicPr>
          <p:cNvPr id="82" name="Google Shape;82;p17"/>
          <p:cNvPicPr preferRelativeResize="0"/>
          <p:nvPr/>
        </p:nvPicPr>
        <p:blipFill>
          <a:blip r:embed="rId4">
            <a:alphaModFix/>
          </a:blip>
          <a:stretch>
            <a:fillRect/>
          </a:stretch>
        </p:blipFill>
        <p:spPr>
          <a:xfrm>
            <a:off x="109475" y="1211188"/>
            <a:ext cx="4107975" cy="2721118"/>
          </a:xfrm>
          <a:prstGeom prst="rect">
            <a:avLst/>
          </a:prstGeom>
          <a:noFill/>
          <a:ln>
            <a:noFill/>
          </a:ln>
        </p:spPr>
      </p:pic>
      <p:pic>
        <p:nvPicPr>
          <p:cNvPr id="83" name="Google Shape;83;p17"/>
          <p:cNvPicPr preferRelativeResize="0"/>
          <p:nvPr/>
        </p:nvPicPr>
        <p:blipFill>
          <a:blip r:embed="rId5">
            <a:alphaModFix/>
          </a:blip>
          <a:stretch>
            <a:fillRect/>
          </a:stretch>
        </p:blipFill>
        <p:spPr>
          <a:xfrm>
            <a:off x="5409975" y="0"/>
            <a:ext cx="2814376" cy="2318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and Next steps</a:t>
            </a:r>
            <a:endParaRPr/>
          </a:p>
          <a:p>
            <a:pPr indent="0" lvl="0" marL="0" rtl="0" algn="l">
              <a:spcBef>
                <a:spcPts val="0"/>
              </a:spcBef>
              <a:spcAft>
                <a:spcPts val="0"/>
              </a:spcAft>
              <a:buClr>
                <a:schemeClr val="dk2"/>
              </a:buClr>
              <a:buSzPct val="36666"/>
              <a:buFont typeface="Arial"/>
              <a:buNone/>
            </a:pPr>
            <a:r>
              <a:t/>
            </a:r>
            <a:endParaRPr/>
          </a:p>
          <a:p>
            <a:pPr indent="0" lvl="0" marL="0" rtl="0" algn="l">
              <a:spcBef>
                <a:spcPts val="0"/>
              </a:spcBef>
              <a:spcAft>
                <a:spcPts val="0"/>
              </a:spcAft>
              <a:buClr>
                <a:schemeClr val="dk2"/>
              </a:buClr>
              <a:buSzPct val="36666"/>
              <a:buFont typeface="Arial"/>
              <a:buNone/>
            </a:pPr>
            <a:r>
              <a:t/>
            </a:r>
            <a:endParaRPr/>
          </a:p>
          <a:p>
            <a:pPr indent="0" lvl="0" marL="0" rtl="0" algn="l">
              <a:spcBef>
                <a:spcPts val="0"/>
              </a:spcBef>
              <a:spcAft>
                <a:spcPts val="0"/>
              </a:spcAft>
              <a:buNone/>
            </a:pPr>
            <a:r>
              <a:t/>
            </a:r>
            <a:endParaRPr/>
          </a:p>
        </p:txBody>
      </p:sp>
      <p:sp>
        <p:nvSpPr>
          <p:cNvPr id="89" name="Google Shape;89;p18"/>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Clr>
                <a:srgbClr val="333333"/>
              </a:buClr>
              <a:buSzPts val="900"/>
              <a:buFont typeface="Calibri"/>
              <a:buAutoNum type="arabicPeriod"/>
            </a:pPr>
            <a:r>
              <a:rPr lang="en" sz="900">
                <a:solidFill>
                  <a:srgbClr val="333333"/>
                </a:solidFill>
                <a:latin typeface="Calibri"/>
                <a:ea typeface="Calibri"/>
                <a:cs typeface="Calibri"/>
                <a:sym typeface="Calibri"/>
              </a:rPr>
              <a:t>Data Preprocessing:</a:t>
            </a:r>
            <a:endParaRPr sz="900">
              <a:solidFill>
                <a:srgbClr val="333333"/>
              </a:solidFill>
              <a:latin typeface="Calibri"/>
              <a:ea typeface="Calibri"/>
              <a:cs typeface="Calibri"/>
              <a:sym typeface="Calibri"/>
            </a:endParaRPr>
          </a:p>
          <a:p>
            <a:pPr indent="-285750" lvl="1" marL="914400" rtl="0" algn="l">
              <a:spcBef>
                <a:spcPts val="0"/>
              </a:spcBef>
              <a:spcAft>
                <a:spcPts val="0"/>
              </a:spcAft>
              <a:buClr>
                <a:srgbClr val="333333"/>
              </a:buClr>
              <a:buSzPts val="900"/>
              <a:buFont typeface="Calibri"/>
              <a:buAutoNum type="alphaLcPeriod"/>
            </a:pPr>
            <a:r>
              <a:rPr lang="en" sz="900">
                <a:solidFill>
                  <a:srgbClr val="333333"/>
                </a:solidFill>
                <a:latin typeface="Calibri"/>
                <a:ea typeface="Calibri"/>
                <a:cs typeface="Calibri"/>
                <a:sym typeface="Calibri"/>
              </a:rPr>
              <a:t>Feature Engineering: Identify crucial features for Auslan sign recognition.</a:t>
            </a:r>
            <a:endParaRPr sz="900">
              <a:solidFill>
                <a:srgbClr val="333333"/>
              </a:solidFill>
              <a:latin typeface="Calibri"/>
              <a:ea typeface="Calibri"/>
              <a:cs typeface="Calibri"/>
              <a:sym typeface="Calibri"/>
            </a:endParaRPr>
          </a:p>
          <a:p>
            <a:pPr indent="-285750" lvl="1" marL="914400" rtl="0" algn="l">
              <a:spcBef>
                <a:spcPts val="0"/>
              </a:spcBef>
              <a:spcAft>
                <a:spcPts val="0"/>
              </a:spcAft>
              <a:buClr>
                <a:srgbClr val="333333"/>
              </a:buClr>
              <a:buSzPts val="900"/>
              <a:buFont typeface="Calibri"/>
              <a:buAutoNum type="alphaLcPeriod"/>
            </a:pPr>
            <a:r>
              <a:rPr lang="en" sz="900">
                <a:solidFill>
                  <a:srgbClr val="333333"/>
                </a:solidFill>
                <a:latin typeface="Calibri"/>
                <a:ea typeface="Calibri"/>
                <a:cs typeface="Calibri"/>
                <a:sym typeface="Calibri"/>
              </a:rPr>
              <a:t>Normalization: Ensure consistent feature scales.</a:t>
            </a:r>
            <a:endParaRPr sz="900">
              <a:solidFill>
                <a:srgbClr val="333333"/>
              </a:solidFill>
              <a:latin typeface="Calibri"/>
              <a:ea typeface="Calibri"/>
              <a:cs typeface="Calibri"/>
              <a:sym typeface="Calibri"/>
            </a:endParaRPr>
          </a:p>
          <a:p>
            <a:pPr indent="-285750" lvl="1" marL="914400" rtl="0" algn="l">
              <a:spcBef>
                <a:spcPts val="0"/>
              </a:spcBef>
              <a:spcAft>
                <a:spcPts val="0"/>
              </a:spcAft>
              <a:buClr>
                <a:srgbClr val="333333"/>
              </a:buClr>
              <a:buSzPts val="900"/>
              <a:buFont typeface="Calibri"/>
              <a:buAutoNum type="alphaLcPeriod"/>
            </a:pPr>
            <a:r>
              <a:rPr lang="en" sz="900">
                <a:solidFill>
                  <a:srgbClr val="333333"/>
                </a:solidFill>
                <a:latin typeface="Calibri"/>
                <a:ea typeface="Calibri"/>
                <a:cs typeface="Calibri"/>
                <a:sym typeface="Calibri"/>
              </a:rPr>
              <a:t>Handle Missing Data: Use appropriate imputation techniques.</a:t>
            </a:r>
            <a:endParaRPr sz="900">
              <a:solidFill>
                <a:srgbClr val="333333"/>
              </a:solidFill>
              <a:latin typeface="Calibri"/>
              <a:ea typeface="Calibri"/>
              <a:cs typeface="Calibri"/>
              <a:sym typeface="Calibri"/>
            </a:endParaRPr>
          </a:p>
          <a:p>
            <a:pPr indent="-285750" lvl="0" marL="457200" rtl="0" algn="l">
              <a:spcBef>
                <a:spcPts val="0"/>
              </a:spcBef>
              <a:spcAft>
                <a:spcPts val="0"/>
              </a:spcAft>
              <a:buClr>
                <a:srgbClr val="333333"/>
              </a:buClr>
              <a:buSzPts val="900"/>
              <a:buFont typeface="Calibri"/>
              <a:buAutoNum type="arabicPeriod"/>
            </a:pPr>
            <a:r>
              <a:rPr lang="en" sz="900">
                <a:solidFill>
                  <a:srgbClr val="333333"/>
                </a:solidFill>
                <a:latin typeface="Calibri"/>
                <a:ea typeface="Calibri"/>
                <a:cs typeface="Calibri"/>
                <a:sym typeface="Calibri"/>
              </a:rPr>
              <a:t>Feature Selection:</a:t>
            </a:r>
            <a:endParaRPr sz="900">
              <a:solidFill>
                <a:srgbClr val="333333"/>
              </a:solidFill>
              <a:latin typeface="Calibri"/>
              <a:ea typeface="Calibri"/>
              <a:cs typeface="Calibri"/>
              <a:sym typeface="Calibri"/>
            </a:endParaRPr>
          </a:p>
          <a:p>
            <a:pPr indent="-285750" lvl="1" marL="914400" rtl="0" algn="l">
              <a:spcBef>
                <a:spcPts val="0"/>
              </a:spcBef>
              <a:spcAft>
                <a:spcPts val="0"/>
              </a:spcAft>
              <a:buClr>
                <a:srgbClr val="333333"/>
              </a:buClr>
              <a:buSzPts val="900"/>
              <a:buFont typeface="Calibri"/>
              <a:buAutoNum type="alphaLcPeriod"/>
            </a:pPr>
            <a:r>
              <a:rPr lang="en" sz="900">
                <a:solidFill>
                  <a:srgbClr val="333333"/>
                </a:solidFill>
                <a:latin typeface="Calibri"/>
                <a:ea typeface="Calibri"/>
                <a:cs typeface="Calibri"/>
                <a:sym typeface="Calibri"/>
              </a:rPr>
              <a:t>Statistical Methods: Use correlation analysis for relevant feature selection.</a:t>
            </a:r>
            <a:endParaRPr sz="900">
              <a:solidFill>
                <a:srgbClr val="333333"/>
              </a:solidFill>
              <a:latin typeface="Calibri"/>
              <a:ea typeface="Calibri"/>
              <a:cs typeface="Calibri"/>
              <a:sym typeface="Calibri"/>
            </a:endParaRPr>
          </a:p>
          <a:p>
            <a:pPr indent="-285750" lvl="1" marL="914400" rtl="0" algn="l">
              <a:spcBef>
                <a:spcPts val="0"/>
              </a:spcBef>
              <a:spcAft>
                <a:spcPts val="0"/>
              </a:spcAft>
              <a:buClr>
                <a:srgbClr val="333333"/>
              </a:buClr>
              <a:buSzPts val="900"/>
              <a:buFont typeface="Calibri"/>
              <a:buAutoNum type="alphaLcPeriod"/>
            </a:pPr>
            <a:r>
              <a:rPr lang="en" sz="900">
                <a:solidFill>
                  <a:srgbClr val="333333"/>
                </a:solidFill>
                <a:latin typeface="Calibri"/>
                <a:ea typeface="Calibri"/>
                <a:cs typeface="Calibri"/>
                <a:sym typeface="Calibri"/>
              </a:rPr>
              <a:t>Dimensionality Reduction: Apply PCA for reduced feature space.</a:t>
            </a:r>
            <a:endParaRPr sz="900">
              <a:solidFill>
                <a:srgbClr val="333333"/>
              </a:solidFill>
              <a:latin typeface="Calibri"/>
              <a:ea typeface="Calibri"/>
              <a:cs typeface="Calibri"/>
              <a:sym typeface="Calibri"/>
            </a:endParaRPr>
          </a:p>
          <a:p>
            <a:pPr indent="-285750" lvl="0" marL="457200" rtl="0" algn="l">
              <a:spcBef>
                <a:spcPts val="0"/>
              </a:spcBef>
              <a:spcAft>
                <a:spcPts val="0"/>
              </a:spcAft>
              <a:buClr>
                <a:srgbClr val="333333"/>
              </a:buClr>
              <a:buSzPts val="900"/>
              <a:buFont typeface="Calibri"/>
              <a:buAutoNum type="arabicPeriod"/>
            </a:pPr>
            <a:r>
              <a:rPr lang="en" sz="900">
                <a:solidFill>
                  <a:srgbClr val="333333"/>
                </a:solidFill>
                <a:latin typeface="Calibri"/>
                <a:ea typeface="Calibri"/>
                <a:cs typeface="Calibri"/>
                <a:sym typeface="Calibri"/>
              </a:rPr>
              <a:t>Model Selection:</a:t>
            </a:r>
            <a:endParaRPr sz="900">
              <a:solidFill>
                <a:srgbClr val="333333"/>
              </a:solidFill>
              <a:latin typeface="Calibri"/>
              <a:ea typeface="Calibri"/>
              <a:cs typeface="Calibri"/>
              <a:sym typeface="Calibri"/>
            </a:endParaRPr>
          </a:p>
          <a:p>
            <a:pPr indent="-285750" lvl="1" marL="914400" rtl="0" algn="l">
              <a:spcBef>
                <a:spcPts val="0"/>
              </a:spcBef>
              <a:spcAft>
                <a:spcPts val="0"/>
              </a:spcAft>
              <a:buClr>
                <a:srgbClr val="333333"/>
              </a:buClr>
              <a:buSzPts val="900"/>
              <a:buFont typeface="Calibri"/>
              <a:buAutoNum type="alphaLcPeriod"/>
            </a:pPr>
            <a:r>
              <a:rPr lang="en" sz="900">
                <a:solidFill>
                  <a:srgbClr val="333333"/>
                </a:solidFill>
                <a:latin typeface="Calibri"/>
                <a:ea typeface="Calibri"/>
                <a:cs typeface="Calibri"/>
                <a:sym typeface="Calibri"/>
              </a:rPr>
              <a:t>Algorithm Choice: Experiment with Decision Trees, Random Forests, SVM, CNN, or RNN.</a:t>
            </a:r>
            <a:endParaRPr sz="900">
              <a:solidFill>
                <a:srgbClr val="333333"/>
              </a:solidFill>
              <a:latin typeface="Calibri"/>
              <a:ea typeface="Calibri"/>
              <a:cs typeface="Calibri"/>
              <a:sym typeface="Calibri"/>
            </a:endParaRPr>
          </a:p>
          <a:p>
            <a:pPr indent="-285750" lvl="1" marL="914400" rtl="0" algn="l">
              <a:spcBef>
                <a:spcPts val="0"/>
              </a:spcBef>
              <a:spcAft>
                <a:spcPts val="0"/>
              </a:spcAft>
              <a:buClr>
                <a:srgbClr val="333333"/>
              </a:buClr>
              <a:buSzPts val="900"/>
              <a:buFont typeface="Calibri"/>
              <a:buAutoNum type="alphaLcPeriod"/>
            </a:pPr>
            <a:r>
              <a:rPr lang="en" sz="900">
                <a:solidFill>
                  <a:srgbClr val="333333"/>
                </a:solidFill>
                <a:latin typeface="Calibri"/>
                <a:ea typeface="Calibri"/>
                <a:cs typeface="Calibri"/>
                <a:sym typeface="Calibri"/>
              </a:rPr>
              <a:t>Hyperparameter Tuning: Use grid search or random search for optimal settings.</a:t>
            </a:r>
            <a:endParaRPr sz="900">
              <a:solidFill>
                <a:srgbClr val="333333"/>
              </a:solidFill>
              <a:latin typeface="Calibri"/>
              <a:ea typeface="Calibri"/>
              <a:cs typeface="Calibri"/>
              <a:sym typeface="Calibri"/>
            </a:endParaRPr>
          </a:p>
          <a:p>
            <a:pPr indent="-285750" lvl="1" marL="914400" rtl="0" algn="l">
              <a:spcBef>
                <a:spcPts val="0"/>
              </a:spcBef>
              <a:spcAft>
                <a:spcPts val="0"/>
              </a:spcAft>
              <a:buClr>
                <a:srgbClr val="333333"/>
              </a:buClr>
              <a:buSzPts val="900"/>
              <a:buFont typeface="Calibri"/>
              <a:buAutoNum type="alphaLcPeriod"/>
            </a:pPr>
            <a:r>
              <a:rPr lang="en" sz="900">
                <a:solidFill>
                  <a:srgbClr val="333333"/>
                </a:solidFill>
                <a:latin typeface="Calibri"/>
                <a:ea typeface="Calibri"/>
                <a:cs typeface="Calibri"/>
                <a:sym typeface="Calibri"/>
              </a:rPr>
              <a:t>Ensemble Techniques: Explore Bagging or Boosting for improved accuracy.</a:t>
            </a:r>
            <a:endParaRPr sz="900">
              <a:solidFill>
                <a:srgbClr val="333333"/>
              </a:solidFill>
              <a:latin typeface="Calibri"/>
              <a:ea typeface="Calibri"/>
              <a:cs typeface="Calibri"/>
              <a:sym typeface="Calibri"/>
            </a:endParaRPr>
          </a:p>
          <a:p>
            <a:pPr indent="-285750" lvl="0" marL="457200" rtl="0" algn="l">
              <a:spcBef>
                <a:spcPts val="0"/>
              </a:spcBef>
              <a:spcAft>
                <a:spcPts val="0"/>
              </a:spcAft>
              <a:buClr>
                <a:srgbClr val="333333"/>
              </a:buClr>
              <a:buSzPts val="900"/>
              <a:buFont typeface="Calibri"/>
              <a:buAutoNum type="arabicPeriod"/>
            </a:pPr>
            <a:r>
              <a:rPr lang="en" sz="900">
                <a:solidFill>
                  <a:srgbClr val="333333"/>
                </a:solidFill>
                <a:latin typeface="Calibri"/>
                <a:ea typeface="Calibri"/>
                <a:cs typeface="Calibri"/>
                <a:sym typeface="Calibri"/>
              </a:rPr>
              <a:t>Model Training and Validation:</a:t>
            </a:r>
            <a:endParaRPr sz="900">
              <a:solidFill>
                <a:srgbClr val="333333"/>
              </a:solidFill>
              <a:latin typeface="Calibri"/>
              <a:ea typeface="Calibri"/>
              <a:cs typeface="Calibri"/>
              <a:sym typeface="Calibri"/>
            </a:endParaRPr>
          </a:p>
          <a:p>
            <a:pPr indent="-285750" lvl="1" marL="914400" rtl="0" algn="l">
              <a:spcBef>
                <a:spcPts val="0"/>
              </a:spcBef>
              <a:spcAft>
                <a:spcPts val="0"/>
              </a:spcAft>
              <a:buClr>
                <a:srgbClr val="333333"/>
              </a:buClr>
              <a:buSzPts val="900"/>
              <a:buFont typeface="Calibri"/>
              <a:buAutoNum type="alphaLcPeriod"/>
            </a:pPr>
            <a:r>
              <a:rPr lang="en" sz="900">
                <a:solidFill>
                  <a:srgbClr val="333333"/>
                </a:solidFill>
                <a:latin typeface="Calibri"/>
                <a:ea typeface="Calibri"/>
                <a:cs typeface="Calibri"/>
                <a:sym typeface="Calibri"/>
              </a:rPr>
              <a:t>Training and Validation: Split data, train models, and validate using accuracy metrics.</a:t>
            </a:r>
            <a:endParaRPr sz="900">
              <a:solidFill>
                <a:srgbClr val="333333"/>
              </a:solidFill>
              <a:latin typeface="Calibri"/>
              <a:ea typeface="Calibri"/>
              <a:cs typeface="Calibri"/>
              <a:sym typeface="Calibri"/>
            </a:endParaRPr>
          </a:p>
          <a:p>
            <a:pPr indent="-285750" lvl="0" marL="457200" rtl="0" algn="l">
              <a:spcBef>
                <a:spcPts val="0"/>
              </a:spcBef>
              <a:spcAft>
                <a:spcPts val="0"/>
              </a:spcAft>
              <a:buClr>
                <a:srgbClr val="333333"/>
              </a:buClr>
              <a:buSzPts val="900"/>
              <a:buFont typeface="Calibri"/>
              <a:buAutoNum type="arabicPeriod"/>
            </a:pPr>
            <a:r>
              <a:rPr lang="en" sz="900">
                <a:solidFill>
                  <a:srgbClr val="333333"/>
                </a:solidFill>
                <a:latin typeface="Calibri"/>
                <a:ea typeface="Calibri"/>
                <a:cs typeface="Calibri"/>
                <a:sym typeface="Calibri"/>
              </a:rPr>
              <a:t>Model Evaluation and Fine-Tuning:</a:t>
            </a:r>
            <a:endParaRPr sz="900">
              <a:solidFill>
                <a:srgbClr val="333333"/>
              </a:solidFill>
              <a:latin typeface="Calibri"/>
              <a:ea typeface="Calibri"/>
              <a:cs typeface="Calibri"/>
              <a:sym typeface="Calibri"/>
            </a:endParaRPr>
          </a:p>
          <a:p>
            <a:pPr indent="-285750" lvl="1" marL="914400" rtl="0" algn="l">
              <a:spcBef>
                <a:spcPts val="0"/>
              </a:spcBef>
              <a:spcAft>
                <a:spcPts val="0"/>
              </a:spcAft>
              <a:buClr>
                <a:srgbClr val="333333"/>
              </a:buClr>
              <a:buSzPts val="900"/>
              <a:buFont typeface="Calibri"/>
              <a:buAutoNum type="alphaLcPeriod"/>
            </a:pPr>
            <a:r>
              <a:rPr lang="en" sz="900">
                <a:solidFill>
                  <a:srgbClr val="333333"/>
                </a:solidFill>
                <a:latin typeface="Calibri"/>
                <a:ea typeface="Calibri"/>
                <a:cs typeface="Calibri"/>
                <a:sym typeface="Calibri"/>
              </a:rPr>
              <a:t>Evaluation Metrics: Assess models using key metrics like accuracy, precision, recall, and F1-score.</a:t>
            </a:r>
            <a:endParaRPr sz="900">
              <a:solidFill>
                <a:srgbClr val="333333"/>
              </a:solidFill>
              <a:latin typeface="Calibri"/>
              <a:ea typeface="Calibri"/>
              <a:cs typeface="Calibri"/>
              <a:sym typeface="Calibri"/>
            </a:endParaRPr>
          </a:p>
          <a:p>
            <a:pPr indent="-285750" lvl="1" marL="914400" rtl="0" algn="l">
              <a:spcBef>
                <a:spcPts val="0"/>
              </a:spcBef>
              <a:spcAft>
                <a:spcPts val="0"/>
              </a:spcAft>
              <a:buClr>
                <a:srgbClr val="333333"/>
              </a:buClr>
              <a:buSzPts val="900"/>
              <a:buFont typeface="Calibri"/>
              <a:buAutoNum type="alphaLcPeriod"/>
            </a:pPr>
            <a:r>
              <a:rPr lang="en" sz="900">
                <a:solidFill>
                  <a:srgbClr val="333333"/>
                </a:solidFill>
                <a:latin typeface="Calibri"/>
                <a:ea typeface="Calibri"/>
                <a:cs typeface="Calibri"/>
                <a:sym typeface="Calibri"/>
              </a:rPr>
              <a:t>Fine-Tuning: Adjust models based on evaluation results.</a:t>
            </a:r>
            <a:endParaRPr sz="900">
              <a:solidFill>
                <a:srgbClr val="333333"/>
              </a:solidFill>
              <a:latin typeface="Calibri"/>
              <a:ea typeface="Calibri"/>
              <a:cs typeface="Calibri"/>
              <a:sym typeface="Calibri"/>
            </a:endParaRPr>
          </a:p>
          <a:p>
            <a:pPr indent="-285750" lvl="0" marL="457200" rtl="0" algn="l">
              <a:spcBef>
                <a:spcPts val="0"/>
              </a:spcBef>
              <a:spcAft>
                <a:spcPts val="0"/>
              </a:spcAft>
              <a:buClr>
                <a:srgbClr val="333333"/>
              </a:buClr>
              <a:buSzPts val="900"/>
              <a:buFont typeface="Calibri"/>
              <a:buAutoNum type="arabicPeriod"/>
            </a:pPr>
            <a:r>
              <a:rPr lang="en" sz="900">
                <a:solidFill>
                  <a:srgbClr val="333333"/>
                </a:solidFill>
                <a:latin typeface="Calibri"/>
                <a:ea typeface="Calibri"/>
                <a:cs typeface="Calibri"/>
                <a:sym typeface="Calibri"/>
              </a:rPr>
              <a:t>Iterative Model Refinement:</a:t>
            </a:r>
            <a:endParaRPr sz="900">
              <a:solidFill>
                <a:srgbClr val="333333"/>
              </a:solidFill>
              <a:latin typeface="Calibri"/>
              <a:ea typeface="Calibri"/>
              <a:cs typeface="Calibri"/>
              <a:sym typeface="Calibri"/>
            </a:endParaRPr>
          </a:p>
          <a:p>
            <a:pPr indent="-285750" lvl="1" marL="914400" rtl="0" algn="l">
              <a:spcBef>
                <a:spcPts val="0"/>
              </a:spcBef>
              <a:spcAft>
                <a:spcPts val="0"/>
              </a:spcAft>
              <a:buClr>
                <a:srgbClr val="333333"/>
              </a:buClr>
              <a:buSzPts val="900"/>
              <a:buFont typeface="Calibri"/>
              <a:buAutoNum type="alphaLcPeriod"/>
            </a:pPr>
            <a:r>
              <a:rPr lang="en" sz="900">
                <a:solidFill>
                  <a:srgbClr val="333333"/>
                </a:solidFill>
                <a:latin typeface="Calibri"/>
                <a:ea typeface="Calibri"/>
                <a:cs typeface="Calibri"/>
                <a:sym typeface="Calibri"/>
              </a:rPr>
              <a:t>Refinement: Iteratively refine models based on feedback.</a:t>
            </a:r>
            <a:endParaRPr sz="900">
              <a:solidFill>
                <a:srgbClr val="333333"/>
              </a:solidFill>
              <a:latin typeface="Calibri"/>
              <a:ea typeface="Calibri"/>
              <a:cs typeface="Calibri"/>
              <a:sym typeface="Calibri"/>
            </a:endParaRPr>
          </a:p>
          <a:p>
            <a:pPr indent="-285750" lvl="0" marL="457200" rtl="0" algn="l">
              <a:spcBef>
                <a:spcPts val="0"/>
              </a:spcBef>
              <a:spcAft>
                <a:spcPts val="0"/>
              </a:spcAft>
              <a:buClr>
                <a:srgbClr val="333333"/>
              </a:buClr>
              <a:buSzPts val="900"/>
              <a:buFont typeface="Calibri"/>
              <a:buAutoNum type="arabicPeriod"/>
            </a:pPr>
            <a:r>
              <a:rPr lang="en" sz="900">
                <a:solidFill>
                  <a:srgbClr val="333333"/>
                </a:solidFill>
                <a:latin typeface="Calibri"/>
                <a:ea typeface="Calibri"/>
                <a:cs typeface="Calibri"/>
                <a:sym typeface="Calibri"/>
              </a:rPr>
              <a:t>Error Analysis:</a:t>
            </a:r>
            <a:endParaRPr sz="900">
              <a:solidFill>
                <a:srgbClr val="333333"/>
              </a:solidFill>
              <a:latin typeface="Calibri"/>
              <a:ea typeface="Calibri"/>
              <a:cs typeface="Calibri"/>
              <a:sym typeface="Calibri"/>
            </a:endParaRPr>
          </a:p>
          <a:p>
            <a:pPr indent="-285750" lvl="1" marL="914400" rtl="0" algn="l">
              <a:spcBef>
                <a:spcPts val="0"/>
              </a:spcBef>
              <a:spcAft>
                <a:spcPts val="0"/>
              </a:spcAft>
              <a:buClr>
                <a:srgbClr val="333333"/>
              </a:buClr>
              <a:buSzPts val="900"/>
              <a:buFont typeface="Calibri"/>
              <a:buAutoNum type="alphaLcPeriod"/>
            </a:pPr>
            <a:r>
              <a:rPr lang="en" sz="900">
                <a:solidFill>
                  <a:srgbClr val="333333"/>
                </a:solidFill>
                <a:latin typeface="Calibri"/>
                <a:ea typeface="Calibri"/>
                <a:cs typeface="Calibri"/>
                <a:sym typeface="Calibri"/>
              </a:rPr>
              <a:t>Identify Patterns: Analyze misclassifications for improvement insights.</a:t>
            </a:r>
            <a:endParaRPr sz="900">
              <a:solidFill>
                <a:srgbClr val="333333"/>
              </a:solidFill>
              <a:latin typeface="Calibri"/>
              <a:ea typeface="Calibri"/>
              <a:cs typeface="Calibri"/>
              <a:sym typeface="Calibri"/>
            </a:endParaRPr>
          </a:p>
          <a:p>
            <a:pPr indent="-285750" lvl="0" marL="457200" rtl="0" algn="l">
              <a:spcBef>
                <a:spcPts val="0"/>
              </a:spcBef>
              <a:spcAft>
                <a:spcPts val="0"/>
              </a:spcAft>
              <a:buClr>
                <a:srgbClr val="333333"/>
              </a:buClr>
              <a:buSzPts val="900"/>
              <a:buFont typeface="Calibri"/>
              <a:buAutoNum type="arabicPeriod"/>
            </a:pPr>
            <a:r>
              <a:rPr lang="en" sz="900">
                <a:solidFill>
                  <a:srgbClr val="333333"/>
                </a:solidFill>
                <a:latin typeface="Calibri"/>
                <a:ea typeface="Calibri"/>
                <a:cs typeface="Calibri"/>
                <a:sym typeface="Calibri"/>
              </a:rPr>
              <a:t>Address Class Imbalance:</a:t>
            </a:r>
            <a:endParaRPr sz="900">
              <a:solidFill>
                <a:srgbClr val="333333"/>
              </a:solidFill>
              <a:latin typeface="Calibri"/>
              <a:ea typeface="Calibri"/>
              <a:cs typeface="Calibri"/>
              <a:sym typeface="Calibri"/>
            </a:endParaRPr>
          </a:p>
          <a:p>
            <a:pPr indent="-285750" lvl="1" marL="914400" rtl="0" algn="l">
              <a:spcBef>
                <a:spcPts val="0"/>
              </a:spcBef>
              <a:spcAft>
                <a:spcPts val="0"/>
              </a:spcAft>
              <a:buClr>
                <a:srgbClr val="333333"/>
              </a:buClr>
              <a:buSzPts val="900"/>
              <a:buFont typeface="Calibri"/>
              <a:buAutoNum type="alphaLcPeriod"/>
            </a:pPr>
            <a:r>
              <a:rPr lang="en" sz="900">
                <a:solidFill>
                  <a:srgbClr val="333333"/>
                </a:solidFill>
                <a:latin typeface="Calibri"/>
                <a:ea typeface="Calibri"/>
                <a:cs typeface="Calibri"/>
                <a:sym typeface="Calibri"/>
              </a:rPr>
              <a:t>Imbalanced Data: Implement oversampling, undersampling, or specialized algorithms.</a:t>
            </a:r>
            <a:endParaRPr sz="900">
              <a:solidFill>
                <a:srgbClr val="333333"/>
              </a:solidFill>
              <a:latin typeface="Calibri"/>
              <a:ea typeface="Calibri"/>
              <a:cs typeface="Calibri"/>
              <a:sym typeface="Calibri"/>
            </a:endParaRPr>
          </a:p>
          <a:p>
            <a:pPr indent="-285750" lvl="0" marL="457200" rtl="0" algn="l">
              <a:spcBef>
                <a:spcPts val="0"/>
              </a:spcBef>
              <a:spcAft>
                <a:spcPts val="0"/>
              </a:spcAft>
              <a:buClr>
                <a:srgbClr val="333333"/>
              </a:buClr>
              <a:buSzPts val="900"/>
              <a:buFont typeface="Calibri"/>
              <a:buAutoNum type="arabicPeriod"/>
            </a:pPr>
            <a:r>
              <a:rPr lang="en" sz="900">
                <a:solidFill>
                  <a:srgbClr val="333333"/>
                </a:solidFill>
                <a:latin typeface="Calibri"/>
                <a:ea typeface="Calibri"/>
                <a:cs typeface="Calibri"/>
                <a:sym typeface="Calibri"/>
              </a:rPr>
              <a:t>Interpretability and Visualization:</a:t>
            </a:r>
            <a:endParaRPr sz="900">
              <a:solidFill>
                <a:srgbClr val="333333"/>
              </a:solidFill>
              <a:latin typeface="Calibri"/>
              <a:ea typeface="Calibri"/>
              <a:cs typeface="Calibri"/>
              <a:sym typeface="Calibri"/>
            </a:endParaRPr>
          </a:p>
          <a:p>
            <a:pPr indent="-285750" lvl="1" marL="914400" rtl="0" algn="l">
              <a:spcBef>
                <a:spcPts val="0"/>
              </a:spcBef>
              <a:spcAft>
                <a:spcPts val="0"/>
              </a:spcAft>
              <a:buClr>
                <a:srgbClr val="333333"/>
              </a:buClr>
              <a:buSzPts val="900"/>
              <a:buFont typeface="Calibri"/>
              <a:buAutoNum type="alphaLcPeriod"/>
            </a:pPr>
            <a:r>
              <a:rPr lang="en" sz="900">
                <a:solidFill>
                  <a:srgbClr val="333333"/>
                </a:solidFill>
                <a:latin typeface="Calibri"/>
                <a:ea typeface="Calibri"/>
                <a:cs typeface="Calibri"/>
                <a:sym typeface="Calibri"/>
              </a:rPr>
              <a:t>Visualize Decisions: Use LIME for interpreting complex model predictions.</a:t>
            </a:r>
            <a:endParaRPr sz="900">
              <a:solidFill>
                <a:srgbClr val="333333"/>
              </a:solidFill>
              <a:latin typeface="Calibri"/>
              <a:ea typeface="Calibri"/>
              <a:cs typeface="Calibri"/>
              <a:sym typeface="Calibri"/>
            </a:endParaRPr>
          </a:p>
          <a:p>
            <a:pPr indent="-285750" lvl="0" marL="457200" rtl="0" algn="l">
              <a:spcBef>
                <a:spcPts val="0"/>
              </a:spcBef>
              <a:spcAft>
                <a:spcPts val="0"/>
              </a:spcAft>
              <a:buClr>
                <a:srgbClr val="333333"/>
              </a:buClr>
              <a:buSzPts val="900"/>
              <a:buFont typeface="Calibri"/>
              <a:buAutoNum type="arabicPeriod"/>
            </a:pPr>
            <a:r>
              <a:rPr lang="en" sz="900">
                <a:solidFill>
                  <a:srgbClr val="333333"/>
                </a:solidFill>
                <a:latin typeface="Calibri"/>
                <a:ea typeface="Calibri"/>
                <a:cs typeface="Calibri"/>
                <a:sym typeface="Calibri"/>
              </a:rPr>
              <a:t>Documentation and Reporting:</a:t>
            </a:r>
            <a:endParaRPr sz="900">
              <a:solidFill>
                <a:srgbClr val="333333"/>
              </a:solidFill>
              <a:latin typeface="Calibri"/>
              <a:ea typeface="Calibri"/>
              <a:cs typeface="Calibri"/>
              <a:sym typeface="Calibri"/>
            </a:endParaRPr>
          </a:p>
          <a:p>
            <a:pPr indent="-285750" lvl="1" marL="914400" rtl="0" algn="l">
              <a:spcBef>
                <a:spcPts val="0"/>
              </a:spcBef>
              <a:spcAft>
                <a:spcPts val="0"/>
              </a:spcAft>
              <a:buClr>
                <a:srgbClr val="333333"/>
              </a:buClr>
              <a:buSzPts val="900"/>
              <a:buFont typeface="Calibri"/>
              <a:buAutoNum type="alphaLcPeriod"/>
            </a:pPr>
            <a:r>
              <a:rPr lang="en" sz="900">
                <a:solidFill>
                  <a:srgbClr val="333333"/>
                </a:solidFill>
                <a:latin typeface="Calibri"/>
                <a:ea typeface="Calibri"/>
                <a:cs typeface="Calibri"/>
                <a:sym typeface="Calibri"/>
              </a:rPr>
              <a:t>Document Findings: Prepare detailed reports summarizing experiments and challenges.</a:t>
            </a:r>
            <a:endParaRPr sz="900">
              <a:solidFill>
                <a:srgbClr val="333333"/>
              </a:solidFill>
              <a:latin typeface="Calibri"/>
              <a:ea typeface="Calibri"/>
              <a:cs typeface="Calibri"/>
              <a:sym typeface="Calibri"/>
            </a:endParaRPr>
          </a:p>
          <a:p>
            <a:pPr indent="0" lvl="0" marL="0" rtl="0" algn="l">
              <a:spcBef>
                <a:spcPts val="1500"/>
              </a:spcBef>
              <a:spcAft>
                <a:spcPts val="1500"/>
              </a:spcAft>
              <a:buNone/>
            </a:pPr>
            <a:r>
              <a:t/>
            </a:r>
            <a:endParaRPr sz="900">
              <a:solidFill>
                <a:srgbClr val="333333"/>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95" name="Google Shape;95;p19"/>
          <p:cNvSpPr txBox="1"/>
          <p:nvPr/>
        </p:nvSpPr>
        <p:spPr>
          <a:xfrm>
            <a:off x="107650" y="605575"/>
            <a:ext cx="8969100" cy="4266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Calibri"/>
              <a:buChar char="●"/>
            </a:pPr>
            <a:r>
              <a:rPr lang="en" sz="1800">
                <a:solidFill>
                  <a:schemeClr val="dk2"/>
                </a:solidFill>
                <a:latin typeface="Calibri"/>
                <a:ea typeface="Calibri"/>
                <a:cs typeface="Calibri"/>
                <a:sym typeface="Calibri"/>
              </a:rPr>
              <a:t>Initially the the model were train with TWO CLASSES, then THREE classes and so on.</a:t>
            </a:r>
            <a:endParaRPr sz="1800">
              <a:solidFill>
                <a:schemeClr val="dk2"/>
              </a:solidFill>
              <a:latin typeface="Calibri"/>
              <a:ea typeface="Calibri"/>
              <a:cs typeface="Calibri"/>
              <a:sym typeface="Calibri"/>
            </a:endParaRPr>
          </a:p>
          <a:p>
            <a:pPr indent="-342900" lvl="0" marL="457200" rtl="0" algn="l">
              <a:lnSpc>
                <a:spcPct val="115000"/>
              </a:lnSpc>
              <a:spcBef>
                <a:spcPts val="0"/>
              </a:spcBef>
              <a:spcAft>
                <a:spcPts val="0"/>
              </a:spcAft>
              <a:buClr>
                <a:srgbClr val="303030"/>
              </a:buClr>
              <a:buSzPts val="1800"/>
              <a:buFont typeface="Calibri"/>
              <a:buChar char="●"/>
            </a:pPr>
            <a:r>
              <a:rPr lang="en" sz="1800">
                <a:solidFill>
                  <a:srgbClr val="303030"/>
                </a:solidFill>
                <a:latin typeface="Calibri"/>
                <a:ea typeface="Calibri"/>
                <a:cs typeface="Calibri"/>
                <a:sym typeface="Calibri"/>
              </a:rPr>
              <a:t>Binary Classification:</a:t>
            </a:r>
            <a:endParaRPr sz="1800">
              <a:solidFill>
                <a:srgbClr val="303030"/>
              </a:solidFill>
              <a:latin typeface="Calibri"/>
              <a:ea typeface="Calibri"/>
              <a:cs typeface="Calibri"/>
              <a:sym typeface="Calibri"/>
            </a:endParaRPr>
          </a:p>
          <a:p>
            <a:pPr indent="-342900" lvl="1" marL="914400" rtl="0" algn="l">
              <a:lnSpc>
                <a:spcPct val="115000"/>
              </a:lnSpc>
              <a:spcBef>
                <a:spcPts val="0"/>
              </a:spcBef>
              <a:spcAft>
                <a:spcPts val="0"/>
              </a:spcAft>
              <a:buClr>
                <a:srgbClr val="303030"/>
              </a:buClr>
              <a:buSzPts val="1800"/>
              <a:buFont typeface="Calibri"/>
              <a:buChar char="○"/>
            </a:pPr>
            <a:r>
              <a:rPr lang="en" sz="1800">
                <a:solidFill>
                  <a:srgbClr val="303030"/>
                </a:solidFill>
                <a:latin typeface="Calibri"/>
                <a:ea typeface="Calibri"/>
                <a:cs typeface="Calibri"/>
                <a:sym typeface="Calibri"/>
              </a:rPr>
              <a:t>XGBoost Outperforms DT and RF:</a:t>
            </a:r>
            <a:endParaRPr sz="1800">
              <a:solidFill>
                <a:srgbClr val="303030"/>
              </a:solidFill>
              <a:latin typeface="Calibri"/>
              <a:ea typeface="Calibri"/>
              <a:cs typeface="Calibri"/>
              <a:sym typeface="Calibri"/>
            </a:endParaRPr>
          </a:p>
          <a:p>
            <a:pPr indent="-342900" lvl="2" marL="1371600" rtl="0" algn="l">
              <a:lnSpc>
                <a:spcPct val="115000"/>
              </a:lnSpc>
              <a:spcBef>
                <a:spcPts val="0"/>
              </a:spcBef>
              <a:spcAft>
                <a:spcPts val="0"/>
              </a:spcAft>
              <a:buClr>
                <a:srgbClr val="303030"/>
              </a:buClr>
              <a:buSzPts val="1800"/>
              <a:buFont typeface="Calibri"/>
              <a:buChar char="■"/>
            </a:pPr>
            <a:r>
              <a:rPr lang="en" sz="1800">
                <a:solidFill>
                  <a:srgbClr val="303030"/>
                </a:solidFill>
                <a:latin typeface="Calibri"/>
                <a:ea typeface="Calibri"/>
                <a:cs typeface="Calibri"/>
                <a:sym typeface="Calibri"/>
              </a:rPr>
              <a:t>Accuracy for XGBoost: 90.00%</a:t>
            </a:r>
            <a:endParaRPr sz="1800">
              <a:solidFill>
                <a:srgbClr val="303030"/>
              </a:solidFill>
              <a:latin typeface="Calibri"/>
              <a:ea typeface="Calibri"/>
              <a:cs typeface="Calibri"/>
              <a:sym typeface="Calibri"/>
            </a:endParaRPr>
          </a:p>
          <a:p>
            <a:pPr indent="-342900" lvl="2" marL="1371600" rtl="0" algn="l">
              <a:lnSpc>
                <a:spcPct val="115000"/>
              </a:lnSpc>
              <a:spcBef>
                <a:spcPts val="0"/>
              </a:spcBef>
              <a:spcAft>
                <a:spcPts val="0"/>
              </a:spcAft>
              <a:buClr>
                <a:srgbClr val="303030"/>
              </a:buClr>
              <a:buSzPts val="1800"/>
              <a:buFont typeface="Calibri"/>
              <a:buChar char="■"/>
            </a:pPr>
            <a:r>
              <a:rPr lang="en" sz="1800">
                <a:solidFill>
                  <a:srgbClr val="303030"/>
                </a:solidFill>
                <a:latin typeface="Calibri"/>
                <a:ea typeface="Calibri"/>
                <a:cs typeface="Calibri"/>
                <a:sym typeface="Calibri"/>
              </a:rPr>
              <a:t>Accuracy for Decision Trees (DT): 89.22%</a:t>
            </a:r>
            <a:endParaRPr sz="1800">
              <a:solidFill>
                <a:srgbClr val="303030"/>
              </a:solidFill>
              <a:latin typeface="Calibri"/>
              <a:ea typeface="Calibri"/>
              <a:cs typeface="Calibri"/>
              <a:sym typeface="Calibri"/>
            </a:endParaRPr>
          </a:p>
          <a:p>
            <a:pPr indent="-342900" lvl="2" marL="1371600" rtl="0" algn="l">
              <a:lnSpc>
                <a:spcPct val="115000"/>
              </a:lnSpc>
              <a:spcBef>
                <a:spcPts val="0"/>
              </a:spcBef>
              <a:spcAft>
                <a:spcPts val="0"/>
              </a:spcAft>
              <a:buClr>
                <a:srgbClr val="303030"/>
              </a:buClr>
              <a:buSzPts val="1800"/>
              <a:buFont typeface="Calibri"/>
              <a:buChar char="■"/>
            </a:pPr>
            <a:r>
              <a:rPr lang="en" sz="1800">
                <a:solidFill>
                  <a:srgbClr val="303030"/>
                </a:solidFill>
                <a:latin typeface="Calibri"/>
                <a:ea typeface="Calibri"/>
                <a:cs typeface="Calibri"/>
                <a:sym typeface="Calibri"/>
              </a:rPr>
              <a:t>Accuracy for Random Forest (RF): 89.22%</a:t>
            </a:r>
            <a:endParaRPr sz="1800">
              <a:solidFill>
                <a:srgbClr val="303030"/>
              </a:solidFill>
              <a:latin typeface="Calibri"/>
              <a:ea typeface="Calibri"/>
              <a:cs typeface="Calibri"/>
              <a:sym typeface="Calibri"/>
            </a:endParaRPr>
          </a:p>
          <a:p>
            <a:pPr indent="-342900" lvl="2" marL="1371600" rtl="0" algn="l">
              <a:lnSpc>
                <a:spcPct val="115000"/>
              </a:lnSpc>
              <a:spcBef>
                <a:spcPts val="0"/>
              </a:spcBef>
              <a:spcAft>
                <a:spcPts val="0"/>
              </a:spcAft>
              <a:buClr>
                <a:srgbClr val="303030"/>
              </a:buClr>
              <a:buSzPts val="1800"/>
              <a:buFont typeface="Calibri"/>
              <a:buChar char="■"/>
            </a:pPr>
            <a:r>
              <a:rPr lang="en" sz="1800">
                <a:solidFill>
                  <a:srgbClr val="303030"/>
                </a:solidFill>
                <a:latin typeface="Calibri"/>
                <a:ea typeface="Calibri"/>
                <a:cs typeface="Calibri"/>
                <a:sym typeface="Calibri"/>
              </a:rPr>
              <a:t>Highlight the superiority of XGBoost in achieving the highest accuracy among the three models.</a:t>
            </a:r>
            <a:endParaRPr sz="1800">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62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Literature Review (1)</a:t>
            </a:r>
            <a:endParaRPr/>
          </a:p>
          <a:p>
            <a:pPr indent="0" lvl="0" marL="0" rtl="0" algn="l">
              <a:spcBef>
                <a:spcPts val="0"/>
              </a:spcBef>
              <a:spcAft>
                <a:spcPts val="0"/>
              </a:spcAft>
              <a:buNone/>
            </a:pPr>
            <a:r>
              <a:t/>
            </a:r>
            <a:endParaRPr/>
          </a:p>
        </p:txBody>
      </p:sp>
      <p:sp>
        <p:nvSpPr>
          <p:cNvPr id="101" name="Google Shape;101;p20"/>
          <p:cNvSpPr txBox="1"/>
          <p:nvPr/>
        </p:nvSpPr>
        <p:spPr>
          <a:xfrm>
            <a:off x="0" y="572700"/>
            <a:ext cx="6791100" cy="4589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2AFD1"/>
              </a:buClr>
              <a:buSzPts val="1400"/>
              <a:buFont typeface="Calibri"/>
              <a:buChar char="●"/>
            </a:pPr>
            <a:r>
              <a:rPr lang="en" u="sng">
                <a:solidFill>
                  <a:srgbClr val="02AFD1"/>
                </a:solidFill>
                <a:latin typeface="Calibri"/>
                <a:ea typeface="Calibri"/>
                <a:cs typeface="Calibri"/>
                <a:sym typeface="Calibri"/>
                <a:hlinkClick r:id="rId3">
                  <a:extLst>
                    <a:ext uri="{A12FA001-AC4F-418D-AE19-62706E023703}">
                      <ahyp:hlinkClr val="tx"/>
                    </a:ext>
                  </a:extLst>
                </a:hlinkClick>
              </a:rPr>
              <a:t>The SVM, SimpSVM and RVM on Sign Language Recognition Problem</a:t>
            </a:r>
            <a:endParaRPr>
              <a:solidFill>
                <a:srgbClr val="02AFD1"/>
              </a:solidFill>
              <a:latin typeface="Calibri"/>
              <a:ea typeface="Calibri"/>
              <a:cs typeface="Calibri"/>
              <a:sym typeface="Calibri"/>
            </a:endParaRPr>
          </a:p>
          <a:p>
            <a:pPr indent="-317500" lvl="0" marL="457200" rtl="0" algn="l">
              <a:lnSpc>
                <a:spcPct val="115000"/>
              </a:lnSpc>
              <a:spcBef>
                <a:spcPts val="0"/>
              </a:spcBef>
              <a:spcAft>
                <a:spcPts val="0"/>
              </a:spcAft>
              <a:buClr>
                <a:srgbClr val="000000"/>
              </a:buClr>
              <a:buSzPts val="1400"/>
              <a:buFont typeface="Calibri"/>
              <a:buChar char="●"/>
            </a:pPr>
            <a:r>
              <a:rPr lang="en">
                <a:latin typeface="Calibri"/>
                <a:ea typeface="Calibri"/>
                <a:cs typeface="Calibri"/>
                <a:sym typeface="Calibri"/>
              </a:rPr>
              <a:t>Research question(s) / Goal</a:t>
            </a:r>
            <a:endParaRPr>
              <a:latin typeface="Calibri"/>
              <a:ea typeface="Calibri"/>
              <a:cs typeface="Calibri"/>
              <a:sym typeface="Calibri"/>
            </a:endParaRPr>
          </a:p>
          <a:p>
            <a:pPr indent="-285750" lvl="1" marL="914400" rtl="0" algn="l">
              <a:lnSpc>
                <a:spcPct val="115000"/>
              </a:lnSpc>
              <a:spcBef>
                <a:spcPts val="0"/>
              </a:spcBef>
              <a:spcAft>
                <a:spcPts val="0"/>
              </a:spcAft>
              <a:buSzPts val="900"/>
              <a:buFont typeface="Calibri"/>
              <a:buChar char="○"/>
            </a:pPr>
            <a:r>
              <a:rPr lang="en" sz="900">
                <a:latin typeface="Calibri"/>
                <a:ea typeface="Calibri"/>
                <a:cs typeface="Calibri"/>
                <a:sym typeface="Calibri"/>
              </a:rPr>
              <a:t>Investigate the feasibility and effectiveness of vector machine learning methods, namely Support Vector Machine (SVM), Simplification of Support Vector Machine (SimpSVM), and Relevance Vector Machine (RVM) in solving the sign language recognition problem. </a:t>
            </a:r>
            <a:endParaRPr sz="900">
              <a:latin typeface="Calibri"/>
              <a:ea typeface="Calibri"/>
              <a:cs typeface="Calibri"/>
              <a:sym typeface="Calibri"/>
            </a:endParaRPr>
          </a:p>
          <a:p>
            <a:pPr indent="-317500" lvl="0" marL="457200" rtl="0" algn="l">
              <a:lnSpc>
                <a:spcPct val="115000"/>
              </a:lnSpc>
              <a:spcBef>
                <a:spcPts val="0"/>
              </a:spcBef>
              <a:spcAft>
                <a:spcPts val="0"/>
              </a:spcAft>
              <a:buClr>
                <a:srgbClr val="000000"/>
              </a:buClr>
              <a:buSzPts val="1400"/>
              <a:buFont typeface="Calibri"/>
              <a:buChar char="●"/>
            </a:pPr>
            <a:r>
              <a:rPr lang="en">
                <a:latin typeface="Calibri"/>
                <a:ea typeface="Calibri"/>
                <a:cs typeface="Calibri"/>
                <a:sym typeface="Calibri"/>
              </a:rPr>
              <a:t>Dataset  - </a:t>
            </a:r>
            <a:r>
              <a:rPr lang="en">
                <a:solidFill>
                  <a:srgbClr val="0B5394"/>
                </a:solidFill>
                <a:latin typeface="Calibri"/>
                <a:ea typeface="Calibri"/>
                <a:cs typeface="Calibri"/>
                <a:sym typeface="Calibri"/>
              </a:rPr>
              <a:t> </a:t>
            </a:r>
            <a:r>
              <a:rPr lang="en" u="sng">
                <a:solidFill>
                  <a:srgbClr val="02AFD1"/>
                </a:solidFill>
                <a:latin typeface="Calibri"/>
                <a:ea typeface="Calibri"/>
                <a:cs typeface="Calibri"/>
                <a:sym typeface="Calibri"/>
                <a:hlinkClick r:id="rId4">
                  <a:extLst>
                    <a:ext uri="{A12FA001-AC4F-418D-AE19-62706E023703}">
                      <ahyp:hlinkClr val="tx"/>
                    </a:ext>
                  </a:extLst>
                </a:hlinkClick>
              </a:rPr>
              <a:t>Australian Sign Language signs - UCI Machine Learning Repository</a:t>
            </a:r>
            <a:endParaRPr>
              <a:solidFill>
                <a:srgbClr val="02AFD1"/>
              </a:solidFill>
              <a:latin typeface="Calibri"/>
              <a:ea typeface="Calibri"/>
              <a:cs typeface="Calibri"/>
              <a:sym typeface="Calibri"/>
            </a:endParaRPr>
          </a:p>
          <a:p>
            <a:pPr indent="-317500" lvl="0" marL="457200" rtl="0" algn="l">
              <a:lnSpc>
                <a:spcPct val="115000"/>
              </a:lnSpc>
              <a:spcBef>
                <a:spcPts val="0"/>
              </a:spcBef>
              <a:spcAft>
                <a:spcPts val="0"/>
              </a:spcAft>
              <a:buClr>
                <a:srgbClr val="000000"/>
              </a:buClr>
              <a:buSzPts val="1400"/>
              <a:buFont typeface="Calibri"/>
              <a:buChar char="●"/>
            </a:pPr>
            <a:r>
              <a:rPr lang="en">
                <a:latin typeface="Calibri"/>
                <a:ea typeface="Calibri"/>
                <a:cs typeface="Calibri"/>
                <a:sym typeface="Calibri"/>
              </a:rPr>
              <a:t>Methodology</a:t>
            </a:r>
            <a:endParaRPr>
              <a:latin typeface="Calibri"/>
              <a:ea typeface="Calibri"/>
              <a:cs typeface="Calibri"/>
              <a:sym typeface="Calibri"/>
            </a:endParaRPr>
          </a:p>
          <a:p>
            <a:pPr indent="-285750" lvl="1" marL="914400" rtl="0" algn="l">
              <a:lnSpc>
                <a:spcPct val="115000"/>
              </a:lnSpc>
              <a:spcBef>
                <a:spcPts val="0"/>
              </a:spcBef>
              <a:spcAft>
                <a:spcPts val="0"/>
              </a:spcAft>
              <a:buSzPts val="900"/>
              <a:buFont typeface="Calibri"/>
              <a:buChar char="○"/>
            </a:pPr>
            <a:r>
              <a:rPr b="1" lang="en" sz="900">
                <a:latin typeface="Calibri"/>
                <a:ea typeface="Calibri"/>
                <a:cs typeface="Calibri"/>
                <a:sym typeface="Calibri"/>
              </a:rPr>
              <a:t>Support Vector Machines (SVM)</a:t>
            </a:r>
            <a:r>
              <a:rPr lang="en" sz="900">
                <a:latin typeface="Calibri"/>
                <a:ea typeface="Calibri"/>
                <a:cs typeface="Calibri"/>
                <a:sym typeface="Calibri"/>
              </a:rPr>
              <a:t>: SVMs were employed for binary-class classification. The decision function was calculated using kernel functions, and the parameters were determined through training.</a:t>
            </a:r>
            <a:endParaRPr sz="900">
              <a:latin typeface="Calibri"/>
              <a:ea typeface="Calibri"/>
              <a:cs typeface="Calibri"/>
              <a:sym typeface="Calibri"/>
            </a:endParaRPr>
          </a:p>
          <a:p>
            <a:pPr indent="-285750" lvl="1" marL="914400" rtl="0" algn="l">
              <a:lnSpc>
                <a:spcPct val="115000"/>
              </a:lnSpc>
              <a:spcBef>
                <a:spcPts val="0"/>
              </a:spcBef>
              <a:spcAft>
                <a:spcPts val="0"/>
              </a:spcAft>
              <a:buSzPts val="900"/>
              <a:buFont typeface="Calibri"/>
              <a:buChar char="○"/>
            </a:pPr>
            <a:r>
              <a:rPr b="1" lang="en" sz="900">
                <a:latin typeface="Calibri"/>
                <a:ea typeface="Calibri"/>
                <a:cs typeface="Calibri"/>
                <a:sym typeface="Calibri"/>
              </a:rPr>
              <a:t>Simplification of Support Vector Machine (SimpSVM)</a:t>
            </a:r>
            <a:r>
              <a:rPr lang="en" sz="900">
                <a:latin typeface="Calibri"/>
                <a:ea typeface="Calibri"/>
                <a:cs typeface="Calibri"/>
                <a:sym typeface="Calibri"/>
              </a:rPr>
              <a:t>: SimpSVM aims to reduce the number of support vectors, thus simplifying the classification model while maintaining accuracy. It selects a reduced set of vectors to approximate the original separating hyperplane.</a:t>
            </a:r>
            <a:endParaRPr sz="900">
              <a:latin typeface="Calibri"/>
              <a:ea typeface="Calibri"/>
              <a:cs typeface="Calibri"/>
              <a:sym typeface="Calibri"/>
            </a:endParaRPr>
          </a:p>
          <a:p>
            <a:pPr indent="-285750" lvl="1" marL="914400" rtl="0" algn="l">
              <a:lnSpc>
                <a:spcPct val="115000"/>
              </a:lnSpc>
              <a:spcBef>
                <a:spcPts val="0"/>
              </a:spcBef>
              <a:spcAft>
                <a:spcPts val="0"/>
              </a:spcAft>
              <a:buSzPts val="900"/>
              <a:buFont typeface="Calibri"/>
              <a:buChar char="○"/>
            </a:pPr>
            <a:r>
              <a:rPr b="1" lang="en" sz="900">
                <a:latin typeface="Calibri"/>
                <a:ea typeface="Calibri"/>
                <a:cs typeface="Calibri"/>
                <a:sym typeface="Calibri"/>
              </a:rPr>
              <a:t>Relevance Vector Machine (RVM)</a:t>
            </a:r>
            <a:r>
              <a:rPr lang="en" sz="900">
                <a:latin typeface="Calibri"/>
                <a:ea typeface="Calibri"/>
                <a:cs typeface="Calibri"/>
                <a:sym typeface="Calibri"/>
              </a:rPr>
              <a:t>: RVM relies on a Bayesian framework, where weights and hyperparameters follow Gaussian priors. It integrates weight parameters into an objective function and employs iterative re-estimation to optimize the model.</a:t>
            </a:r>
            <a:endParaRPr sz="900">
              <a:latin typeface="Calibri"/>
              <a:ea typeface="Calibri"/>
              <a:cs typeface="Calibri"/>
              <a:sym typeface="Calibri"/>
            </a:endParaRPr>
          </a:p>
          <a:p>
            <a:pPr indent="-285750" lvl="1" marL="914400" rtl="0" algn="l">
              <a:lnSpc>
                <a:spcPct val="115000"/>
              </a:lnSpc>
              <a:spcBef>
                <a:spcPts val="0"/>
              </a:spcBef>
              <a:spcAft>
                <a:spcPts val="0"/>
              </a:spcAft>
              <a:buSzPts val="900"/>
              <a:buFont typeface="Calibri"/>
              <a:buChar char="○"/>
            </a:pPr>
            <a:r>
              <a:rPr lang="en" sz="900">
                <a:latin typeface="Calibri"/>
                <a:ea typeface="Calibri"/>
                <a:cs typeface="Calibri"/>
                <a:sym typeface="Calibri"/>
              </a:rPr>
              <a:t>For multi-class classification, one-vs-one and one-vs-all strategies were used to combine multiple binary-class classifiers.</a:t>
            </a:r>
            <a:endParaRPr sz="900">
              <a:latin typeface="Calibri"/>
              <a:ea typeface="Calibri"/>
              <a:cs typeface="Calibri"/>
              <a:sym typeface="Calibri"/>
            </a:endParaRPr>
          </a:p>
          <a:p>
            <a:pPr indent="-317500" lvl="0" marL="457200" rtl="0" algn="l">
              <a:lnSpc>
                <a:spcPct val="115000"/>
              </a:lnSpc>
              <a:spcBef>
                <a:spcPts val="0"/>
              </a:spcBef>
              <a:spcAft>
                <a:spcPts val="0"/>
              </a:spcAft>
              <a:buClr>
                <a:srgbClr val="000000"/>
              </a:buClr>
              <a:buSzPts val="1400"/>
              <a:buFont typeface="Calibri"/>
              <a:buChar char="●"/>
            </a:pPr>
            <a:r>
              <a:rPr lang="en">
                <a:latin typeface="Calibri"/>
                <a:ea typeface="Calibri"/>
                <a:cs typeface="Calibri"/>
                <a:sym typeface="Calibri"/>
              </a:rPr>
              <a:t>Results &amp; Limitations</a:t>
            </a:r>
            <a:endParaRPr>
              <a:latin typeface="Calibri"/>
              <a:ea typeface="Calibri"/>
              <a:cs typeface="Calibri"/>
              <a:sym typeface="Calibri"/>
            </a:endParaRPr>
          </a:p>
          <a:p>
            <a:pPr indent="-285750" lvl="1" marL="914400" rtl="0" algn="l">
              <a:lnSpc>
                <a:spcPct val="115000"/>
              </a:lnSpc>
              <a:spcBef>
                <a:spcPts val="0"/>
              </a:spcBef>
              <a:spcAft>
                <a:spcPts val="0"/>
              </a:spcAft>
              <a:buSzPts val="900"/>
              <a:buFont typeface="Calibri"/>
              <a:buChar char="○"/>
            </a:pPr>
            <a:r>
              <a:rPr lang="en" sz="900">
                <a:latin typeface="Calibri"/>
                <a:ea typeface="Calibri"/>
                <a:cs typeface="Calibri"/>
                <a:sym typeface="Calibri"/>
              </a:rPr>
              <a:t>SVM, SimpSVM, and RVM achieved top-notch predictive performance in Auslan sign language recognition. These methods showed similar accuracy regarding feature changes and specific sign. SimpSVM and RVM outperformed SVM in testing speed due to fewer support vectors/basis functions. However, the research highlighted challenges in recognizing signs that subtly change over time despite high accuracy.</a:t>
            </a:r>
            <a:endParaRPr sz="900">
              <a:latin typeface="Calibri"/>
              <a:ea typeface="Calibri"/>
              <a:cs typeface="Calibri"/>
              <a:sym typeface="Calibri"/>
            </a:endParaRPr>
          </a:p>
          <a:p>
            <a:pPr indent="-285750" lvl="1" marL="914400" rtl="0" algn="l">
              <a:lnSpc>
                <a:spcPct val="115000"/>
              </a:lnSpc>
              <a:spcBef>
                <a:spcPts val="0"/>
              </a:spcBef>
              <a:spcAft>
                <a:spcPts val="0"/>
              </a:spcAft>
              <a:buSzPts val="900"/>
              <a:buFont typeface="Calibri"/>
              <a:buChar char="○"/>
            </a:pPr>
            <a:r>
              <a:rPr lang="en" sz="900">
                <a:latin typeface="Calibri"/>
                <a:ea typeface="Calibri"/>
                <a:cs typeface="Calibri"/>
                <a:sym typeface="Calibri"/>
              </a:rPr>
              <a:t>The study did not explore the performance of deep learning models, which have shown promising results in gesture recognition tasks.</a:t>
            </a:r>
            <a:endParaRPr sz="900">
              <a:latin typeface="Calibri"/>
              <a:ea typeface="Calibri"/>
              <a:cs typeface="Calibri"/>
              <a:sym typeface="Calibri"/>
            </a:endParaRPr>
          </a:p>
          <a:p>
            <a:pPr indent="-285750" lvl="1" marL="914400" rtl="0" algn="l">
              <a:lnSpc>
                <a:spcPct val="115000"/>
              </a:lnSpc>
              <a:spcBef>
                <a:spcPts val="0"/>
              </a:spcBef>
              <a:spcAft>
                <a:spcPts val="0"/>
              </a:spcAft>
              <a:buSzPts val="900"/>
              <a:buFont typeface="Calibri"/>
              <a:buChar char="○"/>
            </a:pPr>
            <a:r>
              <a:rPr lang="en" sz="900">
                <a:latin typeface="Calibri"/>
                <a:ea typeface="Calibri"/>
                <a:cs typeface="Calibri"/>
                <a:sym typeface="Calibri"/>
              </a:rPr>
              <a:t>The research did not address real-time recognition challenges, which are crucial for practical applications in sign language communication systems.</a:t>
            </a:r>
            <a:endParaRPr sz="9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 (2)</a:t>
            </a:r>
            <a:endParaRPr/>
          </a:p>
        </p:txBody>
      </p:sp>
      <p:sp>
        <p:nvSpPr>
          <p:cNvPr id="107" name="Google Shape;107;p21"/>
          <p:cNvSpPr txBox="1"/>
          <p:nvPr/>
        </p:nvSpPr>
        <p:spPr>
          <a:xfrm>
            <a:off x="0" y="572700"/>
            <a:ext cx="9144000" cy="4301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02AFD1"/>
              </a:buClr>
              <a:buSzPts val="1600"/>
              <a:buFont typeface="Calibri"/>
              <a:buChar char="●"/>
            </a:pPr>
            <a:r>
              <a:rPr lang="en" sz="1600" u="sng">
                <a:solidFill>
                  <a:srgbClr val="02AFD1"/>
                </a:solidFill>
                <a:latin typeface="Calibri"/>
                <a:ea typeface="Calibri"/>
                <a:cs typeface="Calibri"/>
                <a:sym typeface="Calibri"/>
                <a:hlinkClick r:id="rId3">
                  <a:extLst>
                    <a:ext uri="{A12FA001-AC4F-418D-AE19-62706E023703}">
                      <ahyp:hlinkClr val="tx"/>
                    </a:ext>
                  </a:extLst>
                </a:hlinkClick>
              </a:rPr>
              <a:t>Classification of Multivariate Time Series and Structured Data Using Constructive Induction</a:t>
            </a:r>
            <a:endParaRPr sz="1600">
              <a:solidFill>
                <a:srgbClr val="02AFD1"/>
              </a:solidFill>
              <a:latin typeface="Calibri"/>
              <a:ea typeface="Calibri"/>
              <a:cs typeface="Calibri"/>
              <a:sym typeface="Calibri"/>
            </a:endParaRPr>
          </a:p>
          <a:p>
            <a:pPr indent="-330200" lvl="0" marL="457200" rtl="0" algn="l">
              <a:lnSpc>
                <a:spcPct val="115000"/>
              </a:lnSpc>
              <a:spcBef>
                <a:spcPts val="0"/>
              </a:spcBef>
              <a:spcAft>
                <a:spcPts val="0"/>
              </a:spcAft>
              <a:buClr>
                <a:srgbClr val="000000"/>
              </a:buClr>
              <a:buSzPts val="1600"/>
              <a:buFont typeface="Calibri"/>
              <a:buChar char="●"/>
            </a:pPr>
            <a:r>
              <a:rPr lang="en" sz="1600">
                <a:latin typeface="Calibri"/>
                <a:ea typeface="Calibri"/>
                <a:cs typeface="Calibri"/>
                <a:sym typeface="Calibri"/>
              </a:rPr>
              <a:t>Research question(s) / Goal	</a:t>
            </a:r>
            <a:endParaRPr sz="16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Explore the effectiveness of constructive induction in classifying multivariate time series and structured data, with a focus on applications such as Auslan recognition. </a:t>
            </a:r>
            <a:endParaRPr sz="1100">
              <a:latin typeface="Calibri"/>
              <a:ea typeface="Calibri"/>
              <a:cs typeface="Calibri"/>
              <a:sym typeface="Calibri"/>
            </a:endParaRPr>
          </a:p>
          <a:p>
            <a:pPr indent="-330200" lvl="0" marL="457200" rtl="0" algn="l">
              <a:lnSpc>
                <a:spcPct val="115000"/>
              </a:lnSpc>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Dataset  -  </a:t>
            </a:r>
            <a:r>
              <a:rPr lang="en" sz="1600" u="sng">
                <a:solidFill>
                  <a:srgbClr val="02AFD1"/>
                </a:solidFill>
                <a:latin typeface="Calibri"/>
                <a:ea typeface="Calibri"/>
                <a:cs typeface="Calibri"/>
                <a:sym typeface="Calibri"/>
                <a:hlinkClick r:id="rId4">
                  <a:extLst>
                    <a:ext uri="{A12FA001-AC4F-418D-AE19-62706E023703}">
                      <ahyp:hlinkClr val="tx"/>
                    </a:ext>
                  </a:extLst>
                </a:hlinkClick>
              </a:rPr>
              <a:t>Australian Sign Language signs - UCI Machine Learning Repository</a:t>
            </a:r>
            <a:endParaRPr sz="1600">
              <a:solidFill>
                <a:srgbClr val="02AFD1"/>
              </a:solidFill>
              <a:latin typeface="Calibri"/>
              <a:ea typeface="Calibri"/>
              <a:cs typeface="Calibri"/>
              <a:sym typeface="Calibri"/>
            </a:endParaRPr>
          </a:p>
          <a:p>
            <a:pPr indent="-330200" lvl="0" marL="457200" rtl="0" algn="l">
              <a:lnSpc>
                <a:spcPct val="115000"/>
              </a:lnSpc>
              <a:spcBef>
                <a:spcPts val="0"/>
              </a:spcBef>
              <a:spcAft>
                <a:spcPts val="0"/>
              </a:spcAft>
              <a:buClr>
                <a:srgbClr val="000000"/>
              </a:buClr>
              <a:buSzPts val="1600"/>
              <a:buFont typeface="Calibri"/>
              <a:buChar char="●"/>
            </a:pPr>
            <a:r>
              <a:rPr lang="en" sz="1600">
                <a:latin typeface="Calibri"/>
                <a:ea typeface="Calibri"/>
                <a:cs typeface="Calibri"/>
                <a:sym typeface="Calibri"/>
              </a:rPr>
              <a:t>Methodology</a:t>
            </a:r>
            <a:endParaRPr sz="16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b="1" lang="en" sz="1100">
                <a:latin typeface="Calibri"/>
                <a:ea typeface="Calibri"/>
                <a:cs typeface="Calibri"/>
                <a:sym typeface="Calibri"/>
              </a:rPr>
              <a:t>Feature Engineering:</a:t>
            </a:r>
            <a:endParaRPr b="1" sz="1100">
              <a:latin typeface="Calibri"/>
              <a:ea typeface="Calibri"/>
              <a:cs typeface="Calibri"/>
              <a:sym typeface="Calibri"/>
            </a:endParaRPr>
          </a:p>
          <a:p>
            <a:pPr indent="-298450" lvl="2" marL="1371600" rtl="0" algn="l">
              <a:lnSpc>
                <a:spcPct val="115000"/>
              </a:lnSpc>
              <a:spcBef>
                <a:spcPts val="0"/>
              </a:spcBef>
              <a:spcAft>
                <a:spcPts val="0"/>
              </a:spcAft>
              <a:buClr>
                <a:srgbClr val="CACACA"/>
              </a:buClr>
              <a:buSzPts val="1100"/>
              <a:buFont typeface="Calibri"/>
              <a:buChar char="■"/>
            </a:pPr>
            <a:r>
              <a:rPr lang="en" sz="1100">
                <a:latin typeface="Calibri"/>
                <a:ea typeface="Calibri"/>
                <a:cs typeface="Calibri"/>
                <a:sym typeface="Calibri"/>
              </a:rPr>
              <a:t>Extracting relevant features from both time series and structured data.</a:t>
            </a:r>
            <a:endParaRPr sz="1100">
              <a:latin typeface="Calibri"/>
              <a:ea typeface="Calibri"/>
              <a:cs typeface="Calibri"/>
              <a:sym typeface="Calibri"/>
            </a:endParaRPr>
          </a:p>
          <a:p>
            <a:pPr indent="-298450" lvl="2" marL="1371600" rtl="0" algn="l">
              <a:lnSpc>
                <a:spcPct val="115000"/>
              </a:lnSpc>
              <a:spcBef>
                <a:spcPts val="0"/>
              </a:spcBef>
              <a:spcAft>
                <a:spcPts val="0"/>
              </a:spcAft>
              <a:buClr>
                <a:srgbClr val="CACACA"/>
              </a:buClr>
              <a:buSzPts val="1100"/>
              <a:buFont typeface="Calibri"/>
              <a:buChar char="■"/>
            </a:pPr>
            <a:r>
              <a:rPr lang="en" sz="1100">
                <a:latin typeface="Calibri"/>
                <a:ea typeface="Calibri"/>
                <a:cs typeface="Calibri"/>
                <a:sym typeface="Calibri"/>
              </a:rPr>
              <a:t>Possibly converting time series data into appropriate formats for analysis.</a:t>
            </a:r>
            <a:endParaRPr sz="11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b="1" lang="en" sz="1100">
                <a:latin typeface="Calibri"/>
                <a:ea typeface="Calibri"/>
                <a:cs typeface="Calibri"/>
                <a:sym typeface="Calibri"/>
              </a:rPr>
              <a:t>Constructive Induction:</a:t>
            </a:r>
            <a:endParaRPr b="1" sz="1100">
              <a:latin typeface="Calibri"/>
              <a:ea typeface="Calibri"/>
              <a:cs typeface="Calibri"/>
              <a:sym typeface="Calibri"/>
            </a:endParaRPr>
          </a:p>
          <a:p>
            <a:pPr indent="-298450" lvl="2" marL="1371600" rtl="0" algn="l">
              <a:lnSpc>
                <a:spcPct val="115000"/>
              </a:lnSpc>
              <a:spcBef>
                <a:spcPts val="0"/>
              </a:spcBef>
              <a:spcAft>
                <a:spcPts val="0"/>
              </a:spcAft>
              <a:buClr>
                <a:srgbClr val="CACACA"/>
              </a:buClr>
              <a:buSzPts val="1100"/>
              <a:buFont typeface="Calibri"/>
              <a:buChar char="■"/>
            </a:pPr>
            <a:r>
              <a:rPr lang="en" sz="1100">
                <a:latin typeface="Calibri"/>
                <a:ea typeface="Calibri"/>
                <a:cs typeface="Calibri"/>
                <a:sym typeface="Calibri"/>
              </a:rPr>
              <a:t>Implementing constructive induction algorithms to build and refine classification models.</a:t>
            </a:r>
            <a:endParaRPr sz="1100">
              <a:latin typeface="Calibri"/>
              <a:ea typeface="Calibri"/>
              <a:cs typeface="Calibri"/>
              <a:sym typeface="Calibri"/>
            </a:endParaRPr>
          </a:p>
          <a:p>
            <a:pPr indent="-298450" lvl="2" marL="1371600" rtl="0" algn="l">
              <a:lnSpc>
                <a:spcPct val="115000"/>
              </a:lnSpc>
              <a:spcBef>
                <a:spcPts val="0"/>
              </a:spcBef>
              <a:spcAft>
                <a:spcPts val="0"/>
              </a:spcAft>
              <a:buClr>
                <a:srgbClr val="CACACA"/>
              </a:buClr>
              <a:buSzPts val="1100"/>
              <a:buFont typeface="Calibri"/>
              <a:buChar char="■"/>
            </a:pPr>
            <a:r>
              <a:rPr lang="en" sz="1100">
                <a:latin typeface="Calibri"/>
                <a:ea typeface="Calibri"/>
                <a:cs typeface="Calibri"/>
                <a:sym typeface="Calibri"/>
              </a:rPr>
              <a:t>Fine-tuning parameters and algorithms for optimal performance.</a:t>
            </a:r>
            <a:endParaRPr sz="1100">
              <a:latin typeface="Calibri"/>
              <a:ea typeface="Calibri"/>
              <a:cs typeface="Calibri"/>
              <a:sym typeface="Calibri"/>
            </a:endParaRPr>
          </a:p>
          <a:p>
            <a:pPr indent="-330200" lvl="0" marL="457200" rtl="0" algn="l">
              <a:lnSpc>
                <a:spcPct val="115000"/>
              </a:lnSpc>
              <a:spcBef>
                <a:spcPts val="0"/>
              </a:spcBef>
              <a:spcAft>
                <a:spcPts val="0"/>
              </a:spcAft>
              <a:buClr>
                <a:srgbClr val="000000"/>
              </a:buClr>
              <a:buSzPts val="1600"/>
              <a:buFont typeface="Calibri"/>
              <a:buChar char="●"/>
            </a:pPr>
            <a:r>
              <a:rPr lang="en" sz="1600">
                <a:latin typeface="Calibri"/>
                <a:ea typeface="Calibri"/>
                <a:cs typeface="Calibri"/>
                <a:sym typeface="Calibri"/>
              </a:rPr>
              <a:t>Results &amp; Limitations</a:t>
            </a:r>
            <a:endParaRPr sz="16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Presenting the performance metrics obtained from the constructive induction models in classifying multivariate time series and structured data.</a:t>
            </a:r>
            <a:endParaRPr sz="11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Comparing these results with other classification methods, if applicable.</a:t>
            </a:r>
            <a:endParaRPr sz="11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Visualizations, such as confusion matrices or ROC curves, might be used to illustrate the model's performance.</a:t>
            </a:r>
            <a:endParaRPr sz="11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Addressing potential biases in the dataset or methodology.</a:t>
            </a:r>
            <a:endParaRPr sz="11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Considering the generalizability of the results to other datasets or real-world applications.</a:t>
            </a:r>
            <a:endParaRPr sz="11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