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EAFC0E-DBFC-427B-A058-E360E09484F8}">
  <a:tblStyle styleId="{92EAFC0E-DBFC-427B-A058-E360E09484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871285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871285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e51f86ae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e51f86ae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73c6ec8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73c6ec8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73c6ec8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73c6ec8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1937ca91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1937ca9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21d4cf6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21d4cf6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e42f5c34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e42f5c34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e42f5c3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e42f5c3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777496" y="-1107763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 type="twoObj">
  <p:cSld name="TWO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9" name="Google Shape;29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33845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29150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630936" y="1543049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630936" y="1543050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eeexplore.ieee.org/document/10200864" TargetMode="External"/><Relationship Id="rId4" Type="http://schemas.openxmlformats.org/officeDocument/2006/relationships/hyperlink" Target="https://ieeexplore.ieee.org/document/10200864" TargetMode="External"/><Relationship Id="rId5" Type="http://schemas.openxmlformats.org/officeDocument/2006/relationships/hyperlink" Target="https://ieeexplore.ieee.org/abstract/document/9740911" TargetMode="External"/><Relationship Id="rId6" Type="http://schemas.openxmlformats.org/officeDocument/2006/relationships/hyperlink" Target="https://www.hindawi.com/journals/cin/2022/9869948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subTitle"/>
          </p:nvPr>
        </p:nvSpPr>
        <p:spPr>
          <a:xfrm>
            <a:off x="201450" y="2325500"/>
            <a:ext cx="8741100" cy="251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Machine Learning Project</a:t>
            </a:r>
            <a:br>
              <a:rPr lang="en">
                <a:latin typeface="Georgia"/>
                <a:ea typeface="Georgia"/>
                <a:cs typeface="Georgia"/>
                <a:sym typeface="Georgia"/>
              </a:rPr>
            </a:br>
            <a:r>
              <a:rPr lang="en">
                <a:latin typeface="Georgia"/>
                <a:ea typeface="Georgia"/>
                <a:cs typeface="Georgia"/>
                <a:sym typeface="Georgia"/>
              </a:rPr>
              <a:t>Group 14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                                                      Team Member :                        Roll No: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                                                      </a:t>
            </a:r>
            <a:r>
              <a:rPr lang="en"/>
              <a:t>NIKHIL KUMAR                              MT22045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                           JAYSHIL  SHAH                                MT23138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                           DEEP SHEKHAR                              2020193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                           SAMANYU KAMRA                        2021487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                           PREM KAMAL JAIN                        2021483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                           Nikhil Kumar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                           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                                                    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0"/>
          <p:cNvSpPr txBox="1"/>
          <p:nvPr>
            <p:ph type="ctrTitle"/>
          </p:nvPr>
        </p:nvSpPr>
        <p:spPr>
          <a:xfrm>
            <a:off x="488575" y="-67275"/>
            <a:ext cx="8458200" cy="14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OPTICAL CHARACTER RECOGNITION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5424900" y="1562050"/>
            <a:ext cx="3719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9F7F6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    Faculty: Dr. Vinayak Abrol</a:t>
            </a:r>
            <a:endParaRPr sz="1800">
              <a:solidFill>
                <a:srgbClr val="E9F7F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633850" y="1188275"/>
            <a:ext cx="80634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OCR's GOAL:</a:t>
            </a:r>
            <a:r>
              <a:rPr lang="en"/>
              <a:t> Convert Text Images to Text Data.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KEY USES : </a:t>
            </a:r>
            <a:r>
              <a:rPr lang="en"/>
              <a:t>Archive digitization, automated data entry.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MAIN CHALLENGE:</a:t>
            </a:r>
            <a:r>
              <a:rPr lang="en"/>
              <a:t> Achieving consistent accuracy due to: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 text layouts.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Diverse font styles and sizes.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Varied text orientations and backgrounds.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PROJECT FOCUS:</a:t>
            </a:r>
            <a:endParaRPr b="1"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Overcome these accuracy limitations in OCR.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Approach: Implement different machine learning models.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GOAL: </a:t>
            </a:r>
            <a:r>
              <a:rPr lang="en"/>
              <a:t>Identify the model with the highest accuracy for OCR tasks.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EAD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3000">
              <a:solidFill>
                <a:srgbClr val="3EAD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EADA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633845" y="11882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 OCR system without template matching.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 various machine learning models.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Models include: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K-Means: Clustering and pattern recognition.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SVM: Classification tasks in complex text.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KNN: Effective pattern recognition.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GMM: Categorizing text styles/backgrounds.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Forest: Boosting predictive accuracy.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and compare models for best OCR results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Selecting the model with top accuracy and efficiency.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70075" y="232675"/>
            <a:ext cx="8472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EAD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b="1" sz="3000">
              <a:solidFill>
                <a:srgbClr val="3EAD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EADA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628645" y="11134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400"/>
              <a:t>The dataset is divided into two primary sets: "data" and "data2", each containing 'training_data' and 'testing_data' folders.</a:t>
            </a:r>
            <a:endParaRPr sz="2400"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400"/>
              <a:t>These images, capturing varied text forms and fonts, are used for training the machine learning model and evaluating its performance against contemporary standards​</a:t>
            </a:r>
            <a:endParaRPr sz="2400"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400"/>
              <a:t>Each folder has 573 image.</a:t>
            </a:r>
            <a:endParaRPr sz="2400"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Images have class name from 0- 9 and A-Z.</a:t>
            </a:r>
            <a:endParaRPr sz="24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i="1" lang="en" sz="2400"/>
            </a:br>
            <a:br>
              <a:rPr i="1" lang="en" sz="2400"/>
            </a:br>
            <a:endParaRPr i="1" sz="2400"/>
          </a:p>
        </p:txBody>
      </p:sp>
      <p:sp>
        <p:nvSpPr>
          <p:cNvPr id="195" name="Google Shape;195;p23"/>
          <p:cNvSpPr txBox="1"/>
          <p:nvPr/>
        </p:nvSpPr>
        <p:spPr>
          <a:xfrm>
            <a:off x="70075" y="232675"/>
            <a:ext cx="8472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EAD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1" sz="3000">
              <a:solidFill>
                <a:srgbClr val="3EAD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solidFill>
                <a:srgbClr val="3EAD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628650" y="893824"/>
            <a:ext cx="7886700" cy="393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FOCUS:</a:t>
            </a:r>
            <a:r>
              <a:rPr lang="en"/>
              <a:t> Create OCR system for diverse data, no template matching.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DATA PROCESSING:</a:t>
            </a:r>
            <a:r>
              <a:rPr lang="en"/>
              <a:t> Enhance OCR data clarity; adapt to various text and images.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MODEL APPLICATION: </a:t>
            </a:r>
            <a:r>
              <a:rPr lang="en"/>
              <a:t>Implement and customize multiple ML models for text.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PERFORMANCE ANALYSIS:</a:t>
            </a:r>
            <a:r>
              <a:rPr lang="en"/>
              <a:t> Evaluate accuracy across text types and environments.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OPTIMIZATION:</a:t>
            </a:r>
            <a:r>
              <a:rPr lang="en"/>
              <a:t> Fine-tune for accuracy; adapt to OCR challenges.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TESTING:</a:t>
            </a:r>
            <a:r>
              <a:rPr lang="en"/>
              <a:t> Conduct rigorous tests; benchmark against standards.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IMPROVEMENT: </a:t>
            </a:r>
            <a:r>
              <a:rPr lang="en"/>
              <a:t>Refine continually based on results and feedback.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Performance Comparison of Machine Learning Algorithms</a:t>
            </a:r>
            <a:endParaRPr sz="1800"/>
          </a:p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b="1" lang="en" sz="1500"/>
              <a:t>Support Vector Machine (SVM)</a:t>
            </a:r>
            <a:endParaRPr b="1" sz="1500"/>
          </a:p>
          <a:p>
            <a:pPr indent="-279400" lvl="1" marL="914400" rtl="0" algn="l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Accuracy: 98.1%</a:t>
            </a:r>
            <a:endParaRPr sz="1200"/>
          </a:p>
          <a:p>
            <a:pPr indent="-279400" lvl="1" marL="914400" rtl="0" algn="l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Highlight: Exceptionally effective for high-dimensional data spaces.</a:t>
            </a:r>
            <a:endParaRPr sz="1200"/>
          </a:p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b="1" lang="en" sz="1500"/>
              <a:t>K-Nearest Neighbors (KNN)</a:t>
            </a:r>
            <a:endParaRPr b="1" sz="1500"/>
          </a:p>
          <a:p>
            <a:pPr indent="-279400" lvl="1" marL="914400" rtl="0" algn="l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Accuracy: 95.83%</a:t>
            </a:r>
            <a:endParaRPr sz="1200"/>
          </a:p>
          <a:p>
            <a:pPr indent="-279400" lvl="1" marL="914400" rtl="0" algn="l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Highlight: Ideal for scenarios where data interpretation is straightforward.</a:t>
            </a:r>
            <a:endParaRPr sz="1200"/>
          </a:p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b="1" lang="en" sz="1500"/>
              <a:t>K-Means Clustering</a:t>
            </a:r>
            <a:endParaRPr b="1" sz="1500"/>
          </a:p>
          <a:p>
            <a:pPr indent="-279400" lvl="1" marL="914400" rtl="0" algn="l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Accuracy: 85%</a:t>
            </a:r>
            <a:endParaRPr sz="1200"/>
          </a:p>
          <a:p>
            <a:pPr indent="-279400" lvl="1" marL="914400" rtl="0" algn="l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Highlight: Best suited for quick exploratory data analysis.</a:t>
            </a:r>
            <a:endParaRPr sz="1200"/>
          </a:p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b="1" lang="en" sz="1500"/>
              <a:t>Random Forest Algorithm</a:t>
            </a:r>
            <a:endParaRPr b="1" sz="1500"/>
          </a:p>
          <a:p>
            <a:pPr indent="-279400" lvl="1" marL="914400" rtl="0" algn="l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Accuracy: 98.71%</a:t>
            </a:r>
            <a:endParaRPr sz="1200"/>
          </a:p>
          <a:p>
            <a:pPr indent="-279400" lvl="1" marL="914400" rtl="0" algn="l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Highlight: Provides high accuracy through decision tree ensemble.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582350" y="129425"/>
            <a:ext cx="7531800" cy="764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COMPARISON WITH EXISTING     ANALYSIS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3" name="Google Shape;213;p2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{92EAFC0E-DBFC-427B-A058-E360E09484F8}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 Used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 According to Existing Analysis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r>
                        <a:rPr b="1" lang="en" sz="1600"/>
                        <a:t> according to Models created by us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Means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81.6%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93.96%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95.83%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92%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91%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98.71%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Successfully applied machine learning models in OCR.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Achieved high accuracy in English languages and Numbers with </a:t>
            </a:r>
            <a:r>
              <a:rPr lang="en"/>
              <a:t>different</a:t>
            </a:r>
            <a:r>
              <a:rPr lang="en"/>
              <a:t> handwriting styles.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Demonstrated effectiveness of K-Means, SVM, KNN, and Random Forest in OCR.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Showcased OCR's potential beyond traditional methods.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 the stage for future innovations in text recognition and digitization.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Achieved</a:t>
            </a:r>
            <a:r>
              <a:rPr lang="en"/>
              <a:t> highest accuracy in Random Forest that is 98.71%.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