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62" r:id="rId3"/>
    <p:sldId id="263" r:id="rId4"/>
    <p:sldId id="267" r:id="rId5"/>
    <p:sldId id="269" r:id="rId6"/>
    <p:sldId id="270" r:id="rId7"/>
    <p:sldId id="271" r:id="rId8"/>
    <p:sldId id="277" r:id="rId9"/>
    <p:sldId id="272" r:id="rId10"/>
    <p:sldId id="273" r:id="rId11"/>
    <p:sldId id="282" r:id="rId12"/>
    <p:sldId id="278" r:id="rId13"/>
    <p:sldId id="284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 Klein" initials="FK" lastIdx="1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6" autoAdjust="0"/>
    <p:restoredTop sz="94713" autoAdjust="0"/>
  </p:normalViewPr>
  <p:slideViewPr>
    <p:cSldViewPr>
      <p:cViewPr>
        <p:scale>
          <a:sx n="70" d="100"/>
          <a:sy n="70" d="100"/>
        </p:scale>
        <p:origin x="-150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AA4A4-83EE-4062-9C2F-0A1F34CC2E9C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0D03-88E8-4F45-A1F2-BD8118BC5D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728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70D03-88E8-4F45-A1F2-BD8118BC5D3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70D03-88E8-4F45-A1F2-BD8118BC5D3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70D03-88E8-4F45-A1F2-BD8118BC5D3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70D03-88E8-4F45-A1F2-BD8118BC5D3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70D03-88E8-4F45-A1F2-BD8118BC5D3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70D03-88E8-4F45-A1F2-BD8118BC5D3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70D03-88E8-4F45-A1F2-BD8118BC5D3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70D03-88E8-4F45-A1F2-BD8118BC5D3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70D03-88E8-4F45-A1F2-BD8118BC5D3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70D03-88E8-4F45-A1F2-BD8118BC5D3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70D03-88E8-4F45-A1F2-BD8118BC5D3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70D03-88E8-4F45-A1F2-BD8118BC5D3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195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591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64350" y="-26988"/>
            <a:ext cx="2135188" cy="61531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-26988"/>
            <a:ext cx="6254750" cy="61531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9369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fld id="{D05C4F8E-E3D8-4550-A094-5D88CAE58A94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="" xmlns:p14="http://schemas.microsoft.com/office/powerpoint/2010/main" val="3545938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fld id="{878FEC7F-63AD-4E53-BE5A-4665821B2EF6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="" xmlns:p14="http://schemas.microsoft.com/office/powerpoint/2010/main" val="147941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7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fld id="{5A0F75C4-342C-4C55-BF2C-6C16E8C47698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="" xmlns:p14="http://schemas.microsoft.com/office/powerpoint/2010/main" val="4090159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3" y="1600205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2338" y="1600205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fld id="{C51CA54B-5A3D-4115-AD58-B54C589089B4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="" xmlns:p14="http://schemas.microsoft.com/office/powerpoint/2010/main" val="1089488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3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3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fld id="{4256D04F-EF0F-4D5F-A129-DA17678279B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="" xmlns:p14="http://schemas.microsoft.com/office/powerpoint/2010/main" val="596155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fld id="{2B6EC804-098E-4C02-9E7E-5E7A0973FC5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="" xmlns:p14="http://schemas.microsoft.com/office/powerpoint/2010/main" val="4086610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fld id="{5C483681-79D8-406D-914A-29D8B9F9F9BB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="" xmlns:p14="http://schemas.microsoft.com/office/powerpoint/2010/main" val="2917749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fld id="{23B92F48-03D7-4A03-95B4-21AFEB2F6FB2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="" xmlns:p14="http://schemas.microsoft.com/office/powerpoint/2010/main" val="278184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1360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fld id="{B2642620-B21F-4B56-AEED-1413C15C57AE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="" xmlns:p14="http://schemas.microsoft.com/office/powerpoint/2010/main" val="2431508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fld id="{3DA347F0-8EEE-4614-8E78-8C21481DFE7A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="" xmlns:p14="http://schemas.microsoft.com/office/powerpoint/2010/main" val="850578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63861" y="-26988"/>
            <a:ext cx="2135066" cy="61531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3" y="-26988"/>
            <a:ext cx="6265985" cy="61531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Page </a:t>
            </a:r>
            <a:fld id="{91F8247F-DD73-40E9-9D35-565B50A2E51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="" xmlns:p14="http://schemas.microsoft.com/office/powerpoint/2010/main" val="197913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197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184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194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841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754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497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908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"/>
          <p:cNvSpPr>
            <a:spLocks noChangeArrowheads="1"/>
          </p:cNvSpPr>
          <p:nvPr/>
        </p:nvSpPr>
        <p:spPr bwMode="auto">
          <a:xfrm>
            <a:off x="0" y="0"/>
            <a:ext cx="457200" cy="5181600"/>
          </a:xfrm>
          <a:prstGeom prst="rect">
            <a:avLst/>
          </a:prstGeom>
          <a:solidFill>
            <a:srgbClr val="FF7900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215" b="0" dirty="0">
              <a:solidFill>
                <a:srgbClr val="003359"/>
              </a:solidFill>
              <a:latin typeface="Arial" charset="0"/>
            </a:endParaRPr>
          </a:p>
        </p:txBody>
      </p:sp>
      <p:sp>
        <p:nvSpPr>
          <p:cNvPr id="2051" name="Rectangle 12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solidFill>
            <a:srgbClr val="00335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215" b="0" dirty="0">
              <a:solidFill>
                <a:srgbClr val="003359"/>
              </a:solidFill>
              <a:latin typeface="Arial" charset="0"/>
            </a:endParaRPr>
          </a:p>
        </p:txBody>
      </p:sp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1905000"/>
            <a:ext cx="457200" cy="914400"/>
          </a:xfrm>
          <a:prstGeom prst="rect">
            <a:avLst/>
          </a:prstGeom>
          <a:solidFill>
            <a:srgbClr val="FF7900">
              <a:alpha val="9882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215" b="0" dirty="0">
              <a:solidFill>
                <a:srgbClr val="003359"/>
              </a:solidFill>
              <a:latin typeface="Arial" charset="0"/>
            </a:endParaRP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0" y="2819400"/>
            <a:ext cx="457200" cy="3124200"/>
          </a:xfrm>
          <a:prstGeom prst="rect">
            <a:avLst/>
          </a:prstGeom>
          <a:solidFill>
            <a:srgbClr val="FF7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215" b="0" dirty="0">
              <a:solidFill>
                <a:srgbClr val="003359"/>
              </a:solidFill>
              <a:latin typeface="Arial" charset="0"/>
            </a:endParaRPr>
          </a:p>
        </p:txBody>
      </p:sp>
      <p:sp>
        <p:nvSpPr>
          <p:cNvPr id="2054" name="Rectangle 14"/>
          <p:cNvSpPr>
            <a:spLocks noChangeArrowheads="1"/>
          </p:cNvSpPr>
          <p:nvPr/>
        </p:nvSpPr>
        <p:spPr bwMode="auto">
          <a:xfrm>
            <a:off x="0" y="1524000"/>
            <a:ext cx="457200" cy="3657600"/>
          </a:xfrm>
          <a:prstGeom prst="rect">
            <a:avLst/>
          </a:prstGeom>
          <a:solidFill>
            <a:srgbClr val="FF7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215" b="0" dirty="0">
              <a:solidFill>
                <a:srgbClr val="003359"/>
              </a:solidFill>
              <a:latin typeface="Arial" charset="0"/>
            </a:endParaRPr>
          </a:p>
        </p:txBody>
      </p:sp>
      <p:sp>
        <p:nvSpPr>
          <p:cNvPr id="2055" name="Rectangle 16"/>
          <p:cNvSpPr>
            <a:spLocks noChangeArrowheads="1"/>
          </p:cNvSpPr>
          <p:nvPr/>
        </p:nvSpPr>
        <p:spPr bwMode="auto">
          <a:xfrm>
            <a:off x="0" y="3124200"/>
            <a:ext cx="457200" cy="76200"/>
          </a:xfrm>
          <a:prstGeom prst="rect">
            <a:avLst/>
          </a:prstGeom>
          <a:solidFill>
            <a:srgbClr val="FF7900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215" b="0" dirty="0">
              <a:solidFill>
                <a:srgbClr val="00747A"/>
              </a:solidFill>
              <a:latin typeface="Arial" charset="0"/>
            </a:endParaRPr>
          </a:p>
        </p:txBody>
      </p:sp>
      <p:sp>
        <p:nvSpPr>
          <p:cNvPr id="2056" name="Rectangle 17"/>
          <p:cNvSpPr>
            <a:spLocks noChangeArrowheads="1"/>
          </p:cNvSpPr>
          <p:nvPr/>
        </p:nvSpPr>
        <p:spPr bwMode="auto">
          <a:xfrm>
            <a:off x="0" y="381000"/>
            <a:ext cx="457200" cy="76200"/>
          </a:xfrm>
          <a:prstGeom prst="rect">
            <a:avLst/>
          </a:prstGeom>
          <a:solidFill>
            <a:srgbClr val="FF7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215" b="0" dirty="0">
              <a:solidFill>
                <a:srgbClr val="00747A"/>
              </a:solidFill>
              <a:latin typeface="Arial" charset="0"/>
            </a:endParaRPr>
          </a:p>
        </p:txBody>
      </p:sp>
      <p:sp>
        <p:nvSpPr>
          <p:cNvPr id="2057" name="Rectangle 18"/>
          <p:cNvSpPr>
            <a:spLocks noChangeArrowheads="1"/>
          </p:cNvSpPr>
          <p:nvPr/>
        </p:nvSpPr>
        <p:spPr bwMode="auto">
          <a:xfrm>
            <a:off x="0" y="5867400"/>
            <a:ext cx="457200" cy="76200"/>
          </a:xfrm>
          <a:prstGeom prst="rect">
            <a:avLst/>
          </a:prstGeom>
          <a:solidFill>
            <a:schemeClr val="bg1">
              <a:alpha val="45097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215" b="0" dirty="0">
              <a:solidFill>
                <a:srgbClr val="00747A"/>
              </a:solidFill>
              <a:latin typeface="Arial" charset="0"/>
            </a:endParaRPr>
          </a:p>
        </p:txBody>
      </p:sp>
      <p:sp>
        <p:nvSpPr>
          <p:cNvPr id="2058" name="Rectangle 8"/>
          <p:cNvSpPr>
            <a:spLocks noChangeArrowheads="1"/>
          </p:cNvSpPr>
          <p:nvPr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rgbClr val="0074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215" b="0" dirty="0">
              <a:solidFill>
                <a:srgbClr val="003359"/>
              </a:solidFill>
              <a:latin typeface="Arial" charset="0"/>
            </a:endParaRPr>
          </a:p>
        </p:txBody>
      </p:sp>
      <p:sp>
        <p:nvSpPr>
          <p:cNvPr id="2059" name="Line 21"/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62" dirty="0"/>
          </a:p>
        </p:txBody>
      </p:sp>
      <p:sp>
        <p:nvSpPr>
          <p:cNvPr id="2060" name="Rectangle 22"/>
          <p:cNvSpPr>
            <a:spLocks noChangeArrowheads="1"/>
          </p:cNvSpPr>
          <p:nvPr/>
        </p:nvSpPr>
        <p:spPr bwMode="auto">
          <a:xfrm>
            <a:off x="0" y="0"/>
            <a:ext cx="457200" cy="457200"/>
          </a:xfrm>
          <a:prstGeom prst="rect">
            <a:avLst/>
          </a:prstGeom>
          <a:solidFill>
            <a:srgbClr val="FF7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215" b="0" dirty="0">
              <a:solidFill>
                <a:srgbClr val="003359"/>
              </a:solidFill>
              <a:latin typeface="Arial" charset="0"/>
            </a:endParaRPr>
          </a:p>
        </p:txBody>
      </p:sp>
      <p:sp>
        <p:nvSpPr>
          <p:cNvPr id="2061" name="Rectangle 23"/>
          <p:cNvSpPr>
            <a:spLocks noChangeArrowheads="1"/>
          </p:cNvSpPr>
          <p:nvPr/>
        </p:nvSpPr>
        <p:spPr bwMode="auto">
          <a:xfrm>
            <a:off x="0" y="1219200"/>
            <a:ext cx="457200" cy="152400"/>
          </a:xfrm>
          <a:prstGeom prst="rect">
            <a:avLst/>
          </a:prstGeom>
          <a:solidFill>
            <a:srgbClr val="FF7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215" b="0" dirty="0">
              <a:solidFill>
                <a:srgbClr val="003359"/>
              </a:solidFill>
              <a:latin typeface="Arial" charset="0"/>
            </a:endParaRPr>
          </a:p>
        </p:txBody>
      </p:sp>
      <p:sp>
        <p:nvSpPr>
          <p:cNvPr id="2062" name="Rectangle 24"/>
          <p:cNvSpPr>
            <a:spLocks noChangeArrowheads="1"/>
          </p:cNvSpPr>
          <p:nvPr/>
        </p:nvSpPr>
        <p:spPr bwMode="auto">
          <a:xfrm>
            <a:off x="0" y="5257800"/>
            <a:ext cx="457200" cy="152400"/>
          </a:xfrm>
          <a:prstGeom prst="rect">
            <a:avLst/>
          </a:prstGeom>
          <a:solidFill>
            <a:srgbClr val="FF7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215" b="0" dirty="0">
              <a:solidFill>
                <a:srgbClr val="003359"/>
              </a:solidFill>
              <a:latin typeface="Arial" charset="0"/>
            </a:endParaRPr>
          </a:p>
        </p:txBody>
      </p:sp>
      <p:sp>
        <p:nvSpPr>
          <p:cNvPr id="3087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Textmasterformate durch Klicken bearbeiten</a:t>
            </a:r>
          </a:p>
          <a:p>
            <a:pPr lvl="1"/>
            <a:r>
              <a:rPr lang="en-US" altLang="en-US" smtClean="0"/>
              <a:t>Zweite Ebene</a:t>
            </a:r>
          </a:p>
          <a:p>
            <a:pPr lvl="2"/>
            <a:r>
              <a:rPr lang="en-US" altLang="en-US" smtClean="0"/>
              <a:t>Dritte Ebene</a:t>
            </a:r>
          </a:p>
          <a:p>
            <a:pPr lvl="3"/>
            <a:r>
              <a:rPr lang="en-US" altLang="en-US" smtClean="0"/>
              <a:t>Vierte Ebene</a:t>
            </a:r>
          </a:p>
          <a:p>
            <a:pPr lvl="4"/>
            <a:r>
              <a:rPr lang="en-US" altLang="en-US" smtClean="0"/>
              <a:t>Fünfte Ebene</a:t>
            </a:r>
          </a:p>
        </p:txBody>
      </p:sp>
      <p:sp>
        <p:nvSpPr>
          <p:cNvPr id="3088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826477" y="-26988"/>
            <a:ext cx="817245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Titelmasterformat durch Klicken bearbeiten</a:t>
            </a: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06820" y="6326188"/>
            <a:ext cx="10668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23" b="0">
                <a:solidFill>
                  <a:srgbClr val="FFFFFF"/>
                </a:solidFill>
                <a:latin typeface="Arial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8889" y="6324600"/>
            <a:ext cx="2592265" cy="30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923" b="0">
                <a:solidFill>
                  <a:srgbClr val="FFFFFF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870689" y="6324600"/>
            <a:ext cx="838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92" name="Picture 33" descr="ENGLogoWeis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118226"/>
            <a:ext cx="12954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3" name="Picture 34" descr="mscsp_logo_ws_trans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54" y="6165850"/>
            <a:ext cx="863112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2746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charset="0"/>
          <a:ea typeface="MS PGothic" pitchFamily="34" charset="-128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charset="0"/>
          <a:ea typeface="MS PGothic" pitchFamily="34" charset="-128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charset="0"/>
          <a:ea typeface="MS PGothic" pitchFamily="34" charset="-128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charset="0"/>
          <a:ea typeface="MS PGothic" pitchFamily="34" charset="-128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charset="0"/>
          <a:ea typeface="MS PGothic" pitchFamily="34" charset="-128"/>
        </a:defRPr>
      </a:lvl9pPr>
    </p:titleStyle>
    <p:bodyStyle>
      <a:lvl1pPr marL="316531" indent="-316531" algn="l" rtl="0" eaLnBrk="1" fontAlgn="base" hangingPunct="1">
        <a:spcBef>
          <a:spcPct val="20000"/>
        </a:spcBef>
        <a:spcAft>
          <a:spcPct val="0"/>
        </a:spcAft>
        <a:buChar char="•"/>
        <a:defRPr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1" fontAlgn="base" hangingPunct="1">
        <a:spcBef>
          <a:spcPct val="20000"/>
        </a:spcBef>
        <a:spcAft>
          <a:spcPct val="0"/>
        </a:spcAft>
        <a:buChar char="–"/>
        <a:defRPr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1" fontAlgn="base" hangingPunct="1">
        <a:spcBef>
          <a:spcPct val="20000"/>
        </a:spcBef>
        <a:spcAft>
          <a:spcPct val="0"/>
        </a:spcAft>
        <a:buChar char="•"/>
        <a:defRPr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1" fontAlgn="base" hangingPunct="1">
        <a:spcBef>
          <a:spcPct val="20000"/>
        </a:spcBef>
        <a:spcAft>
          <a:spcPct val="0"/>
        </a:spcAft>
        <a:buChar char="–"/>
        <a:defRPr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5pPr>
      <a:lvl6pPr marL="2321227" indent="-211021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6pPr>
      <a:lvl7pPr marL="2743269" indent="-211021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auto">
          <a:xfrm>
            <a:off x="0" y="0"/>
            <a:ext cx="457200" cy="5181600"/>
          </a:xfrm>
          <a:prstGeom prst="rect">
            <a:avLst/>
          </a:prstGeom>
          <a:solidFill>
            <a:srgbClr val="FF7900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215" b="0" dirty="0">
              <a:latin typeface="Arial" charset="0"/>
            </a:endParaRPr>
          </a:p>
        </p:txBody>
      </p:sp>
      <p:sp>
        <p:nvSpPr>
          <p:cNvPr id="1027" name="Rectangle 12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solidFill>
            <a:srgbClr val="00335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215" b="0" dirty="0">
              <a:latin typeface="Arial" charset="0"/>
            </a:endParaRP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0" y="1905000"/>
            <a:ext cx="457200" cy="914400"/>
          </a:xfrm>
          <a:prstGeom prst="rect">
            <a:avLst/>
          </a:prstGeom>
          <a:solidFill>
            <a:srgbClr val="FF7900">
              <a:alpha val="9882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215" b="0" dirty="0">
              <a:latin typeface="Arial" charset="0"/>
            </a:endParaRPr>
          </a:p>
        </p:txBody>
      </p:sp>
      <p:sp>
        <p:nvSpPr>
          <p:cNvPr id="1029" name="Rectangle 13"/>
          <p:cNvSpPr>
            <a:spLocks noChangeArrowheads="1"/>
          </p:cNvSpPr>
          <p:nvPr/>
        </p:nvSpPr>
        <p:spPr bwMode="auto">
          <a:xfrm>
            <a:off x="0" y="2819400"/>
            <a:ext cx="457200" cy="3124200"/>
          </a:xfrm>
          <a:prstGeom prst="rect">
            <a:avLst/>
          </a:prstGeom>
          <a:solidFill>
            <a:srgbClr val="FF7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215" b="0" dirty="0">
              <a:latin typeface="Arial" charset="0"/>
            </a:endParaRPr>
          </a:p>
        </p:txBody>
      </p:sp>
      <p:sp>
        <p:nvSpPr>
          <p:cNvPr id="1030" name="Rectangle 14"/>
          <p:cNvSpPr>
            <a:spLocks noChangeArrowheads="1"/>
          </p:cNvSpPr>
          <p:nvPr/>
        </p:nvSpPr>
        <p:spPr bwMode="auto">
          <a:xfrm>
            <a:off x="0" y="1524000"/>
            <a:ext cx="457200" cy="3657600"/>
          </a:xfrm>
          <a:prstGeom prst="rect">
            <a:avLst/>
          </a:prstGeom>
          <a:solidFill>
            <a:srgbClr val="FF7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215" b="0" dirty="0">
              <a:latin typeface="Arial" charset="0"/>
            </a:endParaRPr>
          </a:p>
        </p:txBody>
      </p:sp>
      <p:sp>
        <p:nvSpPr>
          <p:cNvPr id="1031" name="Rectangle 16"/>
          <p:cNvSpPr>
            <a:spLocks noChangeArrowheads="1"/>
          </p:cNvSpPr>
          <p:nvPr/>
        </p:nvSpPr>
        <p:spPr bwMode="auto">
          <a:xfrm>
            <a:off x="0" y="3124200"/>
            <a:ext cx="457200" cy="76200"/>
          </a:xfrm>
          <a:prstGeom prst="rect">
            <a:avLst/>
          </a:prstGeom>
          <a:solidFill>
            <a:srgbClr val="FF7900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215" b="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2" name="Rectangle 17"/>
          <p:cNvSpPr>
            <a:spLocks noChangeArrowheads="1"/>
          </p:cNvSpPr>
          <p:nvPr/>
        </p:nvSpPr>
        <p:spPr bwMode="auto">
          <a:xfrm>
            <a:off x="0" y="381000"/>
            <a:ext cx="457200" cy="76200"/>
          </a:xfrm>
          <a:prstGeom prst="rect">
            <a:avLst/>
          </a:prstGeom>
          <a:solidFill>
            <a:srgbClr val="FF7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215" b="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0" y="5867400"/>
            <a:ext cx="457200" cy="76200"/>
          </a:xfrm>
          <a:prstGeom prst="rect">
            <a:avLst/>
          </a:prstGeom>
          <a:solidFill>
            <a:schemeClr val="bg1">
              <a:alpha val="45097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215" b="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4" name="Rectangle 8"/>
          <p:cNvSpPr>
            <a:spLocks noChangeArrowheads="1"/>
          </p:cNvSpPr>
          <p:nvPr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rgbClr val="0074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215" b="0" dirty="0">
              <a:latin typeface="Arial" charset="0"/>
            </a:endParaRPr>
          </a:p>
        </p:txBody>
      </p:sp>
      <p:sp>
        <p:nvSpPr>
          <p:cNvPr id="1035" name="Line 21"/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62" dirty="0"/>
          </a:p>
        </p:txBody>
      </p:sp>
      <p:sp>
        <p:nvSpPr>
          <p:cNvPr id="1036" name="Rectangle 22"/>
          <p:cNvSpPr>
            <a:spLocks noChangeArrowheads="1"/>
          </p:cNvSpPr>
          <p:nvPr/>
        </p:nvSpPr>
        <p:spPr bwMode="auto">
          <a:xfrm>
            <a:off x="0" y="0"/>
            <a:ext cx="457200" cy="457200"/>
          </a:xfrm>
          <a:prstGeom prst="rect">
            <a:avLst/>
          </a:prstGeom>
          <a:solidFill>
            <a:srgbClr val="FF7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215" b="0" dirty="0">
              <a:latin typeface="Arial" charset="0"/>
            </a:endParaRPr>
          </a:p>
        </p:txBody>
      </p:sp>
      <p:sp>
        <p:nvSpPr>
          <p:cNvPr id="1037" name="Rectangle 23"/>
          <p:cNvSpPr>
            <a:spLocks noChangeArrowheads="1"/>
          </p:cNvSpPr>
          <p:nvPr/>
        </p:nvSpPr>
        <p:spPr bwMode="auto">
          <a:xfrm>
            <a:off x="0" y="1219200"/>
            <a:ext cx="457200" cy="152400"/>
          </a:xfrm>
          <a:prstGeom prst="rect">
            <a:avLst/>
          </a:prstGeom>
          <a:solidFill>
            <a:srgbClr val="FF7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215" b="0" dirty="0">
              <a:latin typeface="Arial" charset="0"/>
            </a:endParaRPr>
          </a:p>
        </p:txBody>
      </p:sp>
      <p:sp>
        <p:nvSpPr>
          <p:cNvPr id="1038" name="Rectangle 24"/>
          <p:cNvSpPr>
            <a:spLocks noChangeArrowheads="1"/>
          </p:cNvSpPr>
          <p:nvPr/>
        </p:nvSpPr>
        <p:spPr bwMode="auto">
          <a:xfrm>
            <a:off x="0" y="5257800"/>
            <a:ext cx="457200" cy="152400"/>
          </a:xfrm>
          <a:prstGeom prst="rect">
            <a:avLst/>
          </a:prstGeom>
          <a:solidFill>
            <a:srgbClr val="FF7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215" b="0" dirty="0">
              <a:latin typeface="Arial" charset="0"/>
            </a:endParaRPr>
          </a:p>
        </p:txBody>
      </p:sp>
      <p:sp>
        <p:nvSpPr>
          <p:cNvPr id="2063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Textmasterformate durch Klicken bearbeiten</a:t>
            </a:r>
          </a:p>
          <a:p>
            <a:pPr lvl="1"/>
            <a:r>
              <a:rPr lang="en-US" altLang="en-US" smtClean="0"/>
              <a:t>Zweite Ebene</a:t>
            </a:r>
          </a:p>
          <a:p>
            <a:pPr lvl="2"/>
            <a:r>
              <a:rPr lang="en-US" altLang="en-US" smtClean="0"/>
              <a:t>Dritte Ebene</a:t>
            </a:r>
          </a:p>
          <a:p>
            <a:pPr lvl="3"/>
            <a:r>
              <a:rPr lang="en-US" altLang="en-US" smtClean="0"/>
              <a:t>Vierte Ebene</a:t>
            </a:r>
          </a:p>
          <a:p>
            <a:pPr lvl="4"/>
            <a:r>
              <a:rPr lang="en-US" altLang="en-US" smtClean="0"/>
              <a:t>Fünfte Ebene</a:t>
            </a:r>
          </a:p>
        </p:txBody>
      </p:sp>
      <p:sp>
        <p:nvSpPr>
          <p:cNvPr id="2064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826477" y="-26988"/>
            <a:ext cx="817245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Titelmasterformat durch Klicken bearbeiten</a:t>
            </a: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06820" y="6326188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23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870689" y="63246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altLang="en-US"/>
              <a:t>Page </a:t>
            </a:r>
            <a:fld id="{C5288481-BE64-4650-9463-B72A767FBFAD}" type="slidenum">
              <a:rPr lang="de-DE" altLang="en-US"/>
              <a:pPr/>
              <a:t>‹#›</a:t>
            </a:fld>
            <a:endParaRPr lang="de-DE" altLang="en-US"/>
          </a:p>
        </p:txBody>
      </p:sp>
      <p:pic>
        <p:nvPicPr>
          <p:cNvPr id="2067" name="Picture 33" descr="ENGLogoWeis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118226"/>
            <a:ext cx="12954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" name="Picture 30" descr="mscsp_logo_ws_trans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54" y="6165850"/>
            <a:ext cx="863112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4708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pitchFamily="34" charset="0"/>
          <a:ea typeface="MS PGothic" pitchFamily="34" charset="-128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pitchFamily="34" charset="0"/>
          <a:ea typeface="MS PGothic" pitchFamily="34" charset="-128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pitchFamily="34" charset="0"/>
          <a:ea typeface="MS PGothic" pitchFamily="34" charset="-128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pitchFamily="34" charset="0"/>
          <a:ea typeface="MS PGothic" pitchFamily="34" charset="-128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pitchFamily="34" charset="0"/>
          <a:ea typeface="MS PGothic" pitchFamily="34" charset="-128"/>
        </a:defRPr>
      </a:lvl9pPr>
    </p:titleStyle>
    <p:bodyStyle>
      <a:lvl1pPr marL="316531" indent="-316531" algn="l" rtl="0" eaLnBrk="1" fontAlgn="base" hangingPunct="1">
        <a:spcBef>
          <a:spcPct val="20000"/>
        </a:spcBef>
        <a:spcAft>
          <a:spcPct val="0"/>
        </a:spcAft>
        <a:buChar char="•"/>
        <a:defRPr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1" fontAlgn="base" hangingPunct="1">
        <a:spcBef>
          <a:spcPct val="20000"/>
        </a:spcBef>
        <a:spcAft>
          <a:spcPct val="0"/>
        </a:spcAft>
        <a:buChar char="–"/>
        <a:defRPr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1" fontAlgn="base" hangingPunct="1">
        <a:spcBef>
          <a:spcPct val="20000"/>
        </a:spcBef>
        <a:spcAft>
          <a:spcPct val="0"/>
        </a:spcAft>
        <a:buChar char="•"/>
        <a:defRPr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1" fontAlgn="base" hangingPunct="1">
        <a:spcBef>
          <a:spcPct val="20000"/>
        </a:spcBef>
        <a:spcAft>
          <a:spcPct val="0"/>
        </a:spcAft>
        <a:buChar char="–"/>
        <a:defRPr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5pPr>
      <a:lvl6pPr marL="2321227" indent="-211021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6pPr>
      <a:lvl7pPr marL="2743269" indent="-211021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34400" cy="1752600"/>
          </a:xfrm>
        </p:spPr>
        <p:txBody>
          <a:bodyPr>
            <a:noAutofit/>
          </a:bodyPr>
          <a:lstStyle/>
          <a:p>
            <a:pPr algn="ctr"/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 </a:t>
            </a:r>
            <a:r>
              <a:rPr lang="en-US" sz="3200" dirty="0" smtClean="0"/>
              <a:t>Lab. </a:t>
            </a:r>
            <a:r>
              <a:rPr lang="en-US" sz="3200" dirty="0" smtClean="0"/>
              <a:t>training: </a:t>
            </a:r>
            <a:r>
              <a:rPr lang="en-US" sz="3200" dirty="0" smtClean="0"/>
              <a:t>Embedded Systems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4000" dirty="0" err="1" smtClean="0"/>
              <a:t>Wack</a:t>
            </a:r>
            <a:r>
              <a:rPr lang="en-US" sz="4000" dirty="0" smtClean="0"/>
              <a:t>-A-Mole 1D</a:t>
            </a:r>
            <a:r>
              <a:rPr lang="en-US" sz="2800" b="0" dirty="0" smtClean="0"/>
              <a:t/>
            </a:r>
            <a:br>
              <a:rPr lang="en-US" sz="2800" b="0" dirty="0" smtClean="0"/>
            </a:b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	</a:t>
            </a:r>
            <a:br>
              <a:rPr lang="de-DE" sz="2800" dirty="0" smtClean="0"/>
            </a:br>
            <a:endParaRPr lang="en-US" altLang="en-US" sz="2900" dirty="0"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79231" y="1600200"/>
            <a:ext cx="7959969" cy="4343400"/>
          </a:xfrm>
        </p:spPr>
        <p:txBody>
          <a:bodyPr/>
          <a:lstStyle/>
          <a:p>
            <a:pPr algn="ctr">
              <a:buFontTx/>
              <a:buNone/>
              <a:defRPr/>
            </a:pPr>
            <a:endParaRPr lang="en-US" sz="2000" dirty="0" smtClean="0">
              <a:latin typeface="Book Antiqua" pitchFamily="18" charset="0"/>
              <a:ea typeface="MS UI Gothic" panose="020B0600070205080204" pitchFamily="34" charset="-128"/>
              <a:cs typeface="Arial Unicode MS" panose="020B0604020202020204" pitchFamily="34" charset="-128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latin typeface="Book Antiqua" pitchFamily="18" charset="0"/>
              <a:ea typeface="MS UI Gothic" panose="020B0600070205080204" pitchFamily="34" charset="-128"/>
              <a:cs typeface="Arial Unicode MS" panose="020B0604020202020204" pitchFamily="34" charset="-128"/>
            </a:endParaRPr>
          </a:p>
          <a:p>
            <a:pPr algn="ctr">
              <a:buNone/>
              <a:defRPr/>
            </a:pPr>
            <a:r>
              <a:rPr lang="de-DE" sz="2000" dirty="0" smtClean="0"/>
              <a:t>Students:</a:t>
            </a:r>
          </a:p>
          <a:p>
            <a:pPr algn="ctr">
              <a:buNone/>
              <a:defRPr/>
            </a:pPr>
            <a:endParaRPr lang="de-DE" sz="1800" dirty="0" smtClean="0"/>
          </a:p>
          <a:p>
            <a:pPr algn="ctr">
              <a:buNone/>
              <a:defRPr/>
            </a:pPr>
            <a:r>
              <a:rPr lang="de-DE" sz="1800" b="1" dirty="0" smtClean="0"/>
              <a:t>Pradeep Raghuramprasad</a:t>
            </a:r>
          </a:p>
          <a:p>
            <a:pPr algn="ctr">
              <a:buFontTx/>
              <a:buNone/>
              <a:defRPr/>
            </a:pPr>
            <a:r>
              <a:rPr lang="de-DE" sz="1800" b="1" dirty="0" smtClean="0">
                <a:latin typeface="+mj-lt"/>
              </a:rPr>
              <a:t>Samar Sh. Ghahfarokhi</a:t>
            </a:r>
          </a:p>
          <a:p>
            <a:pPr algn="ctr">
              <a:buFontTx/>
              <a:buNone/>
              <a:defRPr/>
            </a:pPr>
            <a:endParaRPr lang="de-DE" sz="1800" dirty="0" smtClean="0">
              <a:latin typeface="+mj-lt"/>
            </a:endParaRPr>
          </a:p>
          <a:p>
            <a:pPr algn="ctr">
              <a:buFontTx/>
              <a:buNone/>
              <a:defRPr/>
            </a:pPr>
            <a:endParaRPr lang="de-DE" sz="1800" dirty="0" smtClean="0">
              <a:latin typeface="+mj-lt"/>
            </a:endParaRPr>
          </a:p>
          <a:p>
            <a:pPr>
              <a:buFontTx/>
              <a:buNone/>
              <a:defRPr/>
            </a:pPr>
            <a:endParaRPr lang="de-DE" sz="1600" dirty="0" smtClean="0">
              <a:latin typeface="+mj-lt"/>
            </a:endParaRPr>
          </a:p>
          <a:p>
            <a:pPr>
              <a:buNone/>
              <a:defRPr/>
            </a:pPr>
            <a:r>
              <a:rPr lang="de-DE" sz="1800" dirty="0" smtClean="0">
                <a:latin typeface="+mj-lt"/>
              </a:rPr>
              <a:t>Responsible Professor </a:t>
            </a:r>
            <a:r>
              <a:rPr lang="de-DE" sz="2000" dirty="0" smtClean="0">
                <a:latin typeface="Book Antiqua" pitchFamily="18" charset="0"/>
              </a:rPr>
              <a:t>: </a:t>
            </a:r>
            <a:r>
              <a:rPr lang="de-DE" sz="2000" b="1" dirty="0" smtClean="0"/>
              <a:t>Professor Dr.-Ing. habil. Armin </a:t>
            </a:r>
            <a:r>
              <a:rPr lang="de-DE" sz="1800" b="1" dirty="0" smtClean="0"/>
              <a:t>Zimmermann</a:t>
            </a:r>
          </a:p>
          <a:p>
            <a:pPr>
              <a:buFontTx/>
              <a:buNone/>
              <a:defRPr/>
            </a:pPr>
            <a:endParaRPr lang="de-DE" sz="1600" b="1" dirty="0" smtClean="0">
              <a:latin typeface="+mj-lt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A298CB5-586F-409A-A9F7-3A86746EF776}" type="datetime1">
              <a:rPr lang="zh-CN" altLang="en-US" sz="923">
                <a:solidFill>
                  <a:srgbClr val="FFFFFF"/>
                </a:solidFill>
              </a:rPr>
              <a:pPr/>
              <a:t>2017/7/13</a:t>
            </a:fld>
            <a:endParaRPr lang="de-DE" altLang="zh-CN" sz="923">
              <a:solidFill>
                <a:srgbClr val="FFFFFF"/>
              </a:solidFill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923" dirty="0">
                <a:solidFill>
                  <a:srgbClr val="FFFFFF"/>
                </a:solidFill>
              </a:rPr>
              <a:t>Page </a:t>
            </a:r>
            <a:fld id="{8658C974-EBC5-4888-80A7-77CE62877ADE}" type="slidenum">
              <a:rPr lang="de-DE" altLang="zh-CN" sz="923">
                <a:solidFill>
                  <a:srgbClr val="FFFFFF"/>
                </a:solidFill>
              </a:rPr>
              <a:pPr/>
              <a:t>1</a:t>
            </a:fld>
            <a:endParaRPr lang="de-DE" altLang="zh-CN" sz="923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19800"/>
            <a:ext cx="1304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747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62000"/>
          </a:xfrm>
        </p:spPr>
        <p:txBody>
          <a:bodyPr>
            <a:no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 </a:t>
            </a:r>
            <a:r>
              <a:rPr lang="de-DE" sz="3600" dirty="0" smtClean="0"/>
              <a:t>Button Scehmatic</a:t>
            </a:r>
            <a:r>
              <a:rPr lang="de-DE" sz="2800" dirty="0" smtClean="0"/>
              <a:t> </a:t>
            </a:r>
            <a:br>
              <a:rPr lang="de-DE" sz="2800" dirty="0" smtClean="0"/>
            </a:br>
            <a:r>
              <a:rPr lang="de-DE" sz="2800" dirty="0" smtClean="0"/>
              <a:t>	</a:t>
            </a:r>
            <a:br>
              <a:rPr lang="de-DE" sz="2800" dirty="0" smtClean="0"/>
            </a:br>
            <a:endParaRPr lang="en-US" altLang="en-US" sz="2900" dirty="0"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959969" cy="5791200"/>
          </a:xfrm>
        </p:spPr>
        <p:txBody>
          <a:bodyPr/>
          <a:lstStyle/>
          <a:p>
            <a:pPr>
              <a:buNone/>
            </a:pPr>
            <a:endParaRPr lang="de-DE" sz="2800" b="1" dirty="0" smtClean="0"/>
          </a:p>
          <a:p>
            <a:endParaRPr lang="en-US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A298CB5-586F-409A-A9F7-3A86746EF776}" type="datetime1">
              <a:rPr lang="zh-CN" altLang="en-US" sz="923">
                <a:solidFill>
                  <a:srgbClr val="FFFFFF"/>
                </a:solidFill>
              </a:rPr>
              <a:pPr/>
              <a:t>2017/7/13</a:t>
            </a:fld>
            <a:endParaRPr lang="de-DE" altLang="zh-CN" sz="923">
              <a:solidFill>
                <a:srgbClr val="FFFFFF"/>
              </a:solidFill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923" dirty="0">
                <a:solidFill>
                  <a:srgbClr val="FFFFFF"/>
                </a:solidFill>
              </a:rPr>
              <a:t>Page </a:t>
            </a:r>
            <a:fld id="{8658C974-EBC5-4888-80A7-77CE62877ADE}" type="slidenum">
              <a:rPr lang="de-DE" altLang="zh-CN" sz="923">
                <a:solidFill>
                  <a:srgbClr val="FFFFFF"/>
                </a:solidFill>
              </a:rPr>
              <a:pPr/>
              <a:t>10</a:t>
            </a:fld>
            <a:endParaRPr lang="de-DE" altLang="zh-CN" sz="923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19800"/>
            <a:ext cx="1304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 descr="C:\Users\Samar\Desktop\button_sch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685800"/>
            <a:ext cx="5484812" cy="4706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47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534400" cy="762000"/>
          </a:xfrm>
        </p:spPr>
        <p:txBody>
          <a:bodyPr>
            <a:no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 </a:t>
            </a:r>
            <a:r>
              <a:rPr lang="de-DE" sz="3600" dirty="0" smtClean="0"/>
              <a:t>Schematic</a:t>
            </a: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	</a:t>
            </a:r>
            <a:br>
              <a:rPr lang="de-DE" sz="2800" dirty="0" smtClean="0"/>
            </a:br>
            <a:endParaRPr lang="en-US" altLang="en-US" sz="2900" dirty="0"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A298CB5-586F-409A-A9F7-3A86746EF776}" type="datetime1">
              <a:rPr lang="zh-CN" altLang="en-US" sz="923">
                <a:solidFill>
                  <a:srgbClr val="FFFFFF"/>
                </a:solidFill>
              </a:rPr>
              <a:pPr/>
              <a:t>2017/7/13</a:t>
            </a:fld>
            <a:endParaRPr lang="de-DE" altLang="zh-CN" sz="923">
              <a:solidFill>
                <a:srgbClr val="FFFFFF"/>
              </a:solidFill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923" dirty="0">
                <a:solidFill>
                  <a:srgbClr val="FFFFFF"/>
                </a:solidFill>
              </a:rPr>
              <a:t>Page </a:t>
            </a:r>
            <a:fld id="{8658C974-EBC5-4888-80A7-77CE62877ADE}" type="slidenum">
              <a:rPr lang="de-DE" altLang="zh-CN" sz="923">
                <a:solidFill>
                  <a:srgbClr val="FFFFFF"/>
                </a:solidFill>
              </a:rPr>
              <a:pPr/>
              <a:t>11</a:t>
            </a:fld>
            <a:endParaRPr lang="de-DE" altLang="zh-CN" sz="923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19800"/>
            <a:ext cx="1304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E:\downloads\20050307_1546191852068327_112144240_o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6389" y="554871"/>
            <a:ext cx="8296611" cy="52363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47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 smtClean="0"/>
              <a:t>Space limitation </a:t>
            </a:r>
          </a:p>
          <a:p>
            <a:r>
              <a:rPr lang="en-US" dirty="0" smtClean="0"/>
              <a:t>Debugging skills</a:t>
            </a:r>
          </a:p>
          <a:p>
            <a:r>
              <a:rPr lang="en-US" dirty="0" smtClean="0"/>
              <a:t>Stabilizing Servo Motor (reset due to overload)</a:t>
            </a:r>
          </a:p>
          <a:p>
            <a:r>
              <a:rPr lang="en-US" dirty="0" smtClean="0"/>
              <a:t>Switch (Pull-up resistor)</a:t>
            </a:r>
          </a:p>
          <a:p>
            <a:r>
              <a:rPr lang="en-US" dirty="0" smtClean="0"/>
              <a:t>Organize messy wires </a:t>
            </a:r>
          </a:p>
          <a:p>
            <a:r>
              <a:rPr lang="en-US" dirty="0" smtClean="0"/>
              <a:t>Using delays in programming for expected results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609600"/>
          </a:xfrm>
        </p:spPr>
        <p:txBody>
          <a:bodyPr>
            <a:no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 </a:t>
            </a:r>
            <a:br>
              <a:rPr lang="de-DE" sz="2800" dirty="0" smtClean="0"/>
            </a:br>
            <a:endParaRPr lang="en-US" altLang="en-US" sz="2900" dirty="0"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340969" cy="3657600"/>
          </a:xfrm>
        </p:spPr>
        <p:txBody>
          <a:bodyPr/>
          <a:lstStyle/>
          <a:p>
            <a:pPr marL="914400" lvl="1" indent="-514350" algn="ctr">
              <a:buNone/>
            </a:pPr>
            <a:r>
              <a:rPr lang="de-DE" sz="8000" b="1" dirty="0" smtClean="0">
                <a:latin typeface="+mj-lt"/>
              </a:rPr>
              <a:t>Thank You!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A298CB5-586F-409A-A9F7-3A86746EF776}" type="datetime1">
              <a:rPr lang="zh-CN" altLang="en-US" sz="923">
                <a:solidFill>
                  <a:srgbClr val="FFFFFF"/>
                </a:solidFill>
              </a:rPr>
              <a:pPr/>
              <a:t>2017/7/13</a:t>
            </a:fld>
            <a:endParaRPr lang="de-DE" altLang="zh-CN" sz="923">
              <a:solidFill>
                <a:srgbClr val="FFFFFF"/>
              </a:solidFill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923" dirty="0">
                <a:solidFill>
                  <a:srgbClr val="FFFFFF"/>
                </a:solidFill>
              </a:rPr>
              <a:t>Page </a:t>
            </a:r>
            <a:fld id="{8658C974-EBC5-4888-80A7-77CE62877ADE}" type="slidenum">
              <a:rPr lang="de-DE" altLang="zh-CN" sz="923">
                <a:solidFill>
                  <a:srgbClr val="FFFFFF"/>
                </a:solidFill>
              </a:rPr>
              <a:pPr/>
              <a:t>13</a:t>
            </a:fld>
            <a:endParaRPr lang="de-DE" altLang="zh-CN" sz="923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19800"/>
            <a:ext cx="1304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747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762000"/>
          </a:xfrm>
        </p:spPr>
        <p:txBody>
          <a:bodyPr>
            <a:no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 </a:t>
            </a:r>
            <a:r>
              <a:rPr lang="de-DE" sz="3600" dirty="0" smtClean="0"/>
              <a:t>Outlines</a:t>
            </a: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	</a:t>
            </a:r>
            <a:br>
              <a:rPr lang="de-DE" sz="2800" dirty="0" smtClean="0"/>
            </a:br>
            <a:endParaRPr lang="en-US" altLang="en-US" sz="2900" dirty="0"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959969" cy="4038600"/>
          </a:xfrm>
        </p:spPr>
        <p:txBody>
          <a:bodyPr/>
          <a:lstStyle/>
          <a:p>
            <a:pPr>
              <a:defRPr/>
            </a:pPr>
            <a:r>
              <a:rPr lang="en-US" sz="2400" dirty="0" err="1" smtClean="0"/>
              <a:t>Wack</a:t>
            </a:r>
            <a:r>
              <a:rPr lang="en-US" sz="2400" dirty="0" smtClean="0"/>
              <a:t>-A-Mole game 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Requirements</a:t>
            </a:r>
          </a:p>
          <a:p>
            <a:pPr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Design and Implementation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Circuit </a:t>
            </a:r>
            <a:r>
              <a:rPr lang="en-US" sz="2400" dirty="0" smtClean="0"/>
              <a:t>Diagram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Performance </a:t>
            </a:r>
            <a:r>
              <a:rPr lang="en-US" sz="2400" dirty="0" smtClean="0"/>
              <a:t>(Video) </a:t>
            </a:r>
          </a:p>
          <a:p>
            <a:pPr>
              <a:buFontTx/>
              <a:buNone/>
              <a:defRPr/>
            </a:pPr>
            <a:endParaRPr lang="de-DE" sz="1600" b="1" dirty="0" smtClean="0">
              <a:latin typeface="+mj-lt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A298CB5-586F-409A-A9F7-3A86746EF776}" type="datetime1">
              <a:rPr lang="zh-CN" altLang="en-US" sz="923">
                <a:solidFill>
                  <a:srgbClr val="FFFFFF"/>
                </a:solidFill>
              </a:rPr>
              <a:pPr/>
              <a:t>2017/7/13</a:t>
            </a:fld>
            <a:endParaRPr lang="de-DE" altLang="zh-CN" sz="923">
              <a:solidFill>
                <a:srgbClr val="FFFFFF"/>
              </a:solidFill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923" dirty="0">
                <a:solidFill>
                  <a:srgbClr val="FFFFFF"/>
                </a:solidFill>
              </a:rPr>
              <a:t>Page </a:t>
            </a:r>
            <a:fld id="{8658C974-EBC5-4888-80A7-77CE62877ADE}" type="slidenum">
              <a:rPr lang="de-DE" altLang="zh-CN" sz="923">
                <a:solidFill>
                  <a:srgbClr val="FFFFFF"/>
                </a:solidFill>
              </a:rPr>
              <a:pPr/>
              <a:t>2</a:t>
            </a:fld>
            <a:endParaRPr lang="de-DE" altLang="zh-CN" sz="923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19800"/>
            <a:ext cx="1304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747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762000"/>
          </a:xfrm>
        </p:spPr>
        <p:txBody>
          <a:bodyPr>
            <a:no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 </a:t>
            </a:r>
            <a:r>
              <a:rPr lang="en-US" sz="2800" dirty="0" err="1" smtClean="0"/>
              <a:t>Wack</a:t>
            </a:r>
            <a:r>
              <a:rPr lang="en-US" sz="2800" dirty="0" smtClean="0"/>
              <a:t>-A-Mole Game</a:t>
            </a: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	</a:t>
            </a:r>
            <a:br>
              <a:rPr lang="de-DE" sz="2800" dirty="0" smtClean="0"/>
            </a:br>
            <a:endParaRPr lang="en-US" altLang="en-US" sz="2900" dirty="0"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A298CB5-586F-409A-A9F7-3A86746EF776}" type="datetime1">
              <a:rPr lang="zh-CN" altLang="en-US" sz="923">
                <a:solidFill>
                  <a:srgbClr val="FFFFFF"/>
                </a:solidFill>
              </a:rPr>
              <a:pPr/>
              <a:t>2017/7/13</a:t>
            </a:fld>
            <a:endParaRPr lang="de-DE" altLang="zh-CN" sz="923">
              <a:solidFill>
                <a:srgbClr val="FFFFFF"/>
              </a:solidFill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923" dirty="0">
                <a:solidFill>
                  <a:srgbClr val="FFFFFF"/>
                </a:solidFill>
              </a:rPr>
              <a:t>Page </a:t>
            </a:r>
            <a:fld id="{8658C974-EBC5-4888-80A7-77CE62877ADE}" type="slidenum">
              <a:rPr lang="de-DE" altLang="zh-CN" sz="923">
                <a:solidFill>
                  <a:srgbClr val="FFFFFF"/>
                </a:solidFill>
              </a:rPr>
              <a:pPr/>
              <a:t>3</a:t>
            </a:fld>
            <a:endParaRPr lang="de-DE" altLang="zh-CN" sz="923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19800"/>
            <a:ext cx="1304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C:\Users\Samar\Desktop\mogura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1066800"/>
            <a:ext cx="5486400" cy="47026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47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534400" cy="533400"/>
          </a:xfrm>
        </p:spPr>
        <p:txBody>
          <a:bodyPr>
            <a:no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 </a:t>
            </a:r>
            <a:r>
              <a:rPr lang="de-DE" sz="3600" dirty="0" smtClean="0"/>
              <a:t>Requirements</a:t>
            </a: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	</a:t>
            </a:r>
            <a:br>
              <a:rPr lang="de-DE" sz="2800" dirty="0" smtClean="0"/>
            </a:br>
            <a:endParaRPr lang="en-US" altLang="en-US" sz="2900" dirty="0"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959969" cy="47244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 </a:t>
            </a:r>
            <a:r>
              <a:rPr lang="en-US" sz="2800" dirty="0" err="1" smtClean="0"/>
              <a:t>Arduino</a:t>
            </a:r>
            <a:r>
              <a:rPr lang="en-US" sz="2800" dirty="0" smtClean="0"/>
              <a:t> Leonardo Board</a:t>
            </a:r>
          </a:p>
          <a:p>
            <a:pPr>
              <a:defRPr/>
            </a:pPr>
            <a:r>
              <a:rPr lang="en-US" sz="2800" dirty="0" smtClean="0"/>
              <a:t> </a:t>
            </a:r>
            <a:r>
              <a:rPr lang="en-US" sz="2800" dirty="0" err="1" smtClean="0"/>
              <a:t>Arduino</a:t>
            </a:r>
            <a:r>
              <a:rPr lang="en-US" sz="2800" dirty="0" smtClean="0"/>
              <a:t> </a:t>
            </a:r>
            <a:r>
              <a:rPr lang="en-US" sz="2800" dirty="0" smtClean="0"/>
              <a:t>IDE (Software)</a:t>
            </a:r>
          </a:p>
          <a:p>
            <a:pPr>
              <a:defRPr/>
            </a:pPr>
            <a:r>
              <a:rPr lang="en-US" sz="2800" dirty="0" smtClean="0"/>
              <a:t> Two Servo-motors</a:t>
            </a:r>
          </a:p>
          <a:p>
            <a:pPr>
              <a:defRPr/>
            </a:pPr>
            <a:r>
              <a:rPr lang="en-US" sz="2800" dirty="0" smtClean="0"/>
              <a:t> Button</a:t>
            </a:r>
          </a:p>
          <a:p>
            <a:pPr>
              <a:defRPr/>
            </a:pPr>
            <a:r>
              <a:rPr lang="en-US" sz="2800" dirty="0" smtClean="0"/>
              <a:t> LED</a:t>
            </a:r>
          </a:p>
          <a:p>
            <a:pPr>
              <a:defRPr/>
            </a:pPr>
            <a:r>
              <a:rPr lang="en-US" sz="2800" dirty="0" smtClean="0"/>
              <a:t> Buzzer</a:t>
            </a:r>
          </a:p>
          <a:p>
            <a:pPr>
              <a:defRPr/>
            </a:pPr>
            <a:r>
              <a:rPr lang="en-US" sz="2800" dirty="0" smtClean="0"/>
              <a:t> Resistors</a:t>
            </a:r>
          </a:p>
          <a:p>
            <a:pPr>
              <a:defRPr/>
            </a:pPr>
            <a:r>
              <a:rPr lang="en-US" sz="2800" dirty="0" smtClean="0"/>
              <a:t> </a:t>
            </a:r>
            <a:r>
              <a:rPr lang="en-US" sz="2800" dirty="0" smtClean="0"/>
              <a:t>Breadboard</a:t>
            </a: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 External Power Supplier</a:t>
            </a: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buFontTx/>
              <a:buNone/>
              <a:defRPr/>
            </a:pPr>
            <a:endParaRPr lang="de-DE" sz="1600" b="1" dirty="0" smtClean="0">
              <a:latin typeface="+mj-lt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A298CB5-586F-409A-A9F7-3A86746EF776}" type="datetime1">
              <a:rPr lang="zh-CN" altLang="en-US" sz="923">
                <a:solidFill>
                  <a:srgbClr val="FFFFFF"/>
                </a:solidFill>
              </a:rPr>
              <a:pPr/>
              <a:t>2017/7/13</a:t>
            </a:fld>
            <a:endParaRPr lang="de-DE" altLang="zh-CN" sz="923">
              <a:solidFill>
                <a:srgbClr val="FFFFFF"/>
              </a:solidFill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923" dirty="0">
                <a:solidFill>
                  <a:srgbClr val="FFFFFF"/>
                </a:solidFill>
              </a:rPr>
              <a:t>Page </a:t>
            </a:r>
            <a:fld id="{8658C974-EBC5-4888-80A7-77CE62877ADE}" type="slidenum">
              <a:rPr lang="de-DE" altLang="zh-CN" sz="923">
                <a:solidFill>
                  <a:srgbClr val="FFFFFF"/>
                </a:solidFill>
              </a:rPr>
              <a:pPr/>
              <a:t>4</a:t>
            </a:fld>
            <a:endParaRPr lang="de-DE" altLang="zh-CN" sz="923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19800"/>
            <a:ext cx="1304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747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762000"/>
          </a:xfrm>
        </p:spPr>
        <p:txBody>
          <a:bodyPr>
            <a:no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 Arduino Microcontroller</a:t>
            </a:r>
            <a:br>
              <a:rPr lang="de-DE" sz="2800" dirty="0" smtClean="0"/>
            </a:br>
            <a:r>
              <a:rPr lang="de-DE" sz="2800" dirty="0" smtClean="0"/>
              <a:t>	</a:t>
            </a:r>
            <a:br>
              <a:rPr lang="de-DE" sz="2800" dirty="0" smtClean="0"/>
            </a:br>
            <a:endParaRPr lang="en-US" altLang="en-US" sz="2900" dirty="0"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A298CB5-586F-409A-A9F7-3A86746EF776}" type="datetime1">
              <a:rPr lang="zh-CN" altLang="en-US" sz="923">
                <a:solidFill>
                  <a:srgbClr val="FFFFFF"/>
                </a:solidFill>
              </a:rPr>
              <a:pPr/>
              <a:t>2017/7/13</a:t>
            </a:fld>
            <a:endParaRPr lang="de-DE" altLang="zh-CN" sz="923">
              <a:solidFill>
                <a:srgbClr val="FFFFFF"/>
              </a:solidFill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923" dirty="0">
                <a:solidFill>
                  <a:srgbClr val="FFFFFF"/>
                </a:solidFill>
              </a:rPr>
              <a:t>Page </a:t>
            </a:r>
            <a:fld id="{8658C974-EBC5-4888-80A7-77CE62877ADE}" type="slidenum">
              <a:rPr lang="de-DE" altLang="zh-CN" sz="923">
                <a:solidFill>
                  <a:srgbClr val="FFFFFF"/>
                </a:solidFill>
              </a:rPr>
              <a:pPr/>
              <a:t>5</a:t>
            </a:fld>
            <a:endParaRPr lang="de-DE" altLang="zh-CN" sz="923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19800"/>
            <a:ext cx="1304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 descr="C:\Users\Samar\Desktop\ArduinoParts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143000"/>
            <a:ext cx="6934200" cy="47493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47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762000"/>
          </a:xfrm>
        </p:spPr>
        <p:txBody>
          <a:bodyPr>
            <a:no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 Arduino Microcontroller </a:t>
            </a:r>
            <a:br>
              <a:rPr lang="de-DE" sz="2800" dirty="0" smtClean="0"/>
            </a:br>
            <a:r>
              <a:rPr lang="de-DE" sz="2800" dirty="0" smtClean="0"/>
              <a:t>	</a:t>
            </a:r>
            <a:br>
              <a:rPr lang="de-DE" sz="2800" dirty="0" smtClean="0"/>
            </a:br>
            <a:endParaRPr lang="en-US" altLang="en-US" sz="2900" dirty="0"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7959969" cy="5791200"/>
          </a:xfrm>
        </p:spPr>
        <p:txBody>
          <a:bodyPr/>
          <a:lstStyle/>
          <a:p>
            <a:r>
              <a:rPr lang="de-DE" sz="2800" b="1" dirty="0" smtClean="0"/>
              <a:t> </a:t>
            </a:r>
            <a:r>
              <a:rPr lang="de-DE" sz="2800" dirty="0" smtClean="0"/>
              <a:t>Open source single board microprocessor </a:t>
            </a:r>
            <a:r>
              <a:rPr lang="en-US" sz="2800" dirty="0" smtClean="0"/>
              <a:t>to build electronics projects.</a:t>
            </a:r>
          </a:p>
          <a:p>
            <a:endParaRPr lang="en-US" sz="2800" dirty="0" smtClean="0"/>
          </a:p>
          <a:p>
            <a:r>
              <a:rPr lang="en-US" sz="2800" dirty="0" smtClean="0"/>
              <a:t>Consists of both a physical programmable circuit board (Microcontroller) and a piece of  Software IDE (Integrated Development Environment).</a:t>
            </a:r>
            <a:endParaRPr lang="de-DE" sz="2800" b="1" dirty="0" smtClean="0"/>
          </a:p>
          <a:p>
            <a:pPr>
              <a:buNone/>
            </a:pPr>
            <a:endParaRPr lang="de-DE" sz="2800" b="1" dirty="0" smtClean="0"/>
          </a:p>
          <a:p>
            <a:r>
              <a:rPr lang="de-DE" sz="2800" b="1" dirty="0" smtClean="0"/>
              <a:t> Program development based on C</a:t>
            </a:r>
            <a:endParaRPr lang="de-DE" sz="2800" dirty="0" smtClean="0"/>
          </a:p>
          <a:p>
            <a:pPr>
              <a:buNone/>
            </a:pPr>
            <a:endParaRPr lang="de-DE" sz="2800" dirty="0" smtClean="0"/>
          </a:p>
          <a:p>
            <a:pPr>
              <a:buNone/>
            </a:pPr>
            <a:r>
              <a:rPr lang="de-DE" sz="2800" dirty="0" smtClean="0"/>
              <a:t> </a:t>
            </a:r>
            <a:endParaRPr lang="de-DE" sz="2800" b="1" dirty="0" smtClean="0"/>
          </a:p>
          <a:p>
            <a:endParaRPr lang="en-US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A298CB5-586F-409A-A9F7-3A86746EF776}" type="datetime1">
              <a:rPr lang="zh-CN" altLang="en-US" sz="923">
                <a:solidFill>
                  <a:srgbClr val="FFFFFF"/>
                </a:solidFill>
              </a:rPr>
              <a:pPr/>
              <a:t>2017/7/13</a:t>
            </a:fld>
            <a:endParaRPr lang="de-DE" altLang="zh-CN" sz="923">
              <a:solidFill>
                <a:srgbClr val="FFFFFF"/>
              </a:solidFill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923" dirty="0">
                <a:solidFill>
                  <a:srgbClr val="FFFFFF"/>
                </a:solidFill>
              </a:rPr>
              <a:t>Page </a:t>
            </a:r>
            <a:fld id="{8658C974-EBC5-4888-80A7-77CE62877ADE}" type="slidenum">
              <a:rPr lang="de-DE" altLang="zh-CN" sz="923">
                <a:solidFill>
                  <a:srgbClr val="FFFFFF"/>
                </a:solidFill>
              </a:rPr>
              <a:pPr/>
              <a:t>6</a:t>
            </a:fld>
            <a:endParaRPr lang="de-DE" altLang="zh-CN" sz="923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19800"/>
            <a:ext cx="1304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747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Samar\Desktop\ARDUINO_LEONARDO_02.png"/>
          <p:cNvPicPr>
            <a:picLocks noChangeAspect="1" noChangeArrowheads="1"/>
          </p:cNvPicPr>
          <p:nvPr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 rot="833263">
            <a:off x="5136792" y="2051672"/>
            <a:ext cx="3441904" cy="258561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0"/>
              </a:prstClr>
            </a:outerShdw>
          </a:effectLst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534400" cy="533400"/>
          </a:xfrm>
        </p:spPr>
        <p:txBody>
          <a:bodyPr>
            <a:no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Arduino Leonardo</a:t>
            </a:r>
            <a:br>
              <a:rPr lang="de-DE" sz="2800" dirty="0" smtClean="0"/>
            </a:br>
            <a:r>
              <a:rPr lang="de-DE" sz="2800" dirty="0" smtClean="0"/>
              <a:t>	</a:t>
            </a:r>
            <a:br>
              <a:rPr lang="de-DE" sz="2800" dirty="0" smtClean="0"/>
            </a:br>
            <a:endParaRPr lang="en-US" altLang="en-US" sz="2900" dirty="0"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959969" cy="4267200"/>
          </a:xfrm>
          <a:effectLst>
            <a:outerShdw blurRad="533400" dist="2120900" dir="6540000" sx="64000" sy="64000" algn="ctr" rotWithShape="0">
              <a:schemeClr val="accent3">
                <a:alpha val="0"/>
              </a:schemeClr>
            </a:outerShdw>
          </a:effectLst>
        </p:spPr>
        <p:txBody>
          <a:bodyPr/>
          <a:lstStyle/>
          <a:p>
            <a:r>
              <a:rPr lang="en-US" sz="2800" dirty="0" smtClean="0"/>
              <a:t>Compared to the Uno, a slight upgrade.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Built in USB compatibility</a:t>
            </a:r>
          </a:p>
          <a:p>
            <a:pPr>
              <a:buNone/>
            </a:pPr>
            <a:endParaRPr lang="en-US" sz="2800" dirty="0" smtClean="0"/>
          </a:p>
          <a:p>
            <a:pPr marL="316531" lvl="1" indent="-316531">
              <a:buFontTx/>
              <a:buChar char="•"/>
            </a:pPr>
            <a:r>
              <a:rPr lang="en-US" sz="2800" dirty="0" smtClean="0"/>
              <a:t> Presents to PC as a mouse or keyboard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FontTx/>
              <a:buNone/>
              <a:defRPr/>
            </a:pPr>
            <a:endParaRPr lang="de-DE" sz="1600" b="1" dirty="0" smtClean="0">
              <a:latin typeface="+mj-lt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A298CB5-586F-409A-A9F7-3A86746EF776}" type="datetime1">
              <a:rPr lang="zh-CN" altLang="en-US" sz="923">
                <a:solidFill>
                  <a:srgbClr val="FFFFFF"/>
                </a:solidFill>
              </a:rPr>
              <a:pPr/>
              <a:t>2017/7/13</a:t>
            </a:fld>
            <a:endParaRPr lang="de-DE" altLang="zh-CN" sz="923">
              <a:solidFill>
                <a:srgbClr val="FFFFFF"/>
              </a:solidFill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923" dirty="0">
                <a:solidFill>
                  <a:srgbClr val="FFFFFF"/>
                </a:solidFill>
              </a:rPr>
              <a:t>Page </a:t>
            </a:r>
            <a:fld id="{8658C974-EBC5-4888-80A7-77CE62877ADE}" type="slidenum">
              <a:rPr lang="de-DE" altLang="zh-CN" sz="923">
                <a:solidFill>
                  <a:srgbClr val="FFFFFF"/>
                </a:solidFill>
              </a:rPr>
              <a:pPr/>
              <a:t>7</a:t>
            </a:fld>
            <a:endParaRPr lang="de-DE" altLang="zh-CN" sz="923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019800"/>
            <a:ext cx="1304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747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609600"/>
          </a:xfrm>
        </p:spPr>
        <p:txBody>
          <a:bodyPr>
            <a:no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 </a:t>
            </a:r>
            <a:r>
              <a:rPr lang="en-US" sz="3200" dirty="0" smtClean="0"/>
              <a:t>Game rules</a:t>
            </a:r>
            <a:r>
              <a:rPr lang="de-DE" sz="2800" dirty="0" smtClean="0"/>
              <a:t/>
            </a:r>
            <a:br>
              <a:rPr lang="de-DE" sz="2800" dirty="0" smtClean="0"/>
            </a:br>
            <a:endParaRPr lang="en-US" altLang="en-US" sz="2900" dirty="0"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188569" cy="4724400"/>
          </a:xfrm>
        </p:spPr>
        <p:txBody>
          <a:bodyPr/>
          <a:lstStyle/>
          <a:p>
            <a:pPr>
              <a:defRPr/>
            </a:pPr>
            <a:r>
              <a:rPr lang="de-DE" sz="2800" b="1" dirty="0" smtClean="0">
                <a:latin typeface="+mj-lt"/>
              </a:rPr>
              <a:t> Goal</a:t>
            </a:r>
            <a:r>
              <a:rPr lang="de-DE" sz="2400" b="1" dirty="0" smtClean="0">
                <a:latin typeface="+mj-lt"/>
              </a:rPr>
              <a:t>: </a:t>
            </a:r>
            <a:r>
              <a:rPr lang="de-DE" sz="2400" dirty="0" smtClean="0">
                <a:latin typeface="+mj-lt"/>
              </a:rPr>
              <a:t>to push the button when the arm goes up at the right time.</a:t>
            </a:r>
          </a:p>
          <a:p>
            <a:pPr>
              <a:buNone/>
              <a:defRPr/>
            </a:pPr>
            <a:endParaRPr lang="de-DE" sz="2400" dirty="0" smtClean="0">
              <a:latin typeface="+mj-lt"/>
            </a:endParaRPr>
          </a:p>
          <a:p>
            <a:pPr>
              <a:defRPr/>
            </a:pPr>
            <a:r>
              <a:rPr lang="de-DE" sz="2400" b="1" dirty="0" smtClean="0">
                <a:latin typeface="+mj-lt"/>
              </a:rPr>
              <a:t> </a:t>
            </a:r>
            <a:r>
              <a:rPr lang="de-DE" sz="2400" dirty="0" smtClean="0">
                <a:latin typeface="+mj-lt"/>
              </a:rPr>
              <a:t>The player has „3“ lives.</a:t>
            </a:r>
          </a:p>
          <a:p>
            <a:pPr>
              <a:defRPr/>
            </a:pPr>
            <a:r>
              <a:rPr lang="de-DE" sz="2400" dirty="0" smtClean="0">
                <a:latin typeface="+mj-lt"/>
              </a:rPr>
              <a:t> By pushing „5“ times correctly (scoring), player is winner.</a:t>
            </a:r>
          </a:p>
          <a:p>
            <a:pPr>
              <a:defRPr/>
            </a:pPr>
            <a:r>
              <a:rPr lang="de-DE" sz="2400" dirty="0" smtClean="0">
                <a:latin typeface="+mj-lt"/>
              </a:rPr>
              <a:t> Advanced to the next level ( higher spped).</a:t>
            </a:r>
          </a:p>
          <a:p>
            <a:pPr>
              <a:defRPr/>
            </a:pPr>
            <a:r>
              <a:rPr lang="de-DE" sz="2400" dirty="0" smtClean="0">
                <a:latin typeface="+mj-lt"/>
              </a:rPr>
              <a:t> „5“ sec after the „game is over“, new game starts.</a:t>
            </a:r>
          </a:p>
          <a:p>
            <a:pPr>
              <a:defRPr/>
            </a:pPr>
            <a:r>
              <a:rPr lang="de-DE" sz="2400" dirty="0" smtClean="0">
                <a:latin typeface="+mj-lt"/>
              </a:rPr>
              <a:t> Buzzer plays sounds for „scoring“, „losing“ and „game over“.</a:t>
            </a:r>
          </a:p>
          <a:p>
            <a:pPr>
              <a:buNone/>
              <a:defRPr/>
            </a:pPr>
            <a:r>
              <a:rPr lang="de-DE" sz="2000" dirty="0" smtClean="0">
                <a:latin typeface="+mj-lt"/>
              </a:rPr>
              <a:t> 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A298CB5-586F-409A-A9F7-3A86746EF776}" type="datetime1">
              <a:rPr lang="zh-CN" altLang="en-US" sz="923">
                <a:solidFill>
                  <a:srgbClr val="FFFFFF"/>
                </a:solidFill>
              </a:rPr>
              <a:pPr/>
              <a:t>2017/7/13</a:t>
            </a:fld>
            <a:endParaRPr lang="de-DE" altLang="zh-CN" sz="923">
              <a:solidFill>
                <a:srgbClr val="FFFFFF"/>
              </a:solidFill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923" dirty="0">
                <a:solidFill>
                  <a:srgbClr val="FFFFFF"/>
                </a:solidFill>
              </a:rPr>
              <a:t>Page </a:t>
            </a:r>
            <a:fld id="{8658C974-EBC5-4888-80A7-77CE62877ADE}" type="slidenum">
              <a:rPr lang="de-DE" altLang="zh-CN" sz="923">
                <a:solidFill>
                  <a:srgbClr val="FFFFFF"/>
                </a:solidFill>
              </a:rPr>
              <a:pPr/>
              <a:t>8</a:t>
            </a:fld>
            <a:endParaRPr lang="de-DE" altLang="zh-CN" sz="923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19800"/>
            <a:ext cx="1304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747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534400" cy="609600"/>
          </a:xfrm>
        </p:spPr>
        <p:txBody>
          <a:bodyPr>
            <a:no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 </a:t>
            </a:r>
            <a:r>
              <a:rPr lang="de-DE" sz="3600" dirty="0" smtClean="0"/>
              <a:t>Electronic Circuit</a:t>
            </a: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	</a:t>
            </a:r>
            <a:br>
              <a:rPr lang="de-DE" sz="2800" dirty="0" smtClean="0"/>
            </a:br>
            <a:endParaRPr lang="en-US" altLang="en-US" sz="2900" dirty="0"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A298CB5-586F-409A-A9F7-3A86746EF776}" type="datetime1">
              <a:rPr lang="zh-CN" altLang="en-US" sz="923">
                <a:solidFill>
                  <a:srgbClr val="FFFFFF"/>
                </a:solidFill>
              </a:rPr>
              <a:pPr/>
              <a:t>2017/7/13</a:t>
            </a:fld>
            <a:endParaRPr lang="de-DE" altLang="zh-CN" sz="923">
              <a:solidFill>
                <a:srgbClr val="FFFFFF"/>
              </a:solidFill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85817" indent="-263776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55103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477145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1899186" indent="-211021"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3692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de-DE" altLang="zh-CN" sz="923" dirty="0">
                <a:solidFill>
                  <a:srgbClr val="FFFFFF"/>
                </a:solidFill>
              </a:rPr>
              <a:t>Page </a:t>
            </a:r>
            <a:fld id="{8658C974-EBC5-4888-80A7-77CE62877ADE}" type="slidenum">
              <a:rPr lang="de-DE" altLang="zh-CN" sz="923">
                <a:solidFill>
                  <a:srgbClr val="FFFFFF"/>
                </a:solidFill>
              </a:rPr>
              <a:pPr/>
              <a:t>9</a:t>
            </a:fld>
            <a:endParaRPr lang="de-DE" altLang="zh-CN" sz="923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19800"/>
            <a:ext cx="1304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E:\downloads\19885846_1546240905396755_242463297_o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399" y="609600"/>
            <a:ext cx="8382001" cy="52582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747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Leere Präsentation">
  <a:themeElements>
    <a:clrScheme name="Leere Präsentation 13">
      <a:dk1>
        <a:srgbClr val="003359"/>
      </a:dk1>
      <a:lt1>
        <a:srgbClr val="FFFFFF"/>
      </a:lt1>
      <a:dk2>
        <a:srgbClr val="FF7900"/>
      </a:dk2>
      <a:lt2>
        <a:srgbClr val="808080"/>
      </a:lt2>
      <a:accent1>
        <a:srgbClr val="B4DCDC"/>
      </a:accent1>
      <a:accent2>
        <a:srgbClr val="FF7900"/>
      </a:accent2>
      <a:accent3>
        <a:srgbClr val="FFFFFF"/>
      </a:accent3>
      <a:accent4>
        <a:srgbClr val="002A4B"/>
      </a:accent4>
      <a:accent5>
        <a:srgbClr val="D6EBEB"/>
      </a:accent5>
      <a:accent6>
        <a:srgbClr val="E76D00"/>
      </a:accent6>
      <a:hlink>
        <a:srgbClr val="00747A"/>
      </a:hlink>
      <a:folHlink>
        <a:srgbClr val="78B6AB"/>
      </a:folHlink>
    </a:clrScheme>
    <a:fontScheme name="Leere Präsentation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3359"/>
        </a:dk1>
        <a:lt1>
          <a:srgbClr val="FFFFFF"/>
        </a:lt1>
        <a:dk2>
          <a:srgbClr val="FF7900"/>
        </a:dk2>
        <a:lt2>
          <a:srgbClr val="808080"/>
        </a:lt2>
        <a:accent1>
          <a:srgbClr val="B4DCDC"/>
        </a:accent1>
        <a:accent2>
          <a:srgbClr val="FF7900"/>
        </a:accent2>
        <a:accent3>
          <a:srgbClr val="FFFFFF"/>
        </a:accent3>
        <a:accent4>
          <a:srgbClr val="002A4B"/>
        </a:accent4>
        <a:accent5>
          <a:srgbClr val="D6EBEB"/>
        </a:accent5>
        <a:accent6>
          <a:srgbClr val="E76D00"/>
        </a:accent6>
        <a:hlink>
          <a:srgbClr val="00747A"/>
        </a:hlink>
        <a:folHlink>
          <a:srgbClr val="78B6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ere Präsentation">
  <a:themeElements>
    <a:clrScheme name="Leere Präsentation 13">
      <a:dk1>
        <a:srgbClr val="003359"/>
      </a:dk1>
      <a:lt1>
        <a:srgbClr val="FFFFFF"/>
      </a:lt1>
      <a:dk2>
        <a:srgbClr val="FF7900"/>
      </a:dk2>
      <a:lt2>
        <a:srgbClr val="808080"/>
      </a:lt2>
      <a:accent1>
        <a:srgbClr val="B4DCDC"/>
      </a:accent1>
      <a:accent2>
        <a:srgbClr val="FF7900"/>
      </a:accent2>
      <a:accent3>
        <a:srgbClr val="FFFFFF"/>
      </a:accent3>
      <a:accent4>
        <a:srgbClr val="002A4B"/>
      </a:accent4>
      <a:accent5>
        <a:srgbClr val="D6EBEB"/>
      </a:accent5>
      <a:accent6>
        <a:srgbClr val="E76D00"/>
      </a:accent6>
      <a:hlink>
        <a:srgbClr val="00747A"/>
      </a:hlink>
      <a:folHlink>
        <a:srgbClr val="78B6AB"/>
      </a:folHlink>
    </a:clrScheme>
    <a:fontScheme name="Leere Präsentation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3359"/>
        </a:dk1>
        <a:lt1>
          <a:srgbClr val="FFFFFF"/>
        </a:lt1>
        <a:dk2>
          <a:srgbClr val="FF7900"/>
        </a:dk2>
        <a:lt2>
          <a:srgbClr val="808080"/>
        </a:lt2>
        <a:accent1>
          <a:srgbClr val="B4DCDC"/>
        </a:accent1>
        <a:accent2>
          <a:srgbClr val="FF7900"/>
        </a:accent2>
        <a:accent3>
          <a:srgbClr val="FFFFFF"/>
        </a:accent3>
        <a:accent4>
          <a:srgbClr val="002A4B"/>
        </a:accent4>
        <a:accent5>
          <a:srgbClr val="D6EBEB"/>
        </a:accent5>
        <a:accent6>
          <a:srgbClr val="E76D00"/>
        </a:accent6>
        <a:hlink>
          <a:srgbClr val="00747A"/>
        </a:hlink>
        <a:folHlink>
          <a:srgbClr val="78B6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Mid-term</Template>
  <TotalTime>651</TotalTime>
  <Words>273</Words>
  <Application>Microsoft Office PowerPoint</Application>
  <PresentationFormat>On-screen Show (4:3)</PresentationFormat>
  <Paragraphs>105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2_Leere Präsentation</vt:lpstr>
      <vt:lpstr>Leere Präsentation</vt:lpstr>
      <vt:lpstr>  Lab. training: Embedded Systems   Wack-A-Mole 1D    </vt:lpstr>
      <vt:lpstr>  Outlines   </vt:lpstr>
      <vt:lpstr>  Wack-A-Mole Game   </vt:lpstr>
      <vt:lpstr>  Requirements   </vt:lpstr>
      <vt:lpstr>  Arduino Microcontroller   </vt:lpstr>
      <vt:lpstr>  Arduino Microcontroller    </vt:lpstr>
      <vt:lpstr> Arduino Leonardo   </vt:lpstr>
      <vt:lpstr>  Game rules </vt:lpstr>
      <vt:lpstr>  Electronic Circuit   </vt:lpstr>
      <vt:lpstr>  Button Scehmatic    </vt:lpstr>
      <vt:lpstr>  Schematic   </vt:lpstr>
      <vt:lpstr>Lessons Learned </vt:lpstr>
      <vt:lpstr>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Variable Control Channel Interval With Multichannel Coordination MAC Protocol for Vehicular Ad-hoc Networks</dc:title>
  <dc:creator>Samar Shahabi</dc:creator>
  <cp:lastModifiedBy>Samar</cp:lastModifiedBy>
  <cp:revision>1497</cp:revision>
  <dcterms:created xsi:type="dcterms:W3CDTF">2006-08-16T00:00:00Z</dcterms:created>
  <dcterms:modified xsi:type="dcterms:W3CDTF">2017-07-12T22:09:43Z</dcterms:modified>
</cp:coreProperties>
</file>